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72" r:id="rId3"/>
    <p:sldId id="273" r:id="rId4"/>
    <p:sldId id="274" r:id="rId5"/>
    <p:sldId id="275" r:id="rId6"/>
    <p:sldId id="277" r:id="rId7"/>
    <p:sldId id="278" r:id="rId8"/>
    <p:sldId id="286" r:id="rId9"/>
    <p:sldId id="287" r:id="rId10"/>
    <p:sldId id="288" r:id="rId11"/>
    <p:sldId id="279" r:id="rId12"/>
    <p:sldId id="280" r:id="rId13"/>
    <p:sldId id="281" r:id="rId14"/>
    <p:sldId id="282" r:id="rId15"/>
    <p:sldId id="283" r:id="rId16"/>
    <p:sldId id="276" r:id="rId17"/>
    <p:sldId id="285" r:id="rId18"/>
    <p:sldId id="289" r:id="rId19"/>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39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Равнобедренный треугольник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540544" y="776288"/>
            <a:ext cx="8062912" cy="1470025"/>
          </a:xfrm>
        </p:spPr>
        <p:txBody>
          <a:bodyPr anchor="b">
            <a:normAutofit/>
          </a:bodyPr>
          <a:lstStyle>
            <a:lvl1pPr algn="r">
              <a:defRPr sz="440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1371600" y="6012656"/>
            <a:ext cx="5791200" cy="365125"/>
          </a:xfrm>
        </p:spPr>
        <p:txBody>
          <a:bodyPr tIns="0" bIns="0" anchor="t"/>
          <a:lstStyle>
            <a:lvl1pPr algn="r">
              <a:defRPr sz="1000"/>
            </a:lvl1pPr>
          </a:lstStyle>
          <a:p>
            <a:endParaRPr lang="ru-RU"/>
          </a:p>
        </p:txBody>
      </p:sp>
      <p:sp>
        <p:nvSpPr>
          <p:cNvPr id="17" name="Нижний колонтитул 16"/>
          <p:cNvSpPr>
            <a:spLocks noGrp="1"/>
          </p:cNvSpPr>
          <p:nvPr>
            <p:ph type="ftr" sz="quarter" idx="11"/>
          </p:nvPr>
        </p:nvSpPr>
        <p:spPr>
          <a:xfrm>
            <a:off x="1371600" y="5650704"/>
            <a:ext cx="5791200" cy="365125"/>
          </a:xfrm>
        </p:spPr>
        <p:txBody>
          <a:bodyPr tIns="0" bIns="0" anchor="b"/>
          <a:lstStyle>
            <a:lvl1pPr algn="r">
              <a:defRPr sz="1100"/>
            </a:lvl1pPr>
          </a:lstStyle>
          <a:p>
            <a:endParaRPr lang="ru-RU"/>
          </a:p>
        </p:txBody>
      </p:sp>
      <p:sp>
        <p:nvSpPr>
          <p:cNvPr id="29" name="Номер слайда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619313F9-D26A-43F5-ACC6-E1BFB467A097}"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275FA0D-3461-4330-9424-3504C9DE5C0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381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381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4611E9C-FCD0-432B-9CE4-A4E88ADB327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1399032"/>
          </a:xfrm>
        </p:spPr>
        <p:txBody>
          <a:bodyPr/>
          <a:lstStyle/>
          <a:p>
            <a:r>
              <a:rPr kumimoji="0" lang="ru-RU" smtClean="0"/>
              <a:t>Образец заголовка</a:t>
            </a:r>
            <a:endParaRPr kumimoji="0" lang="en-US"/>
          </a:p>
        </p:txBody>
      </p:sp>
      <p:sp>
        <p:nvSpPr>
          <p:cNvPr id="3" name="Содержимое 2"/>
          <p:cNvSpPr>
            <a:spLocks noGrp="1"/>
          </p:cNvSpPr>
          <p:nvPr>
            <p:ph idx="1"/>
          </p:nvPr>
        </p:nvSpPr>
        <p:spPr>
          <a:xfrm>
            <a:off x="457200" y="1882808"/>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791456" y="6480048"/>
            <a:ext cx="2133600" cy="301752"/>
          </a:xfrm>
        </p:spPr>
        <p:txBody>
          <a:bodyPr/>
          <a:lstStyle/>
          <a:p>
            <a:endParaRPr lang="ru-RU"/>
          </a:p>
        </p:txBody>
      </p:sp>
      <p:sp>
        <p:nvSpPr>
          <p:cNvPr id="5" name="Нижний колонтитул 4"/>
          <p:cNvSpPr>
            <a:spLocks noGrp="1"/>
          </p:cNvSpPr>
          <p:nvPr>
            <p:ph type="ftr" sz="quarter" idx="11"/>
          </p:nvPr>
        </p:nvSpPr>
        <p:spPr>
          <a:xfrm>
            <a:off x="457200" y="6480969"/>
            <a:ext cx="4260056" cy="300831"/>
          </a:xfrm>
        </p:spPr>
        <p:txBody>
          <a:bodyPr/>
          <a:lstStyle/>
          <a:p>
            <a:endParaRPr lang="ru-RU"/>
          </a:p>
        </p:txBody>
      </p:sp>
      <p:sp>
        <p:nvSpPr>
          <p:cNvPr id="6" name="Номер слайда 5"/>
          <p:cNvSpPr>
            <a:spLocks noGrp="1"/>
          </p:cNvSpPr>
          <p:nvPr>
            <p:ph type="sldNum" sz="quarter" idx="12"/>
          </p:nvPr>
        </p:nvSpPr>
        <p:spPr/>
        <p:txBody>
          <a:bodyPr/>
          <a:lstStyle/>
          <a:p>
            <a:fld id="{2743AB39-74C4-4CCF-BC97-59AEA167490E}"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9" name="Прямоугольный треугольник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Равнобедренный треугольник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Дата 3"/>
          <p:cNvSpPr>
            <a:spLocks noGrp="1"/>
          </p:cNvSpPr>
          <p:nvPr>
            <p:ph type="dt" sz="half" idx="10"/>
          </p:nvPr>
        </p:nvSpPr>
        <p:spPr>
          <a:xfrm>
            <a:off x="6955632" y="6477000"/>
            <a:ext cx="2133600" cy="304800"/>
          </a:xfrm>
        </p:spPr>
        <p:txBody>
          <a:bodyPr/>
          <a:lstStyle/>
          <a:p>
            <a:endParaRPr lang="ru-RU"/>
          </a:p>
        </p:txBody>
      </p:sp>
      <p:sp>
        <p:nvSpPr>
          <p:cNvPr id="5" name="Нижний колонтитул 4"/>
          <p:cNvSpPr>
            <a:spLocks noGrp="1"/>
          </p:cNvSpPr>
          <p:nvPr>
            <p:ph type="ftr" sz="quarter" idx="11"/>
          </p:nvPr>
        </p:nvSpPr>
        <p:spPr>
          <a:xfrm>
            <a:off x="2619376" y="6480969"/>
            <a:ext cx="4260056" cy="300831"/>
          </a:xfrm>
        </p:spPr>
        <p:txBody>
          <a:bodyPr/>
          <a:lstStyle/>
          <a:p>
            <a:endParaRPr lang="ru-RU"/>
          </a:p>
        </p:txBody>
      </p:sp>
      <p:sp>
        <p:nvSpPr>
          <p:cNvPr id="6" name="Номер слайда 5"/>
          <p:cNvSpPr>
            <a:spLocks noGrp="1"/>
          </p:cNvSpPr>
          <p:nvPr>
            <p:ph type="sldNum" sz="quarter" idx="12"/>
          </p:nvPr>
        </p:nvSpPr>
        <p:spPr>
          <a:xfrm>
            <a:off x="8451056" y="809624"/>
            <a:ext cx="502920" cy="300831"/>
          </a:xfrm>
        </p:spPr>
        <p:txBody>
          <a:bodyPr/>
          <a:lstStyle/>
          <a:p>
            <a:fld id="{04956FF9-9012-4056-BD3C-D342249D7632}" type="slidenum">
              <a:rPr lang="ru-RU" smtClean="0"/>
              <a:pPr/>
              <a:t>‹#›</a:t>
            </a:fld>
            <a:endParaRPr lang="ru-RU"/>
          </a:p>
        </p:txBody>
      </p:sp>
      <p:cxnSp>
        <p:nvCxnSpPr>
          <p:cNvPr id="11" name="Прямая соединительная линия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Прямая соединительная линия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Заголовок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marL="0" algn="l">
              <a:defRPr/>
            </a:lvl1p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4791456" y="6480969"/>
            <a:ext cx="2133600" cy="301752"/>
          </a:xfrm>
        </p:spPr>
        <p:txBody>
          <a:bodyPr/>
          <a:lstStyle/>
          <a:p>
            <a:endParaRPr lang="ru-RU"/>
          </a:p>
        </p:txBody>
      </p:sp>
      <p:sp>
        <p:nvSpPr>
          <p:cNvPr id="6" name="Нижний колонтитул 5"/>
          <p:cNvSpPr>
            <a:spLocks noGrp="1"/>
          </p:cNvSpPr>
          <p:nvPr>
            <p:ph type="ftr" sz="quarter" idx="11"/>
          </p:nvPr>
        </p:nvSpPr>
        <p:spPr>
          <a:xfrm>
            <a:off x="457200" y="6480969"/>
            <a:ext cx="4260056" cy="301752"/>
          </a:xfrm>
        </p:spPr>
        <p:txBody>
          <a:bodyPr/>
          <a:lstStyle/>
          <a:p>
            <a:endParaRPr lang="ru-RU"/>
          </a:p>
        </p:txBody>
      </p:sp>
      <p:sp>
        <p:nvSpPr>
          <p:cNvPr id="7" name="Номер слайда 6"/>
          <p:cNvSpPr>
            <a:spLocks noGrp="1"/>
          </p:cNvSpPr>
          <p:nvPr>
            <p:ph type="sldNum" sz="quarter" idx="12"/>
          </p:nvPr>
        </p:nvSpPr>
        <p:spPr>
          <a:xfrm>
            <a:off x="7589520" y="6480969"/>
            <a:ext cx="502920" cy="301752"/>
          </a:xfrm>
        </p:spPr>
        <p:txBody>
          <a:bodyPr/>
          <a:lstStyle/>
          <a:p>
            <a:fld id="{1ECFCD8A-88F9-420B-A043-27F1F8961A0B}"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a:xfrm>
            <a:off x="4791456" y="6480969"/>
            <a:ext cx="2130552" cy="301752"/>
          </a:xfrm>
        </p:spPr>
        <p:txBody>
          <a:bodyPr/>
          <a:lstStyle/>
          <a:p>
            <a:endParaRPr lang="ru-RU"/>
          </a:p>
        </p:txBody>
      </p:sp>
      <p:sp>
        <p:nvSpPr>
          <p:cNvPr id="8" name="Нижний колонтитул 7"/>
          <p:cNvSpPr>
            <a:spLocks noGrp="1"/>
          </p:cNvSpPr>
          <p:nvPr>
            <p:ph type="ftr" sz="quarter" idx="11"/>
          </p:nvPr>
        </p:nvSpPr>
        <p:spPr>
          <a:xfrm>
            <a:off x="457200" y="6480969"/>
            <a:ext cx="4261104" cy="301752"/>
          </a:xfrm>
        </p:spPr>
        <p:txBody>
          <a:bodyPr/>
          <a:lstStyle/>
          <a:p>
            <a:endParaRPr lang="ru-RU"/>
          </a:p>
        </p:txBody>
      </p:sp>
      <p:sp>
        <p:nvSpPr>
          <p:cNvPr id="9" name="Номер слайда 8"/>
          <p:cNvSpPr>
            <a:spLocks noGrp="1"/>
          </p:cNvSpPr>
          <p:nvPr>
            <p:ph type="sldNum" sz="quarter" idx="12"/>
          </p:nvPr>
        </p:nvSpPr>
        <p:spPr>
          <a:xfrm>
            <a:off x="7589520" y="6483096"/>
            <a:ext cx="502920" cy="301752"/>
          </a:xfrm>
        </p:spPr>
        <p:txBody>
          <a:bodyPr/>
          <a:lstStyle>
            <a:lvl1pPr algn="ctr">
              <a:defRPr/>
            </a:lvl1pPr>
          </a:lstStyle>
          <a:p>
            <a:fld id="{98989715-62AE-418C-9DFA-15679902066D}"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0"/>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C333765-F4AE-408B-8C71-1E1AF94E623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791456" y="6480969"/>
            <a:ext cx="2133600" cy="301752"/>
          </a:xfrm>
        </p:spPr>
        <p:txBody>
          <a:bodyPr/>
          <a:lstStyle/>
          <a:p>
            <a:endParaRPr lang="ru-RU"/>
          </a:p>
        </p:txBody>
      </p:sp>
      <p:sp>
        <p:nvSpPr>
          <p:cNvPr id="3" name="Нижний колонтитул 2"/>
          <p:cNvSpPr>
            <a:spLocks noGrp="1"/>
          </p:cNvSpPr>
          <p:nvPr>
            <p:ph type="ftr" sz="quarter" idx="11"/>
          </p:nvPr>
        </p:nvSpPr>
        <p:spPr>
          <a:xfrm>
            <a:off x="457200" y="6481890"/>
            <a:ext cx="4260056" cy="300831"/>
          </a:xfrm>
        </p:spPr>
        <p:txBody>
          <a:bodyPr/>
          <a:lstStyle/>
          <a:p>
            <a:endParaRPr lang="ru-RU"/>
          </a:p>
        </p:txBody>
      </p:sp>
      <p:sp>
        <p:nvSpPr>
          <p:cNvPr id="4" name="Номер слайда 3"/>
          <p:cNvSpPr>
            <a:spLocks noGrp="1"/>
          </p:cNvSpPr>
          <p:nvPr>
            <p:ph type="sldNum" sz="quarter" idx="12"/>
          </p:nvPr>
        </p:nvSpPr>
        <p:spPr>
          <a:xfrm>
            <a:off x="7589520" y="6480969"/>
            <a:ext cx="502920" cy="301752"/>
          </a:xfrm>
        </p:spPr>
        <p:txBody>
          <a:bodyPr/>
          <a:lstStyle/>
          <a:p>
            <a:fld id="{6E6FCCCF-66F4-4CAF-9FE7-BDD46C3E6F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278976" y="6556248"/>
            <a:ext cx="2133600" cy="301752"/>
          </a:xfrm>
        </p:spPr>
        <p:txBody>
          <a:bodyPr/>
          <a:lstStyle>
            <a:lvl1pPr>
              <a:defRPr sz="900"/>
            </a:lvl1pPr>
          </a:lstStyle>
          <a:p>
            <a:endParaRPr lang="ru-RU"/>
          </a:p>
        </p:txBody>
      </p:sp>
      <p:sp>
        <p:nvSpPr>
          <p:cNvPr id="6" name="Нижний колонтитул 5"/>
          <p:cNvSpPr>
            <a:spLocks noGrp="1"/>
          </p:cNvSpPr>
          <p:nvPr>
            <p:ph type="ftr" sz="quarter" idx="11"/>
          </p:nvPr>
        </p:nvSpPr>
        <p:spPr>
          <a:xfrm>
            <a:off x="1135856" y="6556248"/>
            <a:ext cx="5143120"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410576" y="6556248"/>
            <a:ext cx="502920" cy="301752"/>
          </a:xfrm>
        </p:spPr>
        <p:txBody>
          <a:bodyPr/>
          <a:lstStyle>
            <a:lvl1pPr>
              <a:defRPr sz="900"/>
            </a:lvl1pPr>
          </a:lstStyle>
          <a:p>
            <a:fld id="{5CA55F3C-3284-4AE7-934D-63F8F4A097CB}"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6108192" y="6556248"/>
            <a:ext cx="2103120" cy="301752"/>
          </a:xfrm>
        </p:spPr>
        <p:txBody>
          <a:bodyPr/>
          <a:lstStyle>
            <a:lvl1pPr>
              <a:defRPr sz="900"/>
            </a:lvl1pPr>
          </a:lstStyle>
          <a:p>
            <a:endParaRPr lang="ru-RU"/>
          </a:p>
        </p:txBody>
      </p:sp>
      <p:sp>
        <p:nvSpPr>
          <p:cNvPr id="6" name="Нижний колонтитул 5"/>
          <p:cNvSpPr>
            <a:spLocks noGrp="1"/>
          </p:cNvSpPr>
          <p:nvPr>
            <p:ph type="ftr" sz="quarter" idx="11"/>
          </p:nvPr>
        </p:nvSpPr>
        <p:spPr>
          <a:xfrm>
            <a:off x="1170432" y="6557169"/>
            <a:ext cx="4948072"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217192" y="6556248"/>
            <a:ext cx="365760" cy="301752"/>
          </a:xfrm>
        </p:spPr>
        <p:txBody>
          <a:bodyPr/>
          <a:lstStyle>
            <a:lvl1pPr algn="ctr">
              <a:defRPr sz="900"/>
            </a:lvl1pPr>
          </a:lstStyle>
          <a:p>
            <a:fld id="{6CDF7EC6-DB18-499D-85D6-90761E7C28D4}"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Прямоугольный треугольник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Прямая соединительная линия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Заголовок 21"/>
          <p:cNvSpPr>
            <a:spLocks noGrp="1"/>
          </p:cNvSpPr>
          <p:nvPr>
            <p:ph type="title"/>
          </p:nvPr>
        </p:nvSpPr>
        <p:spPr>
          <a:xfrm>
            <a:off x="457200" y="267494"/>
            <a:ext cx="8229600" cy="1399032"/>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endParaRPr lang="ru-RU"/>
          </a:p>
        </p:txBody>
      </p:sp>
      <p:sp>
        <p:nvSpPr>
          <p:cNvPr id="3" name="Нижний колонтитул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ru-RU"/>
          </a:p>
        </p:txBody>
      </p:sp>
      <p:sp>
        <p:nvSpPr>
          <p:cNvPr id="23" name="Номер слайда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915BB6EB-A9AE-40F9-9594-EB91460E3C12}"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9.gif"/></Relationships>
</file>

<file path=ppt/slides/_rels/slide13.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9.gif"/><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3" Type="http://schemas.openxmlformats.org/officeDocument/2006/relationships/hyperlink" Target="https://uk.wikipedia.org/wiki/%D0%92%D1%96%D0%BA%D1%82%D0%BE%D1%80_%D0%9D%D0%B5%D0%BA%D1%80%D0%B0%D1%81%D0%BE%D0%B2" TargetMode="External"/><Relationship Id="rId2" Type="http://schemas.openxmlformats.org/officeDocument/2006/relationships/hyperlink" Target="https://uk.wikipedia.org/wiki/%D0%86%D0%B2%D0%B0%D0%BD_%D0%94%D0%B7%D1%8E%D0%B1%D0%B0" TargetMode="External"/><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hyperlink" Target="https://uk.wikipedia.org/wiki/%D0%9A%D0%BD%D0%B5%D1%81%D0%B5%D1%82" TargetMode="External"/><Relationship Id="rId2" Type="http://schemas.openxmlformats.org/officeDocument/2006/relationships/hyperlink" Target="https://uk.wikipedia.org/wiki/%D0%93%D0%BE%D0%BB%D0%BE%D0%BA%D0%BE%D1%81%D1%82" TargetMode="External"/><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gif"/></Relationships>
</file>

<file path=ppt/slides/_rels/slide6.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9.gif"/></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cstate="print"/>
          <a:srcRect/>
          <a:stretch>
            <a:fillRect/>
          </a:stretch>
        </p:blipFill>
        <p:spPr bwMode="auto">
          <a:xfrm>
            <a:off x="214282" y="4714884"/>
            <a:ext cx="6215106" cy="1987550"/>
          </a:xfrm>
          <a:prstGeom prst="rect">
            <a:avLst/>
          </a:prstGeom>
          <a:noFill/>
          <a:ln w="9525">
            <a:noFill/>
            <a:miter lim="800000"/>
            <a:headEnd/>
            <a:tailEnd/>
          </a:ln>
          <a:effectLst/>
        </p:spPr>
      </p:pic>
      <p:pic>
        <p:nvPicPr>
          <p:cNvPr id="2057" name="Picture 9" descr="http://img-fotki.yandex.ru/get/4903/89635038.7f0/0_ada7a_2a3bb84e_XL.gif"/>
          <p:cNvPicPr>
            <a:picLocks noChangeAspect="1" noChangeArrowheads="1" noCrop="1"/>
          </p:cNvPicPr>
          <p:nvPr/>
        </p:nvPicPr>
        <p:blipFill>
          <a:blip r:embed="rId3" cstate="print"/>
          <a:srcRect/>
          <a:stretch>
            <a:fillRect/>
          </a:stretch>
        </p:blipFill>
        <p:spPr bwMode="auto">
          <a:xfrm>
            <a:off x="6357949" y="4714884"/>
            <a:ext cx="2667019" cy="2000264"/>
          </a:xfrm>
          <a:prstGeom prst="rect">
            <a:avLst/>
          </a:prstGeom>
          <a:noFill/>
        </p:spPr>
      </p:pic>
      <p:pic>
        <p:nvPicPr>
          <p:cNvPr id="2059" name="Picture 11" descr="http://www.11channel.dp.ua/res/news/large/5361.jpg"/>
          <p:cNvPicPr>
            <a:picLocks noChangeAspect="1" noChangeArrowheads="1"/>
          </p:cNvPicPr>
          <p:nvPr/>
        </p:nvPicPr>
        <p:blipFill>
          <a:blip r:embed="rId4" cstate="print"/>
          <a:srcRect/>
          <a:stretch>
            <a:fillRect/>
          </a:stretch>
        </p:blipFill>
        <p:spPr bwMode="auto">
          <a:xfrm>
            <a:off x="6072198" y="2500306"/>
            <a:ext cx="3071802" cy="2171701"/>
          </a:xfrm>
          <a:prstGeom prst="rect">
            <a:avLst/>
          </a:prstGeom>
          <a:noFill/>
        </p:spPr>
      </p:pic>
      <p:sp>
        <p:nvSpPr>
          <p:cNvPr id="13" name="Прямоугольник 12"/>
          <p:cNvSpPr/>
          <p:nvPr/>
        </p:nvSpPr>
        <p:spPr>
          <a:xfrm>
            <a:off x="-1214478" y="1071546"/>
            <a:ext cx="9144000" cy="2585323"/>
          </a:xfrm>
          <a:prstGeom prst="rect">
            <a:avLst/>
          </a:prstGeom>
          <a:noFill/>
          <a:scene3d>
            <a:camera prst="isometricOffAxis1Right"/>
            <a:lightRig rig="threePt" dir="t"/>
          </a:scene3d>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uk-UA"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Урок пам'яті </a:t>
            </a:r>
            <a:endParaRPr lang="ru-R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r>
              <a:rPr lang="ru-R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r>
              <a:rPr lang="ru-RU" sz="54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Трагедія</a:t>
            </a:r>
            <a:r>
              <a:rPr lang="ru-R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p>
          <a:p>
            <a:pPr algn="ctr"/>
            <a:r>
              <a:rPr lang="ru-RU" sz="54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Голокосту</a:t>
            </a:r>
            <a:r>
              <a:rPr lang="ru-R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88640"/>
            <a:ext cx="8892480" cy="2462213"/>
          </a:xfrm>
          <a:prstGeom prst="rect">
            <a:avLst/>
          </a:prstGeom>
        </p:spPr>
        <p:txBody>
          <a:bodyPr wrap="square">
            <a:spAutoFit/>
          </a:bodyPr>
          <a:lstStyle/>
          <a:p>
            <a:r>
              <a:rPr lang="uk-UA" sz="1400" dirty="0" smtClean="0">
                <a:latin typeface="Times New Roman" pitchFamily="18" charset="0"/>
                <a:cs typeface="Times New Roman" pitchFamily="18" charset="0"/>
              </a:rPr>
              <a:t>На початку грудня 1941 року почав діяти перший табір смерті в </a:t>
            </a:r>
            <a:r>
              <a:rPr lang="uk-UA" sz="1400" dirty="0" err="1" smtClean="0">
                <a:latin typeface="Times New Roman" pitchFamily="18" charset="0"/>
                <a:cs typeface="Times New Roman" pitchFamily="18" charset="0"/>
              </a:rPr>
              <a:t>Хелмно</a:t>
            </a:r>
            <a:r>
              <a:rPr lang="uk-UA" sz="1400" dirty="0" smtClean="0">
                <a:latin typeface="Times New Roman" pitchFamily="18" charset="0"/>
                <a:cs typeface="Times New Roman" pitchFamily="18" charset="0"/>
              </a:rPr>
              <a:t>. Там євреїв та циган вбивали чадним газом в закритих вантажівках </a:t>
            </a:r>
            <a:r>
              <a:rPr lang="uk-UA" sz="1400" dirty="0" err="1" smtClean="0">
                <a:latin typeface="Times New Roman" pitchFamily="18" charset="0"/>
                <a:cs typeface="Times New Roman" pitchFamily="18" charset="0"/>
              </a:rPr>
              <a:t>газенвагенах</a:t>
            </a:r>
            <a:r>
              <a:rPr lang="uk-UA" sz="1400" dirty="0" smtClean="0">
                <a:latin typeface="Times New Roman" pitchFamily="18" charset="0"/>
                <a:cs typeface="Times New Roman" pitchFamily="18" charset="0"/>
              </a:rPr>
              <a:t> – "душогубках".</a:t>
            </a:r>
          </a:p>
          <a:p>
            <a:r>
              <a:rPr lang="uk-UA" sz="1400" dirty="0" smtClean="0">
                <a:latin typeface="Times New Roman" pitchFamily="18" charset="0"/>
                <a:cs typeface="Times New Roman" pitchFamily="18" charset="0"/>
              </a:rPr>
              <a:t>За </a:t>
            </a:r>
            <a:r>
              <a:rPr lang="uk-UA" sz="1400" dirty="0" err="1" smtClean="0">
                <a:latin typeface="Times New Roman" pitchFamily="18" charset="0"/>
                <a:cs typeface="Times New Roman" pitchFamily="18" charset="0"/>
              </a:rPr>
              <a:t>канцлерства</a:t>
            </a:r>
            <a:r>
              <a:rPr lang="uk-UA" sz="1400" dirty="0" smtClean="0">
                <a:latin typeface="Times New Roman" pitchFamily="18" charset="0"/>
                <a:cs typeface="Times New Roman" pitchFamily="18" charset="0"/>
              </a:rPr>
              <a:t> Гітлера у 1933 серед найбільш сумнозвісних німецьких таборів існували </a:t>
            </a:r>
            <a:r>
              <a:rPr lang="uk-UA" sz="1400" dirty="0" err="1" smtClean="0">
                <a:latin typeface="Times New Roman" pitchFamily="18" charset="0"/>
                <a:cs typeface="Times New Roman" pitchFamily="18" charset="0"/>
              </a:rPr>
              <a:t>Белжець</a:t>
            </a:r>
            <a:r>
              <a:rPr lang="uk-UA" sz="1400" dirty="0" smtClean="0">
                <a:latin typeface="Times New Roman" pitchFamily="18" charset="0"/>
                <a:cs typeface="Times New Roman" pitchFamily="18" charset="0"/>
              </a:rPr>
              <a:t>, </a:t>
            </a:r>
            <a:r>
              <a:rPr lang="uk-UA" sz="1400" dirty="0" err="1" smtClean="0">
                <a:latin typeface="Times New Roman" pitchFamily="18" charset="0"/>
                <a:cs typeface="Times New Roman" pitchFamily="18" charset="0"/>
              </a:rPr>
              <a:t>Бухенвальд</a:t>
            </a:r>
            <a:r>
              <a:rPr lang="uk-UA" sz="1400" dirty="0" smtClean="0">
                <a:latin typeface="Times New Roman" pitchFamily="18" charset="0"/>
                <a:cs typeface="Times New Roman" pitchFamily="18" charset="0"/>
              </a:rPr>
              <a:t>, </a:t>
            </a:r>
            <a:r>
              <a:rPr lang="uk-UA" sz="1400" dirty="0" err="1" smtClean="0">
                <a:latin typeface="Times New Roman" pitchFamily="18" charset="0"/>
                <a:cs typeface="Times New Roman" pitchFamily="18" charset="0"/>
              </a:rPr>
              <a:t>Дахау</a:t>
            </a:r>
            <a:r>
              <a:rPr lang="uk-UA" sz="1400" dirty="0" smtClean="0">
                <a:latin typeface="Times New Roman" pitchFamily="18" charset="0"/>
                <a:cs typeface="Times New Roman" pitchFamily="18" charset="0"/>
              </a:rPr>
              <a:t>, </a:t>
            </a:r>
            <a:r>
              <a:rPr lang="uk-UA" sz="1400" dirty="0" err="1" smtClean="0">
                <a:latin typeface="Times New Roman" pitchFamily="18" charset="0"/>
                <a:cs typeface="Times New Roman" pitchFamily="18" charset="0"/>
              </a:rPr>
              <a:t>Майданек</a:t>
            </a:r>
            <a:r>
              <a:rPr lang="uk-UA" sz="1400" dirty="0" smtClean="0">
                <a:latin typeface="Times New Roman" pitchFamily="18" charset="0"/>
                <a:cs typeface="Times New Roman" pitchFamily="18" charset="0"/>
              </a:rPr>
              <a:t>, </a:t>
            </a:r>
            <a:r>
              <a:rPr lang="uk-UA" sz="1400" dirty="0" err="1" smtClean="0">
                <a:latin typeface="Times New Roman" pitchFamily="18" charset="0"/>
                <a:cs typeface="Times New Roman" pitchFamily="18" charset="0"/>
              </a:rPr>
              <a:t>Собібор</a:t>
            </a:r>
            <a:r>
              <a:rPr lang="uk-UA" sz="1400" dirty="0" smtClean="0">
                <a:latin typeface="Times New Roman" pitchFamily="18" charset="0"/>
                <a:cs typeface="Times New Roman" pitchFamily="18" charset="0"/>
              </a:rPr>
              <a:t>, </a:t>
            </a:r>
            <a:r>
              <a:rPr lang="uk-UA" sz="1400" dirty="0" err="1" smtClean="0">
                <a:latin typeface="Times New Roman" pitchFamily="18" charset="0"/>
                <a:cs typeface="Times New Roman" pitchFamily="18" charset="0"/>
              </a:rPr>
              <a:t>Треблінка</a:t>
            </a:r>
            <a:r>
              <a:rPr lang="uk-UA" sz="1400" dirty="0" smtClean="0">
                <a:latin typeface="Times New Roman" pitchFamily="18" charset="0"/>
                <a:cs typeface="Times New Roman" pitchFamily="18" charset="0"/>
              </a:rPr>
              <a:t>. Тут в живих тимчасово залишали лише тих, хто допомагав прибирати з газових камер і спалювати трупи, а також сортувати речі вбитих, і тих, хто обслуговував охорону таборів. Всі інші підлягали негайному знищенню</a:t>
            </a:r>
          </a:p>
          <a:p>
            <a:r>
              <a:rPr lang="uk-UA" sz="1400" dirty="0" smtClean="0">
                <a:latin typeface="Times New Roman" pitchFamily="18" charset="0"/>
                <a:cs typeface="Times New Roman" pitchFamily="18" charset="0"/>
              </a:rPr>
              <a:t>Найбільшим табором смерті був </a:t>
            </a:r>
            <a:r>
              <a:rPr lang="uk-UA" sz="1400" dirty="0" err="1" smtClean="0">
                <a:latin typeface="Times New Roman" pitchFamily="18" charset="0"/>
                <a:cs typeface="Times New Roman" pitchFamily="18" charset="0"/>
              </a:rPr>
              <a:t>Аушвіц</a:t>
            </a:r>
            <a:r>
              <a:rPr lang="uk-UA" sz="1400" dirty="0" smtClean="0">
                <a:latin typeface="Times New Roman" pitchFamily="18" charset="0"/>
                <a:cs typeface="Times New Roman" pitchFamily="18" charset="0"/>
              </a:rPr>
              <a:t>; до весни 1943 року там працювали чотири газові камери, в яких використовувався газ Циклон Б. У період, коли в табір надходило найбільше ув'язнених, щодня труїли газом до 6 тисяч євреїв. До листопада 1944 року в </a:t>
            </a:r>
            <a:r>
              <a:rPr lang="uk-UA" sz="1400" dirty="0" err="1" smtClean="0">
                <a:latin typeface="Times New Roman" pitchFamily="18" charset="0"/>
                <a:cs typeface="Times New Roman" pitchFamily="18" charset="0"/>
              </a:rPr>
              <a:t>Аушвіці</a:t>
            </a:r>
            <a:r>
              <a:rPr lang="uk-UA" sz="1400" dirty="0" smtClean="0">
                <a:latin typeface="Times New Roman" pitchFamily="18" charset="0"/>
                <a:cs typeface="Times New Roman" pitchFamily="18" charset="0"/>
              </a:rPr>
              <a:t> загинуло більше мільйона євреїв, а також десятки тисяч циган, поляків та радянських військовополонених. Загалом у таборі смерті </a:t>
            </a:r>
            <a:r>
              <a:rPr lang="uk-UA" sz="1400" dirty="0" err="1" smtClean="0">
                <a:latin typeface="Times New Roman" pitchFamily="18" charset="0"/>
                <a:cs typeface="Times New Roman" pitchFamily="18" charset="0"/>
              </a:rPr>
              <a:t>Аушвіц-Біркенау</a:t>
            </a:r>
            <a:r>
              <a:rPr lang="uk-UA" sz="1400" dirty="0" smtClean="0">
                <a:latin typeface="Times New Roman" pitchFamily="18" charset="0"/>
                <a:cs typeface="Times New Roman" pitchFamily="18" charset="0"/>
              </a:rPr>
              <a:t> за час його існування загинуло, за різними оцінками, від 1,5 до 2,2 мільйона людей.</a:t>
            </a:r>
          </a:p>
        </p:txBody>
      </p:sp>
      <p:pic>
        <p:nvPicPr>
          <p:cNvPr id="2050" name="Picture 2" descr="Картинки по запросу концтабори требінка бухенвальд"/>
          <p:cNvPicPr>
            <a:picLocks noChangeAspect="1" noChangeArrowheads="1"/>
          </p:cNvPicPr>
          <p:nvPr/>
        </p:nvPicPr>
        <p:blipFill>
          <a:blip r:embed="rId2" cstate="print"/>
          <a:srcRect/>
          <a:stretch>
            <a:fillRect/>
          </a:stretch>
        </p:blipFill>
        <p:spPr bwMode="auto">
          <a:xfrm>
            <a:off x="4067944" y="2780928"/>
            <a:ext cx="4570044" cy="3865496"/>
          </a:xfrm>
          <a:prstGeom prst="rect">
            <a:avLst/>
          </a:prstGeom>
          <a:noFill/>
        </p:spPr>
      </p:pic>
      <p:pic>
        <p:nvPicPr>
          <p:cNvPr id="2052" name="Picture 4" descr="Картинки по запросу концтабори требінка бухенвальд"/>
          <p:cNvPicPr>
            <a:picLocks noChangeAspect="1" noChangeArrowheads="1"/>
          </p:cNvPicPr>
          <p:nvPr/>
        </p:nvPicPr>
        <p:blipFill>
          <a:blip r:embed="rId3" cstate="print"/>
          <a:srcRect/>
          <a:stretch>
            <a:fillRect/>
          </a:stretch>
        </p:blipFill>
        <p:spPr bwMode="auto">
          <a:xfrm>
            <a:off x="0" y="2636912"/>
            <a:ext cx="3698776" cy="2095974"/>
          </a:xfrm>
          <a:prstGeom prst="rect">
            <a:avLst/>
          </a:prstGeom>
          <a:noFill/>
        </p:spPr>
      </p:pic>
      <p:pic>
        <p:nvPicPr>
          <p:cNvPr id="2054" name="Picture 6" descr="Картинки по запросу концтабори требінка бухенвальд"/>
          <p:cNvPicPr>
            <a:picLocks noChangeAspect="1" noChangeArrowheads="1"/>
          </p:cNvPicPr>
          <p:nvPr/>
        </p:nvPicPr>
        <p:blipFill>
          <a:blip r:embed="rId4" cstate="print"/>
          <a:srcRect/>
          <a:stretch>
            <a:fillRect/>
          </a:stretch>
        </p:blipFill>
        <p:spPr bwMode="auto">
          <a:xfrm>
            <a:off x="107504" y="4676378"/>
            <a:ext cx="3739923" cy="2181622"/>
          </a:xfrm>
          <a:prstGeom prst="rect">
            <a:avLst/>
          </a:prstGeom>
          <a:noFill/>
        </p:spPr>
      </p:pic>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3750" y="2348880"/>
            <a:ext cx="2000250" cy="1500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p:cNvPicPr>
            <a:picLocks noChangeAspect="1" noChangeArrowheads="1"/>
          </p:cNvPicPr>
          <p:nvPr/>
        </p:nvPicPr>
        <p:blipFill>
          <a:blip r:embed="rId2" cstate="print"/>
          <a:srcRect/>
          <a:stretch>
            <a:fillRect/>
          </a:stretch>
        </p:blipFill>
        <p:spPr bwMode="auto">
          <a:xfrm>
            <a:off x="4597945" y="2428868"/>
            <a:ext cx="4546055" cy="3000396"/>
          </a:xfrm>
          <a:prstGeom prst="rect">
            <a:avLst/>
          </a:prstGeom>
          <a:noFill/>
          <a:ln w="9525">
            <a:noFill/>
            <a:miter lim="800000"/>
            <a:headEnd/>
            <a:tailEnd/>
          </a:ln>
          <a:effectLst/>
        </p:spPr>
      </p:pic>
      <p:sp>
        <p:nvSpPr>
          <p:cNvPr id="2" name="Прямоугольник 1"/>
          <p:cNvSpPr/>
          <p:nvPr/>
        </p:nvSpPr>
        <p:spPr>
          <a:xfrm>
            <a:off x="642910" y="285728"/>
            <a:ext cx="7412971" cy="2585323"/>
          </a:xfrm>
          <a:prstGeom prst="rect">
            <a:avLst/>
          </a:prstGeom>
          <a:noFill/>
        </p:spPr>
        <p:txBody>
          <a:bodyPr wrap="square" lIns="91440" tIns="45720" rIns="91440" bIns="45720">
            <a:spAutoFit/>
          </a:bodyPr>
          <a:lstStyle/>
          <a:p>
            <a:pPr algn="ctr"/>
            <a:r>
              <a:rPr lang="ru-RU" sz="5400" b="1" cap="none" spc="0" dirty="0" smtClean="0">
                <a:ln w="31550" cmpd="sng">
                  <a:solidFill>
                    <a:schemeClr val="accent6">
                      <a:lumMod val="75000"/>
                    </a:schemeClr>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Символом </a:t>
            </a:r>
            <a:r>
              <a:rPr lang="ru-RU" sz="5400" b="1" cap="none" spc="0" dirty="0" err="1" smtClean="0">
                <a:ln w="31550" cmpd="sng">
                  <a:solidFill>
                    <a:schemeClr val="accent6">
                      <a:lumMod val="75000"/>
                    </a:schemeClr>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Голокосту</a:t>
            </a:r>
            <a:r>
              <a:rPr lang="ru-RU" sz="5400" b="1" cap="none" spc="0" dirty="0" smtClean="0">
                <a:ln w="31550" cmpd="sng">
                  <a:solidFill>
                    <a:schemeClr val="accent6">
                      <a:lumMod val="75000"/>
                    </a:schemeClr>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в </a:t>
            </a:r>
            <a:r>
              <a:rPr lang="ru-RU" sz="5400" b="1" cap="none" spc="0" dirty="0" err="1" smtClean="0">
                <a:ln w="31550" cmpd="sng">
                  <a:solidFill>
                    <a:schemeClr val="accent6">
                      <a:lumMod val="75000"/>
                    </a:schemeClr>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Києві</a:t>
            </a:r>
            <a:r>
              <a:rPr lang="ru-RU" sz="5400" b="1" cap="none" spc="0" dirty="0" smtClean="0">
                <a:ln w="31550" cmpd="sng">
                  <a:solidFill>
                    <a:schemeClr val="accent6">
                      <a:lumMod val="75000"/>
                    </a:schemeClr>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став «Бабин Яр» </a:t>
            </a:r>
            <a:endParaRPr lang="ru-RU" sz="5400" b="1" cap="none" spc="0" dirty="0">
              <a:ln w="31550" cmpd="sng">
                <a:solidFill>
                  <a:schemeClr val="accent6">
                    <a:lumMod val="75000"/>
                  </a:schemeClr>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4" name="Прямоугольник 3"/>
          <p:cNvSpPr/>
          <p:nvPr/>
        </p:nvSpPr>
        <p:spPr>
          <a:xfrm>
            <a:off x="0" y="2786058"/>
            <a:ext cx="4572000" cy="923330"/>
          </a:xfrm>
          <a:prstGeom prst="rect">
            <a:avLst/>
          </a:prstGeom>
        </p:spPr>
        <p:txBody>
          <a:bodyPr>
            <a:spAutoFit/>
          </a:bodyPr>
          <a:lstStyle/>
          <a:p>
            <a:r>
              <a:rPr lang="ru-RU" dirty="0" smtClean="0"/>
              <a:t>Бабин Яр - </a:t>
            </a:r>
            <a:r>
              <a:rPr lang="ru-RU" dirty="0" err="1" smtClean="0"/>
              <a:t>криваве</a:t>
            </a:r>
            <a:r>
              <a:rPr lang="ru-RU" dirty="0" smtClean="0"/>
              <a:t> </a:t>
            </a:r>
            <a:r>
              <a:rPr lang="ru-RU" dirty="0" err="1" smtClean="0"/>
              <a:t>місце</a:t>
            </a:r>
            <a:r>
              <a:rPr lang="ru-RU" dirty="0" smtClean="0"/>
              <a:t> в </a:t>
            </a:r>
            <a:r>
              <a:rPr lang="ru-RU" dirty="0" err="1" smtClean="0"/>
              <a:t>Києві</a:t>
            </a:r>
            <a:r>
              <a:rPr lang="ru-RU" dirty="0" smtClean="0"/>
              <a:t>, </a:t>
            </a:r>
            <a:r>
              <a:rPr lang="ru-RU" dirty="0" err="1" smtClean="0"/>
              <a:t>що</a:t>
            </a:r>
            <a:r>
              <a:rPr lang="ru-RU" dirty="0" smtClean="0"/>
              <a:t> стало </a:t>
            </a:r>
            <a:r>
              <a:rPr lang="ru-RU" dirty="0" err="1" smtClean="0"/>
              <a:t>частиною</a:t>
            </a:r>
            <a:r>
              <a:rPr lang="ru-RU" dirty="0" smtClean="0"/>
              <a:t> </a:t>
            </a:r>
            <a:r>
              <a:rPr lang="ru-RU" dirty="0" err="1" smtClean="0"/>
              <a:t>історії</a:t>
            </a:r>
            <a:r>
              <a:rPr lang="ru-RU" dirty="0" smtClean="0"/>
              <a:t> не </a:t>
            </a:r>
            <a:r>
              <a:rPr lang="ru-RU" dirty="0" err="1" smtClean="0"/>
              <a:t>лише</a:t>
            </a:r>
            <a:r>
              <a:rPr lang="ru-RU" dirty="0" smtClean="0"/>
              <a:t> </a:t>
            </a:r>
            <a:r>
              <a:rPr lang="ru-RU" dirty="0" err="1" smtClean="0"/>
              <a:t>України</a:t>
            </a:r>
            <a:r>
              <a:rPr lang="ru-RU" dirty="0" smtClean="0"/>
              <a:t>, а </a:t>
            </a:r>
            <a:r>
              <a:rPr lang="ru-RU" dirty="0" err="1" smtClean="0"/>
              <a:t>й</a:t>
            </a:r>
            <a:r>
              <a:rPr lang="ru-RU" dirty="0" smtClean="0"/>
              <a:t> </a:t>
            </a:r>
            <a:r>
              <a:rPr lang="ru-RU" dirty="0" err="1" smtClean="0"/>
              <a:t>світу</a:t>
            </a:r>
            <a:endParaRPr lang="ru-RU" dirty="0"/>
          </a:p>
        </p:txBody>
      </p:sp>
      <p:sp>
        <p:nvSpPr>
          <p:cNvPr id="5" name="Прямоугольник 4"/>
          <p:cNvSpPr/>
          <p:nvPr/>
        </p:nvSpPr>
        <p:spPr>
          <a:xfrm>
            <a:off x="0" y="3857628"/>
            <a:ext cx="4572000" cy="2308324"/>
          </a:xfrm>
          <a:prstGeom prst="rect">
            <a:avLst/>
          </a:prstGeom>
        </p:spPr>
        <p:txBody>
          <a:bodyPr>
            <a:spAutoFit/>
          </a:bodyPr>
          <a:lstStyle/>
          <a:p>
            <a:r>
              <a:rPr lang="ru-RU" dirty="0" smtClean="0"/>
              <a:t>Бабин Яр - </a:t>
            </a:r>
            <a:r>
              <a:rPr lang="ru-RU" dirty="0" err="1" smtClean="0"/>
              <a:t>місце-пам'ятка</a:t>
            </a:r>
            <a:r>
              <a:rPr lang="ru-RU" dirty="0" smtClean="0"/>
              <a:t> про </a:t>
            </a:r>
            <a:r>
              <a:rPr lang="ru-RU" dirty="0" err="1" smtClean="0"/>
              <a:t>жахливі</a:t>
            </a:r>
            <a:r>
              <a:rPr lang="ru-RU" dirty="0" smtClean="0"/>
              <a:t> </a:t>
            </a:r>
            <a:r>
              <a:rPr lang="ru-RU" dirty="0" err="1" smtClean="0"/>
              <a:t>наслідки</a:t>
            </a:r>
            <a:r>
              <a:rPr lang="ru-RU" dirty="0" smtClean="0"/>
              <a:t> </a:t>
            </a:r>
            <a:r>
              <a:rPr lang="ru-RU" dirty="0" err="1" smtClean="0"/>
              <a:t>Другої</a:t>
            </a:r>
            <a:r>
              <a:rPr lang="ru-RU" dirty="0" smtClean="0"/>
              <a:t> </a:t>
            </a:r>
            <a:r>
              <a:rPr lang="ru-RU" dirty="0" err="1" smtClean="0"/>
              <a:t>світової</a:t>
            </a:r>
            <a:r>
              <a:rPr lang="ru-RU" dirty="0" smtClean="0"/>
              <a:t> </a:t>
            </a:r>
            <a:r>
              <a:rPr lang="ru-RU" dirty="0" err="1" smtClean="0"/>
              <a:t>війни</a:t>
            </a:r>
            <a:r>
              <a:rPr lang="ru-RU" dirty="0" smtClean="0"/>
              <a:t>, де </a:t>
            </a:r>
            <a:r>
              <a:rPr lang="ru-RU" dirty="0" err="1" smtClean="0"/>
              <a:t>восени</a:t>
            </a:r>
            <a:r>
              <a:rPr lang="ru-RU" dirty="0" smtClean="0"/>
              <a:t> 1941 року </a:t>
            </a:r>
            <a:r>
              <a:rPr lang="ru-RU" dirty="0" err="1" smtClean="0"/>
              <a:t>відбулися</a:t>
            </a:r>
            <a:r>
              <a:rPr lang="ru-RU" dirty="0" smtClean="0"/>
              <a:t> </a:t>
            </a:r>
            <a:r>
              <a:rPr lang="ru-RU" dirty="0" err="1" smtClean="0"/>
              <a:t>масові</a:t>
            </a:r>
            <a:r>
              <a:rPr lang="ru-RU" dirty="0" smtClean="0"/>
              <a:t> </a:t>
            </a:r>
            <a:r>
              <a:rPr lang="ru-RU" dirty="0" err="1" smtClean="0"/>
              <a:t>розстріли</a:t>
            </a:r>
            <a:r>
              <a:rPr lang="ru-RU" dirty="0" smtClean="0"/>
              <a:t> мирного </a:t>
            </a:r>
            <a:r>
              <a:rPr lang="ru-RU" dirty="0" err="1" smtClean="0"/>
              <a:t>населення</a:t>
            </a:r>
            <a:r>
              <a:rPr lang="ru-RU" dirty="0" smtClean="0"/>
              <a:t> </a:t>
            </a:r>
            <a:r>
              <a:rPr lang="ru-RU" dirty="0" err="1" smtClean="0"/>
              <a:t>міста</a:t>
            </a:r>
            <a:r>
              <a:rPr lang="ru-RU" dirty="0" smtClean="0"/>
              <a:t>. Тут, </a:t>
            </a:r>
            <a:r>
              <a:rPr lang="ru-RU" dirty="0" err="1" smtClean="0"/>
              <a:t>впродовж</a:t>
            </a:r>
            <a:r>
              <a:rPr lang="ru-RU" dirty="0" smtClean="0"/>
              <a:t> </a:t>
            </a:r>
            <a:r>
              <a:rPr lang="ru-RU" dirty="0" err="1" smtClean="0"/>
              <a:t>двох</a:t>
            </a:r>
            <a:r>
              <a:rPr lang="ru-RU" dirty="0" smtClean="0"/>
              <a:t> </a:t>
            </a:r>
            <a:r>
              <a:rPr lang="ru-RU" dirty="0" err="1" smtClean="0"/>
              <a:t>років</a:t>
            </a:r>
            <a:r>
              <a:rPr lang="ru-RU" dirty="0" smtClean="0"/>
              <a:t>, </a:t>
            </a:r>
            <a:r>
              <a:rPr lang="ru-RU" dirty="0" err="1" smtClean="0"/>
              <a:t>німецькими</a:t>
            </a:r>
            <a:r>
              <a:rPr lang="ru-RU" dirty="0" smtClean="0"/>
              <a:t> </a:t>
            </a:r>
            <a:r>
              <a:rPr lang="ru-RU" dirty="0" err="1" smtClean="0"/>
              <a:t>окупантами</a:t>
            </a:r>
            <a:r>
              <a:rPr lang="ru-RU" dirty="0" smtClean="0"/>
              <a:t> </a:t>
            </a:r>
            <a:r>
              <a:rPr lang="ru-RU" dirty="0" err="1" smtClean="0"/>
              <a:t>було</a:t>
            </a:r>
            <a:r>
              <a:rPr lang="ru-RU" dirty="0" smtClean="0"/>
              <a:t> </a:t>
            </a:r>
            <a:r>
              <a:rPr lang="ru-RU" dirty="0" err="1" smtClean="0"/>
              <a:t>закатовано</a:t>
            </a:r>
            <a:r>
              <a:rPr lang="ru-RU" dirty="0" smtClean="0"/>
              <a:t> </a:t>
            </a:r>
            <a:r>
              <a:rPr lang="ru-RU" dirty="0" err="1" smtClean="0"/>
              <a:t>понад</a:t>
            </a:r>
            <a:r>
              <a:rPr lang="ru-RU" dirty="0" smtClean="0"/>
              <a:t> сто </a:t>
            </a:r>
            <a:r>
              <a:rPr lang="ru-RU" dirty="0" err="1" smtClean="0"/>
              <a:t>тисяч</a:t>
            </a:r>
            <a:r>
              <a:rPr lang="ru-RU" dirty="0" smtClean="0"/>
              <a:t> людей </a:t>
            </a:r>
            <a:r>
              <a:rPr lang="ru-RU" dirty="0" err="1" smtClean="0"/>
              <a:t>різних</a:t>
            </a:r>
            <a:r>
              <a:rPr lang="ru-RU" dirty="0" smtClean="0"/>
              <a:t> </a:t>
            </a:r>
            <a:r>
              <a:rPr lang="ru-RU" dirty="0" err="1" smtClean="0"/>
              <a:t>національностей</a:t>
            </a:r>
            <a:r>
              <a:rPr lang="ru-RU" dirty="0" smtClean="0"/>
              <a:t>, </a:t>
            </a:r>
            <a:r>
              <a:rPr lang="ru-RU" dirty="0" err="1" smtClean="0"/>
              <a:t>зокрема</a:t>
            </a:r>
            <a:r>
              <a:rPr lang="ru-RU" dirty="0" smtClean="0"/>
              <a:t> </a:t>
            </a:r>
            <a:r>
              <a:rPr lang="ru-RU" dirty="0" err="1" smtClean="0"/>
              <a:t>українців</a:t>
            </a:r>
            <a:r>
              <a:rPr lang="ru-RU" dirty="0" smtClean="0"/>
              <a:t>, </a:t>
            </a:r>
            <a:r>
              <a:rPr lang="ru-RU" dirty="0" err="1" smtClean="0"/>
              <a:t>євреїв</a:t>
            </a:r>
            <a:r>
              <a:rPr lang="ru-RU" dirty="0" smtClean="0"/>
              <a:t>, </a:t>
            </a:r>
            <a:r>
              <a:rPr lang="ru-RU" dirty="0" err="1" smtClean="0"/>
              <a:t>циган</a:t>
            </a:r>
            <a:r>
              <a:rPr lang="ru-RU" dirty="0" smtClean="0"/>
              <a:t> та </a:t>
            </a:r>
            <a:r>
              <a:rPr lang="ru-RU" dirty="0" err="1" smtClean="0"/>
              <a:t>росіян</a:t>
            </a:r>
            <a:endParaRPr lang="ru-RU" dirty="0"/>
          </a:p>
        </p:txBody>
      </p:sp>
      <p:pic>
        <p:nvPicPr>
          <p:cNvPr id="7" name="Picture 9" descr="http://img-fotki.yandex.ru/get/4903/89635038.7f0/0_ada7a_2a3bb84e_XL.gif"/>
          <p:cNvPicPr>
            <a:picLocks noChangeAspect="1" noChangeArrowheads="1" noCrop="1"/>
          </p:cNvPicPr>
          <p:nvPr/>
        </p:nvPicPr>
        <p:blipFill>
          <a:blip r:embed="rId3" cstate="print"/>
          <a:srcRect/>
          <a:stretch>
            <a:fillRect/>
          </a:stretch>
        </p:blipFill>
        <p:spPr bwMode="auto">
          <a:xfrm>
            <a:off x="7143704" y="5357778"/>
            <a:ext cx="2000296" cy="1500222"/>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285728"/>
            <a:ext cx="8001056" cy="1754326"/>
          </a:xfrm>
          <a:prstGeom prst="rect">
            <a:avLst/>
          </a:prstGeom>
        </p:spPr>
        <p:txBody>
          <a:bodyPr wrap="square">
            <a:spAutoFit/>
          </a:bodyPr>
          <a:lstStyle/>
          <a:p>
            <a:endParaRPr lang="ru-RU" dirty="0" smtClean="0"/>
          </a:p>
          <a:p>
            <a:r>
              <a:rPr lang="ru-RU" dirty="0" smtClean="0"/>
              <a:t> </a:t>
            </a:r>
            <a:r>
              <a:rPr lang="ru-RU" dirty="0" err="1" smtClean="0"/>
              <a:t>Розстріли</a:t>
            </a:r>
            <a:r>
              <a:rPr lang="ru-RU" dirty="0" smtClean="0"/>
              <a:t> в </a:t>
            </a:r>
            <a:r>
              <a:rPr lang="ru-RU" dirty="0" err="1" smtClean="0"/>
              <a:t>окупованому</a:t>
            </a:r>
            <a:r>
              <a:rPr lang="ru-RU" dirty="0" smtClean="0"/>
              <a:t> нацистами </a:t>
            </a:r>
            <a:r>
              <a:rPr lang="ru-RU" dirty="0" err="1" smtClean="0"/>
              <a:t>Києві</a:t>
            </a:r>
            <a:r>
              <a:rPr lang="ru-RU" dirty="0" smtClean="0"/>
              <a:t> </a:t>
            </a:r>
            <a:r>
              <a:rPr lang="ru-RU" dirty="0" err="1" smtClean="0"/>
              <a:t>почалися</a:t>
            </a:r>
            <a:r>
              <a:rPr lang="ru-RU" dirty="0" smtClean="0"/>
              <a:t> в </a:t>
            </a:r>
            <a:r>
              <a:rPr lang="ru-RU" dirty="0" err="1" smtClean="0"/>
              <a:t>Бабиному</a:t>
            </a:r>
            <a:r>
              <a:rPr lang="ru-RU" dirty="0" smtClean="0"/>
              <a:t> Яру 29 </a:t>
            </a:r>
            <a:r>
              <a:rPr lang="ru-RU" dirty="0" err="1" smtClean="0"/>
              <a:t>вересня</a:t>
            </a:r>
            <a:r>
              <a:rPr lang="ru-RU" dirty="0" smtClean="0"/>
              <a:t> 1941 року. </a:t>
            </a:r>
            <a:r>
              <a:rPr lang="ru-RU" dirty="0" err="1" smtClean="0"/>
              <a:t>Тоді</a:t>
            </a:r>
            <a:r>
              <a:rPr lang="ru-RU" dirty="0" smtClean="0"/>
              <a:t>, за два </a:t>
            </a:r>
            <a:r>
              <a:rPr lang="ru-RU" dirty="0" err="1" smtClean="0"/>
              <a:t>дні</a:t>
            </a:r>
            <a:r>
              <a:rPr lang="ru-RU" dirty="0" smtClean="0"/>
              <a:t> </a:t>
            </a:r>
            <a:r>
              <a:rPr lang="ru-RU" dirty="0" err="1" smtClean="0"/>
              <a:t>було</a:t>
            </a:r>
            <a:r>
              <a:rPr lang="ru-RU" dirty="0" smtClean="0"/>
              <a:t> вбито 33 771 </a:t>
            </a:r>
            <a:r>
              <a:rPr lang="ru-RU" dirty="0" err="1" smtClean="0"/>
              <a:t>євреїв</a:t>
            </a:r>
            <a:r>
              <a:rPr lang="ru-RU" dirty="0" smtClean="0"/>
              <a:t> (не </a:t>
            </a:r>
            <a:r>
              <a:rPr lang="ru-RU" dirty="0" err="1" smtClean="0"/>
              <a:t>рахуючи</a:t>
            </a:r>
            <a:r>
              <a:rPr lang="ru-RU" dirty="0" smtClean="0"/>
              <a:t> </a:t>
            </a:r>
            <a:r>
              <a:rPr lang="ru-RU" dirty="0" err="1" smtClean="0"/>
              <a:t>дітей</a:t>
            </a:r>
            <a:r>
              <a:rPr lang="ru-RU" dirty="0" smtClean="0"/>
              <a:t> до 3-х </a:t>
            </a:r>
            <a:r>
              <a:rPr lang="ru-RU" dirty="0" err="1" smtClean="0"/>
              <a:t>років</a:t>
            </a:r>
            <a:r>
              <a:rPr lang="ru-RU" dirty="0" smtClean="0"/>
              <a:t>, </a:t>
            </a:r>
            <a:r>
              <a:rPr lang="ru-RU" dirty="0" err="1" smtClean="0"/>
              <a:t>яких</a:t>
            </a:r>
            <a:r>
              <a:rPr lang="ru-RU" dirty="0" smtClean="0"/>
              <a:t> </a:t>
            </a:r>
            <a:r>
              <a:rPr lang="ru-RU" dirty="0" err="1" smtClean="0"/>
              <a:t>розстрілювали</a:t>
            </a:r>
            <a:r>
              <a:rPr lang="ru-RU" dirty="0" smtClean="0"/>
              <a:t>, </a:t>
            </a:r>
            <a:r>
              <a:rPr lang="ru-RU" dirty="0" err="1" smtClean="0"/>
              <a:t>але</a:t>
            </a:r>
            <a:r>
              <a:rPr lang="ru-RU" dirty="0" smtClean="0"/>
              <a:t> не </a:t>
            </a:r>
            <a:r>
              <a:rPr lang="ru-RU" dirty="0" err="1" smtClean="0"/>
              <a:t>рахували</a:t>
            </a:r>
            <a:r>
              <a:rPr lang="ru-RU" dirty="0" smtClean="0"/>
              <a:t>). </a:t>
            </a:r>
            <a:r>
              <a:rPr lang="ru-RU" dirty="0" err="1" smtClean="0"/>
              <a:t>Наймолодшій</a:t>
            </a:r>
            <a:r>
              <a:rPr lang="ru-RU" dirty="0" smtClean="0"/>
              <a:t> </a:t>
            </a:r>
            <a:r>
              <a:rPr lang="ru-RU" dirty="0" err="1" smtClean="0"/>
              <a:t>жертві</a:t>
            </a:r>
            <a:r>
              <a:rPr lang="ru-RU" dirty="0" smtClean="0"/>
              <a:t> </a:t>
            </a:r>
            <a:r>
              <a:rPr lang="ru-RU" dirty="0" err="1" smtClean="0"/>
              <a:t>було</a:t>
            </a:r>
            <a:r>
              <a:rPr lang="ru-RU" dirty="0" smtClean="0"/>
              <a:t> три </a:t>
            </a:r>
            <a:r>
              <a:rPr lang="ru-RU" dirty="0" err="1" smtClean="0"/>
              <a:t>дні</a:t>
            </a:r>
            <a:r>
              <a:rPr lang="ru-RU" dirty="0" smtClean="0"/>
              <a:t>, </a:t>
            </a:r>
            <a:r>
              <a:rPr lang="ru-RU" dirty="0" err="1" smtClean="0"/>
              <a:t>найстаршій</a:t>
            </a:r>
            <a:r>
              <a:rPr lang="ru-RU" dirty="0" smtClean="0"/>
              <a:t> - 103 роки.</a:t>
            </a:r>
          </a:p>
          <a:p>
            <a:endParaRPr lang="ru-RU" dirty="0"/>
          </a:p>
        </p:txBody>
      </p:sp>
      <p:sp>
        <p:nvSpPr>
          <p:cNvPr id="3" name="Прямоугольник 2"/>
          <p:cNvSpPr/>
          <p:nvPr/>
        </p:nvSpPr>
        <p:spPr>
          <a:xfrm>
            <a:off x="285720" y="1857364"/>
            <a:ext cx="4572000" cy="1754326"/>
          </a:xfrm>
          <a:prstGeom prst="rect">
            <a:avLst/>
          </a:prstGeom>
        </p:spPr>
        <p:txBody>
          <a:bodyPr wrap="square">
            <a:spAutoFit/>
          </a:bodyPr>
          <a:lstStyle/>
          <a:p>
            <a:r>
              <a:rPr lang="ru-RU" dirty="0" smtClean="0"/>
              <a:t> </a:t>
            </a:r>
            <a:r>
              <a:rPr lang="ru-RU" dirty="0" err="1" smtClean="0"/>
              <a:t>Євреїв</a:t>
            </a:r>
            <a:r>
              <a:rPr lang="ru-RU" dirty="0" smtClean="0"/>
              <a:t> </a:t>
            </a:r>
            <a:r>
              <a:rPr lang="ru-RU" dirty="0" err="1" smtClean="0"/>
              <a:t>змусили</a:t>
            </a:r>
            <a:r>
              <a:rPr lang="ru-RU" dirty="0" smtClean="0"/>
              <a:t> </a:t>
            </a:r>
            <a:r>
              <a:rPr lang="ru-RU" dirty="0" err="1" smtClean="0"/>
              <a:t>роздягтися</a:t>
            </a:r>
            <a:r>
              <a:rPr lang="ru-RU" dirty="0" smtClean="0"/>
              <a:t> </a:t>
            </a:r>
            <a:r>
              <a:rPr lang="ru-RU" dirty="0" err="1" smtClean="0"/>
              <a:t>і</a:t>
            </a:r>
            <a:r>
              <a:rPr lang="ru-RU" dirty="0" smtClean="0"/>
              <a:t> </a:t>
            </a:r>
            <a:r>
              <a:rPr lang="ru-RU" dirty="0" err="1" smtClean="0"/>
              <a:t>підійти</a:t>
            </a:r>
            <a:r>
              <a:rPr lang="ru-RU" dirty="0" smtClean="0"/>
              <a:t> до краю яру. Коли </a:t>
            </a:r>
            <a:r>
              <a:rPr lang="ru-RU" dirty="0" err="1" smtClean="0"/>
              <a:t>німецькі</a:t>
            </a:r>
            <a:r>
              <a:rPr lang="ru-RU" dirty="0" smtClean="0"/>
              <a:t> загони </a:t>
            </a:r>
            <a:r>
              <a:rPr lang="ru-RU" dirty="0" err="1" smtClean="0"/>
              <a:t>стріляли</a:t>
            </a:r>
            <a:r>
              <a:rPr lang="ru-RU" dirty="0" smtClean="0"/>
              <a:t> в них, вони падали вниз. </a:t>
            </a:r>
            <a:r>
              <a:rPr lang="ru-RU" dirty="0" err="1" smtClean="0"/>
              <a:t>Потім</a:t>
            </a:r>
            <a:r>
              <a:rPr lang="ru-RU" dirty="0" smtClean="0"/>
              <a:t> </a:t>
            </a:r>
            <a:r>
              <a:rPr lang="ru-RU" dirty="0" err="1" smtClean="0"/>
              <a:t>нацисти</a:t>
            </a:r>
            <a:r>
              <a:rPr lang="ru-RU" dirty="0" smtClean="0"/>
              <a:t> </a:t>
            </a:r>
            <a:r>
              <a:rPr lang="ru-RU" dirty="0" err="1" smtClean="0"/>
              <a:t>завалювали</a:t>
            </a:r>
            <a:r>
              <a:rPr lang="ru-RU" dirty="0" smtClean="0"/>
              <a:t> </a:t>
            </a:r>
            <a:r>
              <a:rPr lang="ru-RU" dirty="0" err="1" smtClean="0"/>
              <a:t>стіни</a:t>
            </a:r>
            <a:r>
              <a:rPr lang="ru-RU" dirty="0" smtClean="0"/>
              <a:t> яру, </a:t>
            </a:r>
            <a:r>
              <a:rPr lang="ru-RU" dirty="0" err="1" smtClean="0"/>
              <a:t>ховаючи</a:t>
            </a:r>
            <a:r>
              <a:rPr lang="ru-RU" dirty="0" smtClean="0"/>
              <a:t> </a:t>
            </a:r>
            <a:r>
              <a:rPr lang="ru-RU" dirty="0" err="1" smtClean="0"/>
              <a:t>і</a:t>
            </a:r>
            <a:r>
              <a:rPr lang="ru-RU" dirty="0" smtClean="0"/>
              <a:t> </a:t>
            </a:r>
            <a:r>
              <a:rPr lang="ru-RU" dirty="0" err="1" smtClean="0"/>
              <a:t>мертвих</a:t>
            </a:r>
            <a:r>
              <a:rPr lang="ru-RU" dirty="0" smtClean="0"/>
              <a:t>, </a:t>
            </a:r>
            <a:r>
              <a:rPr lang="ru-RU" dirty="0" err="1" smtClean="0"/>
              <a:t>і</a:t>
            </a:r>
            <a:r>
              <a:rPr lang="ru-RU" dirty="0" smtClean="0"/>
              <a:t> </a:t>
            </a:r>
            <a:r>
              <a:rPr lang="ru-RU" dirty="0" err="1" smtClean="0"/>
              <a:t>живих</a:t>
            </a:r>
            <a:r>
              <a:rPr lang="ru-RU" dirty="0" smtClean="0"/>
              <a:t>. </a:t>
            </a:r>
            <a:r>
              <a:rPr lang="ru-RU" dirty="0" err="1" smtClean="0"/>
              <a:t>Поліцаї</a:t>
            </a:r>
            <a:r>
              <a:rPr lang="ru-RU" dirty="0" smtClean="0"/>
              <a:t> хапали </a:t>
            </a:r>
            <a:r>
              <a:rPr lang="ru-RU" dirty="0" err="1" smtClean="0"/>
              <a:t>дітей</a:t>
            </a:r>
            <a:r>
              <a:rPr lang="ru-RU" dirty="0" smtClean="0"/>
              <a:t> </a:t>
            </a:r>
            <a:r>
              <a:rPr lang="ru-RU" dirty="0" err="1" smtClean="0"/>
              <a:t>і</a:t>
            </a:r>
            <a:r>
              <a:rPr lang="ru-RU" dirty="0" smtClean="0"/>
              <a:t> </a:t>
            </a:r>
            <a:r>
              <a:rPr lang="ru-RU" dirty="0" err="1" smtClean="0"/>
              <a:t>також</a:t>
            </a:r>
            <a:r>
              <a:rPr lang="ru-RU" dirty="0" smtClean="0"/>
              <a:t> скидали </a:t>
            </a:r>
            <a:r>
              <a:rPr lang="ru-RU" dirty="0" err="1" smtClean="0"/>
              <a:t>їх</a:t>
            </a:r>
            <a:r>
              <a:rPr lang="ru-RU" dirty="0" smtClean="0"/>
              <a:t> в яр.</a:t>
            </a:r>
            <a:endParaRPr lang="ru-RU" dirty="0"/>
          </a:p>
        </p:txBody>
      </p:sp>
      <p:pic>
        <p:nvPicPr>
          <p:cNvPr id="4" name="Picture 6"/>
          <p:cNvPicPr>
            <a:picLocks noChangeAspect="1" noChangeArrowheads="1"/>
          </p:cNvPicPr>
          <p:nvPr/>
        </p:nvPicPr>
        <p:blipFill>
          <a:blip r:embed="rId2" cstate="print"/>
          <a:srcRect/>
          <a:stretch>
            <a:fillRect/>
          </a:stretch>
        </p:blipFill>
        <p:spPr bwMode="auto">
          <a:xfrm>
            <a:off x="357158" y="3781425"/>
            <a:ext cx="4705350" cy="3076575"/>
          </a:xfrm>
          <a:prstGeom prst="rect">
            <a:avLst/>
          </a:prstGeom>
          <a:noFill/>
          <a:ln w="9525">
            <a:noFill/>
            <a:miter lim="800000"/>
            <a:headEnd/>
            <a:tailEnd/>
          </a:ln>
          <a:effectLst/>
        </p:spPr>
      </p:pic>
      <p:pic>
        <p:nvPicPr>
          <p:cNvPr id="5" name="Picture 7"/>
          <p:cNvPicPr>
            <a:picLocks noChangeAspect="1" noChangeArrowheads="1"/>
          </p:cNvPicPr>
          <p:nvPr/>
        </p:nvPicPr>
        <p:blipFill>
          <a:blip r:embed="rId3" cstate="print"/>
          <a:srcRect/>
          <a:stretch>
            <a:fillRect/>
          </a:stretch>
        </p:blipFill>
        <p:spPr bwMode="auto">
          <a:xfrm>
            <a:off x="5214942" y="1643049"/>
            <a:ext cx="3500442" cy="2917035"/>
          </a:xfrm>
          <a:prstGeom prst="rect">
            <a:avLst/>
          </a:prstGeom>
          <a:noFill/>
          <a:ln w="9525">
            <a:noFill/>
            <a:miter lim="800000"/>
            <a:headEnd/>
            <a:tailEnd/>
          </a:ln>
          <a:effectLst/>
        </p:spPr>
      </p:pic>
      <p:pic>
        <p:nvPicPr>
          <p:cNvPr id="6" name="Picture 9" descr="http://img-fotki.yandex.ru/get/4903/89635038.7f0/0_ada7a_2a3bb84e_XL.gif"/>
          <p:cNvPicPr>
            <a:picLocks noChangeAspect="1" noChangeArrowheads="1" noCrop="1"/>
          </p:cNvPicPr>
          <p:nvPr/>
        </p:nvPicPr>
        <p:blipFill>
          <a:blip r:embed="rId4" cstate="print"/>
          <a:srcRect/>
          <a:stretch>
            <a:fillRect/>
          </a:stretch>
        </p:blipFill>
        <p:spPr bwMode="auto">
          <a:xfrm>
            <a:off x="7143704" y="5143512"/>
            <a:ext cx="2000296" cy="1500222"/>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285720" y="142852"/>
            <a:ext cx="7429552" cy="1200329"/>
          </a:xfrm>
          <a:prstGeom prst="rect">
            <a:avLst/>
          </a:prstGeom>
          <a:noFill/>
          <a:ln w="9525">
            <a:noFill/>
            <a:miter lim="800000"/>
            <a:headEnd/>
            <a:tailEnd/>
          </a:ln>
          <a:effectLst/>
        </p:spPr>
        <p:txBody>
          <a:bodyPr wrap="square">
            <a:spAutoFit/>
          </a:bodyPr>
          <a:lstStyle/>
          <a:p>
            <a:r>
              <a:rPr lang="ru-RU" dirty="0" err="1"/>
              <a:t>Однак</a:t>
            </a:r>
            <a:r>
              <a:rPr lang="ru-RU" dirty="0"/>
              <a:t>, перший </a:t>
            </a:r>
            <a:r>
              <a:rPr lang="ru-RU" dirty="0" err="1"/>
              <a:t>розстріл</a:t>
            </a:r>
            <a:r>
              <a:rPr lang="ru-RU" dirty="0"/>
              <a:t> </a:t>
            </a:r>
            <a:r>
              <a:rPr lang="ru-RU" dirty="0" err="1"/>
              <a:t>євреїів</a:t>
            </a:r>
            <a:r>
              <a:rPr lang="ru-RU" dirty="0"/>
              <a:t> </a:t>
            </a:r>
            <a:r>
              <a:rPr lang="ru-RU" dirty="0" err="1"/>
              <a:t>відбувся</a:t>
            </a:r>
            <a:r>
              <a:rPr lang="ru-RU" dirty="0"/>
              <a:t> </a:t>
            </a:r>
            <a:r>
              <a:rPr lang="ru-RU" dirty="0" err="1"/>
              <a:t>ще</a:t>
            </a:r>
            <a:r>
              <a:rPr lang="ru-RU" dirty="0"/>
              <a:t> 27 </a:t>
            </a:r>
            <a:r>
              <a:rPr lang="ru-RU" dirty="0" err="1"/>
              <a:t>вересня</a:t>
            </a:r>
            <a:r>
              <a:rPr lang="ru-RU" dirty="0"/>
              <a:t> 1941 року,  коли </a:t>
            </a:r>
            <a:r>
              <a:rPr lang="ru-RU" dirty="0" err="1"/>
              <a:t>німецькими</a:t>
            </a:r>
            <a:r>
              <a:rPr lang="ru-RU" dirty="0"/>
              <a:t> </a:t>
            </a:r>
            <a:r>
              <a:rPr lang="ru-RU" dirty="0" err="1"/>
              <a:t>окупантами</a:t>
            </a:r>
            <a:r>
              <a:rPr lang="ru-RU" dirty="0"/>
              <a:t> </a:t>
            </a:r>
            <a:r>
              <a:rPr lang="ru-RU" dirty="0" err="1"/>
              <a:t>були</a:t>
            </a:r>
            <a:r>
              <a:rPr lang="ru-RU" dirty="0"/>
              <a:t> </a:t>
            </a:r>
            <a:r>
              <a:rPr lang="ru-RU" dirty="0" err="1"/>
              <a:t>знищені</a:t>
            </a:r>
            <a:r>
              <a:rPr lang="ru-RU" dirty="0"/>
              <a:t> </a:t>
            </a:r>
          </a:p>
          <a:p>
            <a:r>
              <a:rPr lang="ru-RU" dirty="0"/>
              <a:t>752 </a:t>
            </a:r>
            <a:r>
              <a:rPr lang="ru-RU" dirty="0" err="1"/>
              <a:t>пацієнта</a:t>
            </a:r>
            <a:r>
              <a:rPr lang="ru-RU" dirty="0"/>
              <a:t> </a:t>
            </a:r>
            <a:r>
              <a:rPr lang="ru-RU" dirty="0" err="1"/>
              <a:t>психіатричної</a:t>
            </a:r>
            <a:r>
              <a:rPr lang="ru-RU" dirty="0"/>
              <a:t> </a:t>
            </a:r>
            <a:r>
              <a:rPr lang="ru-RU" dirty="0" err="1"/>
              <a:t>лікарні</a:t>
            </a:r>
            <a:r>
              <a:rPr lang="ru-RU" dirty="0"/>
              <a:t> </a:t>
            </a:r>
            <a:r>
              <a:rPr lang="ru-RU" dirty="0" err="1"/>
              <a:t>ім</a:t>
            </a:r>
            <a:r>
              <a:rPr lang="ru-RU" dirty="0"/>
              <a:t>. </a:t>
            </a:r>
            <a:r>
              <a:rPr lang="ru-RU" dirty="0" err="1"/>
              <a:t>Івана</a:t>
            </a:r>
            <a:r>
              <a:rPr lang="ru-RU" dirty="0"/>
              <a:t> Павлова, </a:t>
            </a:r>
          </a:p>
          <a:p>
            <a:r>
              <a:rPr lang="ru-RU" dirty="0"/>
              <a:t>яка </a:t>
            </a:r>
            <a:r>
              <a:rPr lang="ru-RU" dirty="0" err="1"/>
              <a:t>знаходилась</a:t>
            </a:r>
            <a:r>
              <a:rPr lang="ru-RU" dirty="0"/>
              <a:t> </a:t>
            </a:r>
            <a:r>
              <a:rPr lang="ru-RU" dirty="0" err="1"/>
              <a:t>поблизу</a:t>
            </a:r>
            <a:r>
              <a:rPr lang="ru-RU" dirty="0"/>
              <a:t> </a:t>
            </a:r>
            <a:r>
              <a:rPr lang="ru-RU" dirty="0" err="1"/>
              <a:t>Бабиного</a:t>
            </a:r>
            <a:r>
              <a:rPr lang="ru-RU" dirty="0"/>
              <a:t> Яру.</a:t>
            </a:r>
          </a:p>
        </p:txBody>
      </p:sp>
      <p:sp>
        <p:nvSpPr>
          <p:cNvPr id="3" name="Rectangle 5"/>
          <p:cNvSpPr>
            <a:spLocks noChangeArrowheads="1"/>
          </p:cNvSpPr>
          <p:nvPr/>
        </p:nvSpPr>
        <p:spPr bwMode="auto">
          <a:xfrm>
            <a:off x="5357786" y="1142984"/>
            <a:ext cx="3786214" cy="3139321"/>
          </a:xfrm>
          <a:prstGeom prst="rect">
            <a:avLst/>
          </a:prstGeom>
          <a:noFill/>
          <a:ln w="9525">
            <a:noFill/>
            <a:miter lim="800000"/>
            <a:headEnd/>
            <a:tailEnd/>
          </a:ln>
          <a:effectLst/>
        </p:spPr>
        <p:txBody>
          <a:bodyPr wrap="square">
            <a:spAutoFit/>
          </a:bodyPr>
          <a:lstStyle/>
          <a:p>
            <a:r>
              <a:rPr lang="ru-RU" dirty="0"/>
              <a:t>Того ж дня </a:t>
            </a:r>
            <a:r>
              <a:rPr lang="ru-RU" dirty="0" err="1"/>
              <a:t>німецьким</a:t>
            </a:r>
            <a:r>
              <a:rPr lang="ru-RU" dirty="0"/>
              <a:t> комендантом </a:t>
            </a:r>
            <a:r>
              <a:rPr lang="ru-RU" dirty="0" err="1"/>
              <a:t>міста</a:t>
            </a:r>
            <a:r>
              <a:rPr lang="ru-RU" dirty="0"/>
              <a:t> </a:t>
            </a:r>
            <a:r>
              <a:rPr lang="ru-RU" dirty="0" err="1"/>
              <a:t>було</a:t>
            </a:r>
            <a:r>
              <a:rPr lang="ru-RU" dirty="0"/>
              <a:t> видано наказ </a:t>
            </a:r>
          </a:p>
          <a:p>
            <a:r>
              <a:rPr lang="ru-RU" dirty="0" err="1"/>
              <a:t>усім</a:t>
            </a:r>
            <a:r>
              <a:rPr lang="ru-RU" dirty="0"/>
              <a:t> </a:t>
            </a:r>
            <a:r>
              <a:rPr lang="ru-RU" dirty="0" err="1"/>
              <a:t>євреям</a:t>
            </a:r>
            <a:r>
              <a:rPr lang="ru-RU" dirty="0"/>
              <a:t> </a:t>
            </a:r>
            <a:r>
              <a:rPr lang="ru-RU" dirty="0" err="1"/>
              <a:t>з'явитись</a:t>
            </a:r>
            <a:r>
              <a:rPr lang="ru-RU" dirty="0"/>
              <a:t> 29 </a:t>
            </a:r>
            <a:r>
              <a:rPr lang="ru-RU" dirty="0" err="1"/>
              <a:t>вересня</a:t>
            </a:r>
            <a:r>
              <a:rPr lang="ru-RU" dirty="0"/>
              <a:t> </a:t>
            </a:r>
            <a:r>
              <a:rPr lang="ru-RU" dirty="0" err="1"/>
              <a:t>з</a:t>
            </a:r>
            <a:r>
              <a:rPr lang="ru-RU" dirty="0"/>
              <a:t> документами </a:t>
            </a:r>
            <a:r>
              <a:rPr lang="ru-RU" dirty="0" err="1"/>
              <a:t>і</a:t>
            </a:r>
            <a:r>
              <a:rPr lang="ru-RU" dirty="0"/>
              <a:t> </a:t>
            </a:r>
            <a:r>
              <a:rPr lang="ru-RU" dirty="0" err="1"/>
              <a:t>цінними</a:t>
            </a:r>
            <a:r>
              <a:rPr lang="ru-RU" dirty="0"/>
              <a:t> </a:t>
            </a:r>
          </a:p>
          <a:p>
            <a:r>
              <a:rPr lang="ru-RU" dirty="0"/>
              <a:t>речами в </a:t>
            </a:r>
            <a:r>
              <a:rPr lang="ru-RU" dirty="0" err="1"/>
              <a:t>збірний</a:t>
            </a:r>
            <a:r>
              <a:rPr lang="ru-RU" dirty="0"/>
              <a:t> пункт </a:t>
            </a:r>
            <a:r>
              <a:rPr lang="ru-RU" dirty="0" err="1"/>
              <a:t>біля</a:t>
            </a:r>
            <a:r>
              <a:rPr lang="ru-RU" dirty="0"/>
              <a:t> </a:t>
            </a:r>
            <a:r>
              <a:rPr lang="ru-RU" dirty="0" err="1"/>
              <a:t>Бабиного</a:t>
            </a:r>
            <a:r>
              <a:rPr lang="ru-RU" dirty="0"/>
              <a:t> Яру для </a:t>
            </a:r>
            <a:r>
              <a:rPr lang="ru-RU" dirty="0" err="1"/>
              <a:t>евакуації</a:t>
            </a:r>
            <a:r>
              <a:rPr lang="ru-RU" dirty="0"/>
              <a:t>. </a:t>
            </a:r>
          </a:p>
          <a:p>
            <a:r>
              <a:rPr lang="ru-RU" dirty="0" err="1"/>
              <a:t>Їм</a:t>
            </a:r>
            <a:r>
              <a:rPr lang="ru-RU" dirty="0"/>
              <a:t> </a:t>
            </a:r>
            <a:r>
              <a:rPr lang="ru-RU" dirty="0" err="1"/>
              <a:t>виголосили</a:t>
            </a:r>
            <a:r>
              <a:rPr lang="ru-RU" dirty="0"/>
              <a:t> </a:t>
            </a:r>
            <a:r>
              <a:rPr lang="ru-RU" dirty="0" err="1"/>
              <a:t>відозву</a:t>
            </a:r>
            <a:r>
              <a:rPr lang="ru-RU" dirty="0"/>
              <a:t>: "</a:t>
            </a:r>
            <a:r>
              <a:rPr lang="ru-RU" dirty="0" err="1"/>
              <a:t>Після</a:t>
            </a:r>
            <a:r>
              <a:rPr lang="ru-RU" dirty="0"/>
              <a:t> </a:t>
            </a:r>
            <a:r>
              <a:rPr lang="ru-RU" dirty="0" err="1"/>
              <a:t>санобробки</a:t>
            </a:r>
            <a:r>
              <a:rPr lang="ru-RU" dirty="0"/>
              <a:t> </a:t>
            </a:r>
            <a:r>
              <a:rPr lang="ru-RU" dirty="0" err="1"/>
              <a:t>всі</a:t>
            </a:r>
            <a:r>
              <a:rPr lang="ru-RU" dirty="0"/>
              <a:t> </a:t>
            </a:r>
            <a:r>
              <a:rPr lang="ru-RU" dirty="0" err="1"/>
              <a:t>євреї</a:t>
            </a:r>
            <a:r>
              <a:rPr lang="ru-RU" dirty="0"/>
              <a:t> </a:t>
            </a:r>
            <a:r>
              <a:rPr lang="ru-RU" dirty="0" err="1"/>
              <a:t>і</a:t>
            </a:r>
            <a:r>
              <a:rPr lang="ru-RU" dirty="0"/>
              <a:t> </a:t>
            </a:r>
            <a:r>
              <a:rPr lang="ru-RU" dirty="0" err="1"/>
              <a:t>їх</a:t>
            </a:r>
            <a:r>
              <a:rPr lang="ru-RU" dirty="0"/>
              <a:t> </a:t>
            </a:r>
            <a:r>
              <a:rPr lang="ru-RU" dirty="0" err="1"/>
              <a:t>діти</a:t>
            </a:r>
            <a:r>
              <a:rPr lang="ru-RU" dirty="0"/>
              <a:t>, </a:t>
            </a:r>
          </a:p>
          <a:p>
            <a:r>
              <a:rPr lang="ru-RU" dirty="0"/>
              <a:t>як </a:t>
            </a:r>
            <a:r>
              <a:rPr lang="ru-RU" dirty="0" err="1"/>
              <a:t>елітна</a:t>
            </a:r>
            <a:r>
              <a:rPr lang="ru-RU" dirty="0"/>
              <a:t> </a:t>
            </a:r>
            <a:r>
              <a:rPr lang="ru-RU" dirty="0" err="1"/>
              <a:t>нація</a:t>
            </a:r>
            <a:r>
              <a:rPr lang="ru-RU" dirty="0"/>
              <a:t>, </a:t>
            </a:r>
            <a:r>
              <a:rPr lang="ru-RU" dirty="0" err="1"/>
              <a:t>будуть</a:t>
            </a:r>
            <a:r>
              <a:rPr lang="ru-RU" dirty="0"/>
              <a:t> </a:t>
            </a:r>
            <a:r>
              <a:rPr lang="ru-RU" dirty="0" err="1"/>
              <a:t>переправлені</a:t>
            </a:r>
            <a:r>
              <a:rPr lang="ru-RU" dirty="0"/>
              <a:t> в </a:t>
            </a:r>
            <a:r>
              <a:rPr lang="ru-RU" dirty="0" err="1"/>
              <a:t>безпечні</a:t>
            </a:r>
            <a:r>
              <a:rPr lang="ru-RU" dirty="0"/>
              <a:t> </a:t>
            </a:r>
            <a:r>
              <a:rPr lang="ru-RU" dirty="0" err="1"/>
              <a:t>місця</a:t>
            </a:r>
            <a:r>
              <a:rPr lang="ru-RU" dirty="0"/>
              <a:t>".</a:t>
            </a:r>
          </a:p>
        </p:txBody>
      </p:sp>
      <p:sp>
        <p:nvSpPr>
          <p:cNvPr id="4" name="Rectangle 6"/>
          <p:cNvSpPr>
            <a:spLocks noChangeArrowheads="1"/>
          </p:cNvSpPr>
          <p:nvPr/>
        </p:nvSpPr>
        <p:spPr bwMode="auto">
          <a:xfrm>
            <a:off x="285720" y="4643446"/>
            <a:ext cx="6632575" cy="2014538"/>
          </a:xfrm>
          <a:prstGeom prst="rect">
            <a:avLst/>
          </a:prstGeom>
          <a:noFill/>
          <a:ln w="9525">
            <a:noFill/>
            <a:miter lim="800000"/>
            <a:headEnd/>
            <a:tailEnd/>
          </a:ln>
          <a:effectLst/>
        </p:spPr>
        <p:txBody>
          <a:bodyPr wrap="none">
            <a:spAutoFit/>
          </a:bodyPr>
          <a:lstStyle/>
          <a:p>
            <a:r>
              <a:rPr lang="ru-RU" dirty="0" err="1"/>
              <a:t>Зранку</a:t>
            </a:r>
            <a:r>
              <a:rPr lang="ru-RU" dirty="0"/>
              <a:t> 29 </a:t>
            </a:r>
            <a:r>
              <a:rPr lang="ru-RU" dirty="0" err="1"/>
              <a:t>вересня</a:t>
            </a:r>
            <a:r>
              <a:rPr lang="ru-RU" dirty="0"/>
              <a:t> </a:t>
            </a:r>
            <a:r>
              <a:rPr lang="ru-RU" dirty="0" err="1"/>
              <a:t>понад</a:t>
            </a:r>
            <a:r>
              <a:rPr lang="ru-RU" dirty="0"/>
              <a:t> 30 </a:t>
            </a:r>
            <a:r>
              <a:rPr lang="ru-RU" dirty="0" err="1"/>
              <a:t>тисяч</a:t>
            </a:r>
            <a:r>
              <a:rPr lang="ru-RU" dirty="0"/>
              <a:t> </a:t>
            </a:r>
            <a:r>
              <a:rPr lang="ru-RU" dirty="0" err="1"/>
              <a:t>євреїв</a:t>
            </a:r>
            <a:r>
              <a:rPr lang="ru-RU" dirty="0"/>
              <a:t> </a:t>
            </a:r>
            <a:r>
              <a:rPr lang="ru-RU" dirty="0" err="1"/>
              <a:t>прибули</a:t>
            </a:r>
            <a:r>
              <a:rPr lang="ru-RU" dirty="0"/>
              <a:t> </a:t>
            </a:r>
          </a:p>
          <a:p>
            <a:r>
              <a:rPr lang="ru-RU" dirty="0"/>
              <a:t>на </a:t>
            </a:r>
            <a:r>
              <a:rPr lang="ru-RU" dirty="0" err="1"/>
              <a:t>північну</a:t>
            </a:r>
            <a:r>
              <a:rPr lang="ru-RU" dirty="0"/>
              <a:t> </a:t>
            </a:r>
            <a:r>
              <a:rPr lang="ru-RU" dirty="0" err="1"/>
              <a:t>околицю</a:t>
            </a:r>
            <a:r>
              <a:rPr lang="ru-RU" dirty="0"/>
              <a:t> </a:t>
            </a:r>
            <a:r>
              <a:rPr lang="ru-RU" dirty="0" err="1"/>
              <a:t>Києва</a:t>
            </a:r>
            <a:r>
              <a:rPr lang="ru-RU" dirty="0"/>
              <a:t> невеликими </a:t>
            </a:r>
            <a:r>
              <a:rPr lang="ru-RU" dirty="0" err="1"/>
              <a:t>групами</a:t>
            </a:r>
            <a:r>
              <a:rPr lang="ru-RU" dirty="0"/>
              <a:t>. </a:t>
            </a:r>
          </a:p>
          <a:p>
            <a:r>
              <a:rPr lang="ru-RU" dirty="0"/>
              <a:t>Коли людей загнали до яру </a:t>
            </a:r>
            <a:r>
              <a:rPr lang="ru-RU" dirty="0" err="1"/>
              <a:t>кулеметні</a:t>
            </a:r>
            <a:r>
              <a:rPr lang="ru-RU" dirty="0"/>
              <a:t> </a:t>
            </a:r>
            <a:r>
              <a:rPr lang="ru-RU" dirty="0" err="1"/>
              <a:t>постріли</a:t>
            </a:r>
            <a:r>
              <a:rPr lang="ru-RU" dirty="0"/>
              <a:t> </a:t>
            </a:r>
          </a:p>
          <a:p>
            <a:r>
              <a:rPr lang="ru-RU" dirty="0" err="1"/>
              <a:t>глушилися</a:t>
            </a:r>
            <a:r>
              <a:rPr lang="ru-RU" dirty="0"/>
              <a:t> </a:t>
            </a:r>
            <a:r>
              <a:rPr lang="ru-RU" dirty="0" err="1"/>
              <a:t>музикою</a:t>
            </a:r>
            <a:r>
              <a:rPr lang="ru-RU" dirty="0"/>
              <a:t> </a:t>
            </a:r>
            <a:r>
              <a:rPr lang="ru-RU" dirty="0" err="1"/>
              <a:t>і</a:t>
            </a:r>
            <a:r>
              <a:rPr lang="ru-RU" dirty="0"/>
              <a:t> шумом </a:t>
            </a:r>
            <a:r>
              <a:rPr lang="ru-RU" dirty="0" err="1"/>
              <a:t>літака</a:t>
            </a:r>
            <a:r>
              <a:rPr lang="ru-RU" dirty="0"/>
              <a:t>, </a:t>
            </a:r>
            <a:r>
              <a:rPr lang="ru-RU" dirty="0" err="1"/>
              <a:t>який</a:t>
            </a:r>
            <a:r>
              <a:rPr lang="ru-RU" dirty="0"/>
              <a:t> </a:t>
            </a:r>
            <a:r>
              <a:rPr lang="ru-RU" dirty="0" err="1"/>
              <a:t>кружляв</a:t>
            </a:r>
            <a:r>
              <a:rPr lang="ru-RU" dirty="0"/>
              <a:t> над яром. </a:t>
            </a:r>
          </a:p>
          <a:p>
            <a:r>
              <a:rPr lang="ru-RU" dirty="0" err="1"/>
              <a:t>Євреїв</a:t>
            </a:r>
            <a:r>
              <a:rPr lang="ru-RU" dirty="0"/>
              <a:t> </a:t>
            </a:r>
            <a:r>
              <a:rPr lang="ru-RU" dirty="0" err="1"/>
              <a:t>розстрілювали</a:t>
            </a:r>
            <a:r>
              <a:rPr lang="ru-RU" dirty="0"/>
              <a:t> по 30-40 </a:t>
            </a:r>
            <a:r>
              <a:rPr lang="ru-RU" dirty="0" err="1"/>
              <a:t>чоловік</a:t>
            </a:r>
            <a:r>
              <a:rPr lang="ru-RU" dirty="0"/>
              <a:t> </a:t>
            </a:r>
            <a:r>
              <a:rPr lang="ru-RU" dirty="0" err="1"/>
              <a:t>і</a:t>
            </a:r>
            <a:r>
              <a:rPr lang="ru-RU" dirty="0"/>
              <a:t> скидали в </a:t>
            </a:r>
            <a:r>
              <a:rPr lang="ru-RU" dirty="0" err="1"/>
              <a:t>рів</a:t>
            </a:r>
            <a:r>
              <a:rPr lang="ru-RU" dirty="0"/>
              <a:t>. </a:t>
            </a:r>
          </a:p>
          <a:p>
            <a:r>
              <a:rPr lang="ru-RU" dirty="0" err="1"/>
              <a:t>Після</a:t>
            </a:r>
            <a:r>
              <a:rPr lang="ru-RU" dirty="0"/>
              <a:t> того як </a:t>
            </a:r>
            <a:r>
              <a:rPr lang="ru-RU" dirty="0" err="1"/>
              <a:t>він</a:t>
            </a:r>
            <a:r>
              <a:rPr lang="ru-RU" dirty="0"/>
              <a:t> </a:t>
            </a:r>
            <a:r>
              <a:rPr lang="ru-RU" dirty="0" err="1"/>
              <a:t>наповнювався</a:t>
            </a:r>
            <a:r>
              <a:rPr lang="ru-RU" dirty="0"/>
              <a:t> 2-3 рядами </a:t>
            </a:r>
            <a:r>
              <a:rPr lang="ru-RU" dirty="0" err="1"/>
              <a:t>тіл</a:t>
            </a:r>
            <a:r>
              <a:rPr lang="ru-RU" dirty="0"/>
              <a:t>, </a:t>
            </a:r>
            <a:r>
              <a:rPr lang="ru-RU" dirty="0" err="1"/>
              <a:t>мертвих</a:t>
            </a:r>
            <a:r>
              <a:rPr lang="ru-RU" dirty="0"/>
              <a:t> </a:t>
            </a:r>
          </a:p>
          <a:p>
            <a:r>
              <a:rPr lang="ru-RU" dirty="0" err="1"/>
              <a:t>присипали</a:t>
            </a:r>
            <a:r>
              <a:rPr lang="ru-RU" dirty="0"/>
              <a:t> землею.</a:t>
            </a:r>
          </a:p>
        </p:txBody>
      </p:sp>
      <p:pic>
        <p:nvPicPr>
          <p:cNvPr id="61442" name="Picture 2" descr="http://ljplus.ru/img4/f/a/fanrykov/Big-babijar14.jpg.jpeg"/>
          <p:cNvPicPr>
            <a:picLocks noChangeAspect="1" noChangeArrowheads="1"/>
          </p:cNvPicPr>
          <p:nvPr/>
        </p:nvPicPr>
        <p:blipFill>
          <a:blip r:embed="rId2" cstate="print"/>
          <a:srcRect/>
          <a:stretch>
            <a:fillRect/>
          </a:stretch>
        </p:blipFill>
        <p:spPr bwMode="auto">
          <a:xfrm>
            <a:off x="285720" y="1357298"/>
            <a:ext cx="4762500" cy="3257550"/>
          </a:xfrm>
          <a:prstGeom prst="rect">
            <a:avLst/>
          </a:prstGeom>
          <a:noFill/>
        </p:spPr>
      </p:pic>
      <p:pic>
        <p:nvPicPr>
          <p:cNvPr id="6" name="Picture 9" descr="http://img-fotki.yandex.ru/get/4903/89635038.7f0/0_ada7a_2a3bb84e_XL.gif"/>
          <p:cNvPicPr>
            <a:picLocks noChangeAspect="1" noChangeArrowheads="1" noCrop="1"/>
          </p:cNvPicPr>
          <p:nvPr/>
        </p:nvPicPr>
        <p:blipFill>
          <a:blip r:embed="rId3" cstate="print"/>
          <a:srcRect/>
          <a:stretch>
            <a:fillRect/>
          </a:stretch>
        </p:blipFill>
        <p:spPr bwMode="auto">
          <a:xfrm>
            <a:off x="6929454" y="5214950"/>
            <a:ext cx="2000296" cy="1500222"/>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214282" y="285728"/>
            <a:ext cx="4286280" cy="4524315"/>
          </a:xfrm>
          <a:prstGeom prst="rect">
            <a:avLst/>
          </a:prstGeom>
          <a:noFill/>
          <a:ln w="9525">
            <a:noFill/>
            <a:miter lim="800000"/>
            <a:headEnd/>
            <a:tailEnd/>
          </a:ln>
          <a:effectLst/>
        </p:spPr>
        <p:txBody>
          <a:bodyPr wrap="square">
            <a:spAutoFit/>
          </a:bodyPr>
          <a:lstStyle/>
          <a:p>
            <a:r>
              <a:rPr lang="ru-RU" dirty="0" err="1"/>
              <a:t>Протягом</a:t>
            </a:r>
            <a:r>
              <a:rPr lang="ru-RU" dirty="0"/>
              <a:t> 1941-43 </a:t>
            </a:r>
            <a:r>
              <a:rPr lang="ru-RU" dirty="0" err="1"/>
              <a:t>років</a:t>
            </a:r>
            <a:r>
              <a:rPr lang="ru-RU" dirty="0"/>
              <a:t> у </a:t>
            </a:r>
            <a:r>
              <a:rPr lang="ru-RU" dirty="0" err="1"/>
              <a:t>Бабиному</a:t>
            </a:r>
            <a:r>
              <a:rPr lang="ru-RU" dirty="0"/>
              <a:t> Яру </a:t>
            </a:r>
            <a:r>
              <a:rPr lang="ru-RU" dirty="0" err="1"/>
              <a:t>було</a:t>
            </a:r>
            <a:r>
              <a:rPr lang="ru-RU" dirty="0"/>
              <a:t> </a:t>
            </a:r>
            <a:r>
              <a:rPr lang="ru-RU" dirty="0" err="1"/>
              <a:t>розстріляно</a:t>
            </a:r>
            <a:r>
              <a:rPr lang="ru-RU" dirty="0"/>
              <a:t> 621 члена</a:t>
            </a:r>
          </a:p>
          <a:p>
            <a:r>
              <a:rPr lang="ru-RU" dirty="0"/>
              <a:t> </a:t>
            </a:r>
            <a:r>
              <a:rPr lang="ru-RU" dirty="0" err="1"/>
              <a:t>Організації</a:t>
            </a:r>
            <a:r>
              <a:rPr lang="ru-RU" dirty="0"/>
              <a:t> </a:t>
            </a:r>
            <a:r>
              <a:rPr lang="ru-RU" dirty="0" err="1"/>
              <a:t>українських</a:t>
            </a:r>
            <a:r>
              <a:rPr lang="ru-RU" dirty="0"/>
              <a:t> </a:t>
            </a:r>
            <a:r>
              <a:rPr lang="ru-RU" dirty="0" err="1"/>
              <a:t>націоналістів</a:t>
            </a:r>
            <a:r>
              <a:rPr lang="ru-RU" dirty="0"/>
              <a:t>, 100 </a:t>
            </a:r>
            <a:r>
              <a:rPr lang="ru-RU" dirty="0" err="1"/>
              <a:t>матросів</a:t>
            </a:r>
            <a:r>
              <a:rPr lang="ru-RU" dirty="0"/>
              <a:t> </a:t>
            </a:r>
            <a:r>
              <a:rPr lang="ru-RU" dirty="0" err="1"/>
              <a:t>Дніпровського</a:t>
            </a:r>
            <a:r>
              <a:rPr lang="ru-RU" dirty="0"/>
              <a:t> загону </a:t>
            </a:r>
          </a:p>
          <a:p>
            <a:r>
              <a:rPr lang="ru-RU" dirty="0" err="1"/>
              <a:t>Пінської</a:t>
            </a:r>
            <a:r>
              <a:rPr lang="ru-RU" dirty="0"/>
              <a:t> </a:t>
            </a:r>
            <a:r>
              <a:rPr lang="ru-RU" dirty="0" err="1"/>
              <a:t>воєнної</a:t>
            </a:r>
            <a:r>
              <a:rPr lang="ru-RU" dirty="0"/>
              <a:t> </a:t>
            </a:r>
            <a:r>
              <a:rPr lang="ru-RU" dirty="0" err="1"/>
              <a:t>флотилії</a:t>
            </a:r>
            <a:r>
              <a:rPr lang="ru-RU" dirty="0"/>
              <a:t>, </a:t>
            </a:r>
            <a:r>
              <a:rPr lang="ru-RU" dirty="0" err="1"/>
              <a:t>знищено</a:t>
            </a:r>
            <a:r>
              <a:rPr lang="ru-RU" dirty="0"/>
              <a:t> 5 </a:t>
            </a:r>
            <a:r>
              <a:rPr lang="ru-RU" dirty="0" err="1"/>
              <a:t>циганських</a:t>
            </a:r>
            <a:r>
              <a:rPr lang="ru-RU" dirty="0"/>
              <a:t> </a:t>
            </a:r>
            <a:r>
              <a:rPr lang="ru-RU" dirty="0" err="1"/>
              <a:t>таборів</a:t>
            </a:r>
            <a:r>
              <a:rPr lang="ru-RU" dirty="0"/>
              <a:t>. За </a:t>
            </a:r>
            <a:r>
              <a:rPr lang="ru-RU" dirty="0" err="1"/>
              <a:t>оцінками</a:t>
            </a:r>
            <a:r>
              <a:rPr lang="ru-RU" dirty="0"/>
              <a:t>, </a:t>
            </a:r>
          </a:p>
          <a:p>
            <a:r>
              <a:rPr lang="ru-RU" dirty="0"/>
              <a:t>за три роки у </a:t>
            </a:r>
            <a:r>
              <a:rPr lang="ru-RU" dirty="0" err="1"/>
              <a:t>Бабиному</a:t>
            </a:r>
            <a:r>
              <a:rPr lang="ru-RU" dirty="0"/>
              <a:t> Яру </a:t>
            </a:r>
            <a:r>
              <a:rPr lang="ru-RU" dirty="0" err="1"/>
              <a:t>було</a:t>
            </a:r>
            <a:r>
              <a:rPr lang="ru-RU" dirty="0"/>
              <a:t> </a:t>
            </a:r>
            <a:r>
              <a:rPr lang="ru-RU" dirty="0" err="1"/>
              <a:t>розстріляно</a:t>
            </a:r>
            <a:r>
              <a:rPr lang="ru-RU" dirty="0"/>
              <a:t> </a:t>
            </a:r>
            <a:r>
              <a:rPr lang="ru-RU" dirty="0" err="1"/>
              <a:t>від</a:t>
            </a:r>
            <a:r>
              <a:rPr lang="ru-RU" dirty="0"/>
              <a:t> 70 000 до 200 000 </a:t>
            </a:r>
            <a:r>
              <a:rPr lang="ru-RU" dirty="0" err="1"/>
              <a:t>чоловік</a:t>
            </a:r>
            <a:r>
              <a:rPr lang="ru-RU" dirty="0"/>
              <a:t>. </a:t>
            </a:r>
          </a:p>
          <a:p>
            <a:r>
              <a:rPr lang="ru-RU" dirty="0" err="1"/>
              <a:t>Крім</a:t>
            </a:r>
            <a:r>
              <a:rPr lang="ru-RU" dirty="0"/>
              <a:t> того, у </a:t>
            </a:r>
            <a:r>
              <a:rPr lang="ru-RU" dirty="0" err="1"/>
              <a:t>Сирецькому</a:t>
            </a:r>
            <a:r>
              <a:rPr lang="ru-RU" dirty="0"/>
              <a:t> </a:t>
            </a:r>
            <a:r>
              <a:rPr lang="ru-RU" dirty="0" err="1"/>
              <a:t>концтаборі</a:t>
            </a:r>
            <a:r>
              <a:rPr lang="ru-RU" dirty="0"/>
              <a:t>, де </a:t>
            </a:r>
            <a:r>
              <a:rPr lang="ru-RU" dirty="0" err="1"/>
              <a:t>утримувались</a:t>
            </a:r>
            <a:r>
              <a:rPr lang="ru-RU" dirty="0"/>
              <a:t> </a:t>
            </a:r>
            <a:r>
              <a:rPr lang="ru-RU" dirty="0" err="1"/>
              <a:t>колишні</a:t>
            </a:r>
            <a:r>
              <a:rPr lang="ru-RU" dirty="0"/>
              <a:t> </a:t>
            </a:r>
            <a:r>
              <a:rPr lang="ru-RU" dirty="0" err="1"/>
              <a:t>комуністичні</a:t>
            </a:r>
            <a:r>
              <a:rPr lang="ru-RU" dirty="0"/>
              <a:t> </a:t>
            </a:r>
          </a:p>
          <a:p>
            <a:r>
              <a:rPr lang="ru-RU" dirty="0" err="1"/>
              <a:t>активісти</a:t>
            </a:r>
            <a:r>
              <a:rPr lang="ru-RU" dirty="0"/>
              <a:t>, </a:t>
            </a:r>
            <a:r>
              <a:rPr lang="ru-RU" dirty="0" err="1"/>
              <a:t>підпильники</a:t>
            </a:r>
            <a:r>
              <a:rPr lang="ru-RU" dirty="0"/>
              <a:t> </a:t>
            </a:r>
            <a:r>
              <a:rPr lang="ru-RU" dirty="0" err="1"/>
              <a:t>і</a:t>
            </a:r>
            <a:r>
              <a:rPr lang="ru-RU" dirty="0"/>
              <a:t> </a:t>
            </a:r>
            <a:r>
              <a:rPr lang="ru-RU" dirty="0" err="1"/>
              <a:t>військовополонені</a:t>
            </a:r>
            <a:r>
              <a:rPr lang="ru-RU" dirty="0"/>
              <a:t>, за роки </a:t>
            </a:r>
            <a:r>
              <a:rPr lang="ru-RU" dirty="0" err="1"/>
              <a:t>війни</a:t>
            </a:r>
            <a:r>
              <a:rPr lang="ru-RU" dirty="0"/>
              <a:t> </a:t>
            </a:r>
            <a:r>
              <a:rPr lang="ru-RU" dirty="0" err="1"/>
              <a:t>загинуло</a:t>
            </a:r>
            <a:r>
              <a:rPr lang="ru-RU" dirty="0"/>
              <a:t> </a:t>
            </a:r>
            <a:r>
              <a:rPr lang="ru-RU" dirty="0" err="1"/>
              <a:t>більше</a:t>
            </a:r>
            <a:r>
              <a:rPr lang="ru-RU" dirty="0"/>
              <a:t> </a:t>
            </a:r>
          </a:p>
          <a:p>
            <a:r>
              <a:rPr lang="ru-RU" dirty="0"/>
              <a:t>25 </a:t>
            </a:r>
            <a:r>
              <a:rPr lang="ru-RU" dirty="0" err="1"/>
              <a:t>тисяч</a:t>
            </a:r>
            <a:r>
              <a:rPr lang="ru-RU" dirty="0"/>
              <a:t> </a:t>
            </a:r>
            <a:r>
              <a:rPr lang="ru-RU" dirty="0" err="1"/>
              <a:t>осіб</a:t>
            </a:r>
            <a:r>
              <a:rPr lang="ru-RU" dirty="0"/>
              <a:t>.</a:t>
            </a:r>
          </a:p>
        </p:txBody>
      </p:sp>
      <p:pic>
        <p:nvPicPr>
          <p:cNvPr id="5" name="Picture 4"/>
          <p:cNvPicPr>
            <a:picLocks noChangeAspect="1" noChangeArrowheads="1"/>
          </p:cNvPicPr>
          <p:nvPr/>
        </p:nvPicPr>
        <p:blipFill>
          <a:blip r:embed="rId2" cstate="print"/>
          <a:srcRect/>
          <a:stretch>
            <a:fillRect/>
          </a:stretch>
        </p:blipFill>
        <p:spPr bwMode="auto">
          <a:xfrm>
            <a:off x="4551556" y="214290"/>
            <a:ext cx="4592443" cy="3000396"/>
          </a:xfrm>
          <a:prstGeom prst="rect">
            <a:avLst/>
          </a:prstGeom>
          <a:noFill/>
          <a:ln w="9525">
            <a:noFill/>
            <a:miter lim="800000"/>
            <a:headEnd/>
            <a:tailEnd/>
          </a:ln>
          <a:effectLst/>
        </p:spPr>
      </p:pic>
      <p:pic>
        <p:nvPicPr>
          <p:cNvPr id="6" name="Picture 9" descr="http://img-fotki.yandex.ru/get/4903/89635038.7f0/0_ada7a_2a3bb84e_XL.gif"/>
          <p:cNvPicPr>
            <a:picLocks noChangeAspect="1" noChangeArrowheads="1" noCrop="1"/>
          </p:cNvPicPr>
          <p:nvPr/>
        </p:nvPicPr>
        <p:blipFill>
          <a:blip r:embed="rId3" cstate="print"/>
          <a:srcRect/>
          <a:stretch>
            <a:fillRect/>
          </a:stretch>
        </p:blipFill>
        <p:spPr bwMode="auto">
          <a:xfrm>
            <a:off x="7143704" y="5143512"/>
            <a:ext cx="2000296" cy="1500222"/>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14635" y="214290"/>
            <a:ext cx="4829365" cy="4524315"/>
          </a:xfrm>
          <a:prstGeom prst="rect">
            <a:avLst/>
          </a:prstGeom>
          <a:noFill/>
        </p:spPr>
        <p:txBody>
          <a:bodyPr wrap="square" rtlCol="0">
            <a:spAutoFit/>
          </a:bodyPr>
          <a:lstStyle/>
          <a:p>
            <a:r>
              <a:rPr lang="uk-UA" dirty="0" smtClean="0"/>
              <a:t>Масові розстріли у Бабиному Яру та  розташованому поруч із ним </a:t>
            </a:r>
          </a:p>
          <a:p>
            <a:r>
              <a:rPr lang="uk-UA" dirty="0" err="1" smtClean="0"/>
              <a:t>Сирецькому</a:t>
            </a:r>
            <a:r>
              <a:rPr lang="uk-UA" dirty="0" smtClean="0"/>
              <a:t> концтаборі проводилися аж до звільнення Києва від окупації.</a:t>
            </a:r>
          </a:p>
          <a:p>
            <a:r>
              <a:rPr lang="uk-UA" dirty="0" smtClean="0"/>
              <a:t>Зокрема,10 січня 1942 року було страчено близько 100 матросів</a:t>
            </a:r>
          </a:p>
          <a:p>
            <a:r>
              <a:rPr lang="uk-UA" dirty="0" smtClean="0"/>
              <a:t>Дніпровського загону Пінської військової флотилії, а 18 лютого 1943 року – </a:t>
            </a:r>
          </a:p>
          <a:p>
            <a:r>
              <a:rPr lang="uk-UA" dirty="0"/>
              <a:t>т</a:t>
            </a:r>
            <a:r>
              <a:rPr lang="uk-UA" dirty="0" smtClean="0"/>
              <a:t>рьох футболістів київського </a:t>
            </a:r>
            <a:r>
              <a:rPr lang="uk-UA" dirty="0" err="1" smtClean="0"/>
              <a:t>“Динамо”</a:t>
            </a:r>
            <a:r>
              <a:rPr lang="uk-UA" dirty="0" smtClean="0"/>
              <a:t>: Миколу </a:t>
            </a:r>
            <a:r>
              <a:rPr lang="uk-UA" dirty="0" err="1" smtClean="0"/>
              <a:t>Трусевича</a:t>
            </a:r>
            <a:r>
              <a:rPr lang="uk-UA" dirty="0" smtClean="0"/>
              <a:t>, Івана Кузьменка,</a:t>
            </a:r>
          </a:p>
          <a:p>
            <a:r>
              <a:rPr lang="uk-UA" dirty="0" smtClean="0"/>
              <a:t>Олексія Клименка, що дало привід для створення після війни легенди про</a:t>
            </a:r>
          </a:p>
          <a:p>
            <a:r>
              <a:rPr lang="uk-UA" dirty="0"/>
              <a:t>т</a:t>
            </a:r>
            <a:r>
              <a:rPr lang="uk-UA" dirty="0" smtClean="0"/>
              <a:t>ак званий </a:t>
            </a:r>
            <a:r>
              <a:rPr lang="uk-UA" dirty="0" err="1" smtClean="0"/>
              <a:t>“матч</a:t>
            </a:r>
            <a:r>
              <a:rPr lang="uk-UA" dirty="0" smtClean="0"/>
              <a:t> </a:t>
            </a:r>
            <a:r>
              <a:rPr lang="uk-UA" dirty="0" err="1" smtClean="0"/>
              <a:t>смерті”</a:t>
            </a:r>
            <a:r>
              <a:rPr lang="uk-UA" dirty="0" smtClean="0"/>
              <a:t>. У 1941 – 1943 роках у Бабиному Яру розстріляно 621</a:t>
            </a:r>
          </a:p>
          <a:p>
            <a:r>
              <a:rPr lang="uk-UA" dirty="0"/>
              <a:t>ч</a:t>
            </a:r>
            <a:r>
              <a:rPr lang="uk-UA" dirty="0" smtClean="0"/>
              <a:t>лена ОУН, серед них і відому українську поетесу Олену </a:t>
            </a:r>
            <a:r>
              <a:rPr lang="uk-UA" dirty="0" err="1" smtClean="0"/>
              <a:t>Телігу</a:t>
            </a:r>
            <a:r>
              <a:rPr lang="uk-UA" dirty="0" smtClean="0"/>
              <a:t> разом з чоловіком.</a:t>
            </a:r>
            <a:endParaRPr lang="uk-UA" dirty="0"/>
          </a:p>
        </p:txBody>
      </p:sp>
      <p:pic>
        <p:nvPicPr>
          <p:cNvPr id="4" name="Picture 9" descr="http://img-fotki.yandex.ru/get/4903/89635038.7f0/0_ada7a_2a3bb84e_XL.gif"/>
          <p:cNvPicPr>
            <a:picLocks noChangeAspect="1" noChangeArrowheads="1" noCrop="1"/>
          </p:cNvPicPr>
          <p:nvPr/>
        </p:nvPicPr>
        <p:blipFill>
          <a:blip r:embed="rId2" cstate="print"/>
          <a:srcRect/>
          <a:stretch>
            <a:fillRect/>
          </a:stretch>
        </p:blipFill>
        <p:spPr bwMode="auto">
          <a:xfrm>
            <a:off x="7143704" y="5143512"/>
            <a:ext cx="2000296" cy="1500222"/>
          </a:xfrm>
          <a:prstGeom prst="rect">
            <a:avLst/>
          </a:prstGeom>
          <a:noFill/>
        </p:spPr>
      </p:pic>
      <p:pic>
        <p:nvPicPr>
          <p:cNvPr id="5" name="Picture 5"/>
          <p:cNvPicPr>
            <a:picLocks noChangeAspect="1" noChangeArrowheads="1"/>
          </p:cNvPicPr>
          <p:nvPr/>
        </p:nvPicPr>
        <p:blipFill>
          <a:blip r:embed="rId3" cstate="print"/>
          <a:srcRect/>
          <a:stretch>
            <a:fillRect/>
          </a:stretch>
        </p:blipFill>
        <p:spPr bwMode="auto">
          <a:xfrm>
            <a:off x="285720" y="0"/>
            <a:ext cx="4000500" cy="2619375"/>
          </a:xfrm>
          <a:prstGeom prst="rect">
            <a:avLst/>
          </a:prstGeom>
          <a:noFill/>
          <a:ln w="9525">
            <a:noFill/>
            <a:miter lim="800000"/>
            <a:headEnd/>
            <a:tailEnd/>
          </a:ln>
          <a:effectLst/>
        </p:spPr>
      </p:pic>
      <p:pic>
        <p:nvPicPr>
          <p:cNvPr id="6" name="Picture 4"/>
          <p:cNvPicPr>
            <a:picLocks noChangeAspect="1" noChangeArrowheads="1"/>
          </p:cNvPicPr>
          <p:nvPr/>
        </p:nvPicPr>
        <p:blipFill>
          <a:blip r:embed="rId4" cstate="print"/>
          <a:srcRect/>
          <a:stretch>
            <a:fillRect/>
          </a:stretch>
        </p:blipFill>
        <p:spPr bwMode="auto">
          <a:xfrm>
            <a:off x="285720" y="2643182"/>
            <a:ext cx="4071966" cy="2500330"/>
          </a:xfrm>
          <a:prstGeom prst="rect">
            <a:avLst/>
          </a:prstGeom>
          <a:noFill/>
          <a:ln w="9525">
            <a:noFill/>
            <a:miter lim="800000"/>
            <a:headEnd/>
            <a:tailEnd/>
          </a:ln>
          <a:effectLst/>
        </p:spPr>
      </p:pic>
      <p:sp>
        <p:nvSpPr>
          <p:cNvPr id="3" name="Rectangle 6"/>
          <p:cNvSpPr>
            <a:spLocks noChangeArrowheads="1"/>
          </p:cNvSpPr>
          <p:nvPr/>
        </p:nvSpPr>
        <p:spPr bwMode="auto">
          <a:xfrm>
            <a:off x="500034" y="5103674"/>
            <a:ext cx="6572296" cy="1754326"/>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r>
              <a:rPr lang="ru-RU" dirty="0" smtClean="0"/>
              <a:t>У в </a:t>
            </a:r>
            <a:r>
              <a:rPr lang="ru-RU" dirty="0" err="1" smtClean="0"/>
              <a:t>серпні</a:t>
            </a:r>
            <a:r>
              <a:rPr lang="ru-RU" dirty="0" smtClean="0"/>
              <a:t> – </a:t>
            </a:r>
            <a:r>
              <a:rPr lang="ru-RU" dirty="0" err="1" smtClean="0"/>
              <a:t>вересні</a:t>
            </a:r>
            <a:r>
              <a:rPr lang="ru-RU" dirty="0" smtClean="0"/>
              <a:t> 1943 року, </a:t>
            </a:r>
            <a:r>
              <a:rPr lang="ru-RU" dirty="0" err="1" smtClean="0"/>
              <a:t>відступаючи</a:t>
            </a:r>
            <a:r>
              <a:rPr lang="ru-RU" dirty="0" smtClean="0"/>
              <a:t>, </a:t>
            </a:r>
            <a:r>
              <a:rPr lang="ru-RU" dirty="0" err="1" smtClean="0"/>
              <a:t>німці</a:t>
            </a:r>
            <a:r>
              <a:rPr lang="ru-RU" dirty="0" smtClean="0"/>
              <a:t> </a:t>
            </a:r>
          </a:p>
          <a:p>
            <a:r>
              <a:rPr lang="ru-RU" dirty="0" err="1" smtClean="0"/>
              <a:t>фактично</a:t>
            </a:r>
            <a:r>
              <a:rPr lang="ru-RU" dirty="0" smtClean="0"/>
              <a:t> </a:t>
            </a:r>
            <a:r>
              <a:rPr lang="ru-RU" dirty="0" err="1" smtClean="0"/>
              <a:t>знищили</a:t>
            </a:r>
            <a:r>
              <a:rPr lang="ru-RU" dirty="0" smtClean="0"/>
              <a:t> </a:t>
            </a:r>
            <a:r>
              <a:rPr lang="ru-RU" dirty="0" err="1" smtClean="0"/>
              <a:t>частину</a:t>
            </a:r>
            <a:r>
              <a:rPr lang="ru-RU" dirty="0" smtClean="0"/>
              <a:t> </a:t>
            </a:r>
            <a:r>
              <a:rPr lang="ru-RU" dirty="0" err="1" smtClean="0"/>
              <a:t>доказів</a:t>
            </a:r>
            <a:r>
              <a:rPr lang="ru-RU" dirty="0" smtClean="0"/>
              <a:t> </a:t>
            </a:r>
            <a:r>
              <a:rPr lang="ru-RU" dirty="0" err="1" smtClean="0"/>
              <a:t>масових</a:t>
            </a:r>
            <a:r>
              <a:rPr lang="ru-RU" dirty="0" smtClean="0"/>
              <a:t> </a:t>
            </a:r>
            <a:r>
              <a:rPr lang="ru-RU" dirty="0" err="1" smtClean="0"/>
              <a:t>розстрілів</a:t>
            </a:r>
            <a:r>
              <a:rPr lang="ru-RU" dirty="0" smtClean="0"/>
              <a:t>:</a:t>
            </a:r>
          </a:p>
          <a:p>
            <a:r>
              <a:rPr lang="ru-RU" dirty="0" smtClean="0"/>
              <a:t> вони </a:t>
            </a:r>
            <a:r>
              <a:rPr lang="ru-RU" dirty="0" err="1" smtClean="0"/>
              <a:t>відкопали</a:t>
            </a:r>
            <a:r>
              <a:rPr lang="ru-RU" dirty="0" smtClean="0"/>
              <a:t> </a:t>
            </a:r>
            <a:r>
              <a:rPr lang="ru-RU" dirty="0" err="1" smtClean="0"/>
              <a:t>і</a:t>
            </a:r>
            <a:r>
              <a:rPr lang="ru-RU" dirty="0" smtClean="0"/>
              <a:t> спалили на </a:t>
            </a:r>
            <a:r>
              <a:rPr lang="ru-RU" dirty="0" err="1" smtClean="0"/>
              <a:t>відкритих</a:t>
            </a:r>
            <a:r>
              <a:rPr lang="ru-RU" dirty="0" smtClean="0"/>
              <a:t> "печах" десятки </a:t>
            </a:r>
          </a:p>
          <a:p>
            <a:r>
              <a:rPr lang="ru-RU" dirty="0" err="1" smtClean="0"/>
              <a:t>тисяч</a:t>
            </a:r>
            <a:r>
              <a:rPr lang="ru-RU" dirty="0" smtClean="0"/>
              <a:t> </a:t>
            </a:r>
            <a:r>
              <a:rPr lang="ru-RU" dirty="0" err="1" smtClean="0"/>
              <a:t>трупів</a:t>
            </a:r>
            <a:r>
              <a:rPr lang="ru-RU" dirty="0" smtClean="0"/>
              <a:t>, </a:t>
            </a:r>
            <a:r>
              <a:rPr lang="ru-RU" dirty="0" err="1" smtClean="0"/>
              <a:t>кістки</a:t>
            </a:r>
            <a:r>
              <a:rPr lang="ru-RU" dirty="0" smtClean="0"/>
              <a:t> </a:t>
            </a:r>
            <a:r>
              <a:rPr lang="ru-RU" dirty="0" err="1" smtClean="0"/>
              <a:t>перемелювалися</a:t>
            </a:r>
            <a:r>
              <a:rPr lang="ru-RU" dirty="0" smtClean="0"/>
              <a:t> на </a:t>
            </a:r>
            <a:r>
              <a:rPr lang="ru-RU" dirty="0" err="1" smtClean="0"/>
              <a:t>привезених</a:t>
            </a:r>
            <a:r>
              <a:rPr lang="ru-RU" dirty="0" smtClean="0"/>
              <a:t> </a:t>
            </a:r>
            <a:r>
              <a:rPr lang="ru-RU" dirty="0" err="1" smtClean="0"/>
              <a:t>з</a:t>
            </a:r>
            <a:r>
              <a:rPr lang="ru-RU" dirty="0" smtClean="0"/>
              <a:t> </a:t>
            </a:r>
          </a:p>
          <a:p>
            <a:r>
              <a:rPr lang="ru-RU" dirty="0" err="1" smtClean="0"/>
              <a:t>Німеччини</a:t>
            </a:r>
            <a:r>
              <a:rPr lang="ru-RU" dirty="0" smtClean="0"/>
              <a:t> машинах, </a:t>
            </a:r>
            <a:r>
              <a:rPr lang="ru-RU" dirty="0" err="1" smtClean="0"/>
              <a:t>попіл</a:t>
            </a:r>
            <a:r>
              <a:rPr lang="ru-RU" dirty="0" smtClean="0"/>
              <a:t> </a:t>
            </a:r>
            <a:r>
              <a:rPr lang="ru-RU" dirty="0" err="1" smtClean="0"/>
              <a:t>був</a:t>
            </a:r>
            <a:r>
              <a:rPr lang="ru-RU" dirty="0" smtClean="0"/>
              <a:t> </a:t>
            </a:r>
            <a:r>
              <a:rPr lang="ru-RU" dirty="0" err="1" smtClean="0"/>
              <a:t>розсипаний</a:t>
            </a:r>
            <a:r>
              <a:rPr lang="ru-RU" dirty="0" smtClean="0"/>
              <a:t> </a:t>
            </a:r>
            <a:r>
              <a:rPr lang="ru-RU" dirty="0" err="1" smtClean="0"/>
              <a:t>околицями</a:t>
            </a:r>
            <a:r>
              <a:rPr lang="ru-RU" dirty="0" smtClean="0"/>
              <a:t> </a:t>
            </a:r>
            <a:r>
              <a:rPr lang="ru-RU" dirty="0" err="1" smtClean="0"/>
              <a:t>Бабиного</a:t>
            </a:r>
            <a:r>
              <a:rPr lang="ru-RU" dirty="0" smtClean="0"/>
              <a:t> Яру.</a:t>
            </a:r>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57158" y="357166"/>
            <a:ext cx="7858180" cy="2031325"/>
          </a:xfrm>
          <a:prstGeom prst="rect">
            <a:avLst/>
          </a:prstGeom>
        </p:spPr>
        <p:txBody>
          <a:bodyPr wrap="square">
            <a:spAutoFit/>
          </a:bodyPr>
          <a:lstStyle/>
          <a:p>
            <a:r>
              <a:rPr lang="ru-RU" dirty="0" err="1">
                <a:solidFill>
                  <a:srgbClr val="00B0F0"/>
                </a:solidFill>
              </a:rPr>
              <a:t>Тривалий</a:t>
            </a:r>
            <a:r>
              <a:rPr lang="ru-RU" dirty="0">
                <a:solidFill>
                  <a:srgbClr val="00B0F0"/>
                </a:solidFill>
              </a:rPr>
              <a:t> час </a:t>
            </a:r>
            <a:r>
              <a:rPr lang="ru-RU" dirty="0" err="1">
                <a:solidFill>
                  <a:srgbClr val="00B0F0"/>
                </a:solidFill>
              </a:rPr>
              <a:t>радянська</a:t>
            </a:r>
            <a:r>
              <a:rPr lang="ru-RU" dirty="0">
                <a:solidFill>
                  <a:srgbClr val="00B0F0"/>
                </a:solidFill>
              </a:rPr>
              <a:t> </a:t>
            </a:r>
            <a:r>
              <a:rPr lang="ru-RU" dirty="0" err="1">
                <a:solidFill>
                  <a:srgbClr val="00B0F0"/>
                </a:solidFill>
              </a:rPr>
              <a:t>влада</a:t>
            </a:r>
            <a:r>
              <a:rPr lang="ru-RU" dirty="0">
                <a:solidFill>
                  <a:srgbClr val="00B0F0"/>
                </a:solidFill>
              </a:rPr>
              <a:t> </a:t>
            </a:r>
            <a:r>
              <a:rPr lang="ru-RU" dirty="0" err="1">
                <a:solidFill>
                  <a:srgbClr val="00B0F0"/>
                </a:solidFill>
              </a:rPr>
              <a:t>намагалася</a:t>
            </a:r>
            <a:r>
              <a:rPr lang="ru-RU" dirty="0">
                <a:solidFill>
                  <a:srgbClr val="00B0F0"/>
                </a:solidFill>
              </a:rPr>
              <a:t> </a:t>
            </a:r>
            <a:r>
              <a:rPr lang="ru-RU" dirty="0" err="1">
                <a:solidFill>
                  <a:srgbClr val="00B0F0"/>
                </a:solidFill>
              </a:rPr>
              <a:t>замовчати</a:t>
            </a:r>
            <a:r>
              <a:rPr lang="ru-RU" dirty="0">
                <a:solidFill>
                  <a:srgbClr val="00B0F0"/>
                </a:solidFill>
              </a:rPr>
              <a:t> </a:t>
            </a:r>
            <a:r>
              <a:rPr lang="ru-RU" dirty="0" err="1">
                <a:solidFill>
                  <a:srgbClr val="00B0F0"/>
                </a:solidFill>
              </a:rPr>
              <a:t>трагедію</a:t>
            </a:r>
            <a:r>
              <a:rPr lang="ru-RU" dirty="0">
                <a:solidFill>
                  <a:srgbClr val="00B0F0"/>
                </a:solidFill>
              </a:rPr>
              <a:t> у </a:t>
            </a:r>
            <a:r>
              <a:rPr lang="ru-RU" dirty="0" err="1">
                <a:solidFill>
                  <a:srgbClr val="00B0F0"/>
                </a:solidFill>
              </a:rPr>
              <a:t>Бабиному</a:t>
            </a:r>
            <a:r>
              <a:rPr lang="ru-RU" dirty="0">
                <a:solidFill>
                  <a:srgbClr val="00B0F0"/>
                </a:solidFill>
              </a:rPr>
              <a:t> Яру, </a:t>
            </a:r>
            <a:r>
              <a:rPr lang="ru-RU" dirty="0" err="1">
                <a:solidFill>
                  <a:srgbClr val="00B0F0"/>
                </a:solidFill>
              </a:rPr>
              <a:t>і</a:t>
            </a:r>
            <a:r>
              <a:rPr lang="ru-RU" dirty="0">
                <a:solidFill>
                  <a:srgbClr val="00B0F0"/>
                </a:solidFill>
              </a:rPr>
              <a:t> </a:t>
            </a:r>
            <a:r>
              <a:rPr lang="ru-RU" dirty="0" err="1">
                <a:solidFill>
                  <a:srgbClr val="00B0F0"/>
                </a:solidFill>
              </a:rPr>
              <a:t>лише</a:t>
            </a:r>
            <a:r>
              <a:rPr lang="ru-RU" dirty="0">
                <a:solidFill>
                  <a:srgbClr val="00B0F0"/>
                </a:solidFill>
              </a:rPr>
              <a:t> </a:t>
            </a:r>
            <a:r>
              <a:rPr lang="ru-RU" dirty="0" err="1">
                <a:solidFill>
                  <a:srgbClr val="00B0F0"/>
                </a:solidFill>
              </a:rPr>
              <a:t>після</a:t>
            </a:r>
            <a:r>
              <a:rPr lang="ru-RU" dirty="0">
                <a:solidFill>
                  <a:srgbClr val="00B0F0"/>
                </a:solidFill>
              </a:rPr>
              <a:t> </a:t>
            </a:r>
            <a:r>
              <a:rPr lang="ru-RU" dirty="0" err="1">
                <a:solidFill>
                  <a:srgbClr val="00B0F0"/>
                </a:solidFill>
              </a:rPr>
              <a:t>велелюдного</a:t>
            </a:r>
            <a:r>
              <a:rPr lang="ru-RU" dirty="0">
                <a:solidFill>
                  <a:srgbClr val="00B0F0"/>
                </a:solidFill>
              </a:rPr>
              <a:t> </a:t>
            </a:r>
            <a:r>
              <a:rPr lang="ru-RU" dirty="0" err="1">
                <a:solidFill>
                  <a:srgbClr val="00B0F0"/>
                </a:solidFill>
              </a:rPr>
              <a:t>стихійного</a:t>
            </a:r>
            <a:r>
              <a:rPr lang="ru-RU" dirty="0">
                <a:solidFill>
                  <a:srgbClr val="00B0F0"/>
                </a:solidFill>
              </a:rPr>
              <a:t> </a:t>
            </a:r>
            <a:r>
              <a:rPr lang="ru-RU" dirty="0" err="1">
                <a:solidFill>
                  <a:srgbClr val="00B0F0"/>
                </a:solidFill>
              </a:rPr>
              <a:t>мітингу</a:t>
            </a:r>
            <a:r>
              <a:rPr lang="ru-RU" dirty="0">
                <a:solidFill>
                  <a:srgbClr val="00B0F0"/>
                </a:solidFill>
              </a:rPr>
              <a:t> </a:t>
            </a:r>
            <a:r>
              <a:rPr lang="ru-RU" dirty="0" err="1">
                <a:solidFill>
                  <a:srgbClr val="00B0F0"/>
                </a:solidFill>
              </a:rPr>
              <a:t>з</a:t>
            </a:r>
            <a:r>
              <a:rPr lang="ru-RU" dirty="0">
                <a:solidFill>
                  <a:srgbClr val="00B0F0"/>
                </a:solidFill>
              </a:rPr>
              <a:t> </a:t>
            </a:r>
            <a:r>
              <a:rPr lang="ru-RU" dirty="0" err="1">
                <a:solidFill>
                  <a:srgbClr val="00B0F0"/>
                </a:solidFill>
              </a:rPr>
              <a:t>нагоди</a:t>
            </a:r>
            <a:r>
              <a:rPr lang="ru-RU" dirty="0">
                <a:solidFill>
                  <a:srgbClr val="00B0F0"/>
                </a:solidFill>
              </a:rPr>
              <a:t> 25 </a:t>
            </a:r>
            <a:r>
              <a:rPr lang="ru-RU" dirty="0" err="1">
                <a:solidFill>
                  <a:srgbClr val="00B0F0"/>
                </a:solidFill>
              </a:rPr>
              <a:t>роковин</a:t>
            </a:r>
            <a:r>
              <a:rPr lang="ru-RU" dirty="0">
                <a:solidFill>
                  <a:srgbClr val="00B0F0"/>
                </a:solidFill>
              </a:rPr>
              <a:t> </a:t>
            </a:r>
            <a:r>
              <a:rPr lang="ru-RU" dirty="0" err="1">
                <a:solidFill>
                  <a:srgbClr val="00B0F0"/>
                </a:solidFill>
              </a:rPr>
              <a:t>трагедії</a:t>
            </a:r>
            <a:r>
              <a:rPr lang="ru-RU" dirty="0">
                <a:solidFill>
                  <a:srgbClr val="00B0F0"/>
                </a:solidFill>
              </a:rPr>
              <a:t> 29 </a:t>
            </a:r>
            <a:r>
              <a:rPr lang="ru-RU" dirty="0" err="1">
                <a:solidFill>
                  <a:srgbClr val="00B0F0"/>
                </a:solidFill>
              </a:rPr>
              <a:t>вересня</a:t>
            </a:r>
            <a:r>
              <a:rPr lang="ru-RU" dirty="0">
                <a:solidFill>
                  <a:srgbClr val="00B0F0"/>
                </a:solidFill>
              </a:rPr>
              <a:t> 1966 року за </a:t>
            </a:r>
            <a:r>
              <a:rPr lang="ru-RU" dirty="0" err="1">
                <a:solidFill>
                  <a:srgbClr val="00B0F0"/>
                </a:solidFill>
              </a:rPr>
              <a:t>участю</a:t>
            </a:r>
            <a:r>
              <a:rPr lang="ru-RU" dirty="0">
                <a:solidFill>
                  <a:srgbClr val="00B0F0"/>
                </a:solidFill>
              </a:rPr>
              <a:t> </a:t>
            </a:r>
            <a:r>
              <a:rPr lang="ru-RU" dirty="0" err="1">
                <a:solidFill>
                  <a:srgbClr val="00B0F0"/>
                </a:solidFill>
              </a:rPr>
              <a:t>відомих</a:t>
            </a:r>
            <a:r>
              <a:rPr lang="ru-RU" dirty="0">
                <a:solidFill>
                  <a:srgbClr val="00B0F0"/>
                </a:solidFill>
              </a:rPr>
              <a:t> </a:t>
            </a:r>
            <a:r>
              <a:rPr lang="ru-RU" dirty="0" err="1">
                <a:solidFill>
                  <a:srgbClr val="00B0F0"/>
                </a:solidFill>
              </a:rPr>
              <a:t>дисидентів</a:t>
            </a:r>
            <a:r>
              <a:rPr lang="ru-RU" dirty="0">
                <a:solidFill>
                  <a:srgbClr val="00B0F0"/>
                </a:solidFill>
              </a:rPr>
              <a:t> </a:t>
            </a:r>
            <a:r>
              <a:rPr lang="ru-RU" u="sng" dirty="0" err="1">
                <a:solidFill>
                  <a:srgbClr val="00B0F0"/>
                </a:solidFill>
                <a:hlinkClick r:id="rId2" tooltip="Іван Дзюба"/>
              </a:rPr>
              <a:t>Івана</a:t>
            </a:r>
            <a:r>
              <a:rPr lang="ru-RU" u="sng" dirty="0">
                <a:solidFill>
                  <a:srgbClr val="00B0F0"/>
                </a:solidFill>
                <a:hlinkClick r:id="rId2" tooltip="Іван Дзюба"/>
              </a:rPr>
              <a:t> </a:t>
            </a:r>
            <a:r>
              <a:rPr lang="ru-RU" u="sng" dirty="0" err="1">
                <a:solidFill>
                  <a:srgbClr val="00B0F0"/>
                </a:solidFill>
                <a:hlinkClick r:id="rId2" tooltip="Іван Дзюба"/>
              </a:rPr>
              <a:t>Дзюби</a:t>
            </a:r>
            <a:r>
              <a:rPr lang="ru-RU" dirty="0">
                <a:solidFill>
                  <a:srgbClr val="00B0F0"/>
                </a:solidFill>
              </a:rPr>
              <a:t> та </a:t>
            </a:r>
            <a:r>
              <a:rPr lang="ru-RU" dirty="0" err="1">
                <a:solidFill>
                  <a:srgbClr val="00B0F0"/>
                </a:solidFill>
                <a:hlinkClick r:id="rId3" tooltip="Віктор Некрасов"/>
              </a:rPr>
              <a:t>Віктора</a:t>
            </a:r>
            <a:r>
              <a:rPr lang="ru-RU" dirty="0">
                <a:solidFill>
                  <a:srgbClr val="00B0F0"/>
                </a:solidFill>
                <a:hlinkClick r:id="rId3" tooltip="Віктор Некрасов"/>
              </a:rPr>
              <a:t> Некрасова</a:t>
            </a:r>
            <a:r>
              <a:rPr lang="ru-RU" dirty="0">
                <a:solidFill>
                  <a:srgbClr val="00B0F0"/>
                </a:solidFill>
              </a:rPr>
              <a:t>, про </a:t>
            </a:r>
            <a:r>
              <a:rPr lang="ru-RU" dirty="0" err="1">
                <a:solidFill>
                  <a:srgbClr val="00B0F0"/>
                </a:solidFill>
              </a:rPr>
              <a:t>неї</a:t>
            </a:r>
            <a:r>
              <a:rPr lang="ru-RU" dirty="0">
                <a:solidFill>
                  <a:srgbClr val="00B0F0"/>
                </a:solidFill>
              </a:rPr>
              <a:t> почали </a:t>
            </a:r>
            <a:r>
              <a:rPr lang="ru-RU" dirty="0" err="1">
                <a:solidFill>
                  <a:srgbClr val="00B0F0"/>
                </a:solidFill>
              </a:rPr>
              <a:t>говорити</a:t>
            </a:r>
            <a:r>
              <a:rPr lang="ru-RU" dirty="0">
                <a:solidFill>
                  <a:srgbClr val="00B0F0"/>
                </a:solidFill>
              </a:rPr>
              <a:t> на державному </a:t>
            </a:r>
            <a:r>
              <a:rPr lang="ru-RU" dirty="0" err="1">
                <a:solidFill>
                  <a:srgbClr val="00B0F0"/>
                </a:solidFill>
              </a:rPr>
              <a:t>рівні</a:t>
            </a:r>
            <a:r>
              <a:rPr lang="ru-RU" dirty="0">
                <a:solidFill>
                  <a:srgbClr val="00B0F0"/>
                </a:solidFill>
              </a:rPr>
              <a:t>. </a:t>
            </a:r>
            <a:r>
              <a:rPr lang="ru-RU" dirty="0" err="1">
                <a:solidFill>
                  <a:srgbClr val="00B0F0"/>
                </a:solidFill>
              </a:rPr>
              <a:t>Пізніше</a:t>
            </a:r>
            <a:r>
              <a:rPr lang="ru-RU" dirty="0">
                <a:solidFill>
                  <a:srgbClr val="00B0F0"/>
                </a:solidFill>
              </a:rPr>
              <a:t> </a:t>
            </a:r>
            <a:r>
              <a:rPr lang="ru-RU" dirty="0" err="1">
                <a:solidFill>
                  <a:srgbClr val="00B0F0"/>
                </a:solidFill>
              </a:rPr>
              <a:t>було</a:t>
            </a:r>
            <a:r>
              <a:rPr lang="ru-RU" dirty="0">
                <a:solidFill>
                  <a:srgbClr val="00B0F0"/>
                </a:solidFill>
              </a:rPr>
              <a:t> </a:t>
            </a:r>
            <a:r>
              <a:rPr lang="ru-RU" dirty="0" err="1">
                <a:solidFill>
                  <a:srgbClr val="00B0F0"/>
                </a:solidFill>
              </a:rPr>
              <a:t>встановлено</a:t>
            </a:r>
            <a:r>
              <a:rPr lang="ru-RU" dirty="0">
                <a:solidFill>
                  <a:srgbClr val="00B0F0"/>
                </a:solidFill>
              </a:rPr>
              <a:t> перший </a:t>
            </a:r>
            <a:r>
              <a:rPr lang="ru-RU" dirty="0" err="1">
                <a:solidFill>
                  <a:srgbClr val="00B0F0"/>
                </a:solidFill>
              </a:rPr>
              <a:t>пам'ятник</a:t>
            </a:r>
            <a:r>
              <a:rPr lang="ru-RU" dirty="0">
                <a:solidFill>
                  <a:srgbClr val="00B0F0"/>
                </a:solidFill>
              </a:rPr>
              <a:t> жертвам. </a:t>
            </a:r>
            <a:r>
              <a:rPr lang="ru-RU" dirty="0" err="1">
                <a:solidFill>
                  <a:srgbClr val="00B0F0"/>
                </a:solidFill>
              </a:rPr>
              <a:t>Історики</a:t>
            </a:r>
            <a:r>
              <a:rPr lang="ru-RU" dirty="0">
                <a:solidFill>
                  <a:srgbClr val="00B0F0"/>
                </a:solidFill>
              </a:rPr>
              <a:t> </a:t>
            </a:r>
            <a:r>
              <a:rPr lang="ru-RU" dirty="0" err="1">
                <a:solidFill>
                  <a:srgbClr val="00B0F0"/>
                </a:solidFill>
              </a:rPr>
              <a:t>пов'язують</a:t>
            </a:r>
            <a:r>
              <a:rPr lang="ru-RU" dirty="0">
                <a:solidFill>
                  <a:srgbClr val="00B0F0"/>
                </a:solidFill>
              </a:rPr>
              <a:t> </a:t>
            </a:r>
            <a:r>
              <a:rPr lang="ru-RU" dirty="0" err="1">
                <a:solidFill>
                  <a:srgbClr val="00B0F0"/>
                </a:solidFill>
              </a:rPr>
              <a:t>таку</a:t>
            </a:r>
            <a:r>
              <a:rPr lang="ru-RU" dirty="0">
                <a:solidFill>
                  <a:srgbClr val="00B0F0"/>
                </a:solidFill>
              </a:rPr>
              <a:t> </a:t>
            </a:r>
            <a:r>
              <a:rPr lang="ru-RU" dirty="0" err="1">
                <a:solidFill>
                  <a:srgbClr val="00B0F0"/>
                </a:solidFill>
              </a:rPr>
              <a:t>поведінку</a:t>
            </a:r>
            <a:r>
              <a:rPr lang="ru-RU" dirty="0">
                <a:solidFill>
                  <a:srgbClr val="00B0F0"/>
                </a:solidFill>
              </a:rPr>
              <a:t> </a:t>
            </a:r>
            <a:r>
              <a:rPr lang="ru-RU" dirty="0" err="1">
                <a:solidFill>
                  <a:srgbClr val="00B0F0"/>
                </a:solidFill>
              </a:rPr>
              <a:t>із</a:t>
            </a:r>
            <a:r>
              <a:rPr lang="ru-RU" dirty="0">
                <a:solidFill>
                  <a:srgbClr val="00B0F0"/>
                </a:solidFill>
              </a:rPr>
              <a:t> </a:t>
            </a:r>
            <a:r>
              <a:rPr lang="ru-RU" dirty="0" err="1">
                <a:solidFill>
                  <a:srgbClr val="00B0F0"/>
                </a:solidFill>
              </a:rPr>
              <a:t>намаганням</a:t>
            </a:r>
            <a:r>
              <a:rPr lang="ru-RU" dirty="0">
                <a:solidFill>
                  <a:srgbClr val="00B0F0"/>
                </a:solidFill>
              </a:rPr>
              <a:t> </a:t>
            </a:r>
            <a:r>
              <a:rPr lang="ru-RU" dirty="0" err="1">
                <a:solidFill>
                  <a:srgbClr val="00B0F0"/>
                </a:solidFill>
              </a:rPr>
              <a:t>приховати</a:t>
            </a:r>
            <a:r>
              <a:rPr lang="ru-RU" dirty="0">
                <a:solidFill>
                  <a:srgbClr val="00B0F0"/>
                </a:solidFill>
              </a:rPr>
              <a:t> </a:t>
            </a:r>
            <a:r>
              <a:rPr lang="ru-RU" dirty="0" err="1">
                <a:solidFill>
                  <a:srgbClr val="00B0F0"/>
                </a:solidFill>
              </a:rPr>
              <a:t>усю</a:t>
            </a:r>
            <a:r>
              <a:rPr lang="ru-RU" dirty="0">
                <a:solidFill>
                  <a:srgbClr val="00B0F0"/>
                </a:solidFill>
              </a:rPr>
              <a:t> правду про </a:t>
            </a:r>
            <a:r>
              <a:rPr lang="ru-RU" dirty="0" err="1">
                <a:solidFill>
                  <a:srgbClr val="00B0F0"/>
                </a:solidFill>
              </a:rPr>
              <a:t>трагедію</a:t>
            </a:r>
            <a:endParaRPr lang="ru-RU" dirty="0">
              <a:solidFill>
                <a:srgbClr val="00B0F0"/>
              </a:solidFill>
            </a:endParaRPr>
          </a:p>
        </p:txBody>
      </p:sp>
      <p:sp>
        <p:nvSpPr>
          <p:cNvPr id="4" name="Прямоугольник 3"/>
          <p:cNvSpPr/>
          <p:nvPr/>
        </p:nvSpPr>
        <p:spPr>
          <a:xfrm>
            <a:off x="285720" y="2357430"/>
            <a:ext cx="4929222" cy="830997"/>
          </a:xfrm>
          <a:prstGeom prst="rect">
            <a:avLst/>
          </a:prstGeom>
        </p:spPr>
        <p:txBody>
          <a:bodyPr wrap="square">
            <a:spAutoFit/>
          </a:bodyPr>
          <a:lstStyle/>
          <a:p>
            <a:r>
              <a:rPr lang="ru-RU" sz="2400" dirty="0"/>
              <a:t>У </a:t>
            </a:r>
            <a:r>
              <a:rPr lang="ru-RU" sz="2400" dirty="0" err="1"/>
              <a:t>Бабиному</a:t>
            </a:r>
            <a:r>
              <a:rPr lang="ru-RU" sz="2400" dirty="0"/>
              <a:t> яру та </a:t>
            </a:r>
            <a:r>
              <a:rPr lang="ru-RU" sz="2400" dirty="0" err="1"/>
              <a:t>поблизу</a:t>
            </a:r>
            <a:r>
              <a:rPr lang="ru-RU" sz="2400" dirty="0"/>
              <a:t> </a:t>
            </a:r>
            <a:r>
              <a:rPr lang="ru-RU" sz="2400" dirty="0" err="1"/>
              <a:t>нього</a:t>
            </a:r>
            <a:r>
              <a:rPr lang="ru-RU" sz="2400" dirty="0"/>
              <a:t> </a:t>
            </a:r>
            <a:r>
              <a:rPr lang="ru-RU" sz="2400" dirty="0" err="1"/>
              <a:t>встановлено</a:t>
            </a:r>
            <a:r>
              <a:rPr lang="ru-RU" sz="2400" dirty="0"/>
              <a:t> 25 </a:t>
            </a:r>
            <a:r>
              <a:rPr lang="ru-RU" sz="2400" dirty="0" err="1"/>
              <a:t>пам'ятників</a:t>
            </a:r>
            <a:endParaRPr lang="ru-RU" sz="2400" dirty="0"/>
          </a:p>
        </p:txBody>
      </p:sp>
      <p:sp>
        <p:nvSpPr>
          <p:cNvPr id="58370" name="AutoShape 2" descr="https://upload.wikimedia.org/wikipedia/uk/thumb/b/b6/Babi_Jar_Menorah-monument.jpg/220px-Babi_Jar_Menorah-monument.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8372" name="AutoShape 4" descr="https://upload.wikimedia.org/wikipedia/uk/thumb/b/b6/Babi_Jar_Menorah-monument.jpg/220px-Babi_Jar_Menorah-monument.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58374" name="Picture 6" descr="http://vi.ill.in.ua/m/625x469/211293.jpg"/>
          <p:cNvPicPr>
            <a:picLocks noChangeAspect="1" noChangeArrowheads="1"/>
          </p:cNvPicPr>
          <p:nvPr/>
        </p:nvPicPr>
        <p:blipFill>
          <a:blip r:embed="rId4" cstate="print"/>
          <a:srcRect/>
          <a:stretch>
            <a:fillRect/>
          </a:stretch>
        </p:blipFill>
        <p:spPr bwMode="auto">
          <a:xfrm>
            <a:off x="285720" y="3929066"/>
            <a:ext cx="3643338" cy="2732504"/>
          </a:xfrm>
          <a:prstGeom prst="rect">
            <a:avLst/>
          </a:prstGeom>
          <a:noFill/>
        </p:spPr>
      </p:pic>
      <p:pic>
        <p:nvPicPr>
          <p:cNvPr id="5" name="Picture 4"/>
          <p:cNvPicPr>
            <a:picLocks noChangeAspect="1" noChangeArrowheads="1"/>
          </p:cNvPicPr>
          <p:nvPr/>
        </p:nvPicPr>
        <p:blipFill>
          <a:blip r:embed="rId5" cstate="print"/>
          <a:srcRect/>
          <a:stretch>
            <a:fillRect/>
          </a:stretch>
        </p:blipFill>
        <p:spPr bwMode="auto">
          <a:xfrm>
            <a:off x="3071802" y="3286124"/>
            <a:ext cx="4191000" cy="28575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923928" y="116632"/>
            <a:ext cx="5220072" cy="3416320"/>
          </a:xfrm>
          <a:prstGeom prst="rect">
            <a:avLst/>
          </a:prstGeom>
        </p:spPr>
        <p:txBody>
          <a:bodyPr wrap="square">
            <a:spAutoFit/>
          </a:bodyPr>
          <a:lstStyle/>
          <a:p>
            <a:r>
              <a:rPr lang="uk-UA" b="1" dirty="0" err="1" smtClean="0"/>
              <a:t>Яд</a:t>
            </a:r>
            <a:r>
              <a:rPr lang="uk-UA" b="1" dirty="0" smtClean="0"/>
              <a:t> </a:t>
            </a:r>
            <a:r>
              <a:rPr lang="uk-UA" b="1" dirty="0" err="1" smtClean="0"/>
              <a:t>Вашем</a:t>
            </a:r>
            <a:r>
              <a:rPr lang="uk-UA" dirty="0" smtClean="0"/>
              <a:t>  — офіційний меморіал в Єрусалимі (Ізраїль), присвячений жертвам </a:t>
            </a:r>
            <a:r>
              <a:rPr lang="uk-UA" dirty="0" smtClean="0">
                <a:hlinkClick r:id="rId2" tooltip="Голокост"/>
              </a:rPr>
              <a:t>Голокосту</a:t>
            </a:r>
            <a:r>
              <a:rPr lang="uk-UA" dirty="0" smtClean="0"/>
              <a:t> і заснований 1953 року, відповідно до закону, ухваленого </a:t>
            </a:r>
            <a:r>
              <a:rPr lang="uk-UA" dirty="0" smtClean="0">
                <a:hlinkClick r:id="rId3" tooltip="Кнесет"/>
              </a:rPr>
              <a:t>Кнесетом</a:t>
            </a:r>
            <a:r>
              <a:rPr lang="uk-UA" dirty="0" smtClean="0"/>
              <a:t>.</a:t>
            </a:r>
          </a:p>
          <a:p>
            <a:r>
              <a:rPr lang="uk-UA" dirty="0" smtClean="0"/>
              <a:t>Розмір комплексу — 180 000 м².</a:t>
            </a:r>
          </a:p>
          <a:p>
            <a:r>
              <a:rPr lang="uk-UA" dirty="0" smtClean="0"/>
              <a:t>Складається з Музею історії Голокосту, меморіальних пам'ятників (таких як Дитячий меморіал та Зала Пам'яті), Музей мистецтва Голокосту, скульптури, пам'ятні знаки просто неба, синагога, архів, дослідний інститут, бібліотека, видавничий дім та навчальний центр, Міжнародна школа вивчення Голокосту.</a:t>
            </a:r>
          </a:p>
        </p:txBody>
      </p:sp>
      <p:sp>
        <p:nvSpPr>
          <p:cNvPr id="5122" name="AutoShape 2" descr="Картинки по запросу яд вашем"/>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pic>
        <p:nvPicPr>
          <p:cNvPr id="5124" name="Picture 4" descr="Картинки по запросу яд вашем"/>
          <p:cNvPicPr>
            <a:picLocks noChangeAspect="1" noChangeArrowheads="1"/>
          </p:cNvPicPr>
          <p:nvPr/>
        </p:nvPicPr>
        <p:blipFill>
          <a:blip r:embed="rId4" cstate="print"/>
          <a:srcRect/>
          <a:stretch>
            <a:fillRect/>
          </a:stretch>
        </p:blipFill>
        <p:spPr bwMode="auto">
          <a:xfrm>
            <a:off x="107504" y="260648"/>
            <a:ext cx="3377530" cy="2251687"/>
          </a:xfrm>
          <a:prstGeom prst="rect">
            <a:avLst/>
          </a:prstGeom>
          <a:noFill/>
        </p:spPr>
      </p:pic>
      <p:pic>
        <p:nvPicPr>
          <p:cNvPr id="5126" name="Picture 6" descr="Картинки по запросу яд вашем"/>
          <p:cNvPicPr>
            <a:picLocks noChangeAspect="1" noChangeArrowheads="1"/>
          </p:cNvPicPr>
          <p:nvPr/>
        </p:nvPicPr>
        <p:blipFill>
          <a:blip r:embed="rId5" cstate="print"/>
          <a:srcRect/>
          <a:stretch>
            <a:fillRect/>
          </a:stretch>
        </p:blipFill>
        <p:spPr bwMode="auto">
          <a:xfrm>
            <a:off x="4716016" y="3573016"/>
            <a:ext cx="3707904" cy="2780929"/>
          </a:xfrm>
          <a:prstGeom prst="rect">
            <a:avLst/>
          </a:prstGeom>
          <a:noFill/>
        </p:spPr>
      </p:pic>
      <p:pic>
        <p:nvPicPr>
          <p:cNvPr id="5128" name="Picture 8" descr="Картинки по запросу яд вашем"/>
          <p:cNvPicPr>
            <a:picLocks noChangeAspect="1" noChangeArrowheads="1"/>
          </p:cNvPicPr>
          <p:nvPr/>
        </p:nvPicPr>
        <p:blipFill>
          <a:blip r:embed="rId6" cstate="print"/>
          <a:srcRect/>
          <a:stretch>
            <a:fillRect/>
          </a:stretch>
        </p:blipFill>
        <p:spPr bwMode="auto">
          <a:xfrm>
            <a:off x="179512" y="4005064"/>
            <a:ext cx="3695104" cy="2493655"/>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Картинки по запросу яд вашем"/>
          <p:cNvPicPr>
            <a:picLocks noChangeAspect="1" noChangeArrowheads="1"/>
          </p:cNvPicPr>
          <p:nvPr/>
        </p:nvPicPr>
        <p:blipFill>
          <a:blip r:embed="rId2" cstate="print"/>
          <a:srcRect/>
          <a:stretch>
            <a:fillRect/>
          </a:stretch>
        </p:blipFill>
        <p:spPr bwMode="auto">
          <a:xfrm>
            <a:off x="5148064" y="2996952"/>
            <a:ext cx="3713160" cy="3744416"/>
          </a:xfrm>
          <a:prstGeom prst="rect">
            <a:avLst/>
          </a:prstGeom>
          <a:noFill/>
        </p:spPr>
      </p:pic>
      <p:sp>
        <p:nvSpPr>
          <p:cNvPr id="2" name="Прямоугольник 1"/>
          <p:cNvSpPr/>
          <p:nvPr/>
        </p:nvSpPr>
        <p:spPr>
          <a:xfrm>
            <a:off x="4067944" y="116632"/>
            <a:ext cx="4968552" cy="3693319"/>
          </a:xfrm>
          <a:prstGeom prst="rect">
            <a:avLst/>
          </a:prstGeom>
        </p:spPr>
        <p:txBody>
          <a:bodyPr wrap="square">
            <a:spAutoFit/>
          </a:bodyPr>
          <a:lstStyle/>
          <a:p>
            <a:r>
              <a:rPr lang="uk-UA" dirty="0" smtClean="0"/>
              <a:t>У 1953 році для вшанування пам'яті жертв і героїв Голокосту рішенням Кнесету був заснований </a:t>
            </a:r>
            <a:r>
              <a:rPr lang="uk-UA" dirty="0" err="1" smtClean="0"/>
              <a:t>Яд</a:t>
            </a:r>
            <a:r>
              <a:rPr lang="uk-UA" dirty="0" smtClean="0"/>
              <a:t> </a:t>
            </a:r>
            <a:r>
              <a:rPr lang="uk-UA" dirty="0" err="1" smtClean="0"/>
              <a:t>Вашем</a:t>
            </a:r>
            <a:r>
              <a:rPr lang="uk-UA" dirty="0" smtClean="0"/>
              <a:t>. Одним з положень рішення було вшанування "Праведників народів світу". Праведником, згідно з рішенням, визнавалися </a:t>
            </a:r>
            <a:r>
              <a:rPr lang="uk-UA" dirty="0" err="1" smtClean="0"/>
              <a:t>неєвреї</a:t>
            </a:r>
            <a:r>
              <a:rPr lang="uk-UA" dirty="0" smtClean="0"/>
              <a:t>, що ризикували життям, рятуючи євреїв під час Голокосту. В 1953 році під юрисдикцією Верховного суду Ізраїлю було створено комісію, в обов'язки якої входить надання почесного звання "Праведника народів світу".</a:t>
            </a:r>
            <a:br>
              <a:rPr lang="uk-UA" dirty="0" smtClean="0"/>
            </a:br>
            <a:endParaRPr lang="uk-UA" dirty="0"/>
          </a:p>
        </p:txBody>
      </p:sp>
      <p:pic>
        <p:nvPicPr>
          <p:cNvPr id="1026" name="Picture 2" descr="Картинки по запросу яд вашем"/>
          <p:cNvPicPr>
            <a:picLocks noChangeAspect="1" noChangeArrowheads="1"/>
          </p:cNvPicPr>
          <p:nvPr/>
        </p:nvPicPr>
        <p:blipFill>
          <a:blip r:embed="rId3" cstate="print"/>
          <a:srcRect l="7843" t="18823" r="7451" b="14118"/>
          <a:stretch>
            <a:fillRect/>
          </a:stretch>
        </p:blipFill>
        <p:spPr bwMode="auto">
          <a:xfrm>
            <a:off x="323528" y="188640"/>
            <a:ext cx="3852936" cy="2033494"/>
          </a:xfrm>
          <a:prstGeom prst="rect">
            <a:avLst/>
          </a:prstGeom>
          <a:noFill/>
        </p:spPr>
      </p:pic>
      <p:pic>
        <p:nvPicPr>
          <p:cNvPr id="1030" name="Picture 6" descr="Картинки по запросу яд вашем"/>
          <p:cNvPicPr>
            <a:picLocks noChangeAspect="1" noChangeArrowheads="1"/>
          </p:cNvPicPr>
          <p:nvPr/>
        </p:nvPicPr>
        <p:blipFill>
          <a:blip r:embed="rId4" cstate="print"/>
          <a:srcRect/>
          <a:stretch>
            <a:fillRect/>
          </a:stretch>
        </p:blipFill>
        <p:spPr bwMode="auto">
          <a:xfrm>
            <a:off x="107504" y="3356992"/>
            <a:ext cx="5112568" cy="3320984"/>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a:off x="251520" y="260648"/>
            <a:ext cx="6143668"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uk-UA" sz="2400" dirty="0" smtClean="0"/>
              <a:t>27 січня у всьому світу відзначається День пам’яті жертв Голокосту. Саме в цей день у 1945 році було звільнено в’язнів найбільшого нацистського табору смерті </a:t>
            </a:r>
            <a:r>
              <a:rPr lang="uk-UA" sz="2400" dirty="0" err="1" smtClean="0"/>
              <a:t>Аушвіц-Біркенау</a:t>
            </a:r>
            <a:r>
              <a:rPr lang="uk-UA" sz="2400" dirty="0" smtClean="0"/>
              <a:t> в </a:t>
            </a:r>
            <a:r>
              <a:rPr lang="uk-UA" sz="2400" dirty="0" err="1" smtClean="0"/>
              <a:t>Освенцімі</a:t>
            </a:r>
            <a:r>
              <a:rPr lang="uk-UA" sz="2400" dirty="0" smtClean="0"/>
              <a:t>.</a:t>
            </a:r>
            <a:br>
              <a:rPr lang="uk-UA" sz="2400" dirty="0" smtClean="0"/>
            </a:br>
            <a:endParaRPr kumimoji="0" lang="uk-UA" sz="2400" b="0" i="0" u="none" strike="noStrike" cap="none" normalizeH="0" baseline="0" dirty="0" smtClean="0">
              <a:ln>
                <a:noFill/>
              </a:ln>
              <a:solidFill>
                <a:srgbClr val="00B0F0"/>
              </a:solidFill>
              <a:effectLst/>
              <a:latin typeface="Arial" pitchFamily="34" charset="0"/>
              <a:cs typeface="Arial" pitchFamily="34" charset="0"/>
            </a:endParaRPr>
          </a:p>
        </p:txBody>
      </p:sp>
      <p:pic>
        <p:nvPicPr>
          <p:cNvPr id="3" name="Picture 9" descr="http://img-fotki.yandex.ru/get/4903/89635038.7f0/0_ada7a_2a3bb84e_XL.gif"/>
          <p:cNvPicPr>
            <a:picLocks noChangeAspect="1" noChangeArrowheads="1" noCrop="1"/>
          </p:cNvPicPr>
          <p:nvPr/>
        </p:nvPicPr>
        <p:blipFill>
          <a:blip r:embed="rId2" cstate="print"/>
          <a:srcRect/>
          <a:stretch>
            <a:fillRect/>
          </a:stretch>
        </p:blipFill>
        <p:spPr bwMode="auto">
          <a:xfrm>
            <a:off x="6476981" y="4857736"/>
            <a:ext cx="2667019" cy="2000264"/>
          </a:xfrm>
          <a:prstGeom prst="rect">
            <a:avLst/>
          </a:prstGeom>
          <a:noFill/>
        </p:spPr>
      </p:pic>
      <p:sp>
        <p:nvSpPr>
          <p:cNvPr id="4" name="Прямоугольник 3"/>
          <p:cNvSpPr/>
          <p:nvPr/>
        </p:nvSpPr>
        <p:spPr>
          <a:xfrm>
            <a:off x="251520" y="2420888"/>
            <a:ext cx="6192688" cy="4154984"/>
          </a:xfrm>
          <a:prstGeom prst="rect">
            <a:avLst/>
          </a:prstGeom>
        </p:spPr>
        <p:txBody>
          <a:bodyPr wrap="square">
            <a:spAutoFit/>
          </a:bodyPr>
          <a:lstStyle/>
          <a:p>
            <a:r>
              <a:rPr lang="uk-UA" sz="2400" dirty="0" smtClean="0">
                <a:latin typeface="Times New Roman" pitchFamily="18" charset="0"/>
                <a:cs typeface="Times New Roman" pitchFamily="18" charset="0"/>
              </a:rPr>
              <a:t>Попри те, що Голокост відбувся у 1933-1945 роках, вшанування пам’яті жертв цих трагічних подій розпочалося лише у ХХІ столітті, коли Генеральна Асамблея ООН 1 листопада 2005 року прийняла резолюцію № 60/7. Починаючи з 2012 року, відповідно до постанови Верховної Ради України від 5 липня 2011 року "Про 70-річчя трагедії Бабиного Яру" Міжнародний день пам’яті жертв Голокосту відзначається і в Україні.</a:t>
            </a:r>
            <a:br>
              <a:rPr lang="uk-UA" sz="2400" dirty="0" smtClean="0">
                <a:latin typeface="Times New Roman" pitchFamily="18" charset="0"/>
                <a:cs typeface="Times New Roman" pitchFamily="18" charset="0"/>
              </a:rPr>
            </a:br>
            <a:endParaRPr lang="uk-UA"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019"/>
          <p:cNvPicPr>
            <a:picLocks noChangeAspect="1" noChangeArrowheads="1"/>
          </p:cNvPicPr>
          <p:nvPr/>
        </p:nvPicPr>
        <p:blipFill>
          <a:blip r:embed="rId2" cstate="print"/>
          <a:srcRect/>
          <a:stretch>
            <a:fillRect/>
          </a:stretch>
        </p:blipFill>
        <p:spPr>
          <a:xfrm>
            <a:off x="4643438" y="1071546"/>
            <a:ext cx="4233863" cy="3643313"/>
          </a:xfrm>
          <a:prstGeom prst="rect">
            <a:avLst/>
          </a:prstGeom>
          <a:noFill/>
          <a:ln/>
        </p:spPr>
      </p:pic>
      <p:sp>
        <p:nvSpPr>
          <p:cNvPr id="4" name="Rectangle 2"/>
          <p:cNvSpPr txBox="1">
            <a:spLocks noChangeArrowheads="1"/>
          </p:cNvSpPr>
          <p:nvPr/>
        </p:nvSpPr>
        <p:spPr>
          <a:xfrm>
            <a:off x="457200" y="274638"/>
            <a:ext cx="8229600" cy="652462"/>
          </a:xfrm>
          <a:prstGeom prst="rect">
            <a:avLst/>
          </a:prstGeom>
        </p:spPr>
        <p:txBody>
          <a:bodyPr/>
          <a:lstStyle/>
          <a:p>
            <a:pPr marL="484632" marR="0" lvl="0" indent="0" algn="l" defTabSz="914400" rtl="0" eaLnBrk="1" fontAlgn="auto" latinLnBrk="0" hangingPunct="1">
              <a:lnSpc>
                <a:spcPct val="100000"/>
              </a:lnSpc>
              <a:spcBef>
                <a:spcPct val="0"/>
              </a:spcBef>
              <a:spcAft>
                <a:spcPts val="0"/>
              </a:spcAft>
              <a:buClrTx/>
              <a:buSzTx/>
              <a:buFontTx/>
              <a:buNone/>
              <a:tabLst/>
              <a:defRPr/>
            </a:pPr>
            <a:r>
              <a:rPr kumimoji="0" lang="uk-UA" sz="4200" b="0" i="0" u="none" strike="noStrike" kern="1200" cap="none" spc="0" normalizeH="0" baseline="0" noProof="0" dirty="0" smtClean="0">
                <a:ln w="6350">
                  <a:solidFill>
                    <a:schemeClr val="accent1">
                      <a:shade val="43000"/>
                    </a:schemeClr>
                  </a:solidFill>
                </a:ln>
                <a:solidFill>
                  <a:srgbClr val="FFCC99"/>
                </a:solidFill>
                <a:effectLst>
                  <a:outerShdw blurRad="26000" dist="26000" dir="14500000" algn="tl" rotWithShape="0">
                    <a:srgbClr val="000000">
                      <a:alpha val="40000"/>
                    </a:srgbClr>
                  </a:outerShdw>
                </a:effectLst>
                <a:uLnTx/>
                <a:uFillTx/>
                <a:latin typeface="Arial" pitchFamily="34" charset="0"/>
                <a:ea typeface="+mj-ea"/>
                <a:cs typeface="+mj-cs"/>
              </a:rPr>
              <a:t>Голокост</a:t>
            </a:r>
            <a:r>
              <a:rPr kumimoji="0" lang="uk-UA" sz="4200" b="0" i="0" u="none" strike="noStrike" kern="1200" cap="none" spc="0" normalizeH="0" baseline="0" noProof="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Arial" pitchFamily="34" charset="0"/>
                <a:ea typeface="+mj-ea"/>
                <a:cs typeface="+mj-cs"/>
              </a:rPr>
              <a:t> (</a:t>
            </a:r>
            <a:r>
              <a:rPr kumimoji="0" lang="uk-UA" sz="4200" b="0" i="0" u="none" strike="noStrike" kern="1200" cap="none" spc="0" normalizeH="0" baseline="0" noProof="0" dirty="0" err="1"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Arial" pitchFamily="34" charset="0"/>
                <a:ea typeface="+mj-ea"/>
                <a:cs typeface="+mj-cs"/>
              </a:rPr>
              <a:t>грец</a:t>
            </a:r>
            <a:r>
              <a:rPr kumimoji="0" lang="uk-UA" sz="4200" b="0" i="0" u="none" strike="noStrike" kern="1200" cap="none" spc="0" normalizeH="0" baseline="0" noProof="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Arial" pitchFamily="34" charset="0"/>
                <a:ea typeface="+mj-ea"/>
                <a:cs typeface="+mj-cs"/>
              </a:rPr>
              <a:t>. Oλόκαυστον)</a:t>
            </a:r>
            <a:endParaRPr kumimoji="0" lang="uk-UA" sz="4200" b="0" i="0" u="none" strike="noStrike" kern="1200" cap="none" spc="0" normalizeH="0" baseline="0" noProof="0"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Arial" pitchFamily="34" charset="0"/>
              <a:ea typeface="+mj-ea"/>
              <a:cs typeface="+mj-cs"/>
            </a:endParaRPr>
          </a:p>
        </p:txBody>
      </p:sp>
      <p:sp>
        <p:nvSpPr>
          <p:cNvPr id="5" name="Прямоугольник 4"/>
          <p:cNvSpPr/>
          <p:nvPr/>
        </p:nvSpPr>
        <p:spPr>
          <a:xfrm>
            <a:off x="214282" y="1214422"/>
            <a:ext cx="4572000" cy="5078313"/>
          </a:xfrm>
          <a:prstGeom prst="rect">
            <a:avLst/>
          </a:prstGeom>
        </p:spPr>
        <p:txBody>
          <a:bodyPr wrap="square">
            <a:spAutoFit/>
          </a:bodyPr>
          <a:lstStyle/>
          <a:p>
            <a:pPr>
              <a:lnSpc>
                <a:spcPct val="90000"/>
              </a:lnSpc>
              <a:buFont typeface="Wingdings" pitchFamily="2" charset="2"/>
              <a:buChar char="§"/>
            </a:pPr>
            <a:r>
              <a:rPr lang="uk-UA" sz="2400" dirty="0" smtClean="0"/>
              <a:t>походить з грецької мови</a:t>
            </a:r>
            <a:r>
              <a:rPr lang="en-US" sz="2400" dirty="0" smtClean="0"/>
              <a:t> </a:t>
            </a:r>
            <a:r>
              <a:rPr lang="uk-UA" sz="2400" dirty="0" smtClean="0"/>
              <a:t>— і складається з двох частин </a:t>
            </a:r>
            <a:r>
              <a:rPr lang="uk-UA" sz="2400" i="1" dirty="0" smtClean="0">
                <a:solidFill>
                  <a:srgbClr val="FFCC99"/>
                </a:solidFill>
              </a:rPr>
              <a:t>(</a:t>
            </a:r>
            <a:r>
              <a:rPr lang="uk-UA" sz="2400" i="1" dirty="0" err="1" smtClean="0">
                <a:solidFill>
                  <a:srgbClr val="FFCC99"/>
                </a:solidFill>
              </a:rPr>
              <a:t>holos</a:t>
            </a:r>
            <a:r>
              <a:rPr lang="uk-UA" sz="2400" i="1" dirty="0" smtClean="0">
                <a:solidFill>
                  <a:srgbClr val="FFCC99"/>
                </a:solidFill>
              </a:rPr>
              <a:t>),</a:t>
            </a:r>
            <a:r>
              <a:rPr lang="uk-UA" sz="2400" dirty="0" smtClean="0"/>
              <a:t> що означає «</a:t>
            </a:r>
            <a:r>
              <a:rPr lang="uk-UA" sz="2400" dirty="0" smtClean="0">
                <a:solidFill>
                  <a:srgbClr val="FFCC99"/>
                </a:solidFill>
              </a:rPr>
              <a:t>випалений</a:t>
            </a:r>
            <a:r>
              <a:rPr lang="uk-UA" sz="2400" dirty="0" smtClean="0"/>
              <a:t>», або </a:t>
            </a:r>
            <a:r>
              <a:rPr lang="uk-UA" sz="2400" dirty="0" smtClean="0">
                <a:solidFill>
                  <a:srgbClr val="FFCC99"/>
                </a:solidFill>
              </a:rPr>
              <a:t>«спалений повністю» </a:t>
            </a:r>
            <a:r>
              <a:rPr lang="uk-UA" sz="2400" dirty="0" smtClean="0"/>
              <a:t>та</a:t>
            </a:r>
            <a:r>
              <a:rPr lang="uk-UA" sz="2400" dirty="0" smtClean="0">
                <a:solidFill>
                  <a:srgbClr val="FFCC99"/>
                </a:solidFill>
              </a:rPr>
              <a:t> </a:t>
            </a:r>
            <a:r>
              <a:rPr lang="uk-UA" sz="2400" i="1" dirty="0" smtClean="0">
                <a:solidFill>
                  <a:srgbClr val="FFCC99"/>
                </a:solidFill>
              </a:rPr>
              <a:t>(</a:t>
            </a:r>
            <a:r>
              <a:rPr lang="uk-UA" sz="2400" i="1" dirty="0" err="1" smtClean="0">
                <a:solidFill>
                  <a:srgbClr val="FFCC99"/>
                </a:solidFill>
              </a:rPr>
              <a:t>kaustos</a:t>
            </a:r>
            <a:r>
              <a:rPr lang="uk-UA" sz="2400" i="1" dirty="0" smtClean="0">
                <a:solidFill>
                  <a:srgbClr val="FFCC99"/>
                </a:solidFill>
              </a:rPr>
              <a:t>),</a:t>
            </a:r>
            <a:r>
              <a:rPr lang="uk-UA" sz="2400" dirty="0" smtClean="0">
                <a:solidFill>
                  <a:srgbClr val="FFCC99"/>
                </a:solidFill>
              </a:rPr>
              <a:t> </a:t>
            </a:r>
            <a:r>
              <a:rPr lang="uk-UA" sz="2400" dirty="0" smtClean="0"/>
              <a:t>що означає</a:t>
            </a:r>
            <a:r>
              <a:rPr lang="uk-UA" sz="2400" dirty="0" smtClean="0">
                <a:solidFill>
                  <a:srgbClr val="FFCC99"/>
                </a:solidFill>
              </a:rPr>
              <a:t> «</a:t>
            </a:r>
            <a:r>
              <a:rPr lang="uk-UA" sz="2400" dirty="0" err="1" smtClean="0">
                <a:solidFill>
                  <a:srgbClr val="FFCC99"/>
                </a:solidFill>
              </a:rPr>
              <a:t>всеспалення”</a:t>
            </a:r>
            <a:r>
              <a:rPr lang="uk-UA" sz="2400" dirty="0" smtClean="0">
                <a:solidFill>
                  <a:srgbClr val="FFCC99"/>
                </a:solidFill>
              </a:rPr>
              <a:t>, </a:t>
            </a:r>
            <a:r>
              <a:rPr lang="uk-UA" sz="2400" dirty="0" err="1" smtClean="0">
                <a:solidFill>
                  <a:srgbClr val="FFCC99"/>
                </a:solidFill>
              </a:rPr>
              <a:t>“жертвоприношення</a:t>
            </a:r>
            <a:r>
              <a:rPr lang="uk-UA" sz="2400" dirty="0" smtClean="0">
                <a:solidFill>
                  <a:srgbClr val="FFCC99"/>
                </a:solidFill>
              </a:rPr>
              <a:t>».</a:t>
            </a:r>
          </a:p>
          <a:p>
            <a:pPr>
              <a:lnSpc>
                <a:spcPct val="90000"/>
              </a:lnSpc>
            </a:pPr>
            <a:r>
              <a:rPr lang="uk-UA" sz="2400" dirty="0" smtClean="0"/>
              <a:t> </a:t>
            </a:r>
          </a:p>
          <a:p>
            <a:pPr>
              <a:lnSpc>
                <a:spcPct val="90000"/>
              </a:lnSpc>
              <a:buFont typeface="Wingdings" pitchFamily="2" charset="2"/>
              <a:buChar char="§"/>
            </a:pPr>
            <a:r>
              <a:rPr lang="uk-UA" sz="2400" dirty="0" smtClean="0"/>
              <a:t>Спочатку слово голокост мало релігійний підтекст, але також вживалося протягом століть по відношенню до катастроф та великого лиха, переважно пов'язаних з пожежами</a:t>
            </a:r>
            <a:r>
              <a:rPr lang="ru-RU" sz="2400" dirty="0" smtClean="0"/>
              <a:t>.</a:t>
            </a:r>
            <a:endParaRPr lang="ru-RU" sz="2400" dirty="0"/>
          </a:p>
        </p:txBody>
      </p:sp>
      <p:pic>
        <p:nvPicPr>
          <p:cNvPr id="6" name="Picture 9" descr="http://img-fotki.yandex.ru/get/4903/89635038.7f0/0_ada7a_2a3bb84e_XL.gif"/>
          <p:cNvPicPr>
            <a:picLocks noChangeAspect="1" noChangeArrowheads="1" noCrop="1"/>
          </p:cNvPicPr>
          <p:nvPr/>
        </p:nvPicPr>
        <p:blipFill>
          <a:blip r:embed="rId3" cstate="print"/>
          <a:srcRect/>
          <a:stretch>
            <a:fillRect/>
          </a:stretch>
        </p:blipFill>
        <p:spPr bwMode="auto">
          <a:xfrm>
            <a:off x="6476981" y="4857736"/>
            <a:ext cx="2667019" cy="2000264"/>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5000628" cy="2677656"/>
          </a:xfrm>
          <a:prstGeom prst="rect">
            <a:avLst/>
          </a:prstGeom>
          <a:noFill/>
        </p:spPr>
        <p:txBody>
          <a:bodyPr wrap="square" lIns="91440" tIns="45720" rIns="91440" bIns="45720">
            <a:spAutoFit/>
          </a:bodyPr>
          <a:lstStyle/>
          <a:p>
            <a:pPr algn="ctr"/>
            <a:r>
              <a:rPr lang="ru-RU" sz="28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Історія</a:t>
            </a:r>
            <a:r>
              <a:rPr lang="ru-RU"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голокосту</a:t>
            </a:r>
            <a:r>
              <a:rPr lang="ru-RU"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p>
          <a:p>
            <a:pPr algn="ctr"/>
            <a:r>
              <a:rPr lang="ru-RU"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не </a:t>
            </a:r>
            <a:r>
              <a:rPr lang="ru-RU" sz="28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розпочалась</a:t>
            </a:r>
            <a:r>
              <a:rPr lang="ru-RU"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p>
          <a:p>
            <a:pPr algn="ctr"/>
            <a:r>
              <a:rPr lang="ru-RU" sz="28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з</a:t>
            </a:r>
            <a:r>
              <a:rPr lang="ru-RU"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таборів</a:t>
            </a:r>
            <a:r>
              <a:rPr lang="ru-RU"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смерті</a:t>
            </a:r>
            <a:r>
              <a:rPr lang="ru-RU"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p>
          <a:p>
            <a:pPr algn="ctr"/>
            <a:r>
              <a:rPr lang="ru-RU"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вона ними </a:t>
            </a:r>
            <a:r>
              <a:rPr lang="ru-RU" sz="28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закінчилась</a:t>
            </a:r>
            <a:r>
              <a:rPr lang="ru-RU"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p>
          <a:p>
            <a:pPr algn="ctr"/>
            <a:r>
              <a:rPr lang="ru-RU" sz="28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Розпочалась</a:t>
            </a:r>
            <a:r>
              <a:rPr lang="ru-RU"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катастрофа </a:t>
            </a:r>
          </a:p>
          <a:p>
            <a:pPr algn="ctr"/>
            <a:r>
              <a:rPr lang="ru-RU" sz="28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з</a:t>
            </a:r>
            <a:r>
              <a:rPr lang="ru-RU"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антисемітизму</a:t>
            </a:r>
            <a:r>
              <a:rPr lang="ru-RU"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endParaRPr lang="ru-RU" sz="2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TextBox 2"/>
          <p:cNvSpPr txBox="1"/>
          <p:nvPr/>
        </p:nvSpPr>
        <p:spPr>
          <a:xfrm>
            <a:off x="4929190" y="571480"/>
            <a:ext cx="3819274" cy="4401205"/>
          </a:xfrm>
          <a:prstGeom prst="rect">
            <a:avLst/>
          </a:prstGeom>
          <a:noFill/>
        </p:spPr>
        <p:txBody>
          <a:bodyPr wrap="square" rtlCol="0">
            <a:spAutoFit/>
          </a:bodyPr>
          <a:lstStyle/>
          <a:p>
            <a:pPr algn="just"/>
            <a:r>
              <a:rPr lang="uk-UA" sz="2000" dirty="0" smtClean="0">
                <a:solidFill>
                  <a:schemeClr val="accent5">
                    <a:lumMod val="60000"/>
                    <a:lumOff val="40000"/>
                  </a:schemeClr>
                </a:solidFill>
              </a:rPr>
              <a:t>В 1925 році Гітлер заявив, </a:t>
            </a:r>
          </a:p>
          <a:p>
            <a:pPr algn="just"/>
            <a:r>
              <a:rPr lang="uk-UA" sz="2000" dirty="0" smtClean="0">
                <a:solidFill>
                  <a:schemeClr val="accent5">
                    <a:lumMod val="60000"/>
                    <a:lumOff val="40000"/>
                  </a:schemeClr>
                </a:solidFill>
              </a:rPr>
              <a:t>що арійська раса є </a:t>
            </a:r>
            <a:r>
              <a:rPr lang="uk-UA" sz="2000" dirty="0" err="1" smtClean="0">
                <a:solidFill>
                  <a:schemeClr val="accent5">
                    <a:lumMod val="60000"/>
                    <a:lumOff val="40000"/>
                  </a:schemeClr>
                </a:solidFill>
              </a:rPr>
              <a:t>“вищою</a:t>
            </a:r>
            <a:r>
              <a:rPr lang="uk-UA" sz="2000" dirty="0" smtClean="0">
                <a:solidFill>
                  <a:schemeClr val="accent5">
                    <a:lumMod val="60000"/>
                    <a:lumOff val="40000"/>
                  </a:schemeClr>
                </a:solidFill>
              </a:rPr>
              <a:t> </a:t>
            </a:r>
            <a:r>
              <a:rPr lang="uk-UA" sz="2000" dirty="0" err="1" smtClean="0">
                <a:solidFill>
                  <a:schemeClr val="accent5">
                    <a:lumMod val="60000"/>
                    <a:lumOff val="40000"/>
                  </a:schemeClr>
                </a:solidFill>
              </a:rPr>
              <a:t>расою”</a:t>
            </a:r>
            <a:r>
              <a:rPr lang="uk-UA" sz="2000" dirty="0" smtClean="0">
                <a:solidFill>
                  <a:schemeClr val="accent5">
                    <a:lumMod val="60000"/>
                    <a:lumOff val="40000"/>
                  </a:schemeClr>
                </a:solidFill>
              </a:rPr>
              <a:t>.</a:t>
            </a:r>
          </a:p>
          <a:p>
            <a:pPr algn="just"/>
            <a:r>
              <a:rPr lang="uk-UA" sz="2000" dirty="0" smtClean="0">
                <a:solidFill>
                  <a:schemeClr val="accent5">
                    <a:lumMod val="60000"/>
                    <a:lumOff val="40000"/>
                  </a:schemeClr>
                </a:solidFill>
              </a:rPr>
              <a:t>Німці належали до арійської раси, вона є </a:t>
            </a:r>
            <a:r>
              <a:rPr lang="uk-UA" sz="2000" dirty="0" err="1" smtClean="0">
                <a:solidFill>
                  <a:schemeClr val="accent5">
                    <a:lumMod val="60000"/>
                    <a:lumOff val="40000"/>
                  </a:schemeClr>
                </a:solidFill>
              </a:rPr>
              <a:t>“надлюдьми”</a:t>
            </a:r>
            <a:r>
              <a:rPr lang="uk-UA" sz="2000" dirty="0" smtClean="0">
                <a:solidFill>
                  <a:schemeClr val="accent5">
                    <a:lumMod val="60000"/>
                    <a:lumOff val="40000"/>
                  </a:schemeClr>
                </a:solidFill>
              </a:rPr>
              <a:t>.</a:t>
            </a:r>
          </a:p>
          <a:p>
            <a:pPr algn="just"/>
            <a:r>
              <a:rPr lang="uk-UA" sz="2000" dirty="0" smtClean="0">
                <a:solidFill>
                  <a:schemeClr val="accent5">
                    <a:lumMod val="60000"/>
                    <a:lumOff val="40000"/>
                  </a:schemeClr>
                </a:solidFill>
              </a:rPr>
              <a:t>Ненімецькі народи належать до </a:t>
            </a:r>
            <a:r>
              <a:rPr lang="uk-UA" sz="2000" dirty="0" err="1" smtClean="0">
                <a:solidFill>
                  <a:schemeClr val="accent5">
                    <a:lumMod val="60000"/>
                    <a:lumOff val="40000"/>
                  </a:schemeClr>
                </a:solidFill>
              </a:rPr>
              <a:t>“нижчих</a:t>
            </a:r>
            <a:r>
              <a:rPr lang="uk-UA" sz="2000" dirty="0" smtClean="0">
                <a:solidFill>
                  <a:schemeClr val="accent5">
                    <a:lumMod val="60000"/>
                    <a:lumOff val="40000"/>
                  </a:schemeClr>
                </a:solidFill>
              </a:rPr>
              <a:t> </a:t>
            </a:r>
            <a:r>
              <a:rPr lang="uk-UA" sz="2000" dirty="0" err="1" smtClean="0">
                <a:solidFill>
                  <a:schemeClr val="accent5">
                    <a:lumMod val="60000"/>
                    <a:lumOff val="40000"/>
                  </a:schemeClr>
                </a:solidFill>
              </a:rPr>
              <a:t>рас”</a:t>
            </a:r>
            <a:r>
              <a:rPr lang="uk-UA" sz="2000" dirty="0" smtClean="0">
                <a:solidFill>
                  <a:schemeClr val="accent5">
                    <a:lumMod val="60000"/>
                    <a:lumOff val="40000"/>
                  </a:schemeClr>
                </a:solidFill>
              </a:rPr>
              <a:t>, серед яких Гітлер виділив слов'ян, які були </a:t>
            </a:r>
            <a:r>
              <a:rPr lang="uk-UA" sz="2000" dirty="0" err="1" smtClean="0">
                <a:solidFill>
                  <a:schemeClr val="accent5">
                    <a:lumMod val="60000"/>
                    <a:lumOff val="40000"/>
                  </a:schemeClr>
                </a:solidFill>
              </a:rPr>
              <a:t>“недолюдьми”</a:t>
            </a:r>
            <a:r>
              <a:rPr lang="uk-UA" sz="2000" dirty="0" smtClean="0">
                <a:solidFill>
                  <a:schemeClr val="accent5">
                    <a:lumMod val="60000"/>
                    <a:lumOff val="40000"/>
                  </a:schemeClr>
                </a:solidFill>
              </a:rPr>
              <a:t>.</a:t>
            </a:r>
          </a:p>
          <a:p>
            <a:pPr algn="just"/>
            <a:r>
              <a:rPr lang="uk-UA" sz="2000" dirty="0" smtClean="0">
                <a:solidFill>
                  <a:schemeClr val="accent5">
                    <a:lumMod val="60000"/>
                    <a:lumOff val="40000"/>
                  </a:schemeClr>
                </a:solidFill>
              </a:rPr>
              <a:t>Євреї, на думку </a:t>
            </a:r>
            <a:r>
              <a:rPr lang="uk-UA" sz="2000" dirty="0" err="1" smtClean="0">
                <a:solidFill>
                  <a:schemeClr val="accent5">
                    <a:lumMod val="60000"/>
                    <a:lumOff val="40000"/>
                  </a:schemeClr>
                </a:solidFill>
              </a:rPr>
              <a:t>фюрера</a:t>
            </a:r>
            <a:r>
              <a:rPr lang="uk-UA" sz="2000" dirty="0" smtClean="0">
                <a:solidFill>
                  <a:schemeClr val="accent5">
                    <a:lumMod val="60000"/>
                    <a:lumOff val="40000"/>
                  </a:schemeClr>
                </a:solidFill>
              </a:rPr>
              <a:t>, становлять </a:t>
            </a:r>
            <a:r>
              <a:rPr lang="uk-UA" sz="2000" dirty="0" err="1" smtClean="0">
                <a:solidFill>
                  <a:schemeClr val="accent5">
                    <a:lumMod val="60000"/>
                    <a:lumOff val="40000"/>
                  </a:schemeClr>
                </a:solidFill>
              </a:rPr>
              <a:t>антирасу</a:t>
            </a:r>
            <a:r>
              <a:rPr lang="uk-UA" sz="2000" dirty="0" smtClean="0">
                <a:solidFill>
                  <a:schemeClr val="accent5">
                    <a:lumMod val="60000"/>
                    <a:lumOff val="40000"/>
                  </a:schemeClr>
                </a:solidFill>
              </a:rPr>
              <a:t>, що складається із </a:t>
            </a:r>
            <a:r>
              <a:rPr lang="uk-UA" sz="2000" dirty="0" err="1" smtClean="0">
                <a:solidFill>
                  <a:schemeClr val="accent5">
                    <a:lumMod val="60000"/>
                    <a:lumOff val="40000"/>
                  </a:schemeClr>
                </a:solidFill>
              </a:rPr>
              <a:t>“антилюдей”</a:t>
            </a:r>
            <a:r>
              <a:rPr lang="uk-UA" sz="2000" dirty="0" smtClean="0">
                <a:solidFill>
                  <a:schemeClr val="accent5">
                    <a:lumMod val="60000"/>
                    <a:lumOff val="40000"/>
                  </a:schemeClr>
                </a:solidFill>
              </a:rPr>
              <a:t>, які не належать до людського роду.</a:t>
            </a:r>
            <a:endParaRPr lang="ru-RU" sz="2000" dirty="0">
              <a:solidFill>
                <a:schemeClr val="accent5">
                  <a:lumMod val="60000"/>
                  <a:lumOff val="40000"/>
                </a:schemeClr>
              </a:solidFill>
            </a:endParaRPr>
          </a:p>
        </p:txBody>
      </p:sp>
      <p:pic>
        <p:nvPicPr>
          <p:cNvPr id="43010" name="Picture 2" descr="http://os.colta.ru/m/photo/2010/09/27/meinkampf_b.jpg"/>
          <p:cNvPicPr>
            <a:picLocks noChangeAspect="1" noChangeArrowheads="1"/>
          </p:cNvPicPr>
          <p:nvPr/>
        </p:nvPicPr>
        <p:blipFill>
          <a:blip r:embed="rId2" cstate="print"/>
          <a:srcRect/>
          <a:stretch>
            <a:fillRect/>
          </a:stretch>
        </p:blipFill>
        <p:spPr bwMode="auto">
          <a:xfrm>
            <a:off x="785786" y="2786058"/>
            <a:ext cx="3534461" cy="3857652"/>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82" y="0"/>
            <a:ext cx="8501122" cy="3847207"/>
          </a:xfrm>
          <a:prstGeom prst="rect">
            <a:avLst/>
          </a:prstGeom>
        </p:spPr>
        <p:txBody>
          <a:bodyPr wrap="square">
            <a:spAutoFit/>
          </a:bodyPr>
          <a:lstStyle/>
          <a:p>
            <a:r>
              <a:rPr lang="ru-RU" sz="2000" dirty="0" err="1"/>
              <a:t>Голокост</a:t>
            </a:r>
            <a:r>
              <a:rPr lang="ru-RU" sz="2000" dirty="0"/>
              <a:t> </a:t>
            </a:r>
            <a:r>
              <a:rPr lang="ru-RU" sz="2000" dirty="0" err="1"/>
              <a:t>почався</a:t>
            </a:r>
            <a:r>
              <a:rPr lang="ru-RU" sz="2000" dirty="0"/>
              <a:t> в </a:t>
            </a:r>
            <a:r>
              <a:rPr lang="ru-RU" sz="2000" dirty="0" err="1"/>
              <a:t>січні</a:t>
            </a:r>
            <a:r>
              <a:rPr lang="ru-RU" sz="2000" dirty="0"/>
              <a:t> 1933 року, коли до </a:t>
            </a:r>
            <a:r>
              <a:rPr lang="ru-RU" sz="2000" dirty="0" err="1"/>
              <a:t>влади</a:t>
            </a:r>
            <a:r>
              <a:rPr lang="ru-RU" sz="2000" dirty="0"/>
              <a:t> </a:t>
            </a:r>
            <a:r>
              <a:rPr lang="ru-RU" sz="2000" dirty="0" err="1"/>
              <a:t>прийшов</a:t>
            </a:r>
            <a:r>
              <a:rPr lang="ru-RU" sz="2000" dirty="0"/>
              <a:t> </a:t>
            </a:r>
            <a:r>
              <a:rPr lang="ru-RU" sz="2000" dirty="0" err="1"/>
              <a:t>Гітлер</a:t>
            </a:r>
            <a:r>
              <a:rPr lang="ru-RU" sz="2000" dirty="0"/>
              <a:t>, </a:t>
            </a:r>
            <a:r>
              <a:rPr lang="ru-RU" sz="2000" dirty="0" err="1"/>
              <a:t>і</a:t>
            </a:r>
            <a:r>
              <a:rPr lang="ru-RU" sz="2000" dirty="0"/>
              <a:t> </a:t>
            </a:r>
            <a:r>
              <a:rPr lang="ru-RU" sz="2000" dirty="0" err="1"/>
              <a:t>фактично</a:t>
            </a:r>
            <a:r>
              <a:rPr lang="ru-RU" sz="2000" dirty="0"/>
              <a:t> </a:t>
            </a:r>
            <a:r>
              <a:rPr lang="ru-RU" sz="2000" dirty="0" err="1"/>
              <a:t>закінчився</a:t>
            </a:r>
            <a:r>
              <a:rPr lang="ru-RU" sz="2000" dirty="0"/>
              <a:t> 8 </a:t>
            </a:r>
            <a:r>
              <a:rPr lang="ru-RU" sz="2000" dirty="0" err="1"/>
              <a:t>травня</a:t>
            </a:r>
            <a:r>
              <a:rPr lang="ru-RU" sz="2000" dirty="0"/>
              <a:t> 1945 року.</a:t>
            </a:r>
          </a:p>
          <a:p>
            <a:r>
              <a:rPr lang="ru-RU" sz="2000" dirty="0"/>
              <a:t>У </a:t>
            </a:r>
            <a:r>
              <a:rPr lang="ru-RU" sz="2000" dirty="0" err="1"/>
              <a:t>період</a:t>
            </a:r>
            <a:r>
              <a:rPr lang="ru-RU" sz="2000" dirty="0"/>
              <a:t> </a:t>
            </a:r>
            <a:r>
              <a:rPr lang="ru-RU" sz="2000" dirty="0" err="1"/>
              <a:t>між</a:t>
            </a:r>
            <a:r>
              <a:rPr lang="ru-RU" sz="2000" dirty="0"/>
              <a:t> 1933 </a:t>
            </a:r>
            <a:r>
              <a:rPr lang="ru-RU" sz="2000" dirty="0" err="1"/>
              <a:t>і</a:t>
            </a:r>
            <a:r>
              <a:rPr lang="ru-RU" sz="2000" dirty="0"/>
              <a:t> 1945 роками </a:t>
            </a:r>
            <a:r>
              <a:rPr lang="ru-RU" sz="2000" dirty="0" err="1"/>
              <a:t>під</a:t>
            </a:r>
            <a:r>
              <a:rPr lang="ru-RU" sz="2000" dirty="0"/>
              <a:t> час </a:t>
            </a:r>
            <a:r>
              <a:rPr lang="ru-RU" sz="2000" dirty="0" err="1"/>
              <a:t>Голокосту</a:t>
            </a:r>
            <a:r>
              <a:rPr lang="ru-RU" sz="2000" dirty="0"/>
              <a:t> </a:t>
            </a:r>
            <a:r>
              <a:rPr lang="ru-RU" sz="2000" dirty="0" err="1"/>
              <a:t>було</a:t>
            </a:r>
            <a:r>
              <a:rPr lang="ru-RU" sz="2000" dirty="0"/>
              <a:t> вбито </a:t>
            </a:r>
            <a:r>
              <a:rPr lang="ru-RU" sz="2000" dirty="0" err="1"/>
              <a:t>більше</a:t>
            </a:r>
            <a:r>
              <a:rPr lang="ru-RU" sz="2000" dirty="0"/>
              <a:t> </a:t>
            </a:r>
            <a:r>
              <a:rPr lang="ru-RU" sz="2800" b="1" dirty="0">
                <a:solidFill>
                  <a:srgbClr val="FF0000"/>
                </a:solidFill>
              </a:rPr>
              <a:t>11 </a:t>
            </a:r>
            <a:r>
              <a:rPr lang="ru-RU" sz="2800" b="1" dirty="0" err="1">
                <a:solidFill>
                  <a:srgbClr val="FF0000"/>
                </a:solidFill>
              </a:rPr>
              <a:t>мільйонів</a:t>
            </a:r>
            <a:r>
              <a:rPr lang="ru-RU" sz="2000" dirty="0"/>
              <a:t> </a:t>
            </a:r>
            <a:r>
              <a:rPr lang="ru-RU" sz="2000" dirty="0" err="1"/>
              <a:t>чоловіків</a:t>
            </a:r>
            <a:r>
              <a:rPr lang="ru-RU" sz="2000" dirty="0"/>
              <a:t>, </a:t>
            </a:r>
            <a:r>
              <a:rPr lang="ru-RU" sz="2000" dirty="0" err="1"/>
              <a:t>жінок</a:t>
            </a:r>
            <a:r>
              <a:rPr lang="ru-RU" sz="2000" dirty="0"/>
              <a:t> </a:t>
            </a:r>
            <a:r>
              <a:rPr lang="ru-RU" sz="2000" dirty="0" err="1"/>
              <a:t>і</a:t>
            </a:r>
            <a:r>
              <a:rPr lang="ru-RU" sz="2000" dirty="0"/>
              <a:t> </a:t>
            </a:r>
            <a:r>
              <a:rPr lang="ru-RU" sz="2000" dirty="0" err="1"/>
              <a:t>дітей</a:t>
            </a:r>
            <a:r>
              <a:rPr lang="ru-RU" sz="2000" dirty="0"/>
              <a:t>. </a:t>
            </a:r>
            <a:endParaRPr lang="ru-RU" sz="2000" dirty="0" smtClean="0"/>
          </a:p>
          <a:p>
            <a:r>
              <a:rPr lang="ru-RU" sz="2000" dirty="0" err="1" smtClean="0"/>
              <a:t>Приблизно</a:t>
            </a:r>
            <a:r>
              <a:rPr lang="ru-RU" sz="2000" dirty="0" smtClean="0"/>
              <a:t> </a:t>
            </a:r>
            <a:r>
              <a:rPr lang="ru-RU" sz="2800" b="1" dirty="0" err="1">
                <a:solidFill>
                  <a:srgbClr val="FF0000"/>
                </a:solidFill>
              </a:rPr>
              <a:t>шість</a:t>
            </a:r>
            <a:r>
              <a:rPr lang="ru-RU" sz="2800" b="1" dirty="0">
                <a:solidFill>
                  <a:srgbClr val="FF0000"/>
                </a:solidFill>
              </a:rPr>
              <a:t> </a:t>
            </a:r>
            <a:r>
              <a:rPr lang="ru-RU" sz="2800" b="1" dirty="0" err="1">
                <a:solidFill>
                  <a:srgbClr val="FF0000"/>
                </a:solidFill>
              </a:rPr>
              <a:t>мільйонів</a:t>
            </a:r>
            <a:r>
              <a:rPr lang="ru-RU" sz="2000" dirty="0"/>
              <a:t> </a:t>
            </a:r>
            <a:r>
              <a:rPr lang="ru-RU" sz="2000" dirty="0" err="1"/>
              <a:t>з</a:t>
            </a:r>
            <a:r>
              <a:rPr lang="ru-RU" sz="2000" dirty="0"/>
              <a:t> них </a:t>
            </a:r>
            <a:r>
              <a:rPr lang="ru-RU" sz="2000" dirty="0" err="1"/>
              <a:t>були</a:t>
            </a:r>
            <a:r>
              <a:rPr lang="ru-RU" sz="2000" dirty="0"/>
              <a:t> </a:t>
            </a:r>
            <a:r>
              <a:rPr lang="ru-RU" sz="2000" dirty="0" err="1"/>
              <a:t>євреями</a:t>
            </a:r>
            <a:r>
              <a:rPr lang="ru-RU" sz="2000" dirty="0"/>
              <a:t>.</a:t>
            </a:r>
          </a:p>
          <a:p>
            <a:r>
              <a:rPr lang="ru-RU" sz="2000" dirty="0"/>
              <a:t>За час </a:t>
            </a:r>
            <a:r>
              <a:rPr lang="ru-RU" sz="2000" dirty="0" err="1"/>
              <a:t>Голокосту</a:t>
            </a:r>
            <a:r>
              <a:rPr lang="ru-RU" sz="2000" dirty="0"/>
              <a:t> </a:t>
            </a:r>
            <a:r>
              <a:rPr lang="ru-RU" sz="2000" dirty="0" err="1"/>
              <a:t>загинуло</a:t>
            </a:r>
            <a:r>
              <a:rPr lang="ru-RU" sz="2000" dirty="0"/>
              <a:t> </a:t>
            </a:r>
            <a:r>
              <a:rPr lang="ru-RU" sz="2000" dirty="0" err="1"/>
              <a:t>більше</a:t>
            </a:r>
            <a:r>
              <a:rPr lang="ru-RU" sz="2000" dirty="0"/>
              <a:t> </a:t>
            </a:r>
            <a:r>
              <a:rPr lang="ru-RU" sz="2800" b="1" dirty="0">
                <a:solidFill>
                  <a:srgbClr val="FF0000"/>
                </a:solidFill>
              </a:rPr>
              <a:t>1,1 </a:t>
            </a:r>
            <a:r>
              <a:rPr lang="ru-RU" sz="2800" b="1" dirty="0" err="1">
                <a:solidFill>
                  <a:srgbClr val="FF0000"/>
                </a:solidFill>
              </a:rPr>
              <a:t>мільйона</a:t>
            </a:r>
            <a:r>
              <a:rPr lang="ru-RU" sz="2800" b="1" dirty="0">
                <a:solidFill>
                  <a:srgbClr val="FF0000"/>
                </a:solidFill>
              </a:rPr>
              <a:t> </a:t>
            </a:r>
            <a:r>
              <a:rPr lang="ru-RU" sz="2800" b="1" dirty="0" err="1">
                <a:solidFill>
                  <a:srgbClr val="FF0000"/>
                </a:solidFill>
              </a:rPr>
              <a:t>дітей</a:t>
            </a:r>
            <a:r>
              <a:rPr lang="ru-RU" sz="2000" dirty="0"/>
              <a:t>.</a:t>
            </a:r>
          </a:p>
          <a:p>
            <a:r>
              <a:rPr lang="ru-RU" sz="2000" dirty="0" err="1"/>
              <a:t>Діти</a:t>
            </a:r>
            <a:r>
              <a:rPr lang="ru-RU" sz="2000" dirty="0"/>
              <a:t> </a:t>
            </a:r>
            <a:r>
              <a:rPr lang="ru-RU" sz="2000" dirty="0" err="1"/>
              <a:t>були</a:t>
            </a:r>
            <a:r>
              <a:rPr lang="ru-RU" sz="2000" dirty="0"/>
              <a:t> особливою </a:t>
            </a:r>
            <a:r>
              <a:rPr lang="ru-RU" sz="2000" dirty="0" err="1"/>
              <a:t>мішенню</a:t>
            </a:r>
            <a:r>
              <a:rPr lang="ru-RU" sz="2000" dirty="0"/>
              <a:t> для </a:t>
            </a:r>
            <a:r>
              <a:rPr lang="ru-RU" sz="2000" dirty="0" err="1"/>
              <a:t>нацистів</a:t>
            </a:r>
            <a:r>
              <a:rPr lang="ru-RU" sz="2000" dirty="0"/>
              <a:t> в </a:t>
            </a:r>
            <a:r>
              <a:rPr lang="ru-RU" sz="2000" dirty="0" err="1"/>
              <a:t>період</a:t>
            </a:r>
            <a:r>
              <a:rPr lang="ru-RU" sz="2000" dirty="0"/>
              <a:t> </a:t>
            </a:r>
            <a:r>
              <a:rPr lang="ru-RU" sz="2000" dirty="0" err="1"/>
              <a:t>Голокосту</a:t>
            </a:r>
            <a:r>
              <a:rPr lang="ru-RU" sz="2000" dirty="0"/>
              <a:t>. </a:t>
            </a:r>
            <a:r>
              <a:rPr lang="ru-RU" sz="2000" dirty="0" err="1"/>
              <a:t>Живими</a:t>
            </a:r>
            <a:r>
              <a:rPr lang="ru-RU" sz="2000" dirty="0"/>
              <a:t> вони представляли </a:t>
            </a:r>
            <a:r>
              <a:rPr lang="ru-RU" sz="2000" dirty="0" err="1"/>
              <a:t>виняткову</a:t>
            </a:r>
            <a:r>
              <a:rPr lang="ru-RU" sz="2000" dirty="0"/>
              <a:t> </a:t>
            </a:r>
            <a:r>
              <a:rPr lang="ru-RU" sz="2000" dirty="0" err="1"/>
              <a:t>загрозу</a:t>
            </a:r>
            <a:r>
              <a:rPr lang="ru-RU" sz="2000" dirty="0"/>
              <a:t>, </a:t>
            </a:r>
            <a:r>
              <a:rPr lang="ru-RU" sz="2000" dirty="0" err="1"/>
              <a:t>адже</a:t>
            </a:r>
            <a:r>
              <a:rPr lang="ru-RU" sz="2000" dirty="0"/>
              <a:t>, </a:t>
            </a:r>
            <a:r>
              <a:rPr lang="ru-RU" sz="2000" dirty="0" err="1"/>
              <a:t>подорослішавши</a:t>
            </a:r>
            <a:r>
              <a:rPr lang="ru-RU" sz="2000" dirty="0"/>
              <a:t>, вони б створили </a:t>
            </a:r>
            <a:r>
              <a:rPr lang="ru-RU" sz="2000" dirty="0" err="1"/>
              <a:t>нове</a:t>
            </a:r>
            <a:r>
              <a:rPr lang="ru-RU" sz="2000" dirty="0"/>
              <a:t> </a:t>
            </a:r>
            <a:r>
              <a:rPr lang="ru-RU" sz="2000" dirty="0" err="1"/>
              <a:t>покоління</a:t>
            </a:r>
            <a:r>
              <a:rPr lang="ru-RU" sz="2000" dirty="0"/>
              <a:t> </a:t>
            </a:r>
            <a:r>
              <a:rPr lang="ru-RU" sz="2000" dirty="0" err="1"/>
              <a:t>євреїв</a:t>
            </a:r>
            <a:r>
              <a:rPr lang="ru-RU" sz="2000" dirty="0"/>
              <a:t>. </a:t>
            </a:r>
            <a:r>
              <a:rPr lang="ru-RU" sz="2000" dirty="0" err="1"/>
              <a:t>Багато</a:t>
            </a:r>
            <a:r>
              <a:rPr lang="ru-RU" sz="2000" dirty="0"/>
              <a:t> </a:t>
            </a:r>
            <a:r>
              <a:rPr lang="ru-RU" sz="2000" dirty="0" err="1"/>
              <a:t>дітей</a:t>
            </a:r>
            <a:r>
              <a:rPr lang="ru-RU" sz="2000" dirty="0"/>
              <a:t> </a:t>
            </a:r>
            <a:r>
              <a:rPr lang="ru-RU" sz="2000" dirty="0" err="1"/>
              <a:t>задихнулися</a:t>
            </a:r>
            <a:r>
              <a:rPr lang="ru-RU" sz="2000" dirty="0"/>
              <a:t> в скотовозах по шляху до </a:t>
            </a:r>
            <a:r>
              <a:rPr lang="ru-RU" sz="2000" dirty="0" err="1"/>
              <a:t>таборів</a:t>
            </a:r>
            <a:r>
              <a:rPr lang="ru-RU" sz="2000" dirty="0"/>
              <a:t>. Тих, </a:t>
            </a:r>
            <a:r>
              <a:rPr lang="ru-RU" sz="2000" dirty="0" err="1"/>
              <a:t>хто</a:t>
            </a:r>
            <a:r>
              <a:rPr lang="ru-RU" sz="2000" dirty="0"/>
              <a:t> </a:t>
            </a:r>
            <a:r>
              <a:rPr lang="ru-RU" sz="2000" dirty="0" err="1"/>
              <a:t>вижив</a:t>
            </a:r>
            <a:r>
              <a:rPr lang="ru-RU" sz="2000" dirty="0"/>
              <a:t>, </a:t>
            </a:r>
            <a:r>
              <a:rPr lang="ru-RU" sz="2000" dirty="0" err="1"/>
              <a:t>негайно</a:t>
            </a:r>
            <a:r>
              <a:rPr lang="ru-RU" sz="2000" dirty="0"/>
              <a:t> </a:t>
            </a:r>
            <a:r>
              <a:rPr lang="ru-RU" sz="2000" dirty="0" err="1"/>
              <a:t>поміщали</a:t>
            </a:r>
            <a:r>
              <a:rPr lang="ru-RU" sz="2000" dirty="0"/>
              <a:t> в </a:t>
            </a:r>
            <a:r>
              <a:rPr lang="ru-RU" sz="2000" dirty="0" err="1"/>
              <a:t>газові</a:t>
            </a:r>
            <a:r>
              <a:rPr lang="ru-RU" sz="2000" dirty="0"/>
              <a:t> </a:t>
            </a:r>
            <a:r>
              <a:rPr lang="ru-RU" sz="2000" dirty="0" err="1"/>
              <a:t>камери</a:t>
            </a:r>
            <a:r>
              <a:rPr lang="ru-RU" sz="2000" dirty="0" smtClean="0"/>
              <a:t>.</a:t>
            </a:r>
            <a:endParaRPr lang="ru-RU" sz="2000" dirty="0"/>
          </a:p>
        </p:txBody>
      </p:sp>
      <p:pic>
        <p:nvPicPr>
          <p:cNvPr id="3" name="Picture 5"/>
          <p:cNvPicPr>
            <a:picLocks noChangeAspect="1" noChangeArrowheads="1"/>
          </p:cNvPicPr>
          <p:nvPr/>
        </p:nvPicPr>
        <p:blipFill>
          <a:blip r:embed="rId2" cstate="print"/>
          <a:srcRect/>
          <a:stretch>
            <a:fillRect/>
          </a:stretch>
        </p:blipFill>
        <p:spPr bwMode="auto">
          <a:xfrm>
            <a:off x="214282" y="4000504"/>
            <a:ext cx="3714776" cy="2428892"/>
          </a:xfrm>
          <a:prstGeom prst="rect">
            <a:avLst/>
          </a:prstGeom>
          <a:noFill/>
          <a:ln w="9525">
            <a:noFill/>
            <a:miter lim="800000"/>
            <a:headEnd/>
            <a:tailEnd/>
          </a:ln>
          <a:effectLst/>
        </p:spPr>
      </p:pic>
      <p:pic>
        <p:nvPicPr>
          <p:cNvPr id="5" name="Picture 4"/>
          <p:cNvPicPr>
            <a:picLocks noChangeAspect="1" noChangeArrowheads="1"/>
          </p:cNvPicPr>
          <p:nvPr/>
        </p:nvPicPr>
        <p:blipFill>
          <a:blip r:embed="rId3" cstate="print"/>
          <a:srcRect/>
          <a:stretch>
            <a:fillRect/>
          </a:stretch>
        </p:blipFill>
        <p:spPr bwMode="auto">
          <a:xfrm>
            <a:off x="4214810" y="3929066"/>
            <a:ext cx="3734118" cy="2571768"/>
          </a:xfrm>
          <a:prstGeom prst="rect">
            <a:avLst/>
          </a:prstGeom>
          <a:noFill/>
          <a:ln w="9525">
            <a:noFill/>
            <a:miter lim="800000"/>
            <a:headEnd/>
            <a:tailEnd/>
          </a:ln>
          <a:effectLst/>
        </p:spPr>
      </p:pic>
      <p:pic>
        <p:nvPicPr>
          <p:cNvPr id="4" name="Picture 9" descr="http://img-fotki.yandex.ru/get/4903/89635038.7f0/0_ada7a_2a3bb84e_XL.gif"/>
          <p:cNvPicPr>
            <a:picLocks noChangeAspect="1" noChangeArrowheads="1" noCrop="1"/>
          </p:cNvPicPr>
          <p:nvPr/>
        </p:nvPicPr>
        <p:blipFill>
          <a:blip r:embed="rId4" cstate="print"/>
          <a:srcRect/>
          <a:stretch>
            <a:fillRect/>
          </a:stretch>
        </p:blipFill>
        <p:spPr bwMode="auto">
          <a:xfrm>
            <a:off x="7143704" y="5357778"/>
            <a:ext cx="2000296" cy="1500222"/>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82" y="4572008"/>
            <a:ext cx="8572528" cy="2031325"/>
          </a:xfrm>
          <a:prstGeom prst="rect">
            <a:avLst/>
          </a:prstGeom>
        </p:spPr>
        <p:txBody>
          <a:bodyPr wrap="square">
            <a:spAutoFit/>
          </a:bodyPr>
          <a:lstStyle/>
          <a:p>
            <a:r>
              <a:rPr lang="ru-RU" dirty="0" err="1"/>
              <a:t>Спочатку</a:t>
            </a:r>
            <a:r>
              <a:rPr lang="ru-RU" dirty="0"/>
              <a:t> в </a:t>
            </a:r>
            <a:r>
              <a:rPr lang="ru-RU" dirty="0" err="1"/>
              <a:t>газових</a:t>
            </a:r>
            <a:r>
              <a:rPr lang="ru-RU" dirty="0"/>
              <a:t> камерах </a:t>
            </a:r>
            <a:r>
              <a:rPr lang="ru-RU" dirty="0" err="1"/>
              <a:t>використовувався</a:t>
            </a:r>
            <a:r>
              <a:rPr lang="ru-RU" dirty="0"/>
              <a:t> </a:t>
            </a:r>
            <a:r>
              <a:rPr lang="ru-RU" dirty="0" err="1"/>
              <a:t>чадний</a:t>
            </a:r>
            <a:r>
              <a:rPr lang="ru-RU" dirty="0"/>
              <a:t> газ. </a:t>
            </a:r>
            <a:r>
              <a:rPr lang="ru-RU" dirty="0" err="1"/>
              <a:t>Пізніше</a:t>
            </a:r>
            <a:r>
              <a:rPr lang="ru-RU" dirty="0"/>
              <a:t> для </a:t>
            </a:r>
            <a:r>
              <a:rPr lang="ru-RU" dirty="0" err="1"/>
              <a:t>вбивства</a:t>
            </a:r>
            <a:r>
              <a:rPr lang="ru-RU" dirty="0"/>
              <a:t> </a:t>
            </a:r>
            <a:r>
              <a:rPr lang="ru-RU" dirty="0" err="1"/>
              <a:t>ув’язнених</a:t>
            </a:r>
            <a:r>
              <a:rPr lang="ru-RU" dirty="0"/>
              <a:t> </a:t>
            </a:r>
            <a:r>
              <a:rPr lang="ru-RU" dirty="0" err="1"/>
              <a:t>був</a:t>
            </a:r>
            <a:r>
              <a:rPr lang="ru-RU" dirty="0"/>
              <a:t> </a:t>
            </a:r>
            <a:r>
              <a:rPr lang="ru-RU" dirty="0" err="1"/>
              <a:t>розроблений</a:t>
            </a:r>
            <a:r>
              <a:rPr lang="ru-RU" dirty="0"/>
              <a:t> </a:t>
            </a:r>
            <a:r>
              <a:rPr lang="ru-RU" dirty="0" err="1"/>
              <a:t>інсектицид</a:t>
            </a:r>
            <a:r>
              <a:rPr lang="ru-RU" dirty="0"/>
              <a:t> «Циклон Б». Коли </a:t>
            </a:r>
            <a:r>
              <a:rPr lang="ru-RU" dirty="0" err="1"/>
              <a:t>в’язні</a:t>
            </a:r>
            <a:r>
              <a:rPr lang="ru-RU" dirty="0"/>
              <a:t> </a:t>
            </a:r>
            <a:r>
              <a:rPr lang="ru-RU" dirty="0" err="1"/>
              <a:t>опинялися</a:t>
            </a:r>
            <a:r>
              <a:rPr lang="ru-RU" dirty="0"/>
              <a:t> в </a:t>
            </a:r>
            <a:r>
              <a:rPr lang="ru-RU" dirty="0" err="1"/>
              <a:t>камері</a:t>
            </a:r>
            <a:r>
              <a:rPr lang="ru-RU" dirty="0"/>
              <a:t>, </a:t>
            </a:r>
            <a:r>
              <a:rPr lang="ru-RU" dirty="0" err="1"/>
              <a:t>двері</a:t>
            </a:r>
            <a:r>
              <a:rPr lang="ru-RU" dirty="0"/>
              <a:t> </a:t>
            </a:r>
            <a:r>
              <a:rPr lang="ru-RU" dirty="0" err="1"/>
              <a:t>закупорювалися</a:t>
            </a:r>
            <a:r>
              <a:rPr lang="ru-RU" dirty="0"/>
              <a:t> </a:t>
            </a:r>
            <a:r>
              <a:rPr lang="ru-RU" dirty="0" err="1"/>
              <a:t>і</a:t>
            </a:r>
            <a:r>
              <a:rPr lang="ru-RU" dirty="0"/>
              <a:t> у </a:t>
            </a:r>
            <a:r>
              <a:rPr lang="ru-RU" dirty="0" err="1"/>
              <a:t>вентиляцію</a:t>
            </a:r>
            <a:r>
              <a:rPr lang="ru-RU" dirty="0"/>
              <a:t> </a:t>
            </a:r>
            <a:r>
              <a:rPr lang="ru-RU" dirty="0" err="1"/>
              <a:t>всередині</a:t>
            </a:r>
            <a:r>
              <a:rPr lang="ru-RU" dirty="0"/>
              <a:t> </a:t>
            </a:r>
            <a:r>
              <a:rPr lang="ru-RU" dirty="0" err="1"/>
              <a:t>стін</a:t>
            </a:r>
            <a:r>
              <a:rPr lang="ru-RU" dirty="0"/>
              <a:t> </a:t>
            </a:r>
            <a:r>
              <a:rPr lang="ru-RU" dirty="0" err="1"/>
              <a:t>скидалися</a:t>
            </a:r>
            <a:r>
              <a:rPr lang="ru-RU" dirty="0"/>
              <a:t> кульки «Циклону Б», </a:t>
            </a:r>
            <a:r>
              <a:rPr lang="ru-RU" dirty="0" err="1"/>
              <a:t>які</a:t>
            </a:r>
            <a:r>
              <a:rPr lang="ru-RU" dirty="0"/>
              <a:t> </a:t>
            </a:r>
            <a:r>
              <a:rPr lang="ru-RU" dirty="0" err="1"/>
              <a:t>поширювали</a:t>
            </a:r>
            <a:r>
              <a:rPr lang="ru-RU" dirty="0"/>
              <a:t> </a:t>
            </a:r>
            <a:r>
              <a:rPr lang="ru-RU" dirty="0" err="1"/>
              <a:t>отруйний</a:t>
            </a:r>
            <a:r>
              <a:rPr lang="ru-RU" dirty="0"/>
              <a:t> газ. Доктор СС </a:t>
            </a:r>
            <a:r>
              <a:rPr lang="ru-RU" dirty="0" err="1"/>
              <a:t>Йоганн</a:t>
            </a:r>
            <a:r>
              <a:rPr lang="ru-RU" dirty="0"/>
              <a:t> Кремер </a:t>
            </a:r>
            <a:r>
              <a:rPr lang="ru-RU" dirty="0" err="1"/>
              <a:t>розповідав</a:t>
            </a:r>
            <a:r>
              <a:rPr lang="ru-RU" dirty="0"/>
              <a:t>, </a:t>
            </a:r>
            <a:r>
              <a:rPr lang="ru-RU" dirty="0" err="1"/>
              <a:t>що</a:t>
            </a:r>
            <a:r>
              <a:rPr lang="ru-RU" dirty="0"/>
              <a:t> </a:t>
            </a:r>
            <a:r>
              <a:rPr lang="ru-RU" dirty="0" err="1"/>
              <a:t>жертви</a:t>
            </a:r>
            <a:r>
              <a:rPr lang="ru-RU" dirty="0"/>
              <a:t> кричали </a:t>
            </a:r>
            <a:r>
              <a:rPr lang="ru-RU" dirty="0" err="1"/>
              <a:t>і</a:t>
            </a:r>
            <a:r>
              <a:rPr lang="ru-RU" dirty="0"/>
              <a:t> </a:t>
            </a:r>
            <a:r>
              <a:rPr lang="ru-RU" dirty="0" err="1"/>
              <a:t>боролися</a:t>
            </a:r>
            <a:r>
              <a:rPr lang="ru-RU" dirty="0"/>
              <a:t> за </a:t>
            </a:r>
            <a:r>
              <a:rPr lang="ru-RU" dirty="0" err="1"/>
              <a:t>життя</a:t>
            </a:r>
            <a:r>
              <a:rPr lang="ru-RU" dirty="0"/>
              <a:t>. Жертв </a:t>
            </a:r>
            <a:r>
              <a:rPr lang="ru-RU" dirty="0" err="1"/>
              <a:t>знаходили</a:t>
            </a:r>
            <a:r>
              <a:rPr lang="ru-RU" dirty="0"/>
              <a:t> </a:t>
            </a:r>
            <a:r>
              <a:rPr lang="ru-RU" dirty="0" err="1"/>
              <a:t>з</a:t>
            </a:r>
            <a:r>
              <a:rPr lang="ru-RU" dirty="0"/>
              <a:t> </a:t>
            </a:r>
            <a:r>
              <a:rPr lang="ru-RU" dirty="0" err="1"/>
              <a:t>кров’ю</a:t>
            </a:r>
            <a:r>
              <a:rPr lang="ru-RU" dirty="0"/>
              <a:t>, </a:t>
            </a:r>
            <a:r>
              <a:rPr lang="ru-RU" dirty="0" err="1"/>
              <a:t>що</a:t>
            </a:r>
            <a:r>
              <a:rPr lang="ru-RU" dirty="0"/>
              <a:t> </a:t>
            </a:r>
            <a:r>
              <a:rPr lang="ru-RU" dirty="0" err="1"/>
              <a:t>йде</a:t>
            </a:r>
            <a:r>
              <a:rPr lang="ru-RU" dirty="0"/>
              <a:t> </a:t>
            </a:r>
            <a:r>
              <a:rPr lang="ru-RU" dirty="0" err="1"/>
              <a:t>з</a:t>
            </a:r>
            <a:r>
              <a:rPr lang="ru-RU" dirty="0"/>
              <a:t> </a:t>
            </a:r>
            <a:r>
              <a:rPr lang="ru-RU" dirty="0" err="1"/>
              <a:t>вух</a:t>
            </a:r>
            <a:r>
              <a:rPr lang="ru-RU" dirty="0"/>
              <a:t>, </a:t>
            </a:r>
            <a:r>
              <a:rPr lang="ru-RU" dirty="0" err="1"/>
              <a:t>і</a:t>
            </a:r>
            <a:r>
              <a:rPr lang="ru-RU" dirty="0"/>
              <a:t> </a:t>
            </a:r>
            <a:r>
              <a:rPr lang="ru-RU" dirty="0" err="1"/>
              <a:t>з</a:t>
            </a:r>
            <a:r>
              <a:rPr lang="ru-RU" dirty="0"/>
              <a:t> </a:t>
            </a:r>
            <a:r>
              <a:rPr lang="ru-RU" dirty="0" err="1"/>
              <a:t>піною</a:t>
            </a:r>
            <a:r>
              <a:rPr lang="ru-RU" dirty="0"/>
              <a:t> у рота в </a:t>
            </a:r>
            <a:r>
              <a:rPr lang="ru-RU" dirty="0" err="1"/>
              <a:t>напівсидячому</a:t>
            </a:r>
            <a:r>
              <a:rPr lang="ru-RU" dirty="0"/>
              <a:t> </a:t>
            </a:r>
            <a:r>
              <a:rPr lang="ru-RU" dirty="0" err="1"/>
              <a:t>положенні</a:t>
            </a:r>
            <a:r>
              <a:rPr lang="ru-RU" dirty="0"/>
              <a:t> </a:t>
            </a:r>
            <a:r>
              <a:rPr lang="ru-RU" dirty="0" err="1"/>
              <a:t>в</a:t>
            </a:r>
            <a:r>
              <a:rPr lang="ru-RU" dirty="0"/>
              <a:t> камерах </a:t>
            </a:r>
            <a:r>
              <a:rPr lang="ru-RU" dirty="0" err="1"/>
              <a:t>з</a:t>
            </a:r>
            <a:r>
              <a:rPr lang="ru-RU" dirty="0"/>
              <a:t> простором, доступному </a:t>
            </a:r>
            <a:r>
              <a:rPr lang="ru-RU" dirty="0" err="1"/>
              <a:t>тільки</a:t>
            </a:r>
            <a:r>
              <a:rPr lang="ru-RU" dirty="0"/>
              <a:t> для </a:t>
            </a:r>
            <a:r>
              <a:rPr lang="ru-RU" dirty="0" err="1"/>
              <a:t>розташування</a:t>
            </a:r>
            <a:r>
              <a:rPr lang="ru-RU" dirty="0"/>
              <a:t> стоячи.</a:t>
            </a:r>
          </a:p>
        </p:txBody>
      </p:sp>
      <p:pic>
        <p:nvPicPr>
          <p:cNvPr id="57346" name="Picture 2" descr="Голокост"/>
          <p:cNvPicPr>
            <a:picLocks noChangeAspect="1" noChangeArrowheads="1"/>
          </p:cNvPicPr>
          <p:nvPr/>
        </p:nvPicPr>
        <p:blipFill>
          <a:blip r:embed="rId2" cstate="print"/>
          <a:srcRect/>
          <a:stretch>
            <a:fillRect/>
          </a:stretch>
        </p:blipFill>
        <p:spPr bwMode="auto">
          <a:xfrm>
            <a:off x="571472" y="0"/>
            <a:ext cx="6453182" cy="4304953"/>
          </a:xfrm>
          <a:prstGeom prst="rect">
            <a:avLst/>
          </a:prstGeom>
          <a:noFill/>
        </p:spPr>
      </p:pic>
      <p:pic>
        <p:nvPicPr>
          <p:cNvPr id="4" name="Picture 9" descr="http://img-fotki.yandex.ru/get/4903/89635038.7f0/0_ada7a_2a3bb84e_XL.gif"/>
          <p:cNvPicPr>
            <a:picLocks noChangeAspect="1" noChangeArrowheads="1" noCrop="1"/>
          </p:cNvPicPr>
          <p:nvPr/>
        </p:nvPicPr>
        <p:blipFill>
          <a:blip r:embed="rId3" cstate="print"/>
          <a:srcRect/>
          <a:stretch>
            <a:fillRect/>
          </a:stretch>
        </p:blipFill>
        <p:spPr bwMode="auto">
          <a:xfrm>
            <a:off x="6929454" y="0"/>
            <a:ext cx="2000296" cy="1500222"/>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ChangeArrowheads="1"/>
          </p:cNvSpPr>
          <p:nvPr/>
        </p:nvSpPr>
        <p:spPr bwMode="auto">
          <a:xfrm>
            <a:off x="500034" y="428604"/>
            <a:ext cx="7786710"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Char char="•"/>
              <a:tabLst>
                <a:tab pos="457200" algn="l"/>
              </a:tabLst>
            </a:pPr>
            <a:r>
              <a:rPr kumimoji="0" lang="ru-RU" sz="3600" b="0"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Приблизно</a:t>
            </a:r>
            <a:r>
              <a:rPr kumimoji="0" lang="ru-RU"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1/3 </a:t>
            </a:r>
            <a:r>
              <a:rPr kumimoji="0" lang="ru-RU" sz="3600" b="0"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частина</a:t>
            </a:r>
            <a:r>
              <a:rPr kumimoji="0" lang="ru-RU"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ru-RU" sz="3600" b="0"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проживаюча</a:t>
            </a:r>
            <a:r>
              <a:rPr kumimoji="0" lang="ru-RU"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в той час </a:t>
            </a:r>
            <a:r>
              <a:rPr kumimoji="0" lang="ru-RU" sz="3600" b="0"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єврейського</a:t>
            </a:r>
            <a:r>
              <a:rPr kumimoji="0" lang="ru-RU"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народу </a:t>
            </a:r>
            <a:r>
              <a:rPr kumimoji="0" lang="ru-RU" sz="3600" b="0"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була</a:t>
            </a:r>
            <a:r>
              <a:rPr kumimoji="0" lang="ru-RU"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вбита при </a:t>
            </a:r>
            <a:r>
              <a:rPr kumimoji="0" lang="ru-RU" sz="3600" b="0"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Голокості</a:t>
            </a:r>
            <a:r>
              <a:rPr kumimoji="0" lang="ru-RU"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t>
            </a:r>
            <a:endParaRPr kumimoji="0" lang="ru-RU" sz="3600" b="0" i="0" u="none" strike="noStrike" cap="none" normalizeH="0" baseline="0" dirty="0" smtClean="0">
              <a:ln>
                <a:noFill/>
              </a:ln>
              <a:solidFill>
                <a:srgbClr val="FF0000"/>
              </a:solidFill>
              <a:effectLst/>
              <a:latin typeface="Arial" pitchFamily="34" charset="0"/>
              <a:cs typeface="Arial" pitchFamily="34" charset="0"/>
            </a:endParaRPr>
          </a:p>
        </p:txBody>
      </p:sp>
      <p:pic>
        <p:nvPicPr>
          <p:cNvPr id="6" name="Picture 5"/>
          <p:cNvPicPr>
            <a:picLocks noChangeAspect="1" noChangeArrowheads="1"/>
          </p:cNvPicPr>
          <p:nvPr/>
        </p:nvPicPr>
        <p:blipFill>
          <a:blip r:embed="rId2" cstate="print"/>
          <a:srcRect/>
          <a:stretch>
            <a:fillRect/>
          </a:stretch>
        </p:blipFill>
        <p:spPr bwMode="auto">
          <a:xfrm>
            <a:off x="214282" y="3571876"/>
            <a:ext cx="3975680" cy="2714644"/>
          </a:xfrm>
          <a:prstGeom prst="rect">
            <a:avLst/>
          </a:prstGeom>
          <a:noFill/>
          <a:ln w="9525">
            <a:noFill/>
            <a:miter lim="800000"/>
            <a:headEnd/>
            <a:tailEnd/>
          </a:ln>
          <a:effectLst/>
        </p:spPr>
      </p:pic>
      <p:pic>
        <p:nvPicPr>
          <p:cNvPr id="5" name="Picture 4"/>
          <p:cNvPicPr>
            <a:picLocks noChangeAspect="1" noChangeArrowheads="1"/>
          </p:cNvPicPr>
          <p:nvPr/>
        </p:nvPicPr>
        <p:blipFill>
          <a:blip r:embed="rId3" cstate="print"/>
          <a:srcRect/>
          <a:stretch>
            <a:fillRect/>
          </a:stretch>
        </p:blipFill>
        <p:spPr bwMode="auto">
          <a:xfrm>
            <a:off x="3786182" y="2143116"/>
            <a:ext cx="4572002" cy="3037841"/>
          </a:xfrm>
          <a:prstGeom prst="rect">
            <a:avLst/>
          </a:prstGeom>
          <a:noFill/>
          <a:ln w="9525">
            <a:noFill/>
            <a:miter lim="800000"/>
            <a:headEnd/>
            <a:tailEnd/>
          </a:ln>
          <a:effectLst/>
        </p:spPr>
      </p:pic>
      <p:pic>
        <p:nvPicPr>
          <p:cNvPr id="7" name="Picture 9" descr="http://img-fotki.yandex.ru/get/4903/89635038.7f0/0_ada7a_2a3bb84e_XL.gif"/>
          <p:cNvPicPr>
            <a:picLocks noChangeAspect="1" noChangeArrowheads="1" noCrop="1"/>
          </p:cNvPicPr>
          <p:nvPr/>
        </p:nvPicPr>
        <p:blipFill>
          <a:blip r:embed="rId4" cstate="print"/>
          <a:srcRect/>
          <a:stretch>
            <a:fillRect/>
          </a:stretch>
        </p:blipFill>
        <p:spPr bwMode="auto">
          <a:xfrm>
            <a:off x="7143704" y="5143512"/>
            <a:ext cx="2000296" cy="1500222"/>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036496" cy="2585323"/>
          </a:xfrm>
          <a:prstGeom prst="rect">
            <a:avLst/>
          </a:prstGeom>
        </p:spPr>
        <p:txBody>
          <a:bodyPr wrap="square">
            <a:spAutoFit/>
          </a:bodyPr>
          <a:lstStyle/>
          <a:p>
            <a:r>
              <a:rPr lang="uk-UA" dirty="0" smtClean="0"/>
              <a:t>31 липня 1941 році президент </a:t>
            </a:r>
            <a:r>
              <a:rPr lang="uk-UA" dirty="0" err="1" smtClean="0"/>
              <a:t>Рейстаху</a:t>
            </a:r>
            <a:r>
              <a:rPr lang="uk-UA" dirty="0" smtClean="0"/>
              <a:t> та найближчий соратник Адольфа Гітлера Герман </a:t>
            </a:r>
            <a:r>
              <a:rPr lang="uk-UA" dirty="0" err="1" smtClean="0"/>
              <a:t>Герінг</a:t>
            </a:r>
            <a:r>
              <a:rPr lang="uk-UA" dirty="0" smtClean="0"/>
              <a:t> підписав наказ про призначення глави РСХА </a:t>
            </a:r>
            <a:r>
              <a:rPr lang="uk-UA" dirty="0" err="1" smtClean="0"/>
              <a:t>Рейнхарда</a:t>
            </a:r>
            <a:r>
              <a:rPr lang="uk-UA" dirty="0" smtClean="0"/>
              <a:t> </a:t>
            </a:r>
            <a:r>
              <a:rPr lang="uk-UA" dirty="0" err="1" smtClean="0"/>
              <a:t>Гейдріха</a:t>
            </a:r>
            <a:r>
              <a:rPr lang="uk-UA" dirty="0" smtClean="0"/>
              <a:t> відповідальним за "остаточне вирішення єврейського питання". У січні 1942 року на </a:t>
            </a:r>
            <a:r>
              <a:rPr lang="uk-UA" dirty="0" err="1" smtClean="0"/>
              <a:t>Ванзейської</a:t>
            </a:r>
            <a:r>
              <a:rPr lang="uk-UA" dirty="0" smtClean="0"/>
              <a:t> конференції було схвалено програму "остаточного розв'язання єврейського питання". Цю ухвалу не афішували. Євреїв Німеччини, Франції, Голландії, Бельгії посилали на схід, у табори і гетто Польщі та Білорусі, розповідаючи їм про тимчасовість такого переселення. Перші депортації розпочалися ще у середині жовтня 1941 року.</a:t>
            </a:r>
            <a:br>
              <a:rPr lang="uk-UA" dirty="0" smtClean="0"/>
            </a:br>
            <a:endParaRPr lang="uk-UA" dirty="0"/>
          </a:p>
        </p:txBody>
      </p:sp>
      <p:pic>
        <p:nvPicPr>
          <p:cNvPr id="4098" name="Picture 2" descr="Картинки по запросу гетто у польщі"/>
          <p:cNvPicPr>
            <a:picLocks noChangeAspect="1" noChangeArrowheads="1"/>
          </p:cNvPicPr>
          <p:nvPr/>
        </p:nvPicPr>
        <p:blipFill>
          <a:blip r:embed="rId2" cstate="print"/>
          <a:srcRect/>
          <a:stretch>
            <a:fillRect/>
          </a:stretch>
        </p:blipFill>
        <p:spPr bwMode="auto">
          <a:xfrm>
            <a:off x="107504" y="3789040"/>
            <a:ext cx="4500498" cy="2880320"/>
          </a:xfrm>
          <a:prstGeom prst="rect">
            <a:avLst/>
          </a:prstGeom>
          <a:noFill/>
        </p:spPr>
      </p:pic>
      <p:sp>
        <p:nvSpPr>
          <p:cNvPr id="4100" name="AutoShape 4" descr="Картинки по запросу гетто у польщі"/>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pic>
        <p:nvPicPr>
          <p:cNvPr id="4102" name="Picture 6" descr="Картинки по запросу гетто у польщі"/>
          <p:cNvPicPr>
            <a:picLocks noChangeAspect="1" noChangeArrowheads="1"/>
          </p:cNvPicPr>
          <p:nvPr/>
        </p:nvPicPr>
        <p:blipFill>
          <a:blip r:embed="rId3" cstate="print"/>
          <a:srcRect/>
          <a:stretch>
            <a:fillRect/>
          </a:stretch>
        </p:blipFill>
        <p:spPr bwMode="auto">
          <a:xfrm>
            <a:off x="4716016" y="2420888"/>
            <a:ext cx="4164493" cy="2952328"/>
          </a:xfrm>
          <a:prstGeom prst="rect">
            <a:avLst/>
          </a:prstGeom>
          <a:noFill/>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1895" y="5357813"/>
            <a:ext cx="2000250" cy="1500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116632"/>
            <a:ext cx="8856984" cy="2862322"/>
          </a:xfrm>
          <a:prstGeom prst="rect">
            <a:avLst/>
          </a:prstGeom>
        </p:spPr>
        <p:txBody>
          <a:bodyPr wrap="square">
            <a:spAutoFit/>
          </a:bodyPr>
          <a:lstStyle/>
          <a:p>
            <a:r>
              <a:rPr lang="uk-UA" dirty="0" smtClean="0"/>
              <a:t>У 1933-1945 роках було створено приблизно 5 тисяч концентраційних таборів нацистами в Німеччині й в окупованій ними Європі. У Польщі створювались табори смерті, які взагалі не було розраховано на проживання великої кількості людей – тільки на швидке знищення новоприбулих. Місця для будівництва перших з них (</a:t>
            </a:r>
            <a:r>
              <a:rPr lang="uk-UA" dirty="0" err="1" smtClean="0"/>
              <a:t>Хелмно</a:t>
            </a:r>
            <a:r>
              <a:rPr lang="uk-UA" dirty="0" smtClean="0"/>
              <a:t> і </a:t>
            </a:r>
            <a:r>
              <a:rPr lang="uk-UA" dirty="0" err="1" smtClean="0"/>
              <a:t>Белжець</a:t>
            </a:r>
            <a:r>
              <a:rPr lang="uk-UA" dirty="0" smtClean="0"/>
              <a:t>) було обрано ще в жовтні 1941 року. Знищення євреїв Польщі отримало назву "Операція </a:t>
            </a:r>
            <a:r>
              <a:rPr lang="uk-UA" dirty="0" err="1" smtClean="0"/>
              <a:t>Рейнхард</a:t>
            </a:r>
            <a:r>
              <a:rPr lang="uk-UA" dirty="0" smtClean="0"/>
              <a:t>" на честь убитого в травні 1942 році у Празі нацистського ватажка </a:t>
            </a:r>
            <a:r>
              <a:rPr lang="uk-UA" dirty="0" err="1" smtClean="0"/>
              <a:t>Рейнхарда</a:t>
            </a:r>
            <a:r>
              <a:rPr lang="uk-UA" dirty="0" smtClean="0"/>
              <a:t> </a:t>
            </a:r>
            <a:r>
              <a:rPr lang="uk-UA" dirty="0" err="1" smtClean="0"/>
              <a:t>Гейдріха</a:t>
            </a:r>
            <a:r>
              <a:rPr lang="uk-UA" dirty="0" smtClean="0"/>
              <a:t>. За розпорядженням Адольфа </a:t>
            </a:r>
            <a:r>
              <a:rPr lang="uk-UA" dirty="0" err="1" smtClean="0"/>
              <a:t>Ейхмана</a:t>
            </a:r>
            <a:r>
              <a:rPr lang="uk-UA" dirty="0" smtClean="0"/>
              <a:t> в першу чергу знищенню підлягали польські євреї і євреї, вигнані з Рейху.</a:t>
            </a:r>
            <a:br>
              <a:rPr lang="uk-UA" dirty="0" smtClean="0"/>
            </a:br>
            <a:endParaRPr lang="uk-UA" dirty="0"/>
          </a:p>
        </p:txBody>
      </p:sp>
      <p:pic>
        <p:nvPicPr>
          <p:cNvPr id="3074" name="Picture 2" descr="Картинки по запросу операція рейнхард"/>
          <p:cNvPicPr>
            <a:picLocks noChangeAspect="1" noChangeArrowheads="1"/>
          </p:cNvPicPr>
          <p:nvPr/>
        </p:nvPicPr>
        <p:blipFill>
          <a:blip r:embed="rId2" cstate="print"/>
          <a:srcRect/>
          <a:stretch>
            <a:fillRect/>
          </a:stretch>
        </p:blipFill>
        <p:spPr bwMode="auto">
          <a:xfrm>
            <a:off x="251520" y="2636912"/>
            <a:ext cx="5661356" cy="3814339"/>
          </a:xfrm>
          <a:prstGeom prst="rect">
            <a:avLst/>
          </a:prstGeom>
          <a:noFill/>
        </p:spPr>
      </p:pic>
      <p:pic>
        <p:nvPicPr>
          <p:cNvPr id="3076" name="Picture 4" descr="Картинки по запросу операція рейнхард"/>
          <p:cNvPicPr>
            <a:picLocks noChangeAspect="1" noChangeArrowheads="1"/>
          </p:cNvPicPr>
          <p:nvPr/>
        </p:nvPicPr>
        <p:blipFill>
          <a:blip r:embed="rId3" cstate="print"/>
          <a:srcRect/>
          <a:stretch>
            <a:fillRect/>
          </a:stretch>
        </p:blipFill>
        <p:spPr bwMode="auto">
          <a:xfrm>
            <a:off x="6156176" y="2564904"/>
            <a:ext cx="2628714" cy="4032448"/>
          </a:xfrm>
          <a:prstGeom prst="rect">
            <a:avLst/>
          </a:prstGeom>
          <a:noFill/>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9" y="5361827"/>
            <a:ext cx="2000250" cy="1500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Яркая">
  <a:themeElements>
    <a:clrScheme name="Яркая">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Ярк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385</TotalTime>
  <Words>1459</Words>
  <Application>Microsoft Office PowerPoint</Application>
  <PresentationFormat>Экран (4:3)</PresentationFormat>
  <Paragraphs>79</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Яркая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MoBIL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Медиатека</dc:creator>
  <cp:lastModifiedBy>Зальвовский Николай</cp:lastModifiedBy>
  <cp:revision>38</cp:revision>
  <dcterms:created xsi:type="dcterms:W3CDTF">2016-09-28T05:30:59Z</dcterms:created>
  <dcterms:modified xsi:type="dcterms:W3CDTF">2018-02-02T06:37:22Z</dcterms:modified>
</cp:coreProperties>
</file>