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4" r:id="rId3"/>
    <p:sldId id="30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307" r:id="rId42"/>
    <p:sldId id="317" r:id="rId43"/>
    <p:sldId id="308" r:id="rId44"/>
    <p:sldId id="309" r:id="rId45"/>
    <p:sldId id="310" r:id="rId46"/>
    <p:sldId id="311" r:id="rId47"/>
    <p:sldId id="312" r:id="rId48"/>
    <p:sldId id="313" r:id="rId49"/>
    <p:sldId id="314" r:id="rId50"/>
    <p:sldId id="316" r:id="rId51"/>
    <p:sldId id="318" r:id="rId52"/>
    <p:sldId id="319" r:id="rId53"/>
    <p:sldId id="320" r:id="rId54"/>
    <p:sldId id="321" r:id="rId55"/>
    <p:sldId id="322" r:id="rId56"/>
    <p:sldId id="323" r:id="rId57"/>
    <p:sldId id="324" r:id="rId58"/>
    <p:sldId id="325" r:id="rId59"/>
    <p:sldId id="294" r:id="rId60"/>
    <p:sldId id="295" r:id="rId61"/>
    <p:sldId id="296" r:id="rId62"/>
    <p:sldId id="297" r:id="rId63"/>
    <p:sldId id="299" r:id="rId64"/>
    <p:sldId id="300" r:id="rId65"/>
    <p:sldId id="301" r:id="rId66"/>
    <p:sldId id="302" r:id="rId67"/>
    <p:sldId id="303" r:id="rId68"/>
    <p:sldId id="304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298" r:id="rId7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3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3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3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3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3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3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3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3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3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9900"/>
    <a:srgbClr val="FF0000"/>
    <a:srgbClr val="00FF00"/>
    <a:srgbClr val="0000FF"/>
    <a:srgbClr val="CCCC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33" autoAdjust="0"/>
    <p:restoredTop sz="94670" autoAdjust="0"/>
  </p:normalViewPr>
  <p:slideViewPr>
    <p:cSldViewPr>
      <p:cViewPr varScale="1">
        <p:scale>
          <a:sx n="70" d="100"/>
          <a:sy n="70" d="100"/>
        </p:scale>
        <p:origin x="-162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4D8F2-2719-48FF-9E34-52089BAC4C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573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2CA331-AC61-49DC-8C94-C6F216D116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287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8E1D6-7416-4FAB-8E55-3FFCCBECD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727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D454F-29AD-48F0-98D0-DF411E1F7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869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8284C-931F-4A0C-8F98-3E18D3DAB5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671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E5CCE-F384-4D88-8D78-C564B7559C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2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4F271-1381-4AA5-8815-651A4DC0BE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100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F26CE-8677-475E-95A9-7C2507FBA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06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374061-2485-427D-897B-461D148EBB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941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53906-B046-45C4-AC2B-116F62A963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262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C9730-AF9F-4BC9-B667-A79AEC4B41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066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BF2394AD-B9EF-432C-A1A4-05F074AD2D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46.xml"/><Relationship Id="rId2" Type="http://schemas.openxmlformats.org/officeDocument/2006/relationships/audio" Target="file:///C:\Documents%20and%20Settings\Admin\&#1056;&#1072;&#1073;&#1086;&#1095;&#1080;&#1081;%20&#1089;&#1090;&#1086;&#108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47.xml"/><Relationship Id="rId2" Type="http://schemas.openxmlformats.org/officeDocument/2006/relationships/audio" Target="file:///C:\Documents%20and%20Settings\Admin\&#1056;&#1072;&#1073;&#1086;&#1095;&#1080;&#1081;%20&#1089;&#1090;&#1086;&#108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48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49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50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51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52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53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54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55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56.xml"/><Relationship Id="rId2" Type="http://schemas.openxmlformats.org/officeDocument/2006/relationships/audio" Target="file:///C:\Documents%20and%20Settings\Admin\&#1056;&#1072;&#1073;&#1086;&#1095;&#1080;&#1081;%20&#1089;&#1090;&#1086;&#108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57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58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59.xml"/><Relationship Id="rId2" Type="http://schemas.openxmlformats.org/officeDocument/2006/relationships/audio" Target="file:///C:\Documents%20and%20Settings\Admin\&#1056;&#1072;&#1073;&#1086;&#1095;&#1080;&#1081;%20&#1089;&#1090;&#1086;&#108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60.xml"/><Relationship Id="rId2" Type="http://schemas.openxmlformats.org/officeDocument/2006/relationships/audio" Target="file:///C:\Documents%20and%20Settings\Admin\&#1056;&#1072;&#1073;&#1086;&#1095;&#1080;&#1081;%20&#1089;&#1090;&#1086;&#108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61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62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63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64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65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66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67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68.xml"/><Relationship Id="rId2" Type="http://schemas.openxmlformats.org/officeDocument/2006/relationships/audio" Target="file:///C:\Documents%20and%20Settings\Admin\&#1056;&#1072;&#1073;&#1086;&#1095;&#1080;&#1081;%20&#1089;&#1090;&#1086;&#108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8.jpeg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69.xml"/><Relationship Id="rId2" Type="http://schemas.openxmlformats.org/officeDocument/2006/relationships/audio" Target="file:///C:\Documents%20and%20Settings\Admin\&#1056;&#1072;&#1073;&#1086;&#1095;&#1080;&#1081;%20&#1089;&#1090;&#1086;&#108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9.png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70.xml"/><Relationship Id="rId2" Type="http://schemas.openxmlformats.org/officeDocument/2006/relationships/audio" Target="file:///C:\Documents%20and%20Settings\Admin\&#1056;&#1072;&#1073;&#1086;&#1095;&#1080;&#1081;%20&#1089;&#1090;&#1086;&#108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10.jpeg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71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11.jpeg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72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12.png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73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13.jpeg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74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14.jpeg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75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15.jpeg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28.xml"/><Relationship Id="rId3" Type="http://schemas.openxmlformats.org/officeDocument/2006/relationships/slide" Target="slide6.xml"/><Relationship Id="rId21" Type="http://schemas.openxmlformats.org/officeDocument/2006/relationships/slide" Target="slide23.xml"/><Relationship Id="rId34" Type="http://schemas.openxmlformats.org/officeDocument/2006/relationships/slide" Target="slide36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33" Type="http://schemas.openxmlformats.org/officeDocument/2006/relationships/slide" Target="slide35.xml"/><Relationship Id="rId38" Type="http://schemas.openxmlformats.org/officeDocument/2006/relationships/slide" Target="slide40.xml"/><Relationship Id="rId2" Type="http://schemas.openxmlformats.org/officeDocument/2006/relationships/image" Target="../media/image1.jpeg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29" Type="http://schemas.openxmlformats.org/officeDocument/2006/relationships/slide" Target="slide3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26.xml"/><Relationship Id="rId32" Type="http://schemas.openxmlformats.org/officeDocument/2006/relationships/slide" Target="slide34.xml"/><Relationship Id="rId37" Type="http://schemas.openxmlformats.org/officeDocument/2006/relationships/slide" Target="slide39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23" Type="http://schemas.openxmlformats.org/officeDocument/2006/relationships/slide" Target="slide25.xml"/><Relationship Id="rId28" Type="http://schemas.openxmlformats.org/officeDocument/2006/relationships/slide" Target="slide30.xml"/><Relationship Id="rId36" Type="http://schemas.openxmlformats.org/officeDocument/2006/relationships/slide" Target="slide38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31" Type="http://schemas.openxmlformats.org/officeDocument/2006/relationships/slide" Target="slide33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4.xml"/><Relationship Id="rId27" Type="http://schemas.openxmlformats.org/officeDocument/2006/relationships/slide" Target="slide29.xml"/><Relationship Id="rId30" Type="http://schemas.openxmlformats.org/officeDocument/2006/relationships/slide" Target="slide32.xml"/><Relationship Id="rId35" Type="http://schemas.openxmlformats.org/officeDocument/2006/relationships/slide" Target="slide3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76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16.jpeg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41.xml"/><Relationship Id="rId2" Type="http://schemas.openxmlformats.org/officeDocument/2006/relationships/audio" Target="file:///C:\Documents%20and%20Settings\Admin\&#1056;&#1072;&#1073;&#1086;&#1095;&#1080;&#1081;%20&#1089;&#1090;&#1086;&#108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42.xml"/><Relationship Id="rId2" Type="http://schemas.openxmlformats.org/officeDocument/2006/relationships/audio" Target="file:///C:\Documents%20and%20Settings\Admin\&#1056;&#1072;&#1073;&#1086;&#1095;&#1080;&#1081;%20&#1089;&#1090;&#1086;&#108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3.gi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43.xml"/><Relationship Id="rId2" Type="http://schemas.openxmlformats.org/officeDocument/2006/relationships/audio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53;&#1077;&#1076;&#1077;&#1083;&#110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3.gi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3.gi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3.gi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3.gi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3.gi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3.gi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3.gif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t-linestudio.ru/gal/pancake_week/5s.jpg" TargetMode="External"/><Relationship Id="rId13" Type="http://schemas.openxmlformats.org/officeDocument/2006/relationships/hyperlink" Target="http://www.kilat.ru/prazdiki/prazdnik_097.gif" TargetMode="External"/><Relationship Id="rId3" Type="http://schemas.openxmlformats.org/officeDocument/2006/relationships/hyperlink" Target="http://www.obuvexsize.ru/upload/iblock/6d5/box.jpg" TargetMode="External"/><Relationship Id="rId7" Type="http://schemas.openxmlformats.org/officeDocument/2006/relationships/hyperlink" Target="http://www.mebdom.ru/img/dynamic/prod.im.1055.jpg" TargetMode="External"/><Relationship Id="rId12" Type="http://schemas.openxmlformats.org/officeDocument/2006/relationships/hyperlink" Target="http://donkiyhot.ucoz.ru/679949226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forum.materinstvo.ru/uploads/1224064717/post-49887-1224149186.png" TargetMode="External"/><Relationship Id="rId11" Type="http://schemas.openxmlformats.org/officeDocument/2006/relationships/hyperlink" Target="http://www.li.ru/interface/pda/?jid=2953063&amp;pid=101032601" TargetMode="External"/><Relationship Id="rId5" Type="http://schemas.openxmlformats.org/officeDocument/2006/relationships/hyperlink" Target="http://albums.foto.tut.by/userpics/t/o/1000084540.jpg" TargetMode="External"/><Relationship Id="rId10" Type="http://schemas.openxmlformats.org/officeDocument/2006/relationships/hyperlink" Target="http://www.roditeli.ua/site/file_uploads/082.jpg" TargetMode="External"/><Relationship Id="rId4" Type="http://schemas.openxmlformats.org/officeDocument/2006/relationships/hyperlink" Target="http://illustrator.demiart.ru/lesson/ppLexy/tuts/pumpkin/12.gif" TargetMode="External"/><Relationship Id="rId9" Type="http://schemas.openxmlformats.org/officeDocument/2006/relationships/hyperlink" Target="http://img.galya.ru/galya.ru/Pictures2/catalog_diary/2009/12/30/t4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44.xml"/><Relationship Id="rId2" Type="http://schemas.openxmlformats.org/officeDocument/2006/relationships/audio" Target="file:///C:\Documents%20and%20Settings\Admin\&#1056;&#1072;&#1073;&#1086;&#1095;&#1080;&#1081;%20&#1089;&#1090;&#1086;&#108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slide" Target="slide45.xml"/><Relationship Id="rId2" Type="http://schemas.openxmlformats.org/officeDocument/2006/relationships/audio" Target="file:///C:\Documents%20and%20Settings\Admin\&#1056;&#1072;&#1073;&#1086;&#1095;&#1080;&#1081;%20&#1089;&#1090;&#1086;&#1083;\&#1090;&#1080;&#1082;&#1072;&#1085;&#1100;&#1077;%20&#1095;&#1072;&#1089;&#1086;&#1074;.mp3" TargetMode="External"/><Relationship Id="rId1" Type="http://schemas.microsoft.com/office/2007/relationships/media" Target="file:///C:\Documents%20and%20Settings\Admin\&#1056;&#1072;&#1073;&#1086;&#1095;&#1080;&#1081;%20&#1089;&#1090;&#1086;&#1083;\&#1090;&#1080;&#1082;&#1072;&#1085;&#1100;&#1077;%20&#1095;&#1072;&#1089;&#1086;&#1074;.mp3" TargetMode="External"/><Relationship Id="rId6" Type="http://schemas.openxmlformats.org/officeDocument/2006/relationships/image" Target="../media/image3.gif"/><Relationship Id="rId5" Type="http://schemas.openxmlformats.org/officeDocument/2006/relationships/slide" Target="slide4.xml"/><Relationship Id="rId10" Type="http://schemas.openxmlformats.org/officeDocument/2006/relationships/image" Target="../media/image6.gif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827088" y="549275"/>
            <a:ext cx="799306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800" b="1">
                <a:solidFill>
                  <a:srgbClr val="006600"/>
                </a:solidFill>
                <a:latin typeface="Monotype Corsiva" pitchFamily="66" charset="0"/>
              </a:rPr>
              <a:t>Интеллектуальный брейн</a:t>
            </a:r>
            <a:r>
              <a:rPr lang="en-US" altLang="ru-RU" sz="4800" b="1">
                <a:solidFill>
                  <a:srgbClr val="006600"/>
                </a:solidFill>
                <a:latin typeface="Monotype Corsiva" pitchFamily="66" charset="0"/>
              </a:rPr>
              <a:t> </a:t>
            </a:r>
            <a:r>
              <a:rPr lang="ru-RU" altLang="ru-RU" sz="4800" b="1">
                <a:solidFill>
                  <a:srgbClr val="006600"/>
                </a:solidFill>
                <a:latin typeface="Monotype Corsiva" pitchFamily="66" charset="0"/>
              </a:rPr>
              <a:t>-</a:t>
            </a:r>
            <a:r>
              <a:rPr lang="en-US" altLang="ru-RU" sz="4800" b="1">
                <a:solidFill>
                  <a:srgbClr val="006600"/>
                </a:solidFill>
                <a:latin typeface="Monotype Corsiva" pitchFamily="66" charset="0"/>
              </a:rPr>
              <a:t>  </a:t>
            </a:r>
            <a:r>
              <a:rPr lang="ru-RU" altLang="ru-RU" sz="4800" b="1">
                <a:solidFill>
                  <a:srgbClr val="006600"/>
                </a:solidFill>
                <a:latin typeface="Monotype Corsiva" pitchFamily="66" charset="0"/>
              </a:rPr>
              <a:t>ринг</a:t>
            </a:r>
            <a:endParaRPr lang="en-US" altLang="ru-RU" sz="4800" b="1">
              <a:solidFill>
                <a:srgbClr val="006600"/>
              </a:solidFill>
              <a:latin typeface="Monotype Corsiva" pitchFamily="66" charset="0"/>
            </a:endParaRPr>
          </a:p>
          <a:p>
            <a:pPr algn="ctr" eaLnBrk="1" hangingPunct="1"/>
            <a:r>
              <a:rPr lang="en-US" altLang="ru-RU" sz="4800" b="1">
                <a:solidFill>
                  <a:srgbClr val="006600"/>
                </a:solidFill>
                <a:latin typeface="Monotype Corsiva" pitchFamily="66" charset="0"/>
              </a:rPr>
              <a:t>«How well do you know  Ukrainian and British celebrations?»</a:t>
            </a:r>
            <a:endParaRPr lang="ru-RU" altLang="ru-RU" sz="4800" b="1">
              <a:solidFill>
                <a:srgbClr val="006600"/>
              </a:solidFill>
              <a:latin typeface="Monotype Corsiva" pitchFamily="66" charset="0"/>
            </a:endParaRPr>
          </a:p>
        </p:txBody>
      </p:sp>
      <p:sp>
        <p:nvSpPr>
          <p:cNvPr id="205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940425" y="4076700"/>
            <a:ext cx="2520950" cy="1041400"/>
          </a:xfrm>
          <a:prstGeom prst="actionButtonBlank">
            <a:avLst/>
          </a:prstGeom>
          <a:solidFill>
            <a:srgbClr val="339966">
              <a:alpha val="39999"/>
            </a:srgbClr>
          </a:solidFill>
          <a:ln w="9525">
            <a:solidFill>
              <a:srgbClr val="008000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53" name="Text Box 10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227763" y="4076700"/>
            <a:ext cx="198596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FFFF00"/>
                </a:solidFill>
                <a:latin typeface="Arial Black" pitchFamily="34" charset="0"/>
              </a:rPr>
              <a:t>Правила </a:t>
            </a:r>
          </a:p>
          <a:p>
            <a:pPr algn="ctr" eaLnBrk="1" hangingPunct="1"/>
            <a:r>
              <a:rPr lang="ru-RU" altLang="ru-RU" sz="2800" b="1">
                <a:solidFill>
                  <a:srgbClr val="FFFF00"/>
                </a:solidFill>
                <a:latin typeface="Arial Black" pitchFamily="34" charset="0"/>
              </a:rPr>
              <a:t>игры</a:t>
            </a:r>
          </a:p>
        </p:txBody>
      </p:sp>
      <p:pic>
        <p:nvPicPr>
          <p:cNvPr id="2054" name="Picture 11" descr="prazdnik_09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636838"/>
            <a:ext cx="2605088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0" name="AutoShape 1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5940425" y="5300663"/>
            <a:ext cx="2520950" cy="1041400"/>
          </a:xfrm>
          <a:prstGeom prst="actionButtonBlank">
            <a:avLst/>
          </a:prstGeom>
          <a:solidFill>
            <a:srgbClr val="339966">
              <a:alpha val="39999"/>
            </a:srgbClr>
          </a:solidFill>
          <a:ln w="9525">
            <a:solidFill>
              <a:srgbClr val="008000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56" name="Text Box 13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6300788" y="5516563"/>
            <a:ext cx="19859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FFFF00"/>
                </a:solidFill>
                <a:latin typeface="Arial Black" pitchFamily="34" charset="0"/>
              </a:rPr>
              <a:t>Авторы</a:t>
            </a:r>
          </a:p>
        </p:txBody>
      </p:sp>
      <p:sp>
        <p:nvSpPr>
          <p:cNvPr id="2062" name="AutoShape 1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940425" y="2852738"/>
            <a:ext cx="2520950" cy="1041400"/>
          </a:xfrm>
          <a:prstGeom prst="actionButtonBlank">
            <a:avLst/>
          </a:prstGeom>
          <a:solidFill>
            <a:srgbClr val="339966">
              <a:alpha val="39999"/>
            </a:srgbClr>
          </a:solidFill>
          <a:ln w="9525">
            <a:solidFill>
              <a:srgbClr val="008000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58" name="Text Box 15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6156325" y="3141663"/>
            <a:ext cx="19859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FFFF00"/>
                </a:solidFill>
                <a:latin typeface="Arial Black" pitchFamily="34" charset="0"/>
              </a:rPr>
              <a:t>Игра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331913" y="2492375"/>
            <a:ext cx="6697662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FF9900"/>
                </a:solidFill>
              </a:rPr>
              <a:t>When do the British promise to try to be better themselves for the next period of their lives? </a:t>
            </a:r>
            <a:endParaRPr lang="ru-RU" altLang="ru-RU" sz="4000" b="1">
              <a:solidFill>
                <a:srgbClr val="FF9900"/>
              </a:solidFill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900113" y="765175"/>
            <a:ext cx="1150937" cy="1008063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60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11269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0" name="Group 11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11273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4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9228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3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92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042988" y="1989138"/>
            <a:ext cx="7129462" cy="280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>
                <a:solidFill>
                  <a:srgbClr val="FF9900"/>
                </a:solidFill>
              </a:rPr>
              <a:t> </a:t>
            </a:r>
            <a:r>
              <a:rPr lang="en-US" altLang="ru-RU" sz="4000" b="1">
                <a:solidFill>
                  <a:srgbClr val="FF9900"/>
                </a:solidFill>
              </a:rPr>
              <a:t>Guess what people usually wish to each other on holidays. </a:t>
            </a:r>
          </a:p>
          <a:p>
            <a:pPr algn="ctr" eaLnBrk="1" hangingPunct="1"/>
            <a:endParaRPr lang="en-US" altLang="ru-RU" sz="1800" b="1">
              <a:solidFill>
                <a:srgbClr val="FF9900"/>
              </a:solidFill>
            </a:endParaRPr>
          </a:p>
          <a:p>
            <a:pPr algn="ctr" eaLnBrk="1" hangingPunct="1"/>
            <a:r>
              <a:rPr lang="en-US" altLang="ru-RU" sz="4000" b="1">
                <a:solidFill>
                  <a:srgbClr val="FF9900"/>
                </a:solidFill>
              </a:rPr>
              <a:t>I swhi a ayd oyu papyh !</a:t>
            </a:r>
            <a:endParaRPr lang="ru-RU" altLang="ru-RU" sz="4000" b="1">
              <a:solidFill>
                <a:srgbClr val="FF9900"/>
              </a:solidFill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900113" y="765175"/>
            <a:ext cx="1150937" cy="1008063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latin typeface="Arial Black" pitchFamily="34" charset="0"/>
              </a:rPr>
              <a:t>100</a:t>
            </a:r>
          </a:p>
        </p:txBody>
      </p:sp>
      <p:pic>
        <p:nvPicPr>
          <p:cNvPr id="12293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4" name="Group 9"/>
          <p:cNvGrpSpPr>
            <a:grpSpLocks/>
          </p:cNvGrpSpPr>
          <p:nvPr/>
        </p:nvGrpSpPr>
        <p:grpSpPr bwMode="auto">
          <a:xfrm>
            <a:off x="539750" y="4868863"/>
            <a:ext cx="1584325" cy="1512887"/>
            <a:chOff x="476" y="2931"/>
            <a:chExt cx="998" cy="953"/>
          </a:xfrm>
        </p:grpSpPr>
        <p:pic>
          <p:nvPicPr>
            <p:cNvPr id="12297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8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10250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5229225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549275"/>
            <a:ext cx="1439862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10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5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403350" y="2636838"/>
            <a:ext cx="6264275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FF9900"/>
                </a:solidFill>
              </a:rPr>
              <a:t>Name the holiday when Christians remember the death of Christ and his return to life?</a:t>
            </a:r>
            <a:endParaRPr lang="ru-RU" altLang="ru-RU" sz="4000" b="1">
              <a:solidFill>
                <a:srgbClr val="FF9900"/>
              </a:solidFill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900113" y="765175"/>
            <a:ext cx="1150937" cy="1008063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80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13317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8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13321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2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11274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112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7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331913" y="2565400"/>
            <a:ext cx="6408737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FF9900"/>
                </a:solidFill>
              </a:rPr>
              <a:t>On the 5-th of November people light fireworks and burn a guy on a bonfire. Name the holiday. </a:t>
            </a:r>
            <a:endParaRPr lang="ru-RU" altLang="ru-RU" sz="4000" b="1">
              <a:solidFill>
                <a:srgbClr val="FF9900"/>
              </a:solidFill>
            </a:endParaRP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900113" y="765175"/>
            <a:ext cx="1150937" cy="1008063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90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14341" name="Picture 7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2" name="Group 10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14345" name="Picture 8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6" name="Text Box 9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12299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12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122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042988" y="2565400"/>
            <a:ext cx="7129462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0000FF"/>
                </a:solidFill>
              </a:rPr>
              <a:t> The fist holiday of the year is ….  Children always wait for Father Frost to come and give them a present.</a:t>
            </a:r>
            <a:endParaRPr lang="ru-RU" altLang="ru-RU" sz="4000" b="1">
              <a:solidFill>
                <a:srgbClr val="0000FF"/>
              </a:solidFill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10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15365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6" name="Group 9"/>
          <p:cNvGrpSpPr>
            <a:grpSpLocks/>
          </p:cNvGrpSpPr>
          <p:nvPr/>
        </p:nvGrpSpPr>
        <p:grpSpPr bwMode="auto">
          <a:xfrm>
            <a:off x="539750" y="4724400"/>
            <a:ext cx="1584325" cy="1512888"/>
            <a:chOff x="476" y="2931"/>
            <a:chExt cx="998" cy="953"/>
          </a:xfrm>
        </p:grpSpPr>
        <p:pic>
          <p:nvPicPr>
            <p:cNvPr id="15369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0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13322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5013325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133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2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827088" y="2492375"/>
            <a:ext cx="7705725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3200" b="1">
                <a:solidFill>
                  <a:srgbClr val="0000FF"/>
                </a:solidFill>
              </a:rPr>
              <a:t>It is on the 14 February. People send special cards to someone they love. Usually they don’t sign their names. The person who gets the card has to guess who sent it.</a:t>
            </a:r>
            <a:r>
              <a:rPr lang="en-US" altLang="ru-RU" sz="3200">
                <a:solidFill>
                  <a:srgbClr val="0000FF"/>
                </a:solidFill>
              </a:rPr>
              <a:t> </a:t>
            </a:r>
            <a:endParaRPr lang="ru-RU" altLang="ru-RU" sz="3200">
              <a:solidFill>
                <a:srgbClr val="0000FF"/>
              </a:solidFill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latin typeface="Arial Black" pitchFamily="34" charset="0"/>
              </a:rPr>
              <a:t>40</a:t>
            </a:r>
          </a:p>
        </p:txBody>
      </p:sp>
      <p:pic>
        <p:nvPicPr>
          <p:cNvPr id="16389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90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16393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4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14346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143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692275" y="2420938"/>
            <a:ext cx="5976938" cy="252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3200" b="1">
                <a:solidFill>
                  <a:srgbClr val="0000FF"/>
                </a:solidFill>
              </a:rPr>
              <a:t>It is celebrated in spring. Flowers and cakes are the traditional gifts for all women. All women try to be nice and happy on this day. </a:t>
            </a:r>
            <a:endParaRPr lang="ru-RU" altLang="ru-RU" sz="3200" b="1">
              <a:solidFill>
                <a:srgbClr val="0000FF"/>
              </a:solidFill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30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17413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4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17417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8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15370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153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7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258888" y="2565400"/>
            <a:ext cx="6913562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3200" b="1">
                <a:solidFill>
                  <a:srgbClr val="0000FF"/>
                </a:solidFill>
              </a:rPr>
              <a:t>It is the day when the school year traditionally starts in Ukraine. This day also marks the end of summer and the beginning of autumn. </a:t>
            </a:r>
            <a:endParaRPr lang="ru-RU" altLang="ru-RU" sz="3200" b="1">
              <a:solidFill>
                <a:srgbClr val="0000FF"/>
              </a:solidFill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40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18437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8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18441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2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16394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163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9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403350" y="2636838"/>
            <a:ext cx="6408738" cy="252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3200" b="1">
                <a:solidFill>
                  <a:srgbClr val="0000FF"/>
                </a:solidFill>
              </a:rPr>
              <a:t>It is the most important holiday in our country. It is in spring. People have street parades in the day time and set off fireworks when it is dark. </a:t>
            </a:r>
            <a:endParaRPr lang="ru-RU" altLang="ru-RU" sz="3200" b="1">
              <a:solidFill>
                <a:srgbClr val="0000FF"/>
              </a:solidFill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50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19461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2" name="Group 9"/>
          <p:cNvGrpSpPr>
            <a:grpSpLocks/>
          </p:cNvGrpSpPr>
          <p:nvPr/>
        </p:nvGrpSpPr>
        <p:grpSpPr bwMode="auto">
          <a:xfrm>
            <a:off x="468313" y="4724400"/>
            <a:ext cx="1584325" cy="1512888"/>
            <a:chOff x="476" y="2931"/>
            <a:chExt cx="998" cy="953"/>
          </a:xfrm>
        </p:grpSpPr>
        <p:pic>
          <p:nvPicPr>
            <p:cNvPr id="19465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6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17418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5013325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174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042988" y="2276475"/>
            <a:ext cx="727392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3200" b="1">
                <a:solidFill>
                  <a:srgbClr val="0000FF"/>
                </a:solidFill>
              </a:rPr>
              <a:t>People decorate the houses with bright lights and ornaments. They exchange postcards and gifts. Children like this holiday very much, because they always find presents early in the morning. </a:t>
            </a:r>
            <a:endParaRPr lang="ru-RU" altLang="ru-RU" sz="3200" b="1">
              <a:solidFill>
                <a:srgbClr val="0000FF"/>
              </a:solidFill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60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20485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6" name="Group 9"/>
          <p:cNvGrpSpPr>
            <a:grpSpLocks/>
          </p:cNvGrpSpPr>
          <p:nvPr/>
        </p:nvGrpSpPr>
        <p:grpSpPr bwMode="auto">
          <a:xfrm>
            <a:off x="755650" y="4797425"/>
            <a:ext cx="1584325" cy="1512888"/>
            <a:chOff x="476" y="2931"/>
            <a:chExt cx="998" cy="953"/>
          </a:xfrm>
        </p:grpSpPr>
        <p:pic>
          <p:nvPicPr>
            <p:cNvPr id="20489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0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18442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20713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184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4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3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55650" y="4797425"/>
            <a:ext cx="2520950" cy="1041400"/>
          </a:xfrm>
          <a:prstGeom prst="actionButtonBlank">
            <a:avLst/>
          </a:prstGeom>
          <a:solidFill>
            <a:srgbClr val="339966">
              <a:alpha val="39999"/>
            </a:srgbClr>
          </a:solidFill>
          <a:ln w="9525">
            <a:solidFill>
              <a:srgbClr val="008000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397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940425" y="4724400"/>
            <a:ext cx="2520950" cy="1041400"/>
          </a:xfrm>
          <a:prstGeom prst="actionButtonBlank">
            <a:avLst/>
          </a:prstGeom>
          <a:solidFill>
            <a:srgbClr val="339966">
              <a:alpha val="39999"/>
            </a:srgbClr>
          </a:solidFill>
          <a:ln w="9525">
            <a:solidFill>
              <a:srgbClr val="008000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77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331913" y="5013325"/>
            <a:ext cx="1304925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FFFF00"/>
                </a:solidFill>
                <a:latin typeface="Arial Black" pitchFamily="34" charset="0"/>
              </a:rPr>
              <a:t>Игра</a:t>
            </a:r>
          </a:p>
        </p:txBody>
      </p:sp>
      <p:sp>
        <p:nvSpPr>
          <p:cNvPr id="3078" name="Text Box 9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227763" y="4724400"/>
            <a:ext cx="230028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>
                <a:solidFill>
                  <a:srgbClr val="FFFF00"/>
                </a:solidFill>
                <a:latin typeface="Arial Black" pitchFamily="34" charset="0"/>
              </a:rPr>
              <a:t>Правила </a:t>
            </a:r>
          </a:p>
          <a:p>
            <a:pPr algn="ctr" eaLnBrk="1" hangingPunct="1"/>
            <a:r>
              <a:rPr lang="ru-RU" altLang="ru-RU" sz="3200" b="1">
                <a:solidFill>
                  <a:srgbClr val="FFFF00"/>
                </a:solidFill>
                <a:latin typeface="Arial Black" pitchFamily="34" charset="0"/>
              </a:rPr>
              <a:t>игры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539750" y="2205038"/>
            <a:ext cx="8135938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3200" b="1">
                <a:solidFill>
                  <a:srgbClr val="0000FF"/>
                </a:solidFill>
              </a:rPr>
              <a:t>The traditional colours of this holiday are orange, black and yellow. Children dress up in costumes of skeletons, goblins, black cats and spiders. There are many jack-o-lanterns in the streets when it is dark. </a:t>
            </a:r>
            <a:endParaRPr lang="ru-RU" altLang="ru-RU" sz="3200" b="1">
              <a:solidFill>
                <a:srgbClr val="0000FF"/>
              </a:solidFill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70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21509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0" name="Group 9"/>
          <p:cNvGrpSpPr>
            <a:grpSpLocks/>
          </p:cNvGrpSpPr>
          <p:nvPr/>
        </p:nvGrpSpPr>
        <p:grpSpPr bwMode="auto">
          <a:xfrm>
            <a:off x="611188" y="4797425"/>
            <a:ext cx="1584325" cy="1512888"/>
            <a:chOff x="476" y="2931"/>
            <a:chExt cx="998" cy="953"/>
          </a:xfrm>
        </p:grpSpPr>
        <p:pic>
          <p:nvPicPr>
            <p:cNvPr id="21513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4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19466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5084763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549275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194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827088" y="2565400"/>
            <a:ext cx="7488237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3500" b="1">
                <a:solidFill>
                  <a:srgbClr val="0000FF"/>
                </a:solidFill>
              </a:rPr>
              <a:t> On this holiday people say good-bye to winter. People cook pancakes with honey or sour-cream, they sing songs and dance. </a:t>
            </a:r>
            <a:endParaRPr lang="ru-RU" altLang="ru-RU" sz="3500" b="1">
              <a:solidFill>
                <a:srgbClr val="0000FF"/>
              </a:solidFill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80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22533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4" name="Group 9"/>
          <p:cNvGrpSpPr>
            <a:grpSpLocks/>
          </p:cNvGrpSpPr>
          <p:nvPr/>
        </p:nvGrpSpPr>
        <p:grpSpPr bwMode="auto">
          <a:xfrm>
            <a:off x="611188" y="4724400"/>
            <a:ext cx="1584325" cy="1512888"/>
            <a:chOff x="476" y="2931"/>
            <a:chExt cx="998" cy="953"/>
          </a:xfrm>
        </p:grpSpPr>
        <p:pic>
          <p:nvPicPr>
            <p:cNvPr id="22537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8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20490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5013325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204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611188" y="2133600"/>
            <a:ext cx="7920037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600" b="1" dirty="0">
                <a:solidFill>
                  <a:srgbClr val="0000FF"/>
                </a:solidFill>
              </a:rPr>
              <a:t>It is the greatest Christian festival of the year. It is either in March or in </a:t>
            </a:r>
            <a:r>
              <a:rPr lang="en-US" altLang="ru-RU" sz="2600" b="1" dirty="0" smtClean="0">
                <a:solidFill>
                  <a:srgbClr val="0000FF"/>
                </a:solidFill>
              </a:rPr>
              <a:t>April, sometimes even in May. </a:t>
            </a:r>
            <a:r>
              <a:rPr lang="en-US" altLang="ru-RU" sz="2600" b="1" dirty="0">
                <a:solidFill>
                  <a:srgbClr val="0000FF"/>
                </a:solidFill>
              </a:rPr>
              <a:t>On this day the churches are beautifully decorated. Children and their parents traditionally attend churches, usually wearing new spring clothes. People give each other eggs.</a:t>
            </a:r>
            <a:endParaRPr lang="ru-RU" altLang="ru-RU" sz="2600" b="1" dirty="0">
              <a:solidFill>
                <a:srgbClr val="0000FF"/>
              </a:solidFill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90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23557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8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23561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2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21514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762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215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476375" y="2708275"/>
            <a:ext cx="613886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006600"/>
                </a:solidFill>
              </a:rPr>
              <a:t>The British celebrate Halloween on the 31-st of November.</a:t>
            </a:r>
            <a:endParaRPr lang="ru-RU" altLang="ru-RU" sz="4000" b="1">
              <a:solidFill>
                <a:srgbClr val="006600"/>
              </a:solidFill>
            </a:endParaRP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10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24581" name="Picture 7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82" name="Group 10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24585" name="Picture 8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6" name="Text Box 9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22539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12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225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9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619250" y="2781300"/>
            <a:ext cx="5976938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006600"/>
                </a:solidFill>
              </a:rPr>
              <a:t>In Britain the New Year is not widely celebrated as Christmas</a:t>
            </a:r>
            <a:endParaRPr lang="ru-RU" altLang="ru-RU" sz="4000" b="1">
              <a:solidFill>
                <a:srgbClr val="006600"/>
              </a:solidFill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20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25605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6" name="Group 11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25609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0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23564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13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235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116013" y="2636838"/>
            <a:ext cx="7129462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006600"/>
                </a:solidFill>
              </a:rPr>
              <a:t>On the sixteenth of February people send postcards to someone they are in love with.</a:t>
            </a:r>
            <a:endParaRPr lang="ru-RU" altLang="ru-RU" sz="4000" b="1">
              <a:solidFill>
                <a:srgbClr val="006600"/>
              </a:solidFill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30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26629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0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26633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4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24586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245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187450" y="2636838"/>
            <a:ext cx="69850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006600"/>
                </a:solidFill>
              </a:rPr>
              <a:t>A traditional Christmas dinner is roast turkey, roast potatoes and Christmas pudding.</a:t>
            </a:r>
            <a:endParaRPr lang="ru-RU" altLang="ru-RU" sz="4000" b="1">
              <a:solidFill>
                <a:srgbClr val="006600"/>
              </a:solidFill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40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27653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4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27657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8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25610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256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0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116013" y="2708275"/>
            <a:ext cx="6973887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006600"/>
                </a:solidFill>
              </a:rPr>
              <a:t>On 25 December people usually have picnics with their friends.</a:t>
            </a:r>
            <a:r>
              <a:rPr lang="en-US" altLang="ru-RU" sz="4000" b="1">
                <a:solidFill>
                  <a:srgbClr val="00FF00"/>
                </a:solidFill>
              </a:rPr>
              <a:t> </a:t>
            </a:r>
            <a:endParaRPr lang="ru-RU" altLang="ru-RU" sz="4000" b="1">
              <a:solidFill>
                <a:srgbClr val="00FF00"/>
              </a:solidFill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latin typeface="Arial Black" pitchFamily="34" charset="0"/>
              </a:rPr>
              <a:t>1</a:t>
            </a:r>
            <a:r>
              <a:rPr lang="en-US" altLang="ru-RU" sz="2800" b="1">
                <a:latin typeface="Arial Black" pitchFamily="34" charset="0"/>
              </a:rPr>
              <a:t>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28677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78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28681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2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26634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266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539750" y="2708275"/>
            <a:ext cx="8066088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006600"/>
                </a:solidFill>
              </a:rPr>
              <a:t>On Mother’s Day husbands and children help with the meals and washing up.</a:t>
            </a:r>
            <a:r>
              <a:rPr lang="en-US" altLang="ru-RU" sz="4000" b="1">
                <a:solidFill>
                  <a:srgbClr val="00FF00"/>
                </a:solidFill>
              </a:rPr>
              <a:t> </a:t>
            </a:r>
            <a:endParaRPr lang="ru-RU" altLang="ru-RU" sz="4000" b="1">
              <a:solidFill>
                <a:srgbClr val="00FF00"/>
              </a:solidFill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60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29701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02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29705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6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27658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276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8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07950" y="2708275"/>
            <a:ext cx="8745538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006600"/>
                </a:solidFill>
              </a:rPr>
              <a:t>Sunflowers are the most </a:t>
            </a:r>
            <a:endParaRPr lang="ru-RU" altLang="ru-RU" sz="4000" b="1">
              <a:solidFill>
                <a:srgbClr val="006600"/>
              </a:solidFill>
            </a:endParaRPr>
          </a:p>
          <a:p>
            <a:pPr algn="ctr" eaLnBrk="1" hangingPunct="1"/>
            <a:r>
              <a:rPr lang="en-US" altLang="ru-RU" sz="4000" b="1">
                <a:solidFill>
                  <a:srgbClr val="006600"/>
                </a:solidFill>
              </a:rPr>
              <a:t>common flowers given on St Valentine’s Day.</a:t>
            </a:r>
            <a:r>
              <a:rPr lang="en-US" altLang="ru-RU" sz="4000" b="1">
                <a:solidFill>
                  <a:srgbClr val="00FF00"/>
                </a:solidFill>
              </a:rPr>
              <a:t> </a:t>
            </a:r>
            <a:endParaRPr lang="ru-RU" altLang="ru-RU" sz="4000" b="1">
              <a:solidFill>
                <a:srgbClr val="00FF00"/>
              </a:solidFill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70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30725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6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30729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0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28682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286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771775" y="476250"/>
            <a:ext cx="332174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006600"/>
                </a:solidFill>
                <a:latin typeface="Arial Black" pitchFamily="34" charset="0"/>
              </a:rPr>
              <a:t>Правила </a:t>
            </a:r>
            <a:r>
              <a:rPr lang="ru-RU" altLang="ru-RU" b="1" dirty="0" err="1">
                <a:solidFill>
                  <a:srgbClr val="006600"/>
                </a:solidFill>
                <a:latin typeface="Arial Black" pitchFamily="34" charset="0"/>
              </a:rPr>
              <a:t>гри</a:t>
            </a:r>
            <a:r>
              <a:rPr lang="ru-RU" altLang="ru-RU" b="1" dirty="0">
                <a:solidFill>
                  <a:srgbClr val="006600"/>
                </a:solidFill>
                <a:latin typeface="Arial Black" pitchFamily="34" charset="0"/>
              </a:rPr>
              <a:t>:</a:t>
            </a:r>
          </a:p>
          <a:p>
            <a:pPr eaLnBrk="1" hangingPunct="1"/>
            <a:endParaRPr lang="ru-RU" altLang="ru-RU" b="1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539750" y="1246188"/>
            <a:ext cx="8064500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2200" dirty="0" err="1" smtClean="0">
                <a:solidFill>
                  <a:srgbClr val="006600"/>
                </a:solidFill>
                <a:latin typeface="Times New Roman" pitchFamily="18" charset="0"/>
              </a:rPr>
              <a:t>Команди</a:t>
            </a:r>
            <a:r>
              <a:rPr lang="ru-RU" altLang="ru-RU" sz="2200" dirty="0" smtClean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ходять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по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черзі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. Право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першого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ходу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надається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команді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,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якапершою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правильно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відповіла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на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питання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розминки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. Команда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вибираєкатегорію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.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Всього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чотири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категорії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: «</a:t>
            </a:r>
            <a:r>
              <a:rPr lang="en-US" altLang="ru-RU" sz="2200" dirty="0">
                <a:solidFill>
                  <a:srgbClr val="006600"/>
                </a:solidFill>
                <a:latin typeface="Times New Roman" pitchFamily="18" charset="0"/>
              </a:rPr>
              <a:t>Guessing Game», «Name of the holiday», «True or false», «Matching».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Ціна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по-проса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залежить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від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цифри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всередині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фігури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,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обраної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категорії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. На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іг-ровом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 smtClean="0">
                <a:solidFill>
                  <a:srgbClr val="006600"/>
                </a:solidFill>
                <a:latin typeface="Times New Roman" pitchFamily="18" charset="0"/>
              </a:rPr>
              <a:t>полі</a:t>
            </a:r>
            <a:r>
              <a:rPr lang="ru-RU" altLang="ru-RU" sz="2200" dirty="0" smtClean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є 4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питання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,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їх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ціна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невідома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.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Її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можна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дізнатися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,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тільки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відкривши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 smtClean="0">
                <a:solidFill>
                  <a:srgbClr val="006600"/>
                </a:solidFill>
                <a:latin typeface="Times New Roman" pitchFamily="18" charset="0"/>
              </a:rPr>
              <a:t>питання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.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Питання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обговорюють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дві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команди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, але право на першу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відповідь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має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тільки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команда,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що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зробила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хід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.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Відповідь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може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дати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і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інша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команда,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якщо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він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відрізняється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від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відповіді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 smtClean="0">
                <a:solidFill>
                  <a:srgbClr val="006600"/>
                </a:solidFill>
                <a:latin typeface="Times New Roman" pitchFamily="18" charset="0"/>
              </a:rPr>
              <a:t>інщої</a:t>
            </a:r>
            <a:r>
              <a:rPr lang="ru-RU" altLang="ru-RU" sz="2200" dirty="0" smtClean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 smtClean="0">
                <a:solidFill>
                  <a:srgbClr val="006600"/>
                </a:solidFill>
                <a:latin typeface="Times New Roman" pitchFamily="18" charset="0"/>
              </a:rPr>
              <a:t>команди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.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Розкривається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smtClean="0">
                <a:solidFill>
                  <a:srgbClr val="006600"/>
                </a:solidFill>
                <a:latin typeface="Times New Roman" pitchFamily="18" charset="0"/>
              </a:rPr>
              <a:t>правильна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відповідь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, командам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присвоюються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 smtClean="0">
                <a:solidFill>
                  <a:srgbClr val="006600"/>
                </a:solidFill>
                <a:latin typeface="Times New Roman" pitchFamily="18" charset="0"/>
              </a:rPr>
              <a:t>бали</a:t>
            </a:r>
            <a:r>
              <a:rPr lang="ru-RU" altLang="ru-RU" sz="2200" dirty="0" smtClean="0">
                <a:solidFill>
                  <a:srgbClr val="006600"/>
                </a:solidFill>
                <a:latin typeface="Times New Roman" pitchFamily="18" charset="0"/>
              </a:rPr>
              <a:t>.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Далі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хід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переходить до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іншої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команди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.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Гра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закінчується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, коли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відкриті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всі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фігури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.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Перемагає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команда яка набрала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більшу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кількість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ru-RU" altLang="ru-RU" sz="2200" dirty="0" err="1">
                <a:solidFill>
                  <a:srgbClr val="006600"/>
                </a:solidFill>
                <a:latin typeface="Times New Roman" pitchFamily="18" charset="0"/>
              </a:rPr>
              <a:t>балів</a:t>
            </a:r>
            <a:r>
              <a:rPr lang="ru-RU" altLang="ru-RU" sz="2200" dirty="0">
                <a:solidFill>
                  <a:srgbClr val="006600"/>
                </a:solidFill>
                <a:latin typeface="Times New Roman" pitchFamily="18" charset="0"/>
              </a:rPr>
              <a:t>. </a:t>
            </a:r>
            <a:endParaRPr lang="ru-RU" altLang="ru-RU" sz="2200" dirty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54277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04025" y="5876925"/>
            <a:ext cx="1800225" cy="504825"/>
          </a:xfrm>
          <a:prstGeom prst="actionButtonBlank">
            <a:avLst/>
          </a:prstGeom>
          <a:solidFill>
            <a:srgbClr val="339966">
              <a:alpha val="60001"/>
            </a:srgbClr>
          </a:solidFill>
          <a:ln w="9525">
            <a:solidFill>
              <a:srgbClr val="339966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ru-RU" sz="2400" b="1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102" name="Text Box 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164388" y="5876925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 dirty="0" err="1">
                <a:solidFill>
                  <a:srgbClr val="FFFF00"/>
                </a:solidFill>
                <a:latin typeface="Arial Black" pitchFamily="34" charset="0"/>
              </a:rPr>
              <a:t>Г</a:t>
            </a:r>
            <a:r>
              <a:rPr lang="ru-RU" altLang="ru-RU" sz="2400" b="1" dirty="0" err="1" smtClean="0">
                <a:solidFill>
                  <a:srgbClr val="FFFF00"/>
                </a:solidFill>
                <a:latin typeface="Arial Black" pitchFamily="34" charset="0"/>
              </a:rPr>
              <a:t>ра</a:t>
            </a:r>
            <a:endParaRPr lang="ru-RU" altLang="ru-RU" sz="2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250825" y="2708275"/>
            <a:ext cx="85407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006600"/>
                </a:solidFill>
              </a:rPr>
              <a:t> The First Foot is the first </a:t>
            </a:r>
            <a:endParaRPr lang="ru-RU" altLang="ru-RU" sz="4000" b="1">
              <a:solidFill>
                <a:srgbClr val="006600"/>
              </a:solidFill>
            </a:endParaRPr>
          </a:p>
          <a:p>
            <a:pPr algn="ctr" eaLnBrk="1" hangingPunct="1"/>
            <a:r>
              <a:rPr lang="en-US" altLang="ru-RU" sz="4000" b="1">
                <a:solidFill>
                  <a:srgbClr val="006600"/>
                </a:solidFill>
              </a:rPr>
              <a:t>visitor to enter the house on </a:t>
            </a:r>
            <a:endParaRPr lang="ru-RU" altLang="ru-RU" sz="4000" b="1">
              <a:solidFill>
                <a:srgbClr val="006600"/>
              </a:solidFill>
            </a:endParaRPr>
          </a:p>
          <a:p>
            <a:pPr algn="ctr" eaLnBrk="1" hangingPunct="1"/>
            <a:r>
              <a:rPr lang="en-US" altLang="ru-RU" sz="4000" b="1">
                <a:solidFill>
                  <a:srgbClr val="006600"/>
                </a:solidFill>
              </a:rPr>
              <a:t>New Year’s morning.</a:t>
            </a:r>
            <a:r>
              <a:rPr lang="en-US" altLang="ru-RU" sz="4000" b="1">
                <a:solidFill>
                  <a:srgbClr val="00FF00"/>
                </a:solidFill>
              </a:rPr>
              <a:t> </a:t>
            </a:r>
            <a:endParaRPr lang="ru-RU" altLang="ru-RU" sz="4000" b="1">
              <a:solidFill>
                <a:srgbClr val="00FF00"/>
              </a:solidFill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80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31749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50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31753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4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29706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297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6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11188" y="2708275"/>
            <a:ext cx="7920037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006600"/>
                </a:solidFill>
              </a:rPr>
              <a:t>Long ago people in Ukraine celebrated the New Year on the 1-st of September.</a:t>
            </a:r>
            <a:r>
              <a:rPr lang="en-US" altLang="ru-RU" sz="4000" b="1">
                <a:solidFill>
                  <a:srgbClr val="00FF00"/>
                </a:solidFill>
              </a:rPr>
              <a:t> </a:t>
            </a:r>
            <a:endParaRPr lang="ru-RU" altLang="ru-RU" sz="4000" b="1">
              <a:solidFill>
                <a:srgbClr val="00FF00"/>
              </a:solidFill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90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32773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4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32777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8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30730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307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30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2268538" y="1989138"/>
            <a:ext cx="2735262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star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present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postcard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dish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10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33797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798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33801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2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31754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11" descr="box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268413"/>
            <a:ext cx="36576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317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5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2555875" y="2349500"/>
            <a:ext cx="3311525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4000" b="1">
                <a:solidFill>
                  <a:srgbClr val="FF0000"/>
                </a:solidFill>
              </a:rPr>
              <a:t>eggs</a:t>
            </a:r>
          </a:p>
          <a:p>
            <a:pPr eaLnBrk="1" hangingPunct="1"/>
            <a:r>
              <a:rPr lang="en-US" altLang="ru-RU" sz="4000" b="1">
                <a:solidFill>
                  <a:srgbClr val="FF0000"/>
                </a:solidFill>
              </a:rPr>
              <a:t>flowers</a:t>
            </a:r>
          </a:p>
          <a:p>
            <a:pPr eaLnBrk="1" hangingPunct="1"/>
            <a:r>
              <a:rPr lang="en-US" altLang="ru-RU" sz="4000" b="1">
                <a:solidFill>
                  <a:srgbClr val="FF0000"/>
                </a:solidFill>
              </a:rPr>
              <a:t>roast turkey</a:t>
            </a:r>
          </a:p>
          <a:p>
            <a:pPr eaLnBrk="1" hangingPunct="1"/>
            <a:r>
              <a:rPr lang="en-US" altLang="ru-RU" sz="4000" b="1">
                <a:solidFill>
                  <a:srgbClr val="FF0000"/>
                </a:solidFill>
              </a:rPr>
              <a:t>pumpkin</a:t>
            </a:r>
            <a:endParaRPr lang="ru-RU" altLang="ru-RU" sz="4000" b="1">
              <a:solidFill>
                <a:srgbClr val="FF0000"/>
              </a:solidFill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20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34821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22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34825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6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32778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11" descr="12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276475"/>
            <a:ext cx="2762250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327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8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286000" y="2284413"/>
            <a:ext cx="45720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4000" b="1">
                <a:solidFill>
                  <a:srgbClr val="FF0000"/>
                </a:solidFill>
              </a:rPr>
              <a:t>meal</a:t>
            </a:r>
          </a:p>
          <a:p>
            <a:pPr eaLnBrk="1" hangingPunct="1"/>
            <a:r>
              <a:rPr lang="en-US" altLang="ru-RU" sz="4000" b="1">
                <a:solidFill>
                  <a:srgbClr val="FF0000"/>
                </a:solidFill>
              </a:rPr>
              <a:t>Christmas tree</a:t>
            </a:r>
          </a:p>
          <a:p>
            <a:pPr eaLnBrk="1" hangingPunct="1"/>
            <a:r>
              <a:rPr lang="en-US" altLang="ru-RU" sz="4000" b="1">
                <a:solidFill>
                  <a:srgbClr val="FF0000"/>
                </a:solidFill>
              </a:rPr>
              <a:t>bells</a:t>
            </a:r>
          </a:p>
          <a:p>
            <a:pPr eaLnBrk="1" hangingPunct="1"/>
            <a:r>
              <a:rPr lang="en-US" altLang="ru-RU" sz="4000" b="1">
                <a:solidFill>
                  <a:srgbClr val="FF0000"/>
                </a:solidFill>
              </a:rPr>
              <a:t>firework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30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35845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46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35849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0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33802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Picture 11" descr="normal_choinka66205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4"/>
          <a:stretch>
            <a:fillRect/>
          </a:stretch>
        </p:blipFill>
        <p:spPr bwMode="auto">
          <a:xfrm>
            <a:off x="6443663" y="1125538"/>
            <a:ext cx="2071687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338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80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2916238" y="2565400"/>
            <a:ext cx="3095625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church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witch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costume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charity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40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36869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70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36873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4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34826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2" name="Picture 11" descr="082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DFEF6"/>
              </a:clrFrom>
              <a:clrTo>
                <a:srgbClr val="FDFE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765175"/>
            <a:ext cx="2727325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348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26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2843213" y="2565400"/>
            <a:ext cx="295275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crackers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disco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ghost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party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50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37893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894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37897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898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35850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6" name="Picture 11" descr="post-49887-122414918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276475"/>
            <a:ext cx="273685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358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50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2771775" y="2492375"/>
            <a:ext cx="2879725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guest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food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heart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birthday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60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38917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18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38921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22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36874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Picture 11" descr="679949226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6"/>
          <a:stretch>
            <a:fillRect/>
          </a:stretch>
        </p:blipFill>
        <p:spPr bwMode="auto">
          <a:xfrm>
            <a:off x="4643438" y="1916113"/>
            <a:ext cx="3819525" cy="26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368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2987675" y="2492375"/>
            <a:ext cx="295275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festival 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trick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bauble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garden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latin typeface="Arial Black" pitchFamily="34" charset="0"/>
              </a:rPr>
              <a:t>8</a:t>
            </a:r>
            <a:r>
              <a:rPr lang="en-US" altLang="ru-RU" sz="2800" b="1">
                <a:latin typeface="Arial Black" pitchFamily="34" charset="0"/>
              </a:rPr>
              <a:t>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39941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42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39945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46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37898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11" descr="prod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628775"/>
            <a:ext cx="2741613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378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8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2627313" y="2349500"/>
            <a:ext cx="4213225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4000" b="1">
                <a:solidFill>
                  <a:srgbClr val="FF0000"/>
                </a:solidFill>
              </a:rPr>
              <a:t>pancake</a:t>
            </a:r>
          </a:p>
          <a:p>
            <a:pPr eaLnBrk="1" hangingPunct="1"/>
            <a:r>
              <a:rPr lang="en-US" altLang="ru-RU" sz="4000" b="1">
                <a:solidFill>
                  <a:srgbClr val="FF0000"/>
                </a:solidFill>
              </a:rPr>
              <a:t>honey</a:t>
            </a:r>
          </a:p>
          <a:p>
            <a:pPr eaLnBrk="1" hangingPunct="1"/>
            <a:r>
              <a:rPr lang="en-US" altLang="ru-RU" sz="4000" b="1">
                <a:solidFill>
                  <a:srgbClr val="FF0000"/>
                </a:solidFill>
              </a:rPr>
              <a:t>sour cream</a:t>
            </a:r>
          </a:p>
          <a:p>
            <a:pPr eaLnBrk="1" hangingPunct="1"/>
            <a:r>
              <a:rPr lang="en-US" altLang="ru-RU" sz="4000" b="1">
                <a:solidFill>
                  <a:srgbClr val="FF0000"/>
                </a:solidFill>
              </a:rPr>
              <a:t>caviar</a:t>
            </a:r>
            <a:endParaRPr lang="ru-RU" altLang="ru-RU" sz="4000" b="1">
              <a:solidFill>
                <a:srgbClr val="FF0000"/>
              </a:solidFill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80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40965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5445125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6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40969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70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38922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Picture 11" descr="5s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4076700"/>
            <a:ext cx="345757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389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403350" y="765175"/>
            <a:ext cx="647700" cy="554038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20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076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8313" y="765175"/>
            <a:ext cx="647700" cy="554038"/>
          </a:xfrm>
          <a:prstGeom prst="rect">
            <a:avLst/>
          </a:prstGeom>
          <a:solidFill>
            <a:srgbClr val="FFFF00">
              <a:alpha val="89803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10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077" name="Rectangle 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339975" y="765175"/>
            <a:ext cx="647700" cy="554038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30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079" name="Rectangl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76600" y="765175"/>
            <a:ext cx="647700" cy="554038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40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080" name="Rectangle 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211638" y="765175"/>
            <a:ext cx="647700" cy="554038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50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081" name="Rectangle 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148263" y="765175"/>
            <a:ext cx="647700" cy="554038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60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082" name="Rectangle 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084888" y="765175"/>
            <a:ext cx="647700" cy="554038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?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083" name="Rectangle 1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019925" y="765175"/>
            <a:ext cx="647700" cy="554038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80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084" name="Rectangle 12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956550" y="765175"/>
            <a:ext cx="647700" cy="554038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90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5132" name="Text Box 13"/>
          <p:cNvSpPr txBox="1">
            <a:spLocks noChangeArrowheads="1"/>
          </p:cNvSpPr>
          <p:nvPr/>
        </p:nvSpPr>
        <p:spPr bwMode="auto">
          <a:xfrm>
            <a:off x="2700338" y="1484313"/>
            <a:ext cx="3698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solidFill>
                  <a:srgbClr val="CCCC00"/>
                </a:solidFill>
                <a:latin typeface="Arial Black" pitchFamily="34" charset="0"/>
              </a:rPr>
              <a:t>Guessing    Game</a:t>
            </a:r>
            <a:r>
              <a:rPr lang="en-US" altLang="ru-RU" sz="2800" b="1"/>
              <a:t> </a:t>
            </a:r>
            <a:endParaRPr lang="ru-RU" altLang="ru-RU" sz="2800" b="1"/>
          </a:p>
        </p:txBody>
      </p:sp>
      <p:sp>
        <p:nvSpPr>
          <p:cNvPr id="3100" name="Rectangle 28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95288" y="2276475"/>
            <a:ext cx="647700" cy="554038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10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01" name="Rectangle 29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331913" y="2276475"/>
            <a:ext cx="647700" cy="554038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latin typeface="Arial Black" pitchFamily="34" charset="0"/>
              </a:rPr>
              <a:t>?</a:t>
            </a:r>
          </a:p>
        </p:txBody>
      </p:sp>
      <p:sp>
        <p:nvSpPr>
          <p:cNvPr id="3103" name="Rectangle 3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2268538" y="2276475"/>
            <a:ext cx="647700" cy="554038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30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04" name="Rectangle 32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203575" y="2276475"/>
            <a:ext cx="647700" cy="554038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40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05" name="Rectangle 33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140200" y="2276475"/>
            <a:ext cx="647700" cy="554038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50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06" name="Rectangle 34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148263" y="2276475"/>
            <a:ext cx="647700" cy="554038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60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07" name="Rectangle 35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084888" y="2276475"/>
            <a:ext cx="647700" cy="554038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70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08" name="Rectangle 36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019925" y="2276475"/>
            <a:ext cx="647700" cy="554038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80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09" name="Rectangle 37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956550" y="2276475"/>
            <a:ext cx="647700" cy="554038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90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5142" name="Text Box 38"/>
          <p:cNvSpPr txBox="1">
            <a:spLocks noChangeArrowheads="1"/>
          </p:cNvSpPr>
          <p:nvPr/>
        </p:nvSpPr>
        <p:spPr bwMode="auto">
          <a:xfrm>
            <a:off x="2555875" y="2997200"/>
            <a:ext cx="43926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solidFill>
                  <a:srgbClr val="0000FF"/>
                </a:solidFill>
                <a:latin typeface="Arial Black" pitchFamily="34" charset="0"/>
              </a:rPr>
              <a:t>Name of the holiday</a:t>
            </a:r>
            <a:endParaRPr lang="ru-RU" altLang="ru-RU" sz="2800" b="1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3111" name="Rectangle 39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395288" y="3860800"/>
            <a:ext cx="647700" cy="554038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10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12" name="Rectangle 40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1331913" y="3860800"/>
            <a:ext cx="647700" cy="554038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20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13" name="Rectangle 4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2268538" y="3860800"/>
            <a:ext cx="647700" cy="554038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30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14" name="Rectangle 42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3203575" y="3860800"/>
            <a:ext cx="647700" cy="554038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40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15" name="Rectangle 43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4140200" y="3860800"/>
            <a:ext cx="647700" cy="554038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latin typeface="Arial Black" pitchFamily="34" charset="0"/>
              </a:rPr>
              <a:t>?</a:t>
            </a:r>
          </a:p>
        </p:txBody>
      </p:sp>
      <p:sp>
        <p:nvSpPr>
          <p:cNvPr id="3116" name="Rectangle 44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5148263" y="3860800"/>
            <a:ext cx="647700" cy="554038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60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17" name="Rectangle 45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6084888" y="3860800"/>
            <a:ext cx="647700" cy="554038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70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18" name="Rectangle 46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019925" y="3860800"/>
            <a:ext cx="647700" cy="554038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80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19" name="Rectangle 47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956550" y="3860800"/>
            <a:ext cx="647700" cy="554038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90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20" name="Rectangle 48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395288" y="5157788"/>
            <a:ext cx="647700" cy="554037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10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21" name="Rectangle 49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1331913" y="5157788"/>
            <a:ext cx="647700" cy="554037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20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22" name="Rectangle 50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2268538" y="5157788"/>
            <a:ext cx="647700" cy="554037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30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23" name="Rectangle 5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3203575" y="5157788"/>
            <a:ext cx="647700" cy="554037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40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24" name="Rectangle 52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4140200" y="5157788"/>
            <a:ext cx="647700" cy="554037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50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25" name="Rectangle 53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5148263" y="5157788"/>
            <a:ext cx="647700" cy="554037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60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26" name="Rectangle 54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6084888" y="5157788"/>
            <a:ext cx="647700" cy="554037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latin typeface="Arial Black" pitchFamily="34" charset="0"/>
              </a:rPr>
              <a:t>?</a:t>
            </a:r>
          </a:p>
        </p:txBody>
      </p:sp>
      <p:sp>
        <p:nvSpPr>
          <p:cNvPr id="3127" name="Rectangle 55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7019925" y="5157788"/>
            <a:ext cx="647700" cy="554037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80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3128" name="Rectangle 56">
            <a:hlinkClick r:id="rId38" action="ppaction://hlinksldjump"/>
          </p:cNvPr>
          <p:cNvSpPr>
            <a:spLocks noChangeArrowheads="1"/>
          </p:cNvSpPr>
          <p:nvPr/>
        </p:nvSpPr>
        <p:spPr bwMode="auto">
          <a:xfrm>
            <a:off x="7956550" y="5157788"/>
            <a:ext cx="647700" cy="554037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90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5161" name="Text Box 57"/>
          <p:cNvSpPr txBox="1">
            <a:spLocks noChangeArrowheads="1"/>
          </p:cNvSpPr>
          <p:nvPr/>
        </p:nvSpPr>
        <p:spPr bwMode="auto">
          <a:xfrm>
            <a:off x="2700338" y="4437063"/>
            <a:ext cx="3698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solidFill>
                  <a:srgbClr val="00FF00"/>
                </a:solidFill>
                <a:latin typeface="Arial Black" pitchFamily="34" charset="0"/>
              </a:rPr>
              <a:t>True or false</a:t>
            </a:r>
            <a:r>
              <a:rPr lang="en-US" altLang="ru-RU" sz="1800"/>
              <a:t> </a:t>
            </a:r>
            <a:endParaRPr lang="ru-RU" altLang="ru-RU" sz="1800"/>
          </a:p>
        </p:txBody>
      </p:sp>
      <p:sp>
        <p:nvSpPr>
          <p:cNvPr id="5162" name="Text Box 58"/>
          <p:cNvSpPr txBox="1">
            <a:spLocks noChangeArrowheads="1"/>
          </p:cNvSpPr>
          <p:nvPr/>
        </p:nvSpPr>
        <p:spPr bwMode="auto">
          <a:xfrm>
            <a:off x="2484438" y="5805488"/>
            <a:ext cx="3698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solidFill>
                  <a:srgbClr val="FF0000"/>
                </a:solidFill>
                <a:latin typeface="Arial Black" pitchFamily="34" charset="0"/>
              </a:rPr>
              <a:t>Matching</a:t>
            </a:r>
            <a:r>
              <a:rPr lang="en-US" altLang="ru-RU" sz="1800"/>
              <a:t> </a:t>
            </a:r>
            <a:endParaRPr lang="ru-RU" altLang="ru-RU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 nodeType="clickPar">
                      <p:stCondLst>
                        <p:cond delay="0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 nodeType="clickPar">
                      <p:stCondLst>
                        <p:cond delay="0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8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 nodeType="clickPar">
                      <p:stCondLst>
                        <p:cond delay="0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 nodeType="clickPar">
                      <p:stCondLst>
                        <p:cond delay="0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 nodeType="clickPar">
                      <p:stCondLst>
                        <p:cond delay="0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 nodeType="clickPar">
                      <p:stCondLst>
                        <p:cond delay="0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 nodeType="clickPar">
                      <p:stCondLst>
                        <p:cond delay="0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 nodeType="clickPar">
                      <p:stCondLst>
                        <p:cond delay="0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 nodeType="clickPar">
                      <p:stCondLst>
                        <p:cond delay="0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 nodeType="clickPar">
                      <p:stCondLst>
                        <p:cond delay="0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3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 nodeType="clickPar">
                      <p:stCondLst>
                        <p:cond delay="0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0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 nodeType="clickPar">
                      <p:stCondLst>
                        <p:cond delay="0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 nodeType="clickPar">
                      <p:stCondLst>
                        <p:cond delay="0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 nodeType="clickPar">
                      <p:stCondLst>
                        <p:cond delay="0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 nodeType="clickPar">
                      <p:stCondLst>
                        <p:cond delay="0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 nodeType="clickPar">
                      <p:stCondLst>
                        <p:cond delay="0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 nodeType="clickPar">
                      <p:stCondLst>
                        <p:cond delay="0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 nodeType="clickPar">
                      <p:stCondLst>
                        <p:cond delay="0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 nodeType="clickPar">
                      <p:stCondLst>
                        <p:cond delay="0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</p:childTnLst>
        </p:cTn>
      </p:par>
    </p:tnLst>
    <p:bldLst>
      <p:bldP spid="3075" grpId="0" animBg="1"/>
      <p:bldP spid="3076" grpId="0" animBg="1"/>
      <p:bldP spid="3077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100" grpId="0" animBg="1"/>
      <p:bldP spid="3101" grpId="0" animBg="1"/>
      <p:bldP spid="3103" grpId="0" animBg="1"/>
      <p:bldP spid="3104" grpId="0" animBg="1"/>
      <p:bldP spid="3105" grpId="0" animBg="1"/>
      <p:bldP spid="3106" grpId="0" animBg="1"/>
      <p:bldP spid="3107" grpId="0" animBg="1"/>
      <p:bldP spid="3108" grpId="0" animBg="1"/>
      <p:bldP spid="3109" grpId="0" animBg="1"/>
      <p:bldP spid="3111" grpId="0" animBg="1"/>
      <p:bldP spid="3112" grpId="0" animBg="1"/>
      <p:bldP spid="3113" grpId="0" animBg="1"/>
      <p:bldP spid="3114" grpId="0" animBg="1"/>
      <p:bldP spid="3115" grpId="0" animBg="1"/>
      <p:bldP spid="3116" grpId="0" animBg="1"/>
      <p:bldP spid="3117" grpId="0" animBg="1"/>
      <p:bldP spid="3118" grpId="0" animBg="1"/>
      <p:bldP spid="3119" grpId="0" animBg="1"/>
      <p:bldP spid="3120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276600" y="2420938"/>
            <a:ext cx="2808288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bonfire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lights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bauble</a:t>
            </a:r>
          </a:p>
          <a:p>
            <a:pPr eaLnBrk="1" hangingPunct="1"/>
            <a:r>
              <a:rPr lang="ru-RU" altLang="ru-RU" sz="4000" b="1">
                <a:solidFill>
                  <a:srgbClr val="FF0000"/>
                </a:solidFill>
              </a:rPr>
              <a:t>cracker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90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41989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990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41993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994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39946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2" name="Picture 11" descr="t4_1631818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492375"/>
            <a:ext cx="3025775" cy="24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399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6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2339975" y="2708275"/>
            <a:ext cx="43926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6000" b="1">
                <a:solidFill>
                  <a:srgbClr val="CCCC00"/>
                </a:solidFill>
              </a:rPr>
              <a:t>Victory day</a:t>
            </a:r>
            <a:endParaRPr lang="ru-RU" altLang="ru-RU" sz="6000" b="1">
              <a:solidFill>
                <a:srgbClr val="CCCC00"/>
              </a:solidFill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900113" y="765175"/>
            <a:ext cx="1150937" cy="1079500"/>
          </a:xfrm>
          <a:prstGeom prst="rect">
            <a:avLst/>
          </a:prstGeom>
          <a:solidFill>
            <a:srgbClr val="FFFF00">
              <a:alpha val="89803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10</a:t>
            </a:r>
            <a:r>
              <a:rPr lang="ru-RU" altLang="ru-RU" sz="2800" b="1">
                <a:latin typeface="Arial Black" pitchFamily="34" charset="0"/>
              </a:rPr>
              <a:t>0</a:t>
            </a:r>
          </a:p>
        </p:txBody>
      </p:sp>
      <p:pic>
        <p:nvPicPr>
          <p:cNvPr id="43013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2339975" y="2708275"/>
            <a:ext cx="43926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6000" b="1">
                <a:solidFill>
                  <a:srgbClr val="CCCC00"/>
                </a:solidFill>
              </a:rPr>
              <a:t>Christmas</a:t>
            </a:r>
            <a:endParaRPr lang="ru-RU" altLang="ru-RU" sz="6000" b="1">
              <a:solidFill>
                <a:srgbClr val="CCCC00"/>
              </a:solidFill>
            </a:endParaRP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900113" y="765175"/>
            <a:ext cx="1150937" cy="1079500"/>
          </a:xfrm>
          <a:prstGeom prst="rect">
            <a:avLst/>
          </a:prstGeom>
          <a:solidFill>
            <a:srgbClr val="FFFF00">
              <a:alpha val="89803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20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44037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6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55895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2339975" y="2708275"/>
            <a:ext cx="43926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6000" b="1">
                <a:solidFill>
                  <a:srgbClr val="CCCC00"/>
                </a:solidFill>
              </a:rPr>
              <a:t>Halloween</a:t>
            </a:r>
            <a:endParaRPr lang="ru-RU" altLang="ru-RU" sz="6000" b="1">
              <a:solidFill>
                <a:srgbClr val="CCCC00"/>
              </a:solidFill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900113" y="765175"/>
            <a:ext cx="1150937" cy="1079500"/>
          </a:xfrm>
          <a:prstGeom prst="rect">
            <a:avLst/>
          </a:prstGeom>
          <a:solidFill>
            <a:srgbClr val="FFFF00">
              <a:alpha val="89803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30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45061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Text Box 4"/>
          <p:cNvSpPr txBox="1">
            <a:spLocks noChangeArrowheads="1"/>
          </p:cNvSpPr>
          <p:nvPr/>
        </p:nvSpPr>
        <p:spPr bwMode="auto">
          <a:xfrm>
            <a:off x="2339975" y="2708275"/>
            <a:ext cx="43926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6000" b="1">
                <a:solidFill>
                  <a:srgbClr val="CCCC00"/>
                </a:solidFill>
              </a:rPr>
              <a:t>Halloween</a:t>
            </a:r>
            <a:endParaRPr lang="ru-RU" altLang="ru-RU" sz="6000" b="1">
              <a:solidFill>
                <a:srgbClr val="CCCC00"/>
              </a:solidFill>
            </a:endParaRPr>
          </a:p>
        </p:txBody>
      </p:sp>
      <p:sp>
        <p:nvSpPr>
          <p:cNvPr id="46084" name="Rectangle 5"/>
          <p:cNvSpPr>
            <a:spLocks noChangeArrowheads="1"/>
          </p:cNvSpPr>
          <p:nvPr/>
        </p:nvSpPr>
        <p:spPr bwMode="auto">
          <a:xfrm>
            <a:off x="900113" y="765175"/>
            <a:ext cx="1150937" cy="1079500"/>
          </a:xfrm>
          <a:prstGeom prst="rect">
            <a:avLst/>
          </a:prstGeom>
          <a:solidFill>
            <a:srgbClr val="FFFF00">
              <a:alpha val="89803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40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46085" name="Picture 6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2339975" y="2708275"/>
            <a:ext cx="43926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6000" b="1">
                <a:solidFill>
                  <a:srgbClr val="CCCC00"/>
                </a:solidFill>
              </a:rPr>
              <a:t>Christmas</a:t>
            </a:r>
            <a:endParaRPr lang="ru-RU" altLang="ru-RU" sz="6000" b="1">
              <a:solidFill>
                <a:srgbClr val="CCCC00"/>
              </a:solidFill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900113" y="765175"/>
            <a:ext cx="1150937" cy="1079500"/>
          </a:xfrm>
          <a:prstGeom prst="rect">
            <a:avLst/>
          </a:prstGeom>
          <a:solidFill>
            <a:srgbClr val="FFFF00">
              <a:alpha val="89803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50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47109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2339975" y="2708275"/>
            <a:ext cx="43926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6000" b="1">
                <a:solidFill>
                  <a:srgbClr val="CCCC00"/>
                </a:solidFill>
              </a:rPr>
              <a:t>New Year</a:t>
            </a:r>
            <a:endParaRPr lang="ru-RU" altLang="ru-RU" sz="6000" b="1">
              <a:solidFill>
                <a:srgbClr val="CCCC00"/>
              </a:solidFill>
            </a:endParaRP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900113" y="765175"/>
            <a:ext cx="1150937" cy="1079500"/>
          </a:xfrm>
          <a:prstGeom prst="rect">
            <a:avLst/>
          </a:prstGeom>
          <a:solidFill>
            <a:srgbClr val="FFFF00">
              <a:alpha val="89803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60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48133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4" name="Picture 6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55895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2339975" y="2708275"/>
            <a:ext cx="604837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CCCC00"/>
                </a:solidFill>
              </a:rPr>
              <a:t>I wish you </a:t>
            </a:r>
            <a:endParaRPr lang="ru-RU" altLang="ru-RU" sz="6000" b="1">
              <a:solidFill>
                <a:srgbClr val="CCCC00"/>
              </a:solidFill>
            </a:endParaRPr>
          </a:p>
          <a:p>
            <a:pPr algn="ctr" eaLnBrk="1" hangingPunct="1"/>
            <a:r>
              <a:rPr lang="en-US" altLang="ru-RU" sz="6000" b="1">
                <a:solidFill>
                  <a:srgbClr val="CCCC00"/>
                </a:solidFill>
              </a:rPr>
              <a:t>a happy day!</a:t>
            </a:r>
            <a:endParaRPr lang="ru-RU" altLang="ru-RU" sz="6000" b="1">
              <a:solidFill>
                <a:srgbClr val="CCCC00"/>
              </a:solidFill>
            </a:endParaRP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900113" y="765175"/>
            <a:ext cx="1150937" cy="1079500"/>
          </a:xfrm>
          <a:prstGeom prst="rect">
            <a:avLst/>
          </a:prstGeom>
          <a:solidFill>
            <a:srgbClr val="FFFF00">
              <a:alpha val="89803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?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49157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2339975" y="2708275"/>
            <a:ext cx="43926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CCCC00"/>
                </a:solidFill>
              </a:rPr>
              <a:t>Easter</a:t>
            </a:r>
            <a:endParaRPr lang="ru-RU" altLang="ru-RU" sz="6000" b="1">
              <a:solidFill>
                <a:srgbClr val="CCCC00"/>
              </a:solidFill>
            </a:endParaRP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900113" y="765175"/>
            <a:ext cx="1150937" cy="1079500"/>
          </a:xfrm>
          <a:prstGeom prst="rect">
            <a:avLst/>
          </a:prstGeom>
          <a:solidFill>
            <a:srgbClr val="FFFF00">
              <a:alpha val="89803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80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50181" name="Picture 7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611188" y="2708275"/>
            <a:ext cx="7848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CCCC00"/>
                </a:solidFill>
              </a:rPr>
              <a:t>Guy Fawkes’ Night</a:t>
            </a:r>
            <a:endParaRPr lang="ru-RU" altLang="ru-RU" sz="6000" b="1">
              <a:solidFill>
                <a:srgbClr val="CCCC00"/>
              </a:solidFill>
            </a:endParaRP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900113" y="765175"/>
            <a:ext cx="1150937" cy="1079500"/>
          </a:xfrm>
          <a:prstGeom prst="rect">
            <a:avLst/>
          </a:prstGeom>
          <a:solidFill>
            <a:srgbClr val="FFFF00">
              <a:alpha val="89803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90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51205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755650" y="2781300"/>
            <a:ext cx="7488238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FF9900"/>
                </a:solidFill>
              </a:rPr>
              <a:t>What do Ukrainian people celebrate </a:t>
            </a:r>
          </a:p>
          <a:p>
            <a:pPr algn="ctr" eaLnBrk="1" hangingPunct="1"/>
            <a:r>
              <a:rPr lang="en-US" altLang="ru-RU" sz="4000" b="1">
                <a:solidFill>
                  <a:srgbClr val="FF9900"/>
                </a:solidFill>
              </a:rPr>
              <a:t>on the 9th of May?</a:t>
            </a:r>
            <a:endParaRPr lang="ru-RU" altLang="ru-RU" sz="4000" b="1">
              <a:solidFill>
                <a:srgbClr val="FF9900"/>
              </a:solidFill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900113" y="765175"/>
            <a:ext cx="1150937" cy="1079500"/>
          </a:xfrm>
          <a:prstGeom prst="rect">
            <a:avLst/>
          </a:prstGeom>
          <a:solidFill>
            <a:srgbClr val="FFFF00">
              <a:alpha val="89803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10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6149" name="Picture 8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0" name="Group 11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6153" name="Picture 9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4" name="Text Box 10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4108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13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4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8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10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2339975" y="2708275"/>
            <a:ext cx="43926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0000FF"/>
                </a:solidFill>
              </a:rPr>
              <a:t>New Year</a:t>
            </a:r>
            <a:endParaRPr lang="ru-RU" altLang="ru-RU" sz="6000" b="1">
              <a:solidFill>
                <a:srgbClr val="0000FF"/>
              </a:solidFill>
            </a:endParaRPr>
          </a:p>
        </p:txBody>
      </p:sp>
      <p:pic>
        <p:nvPicPr>
          <p:cNvPr id="52229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latin typeface="Arial Black" pitchFamily="34" charset="0"/>
              </a:rPr>
              <a:t>4</a:t>
            </a:r>
            <a:r>
              <a:rPr lang="en-US" altLang="ru-RU" sz="2800" b="1">
                <a:latin typeface="Arial Black" pitchFamily="34" charset="0"/>
              </a:rPr>
              <a:t>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468313" y="2708275"/>
            <a:ext cx="8280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0000FF"/>
                </a:solidFill>
              </a:rPr>
              <a:t>St. Valentine’s day</a:t>
            </a:r>
            <a:endParaRPr lang="ru-RU" altLang="ru-RU" sz="6000" b="1">
              <a:solidFill>
                <a:srgbClr val="0000FF"/>
              </a:solidFill>
            </a:endParaRPr>
          </a:p>
        </p:txBody>
      </p:sp>
      <p:pic>
        <p:nvPicPr>
          <p:cNvPr id="53253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30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395288" y="2708275"/>
            <a:ext cx="83534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0000FF"/>
                </a:solidFill>
              </a:rPr>
              <a:t>Mother’s day</a:t>
            </a:r>
            <a:endParaRPr lang="ru-RU" altLang="ru-RU" sz="6000" b="1">
              <a:solidFill>
                <a:srgbClr val="0000FF"/>
              </a:solidFill>
            </a:endParaRPr>
          </a:p>
        </p:txBody>
      </p:sp>
      <p:pic>
        <p:nvPicPr>
          <p:cNvPr id="54277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40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395288" y="2708275"/>
            <a:ext cx="83534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0000FF"/>
                </a:solidFill>
              </a:rPr>
              <a:t>Day of Knowledge</a:t>
            </a:r>
            <a:endParaRPr lang="ru-RU" altLang="ru-RU" sz="6000" b="1">
              <a:solidFill>
                <a:srgbClr val="0000FF"/>
              </a:solidFill>
            </a:endParaRPr>
          </a:p>
        </p:txBody>
      </p:sp>
      <p:pic>
        <p:nvPicPr>
          <p:cNvPr id="55301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50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2339975" y="2708275"/>
            <a:ext cx="43926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0000FF"/>
                </a:solidFill>
              </a:rPr>
              <a:t>Victory day</a:t>
            </a:r>
            <a:endParaRPr lang="ru-RU" altLang="ru-RU" sz="6000" b="1">
              <a:solidFill>
                <a:srgbClr val="0000FF"/>
              </a:solidFill>
            </a:endParaRPr>
          </a:p>
        </p:txBody>
      </p:sp>
      <p:pic>
        <p:nvPicPr>
          <p:cNvPr id="56325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60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2339975" y="2708275"/>
            <a:ext cx="43926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0000FF"/>
                </a:solidFill>
              </a:rPr>
              <a:t>Christmas</a:t>
            </a:r>
            <a:endParaRPr lang="ru-RU" altLang="ru-RU" sz="6000" b="1">
              <a:solidFill>
                <a:srgbClr val="0000FF"/>
              </a:solidFill>
            </a:endParaRPr>
          </a:p>
        </p:txBody>
      </p:sp>
      <p:pic>
        <p:nvPicPr>
          <p:cNvPr id="57349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70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2339975" y="2708275"/>
            <a:ext cx="43926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0000FF"/>
                </a:solidFill>
              </a:rPr>
              <a:t>Halloween</a:t>
            </a:r>
            <a:endParaRPr lang="ru-RU" altLang="ru-RU" sz="6000" b="1">
              <a:solidFill>
                <a:srgbClr val="0000FF"/>
              </a:solidFill>
            </a:endParaRPr>
          </a:p>
        </p:txBody>
      </p:sp>
      <p:pic>
        <p:nvPicPr>
          <p:cNvPr id="58373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80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2339975" y="2708275"/>
            <a:ext cx="43926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 dirty="0" err="1" smtClean="0">
                <a:solidFill>
                  <a:srgbClr val="0000FF"/>
                </a:solidFill>
              </a:rPr>
              <a:t>Maslyana</a:t>
            </a:r>
            <a:endParaRPr lang="ru-RU" altLang="ru-RU" sz="6000" b="1" dirty="0">
              <a:solidFill>
                <a:srgbClr val="0000FF"/>
              </a:solidFill>
            </a:endParaRPr>
          </a:p>
        </p:txBody>
      </p:sp>
      <p:pic>
        <p:nvPicPr>
          <p:cNvPr id="59397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684213" y="765175"/>
            <a:ext cx="1222375" cy="1046163"/>
          </a:xfrm>
          <a:prstGeom prst="rect">
            <a:avLst/>
          </a:prstGeom>
          <a:solidFill>
            <a:srgbClr val="0000FF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90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2339975" y="2708275"/>
            <a:ext cx="43926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0000FF"/>
                </a:solidFill>
              </a:rPr>
              <a:t>Easter</a:t>
            </a:r>
            <a:endParaRPr lang="ru-RU" altLang="ru-RU" sz="6000" b="1">
              <a:solidFill>
                <a:srgbClr val="0000FF"/>
              </a:solidFill>
            </a:endParaRPr>
          </a:p>
        </p:txBody>
      </p:sp>
      <p:pic>
        <p:nvPicPr>
          <p:cNvPr id="60421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3276600" y="2781300"/>
            <a:ext cx="23241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6000" b="1">
                <a:solidFill>
                  <a:srgbClr val="006600"/>
                </a:solidFill>
              </a:rPr>
              <a:t>False</a:t>
            </a:r>
            <a:endParaRPr lang="ru-RU" altLang="ru-RU" sz="6000" b="1">
              <a:solidFill>
                <a:srgbClr val="006600"/>
              </a:solidFill>
            </a:endParaRP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10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61445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755650" y="2781300"/>
            <a:ext cx="76930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FF9900"/>
                </a:solidFill>
              </a:rPr>
              <a:t>During what holiday do American people eat their traditional food: roast turkey?</a:t>
            </a:r>
            <a:endParaRPr lang="ru-RU" altLang="ru-RU" sz="4000" b="1">
              <a:solidFill>
                <a:srgbClr val="FF9900"/>
              </a:solidFill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900113" y="765175"/>
            <a:ext cx="1152525" cy="1008063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20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7173" name="Picture 7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1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7177" name="Picture 9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8" name="Text Box 10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5132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3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5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32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3276600" y="2781300"/>
            <a:ext cx="23241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6000" b="1">
                <a:solidFill>
                  <a:srgbClr val="006600"/>
                </a:solidFill>
              </a:rPr>
              <a:t>True</a:t>
            </a:r>
            <a:endParaRPr lang="ru-RU" altLang="ru-RU" sz="6000" b="1">
              <a:solidFill>
                <a:srgbClr val="006600"/>
              </a:solidFill>
            </a:endParaRP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20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62469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3276600" y="2781300"/>
            <a:ext cx="23241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6000" b="1">
                <a:solidFill>
                  <a:srgbClr val="006600"/>
                </a:solidFill>
              </a:rPr>
              <a:t>False</a:t>
            </a:r>
            <a:endParaRPr lang="ru-RU" altLang="ru-RU" sz="6000" b="1">
              <a:solidFill>
                <a:srgbClr val="006600"/>
              </a:solidFill>
            </a:endParaRPr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30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63493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3276600" y="2781300"/>
            <a:ext cx="23241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6000" b="1">
                <a:solidFill>
                  <a:srgbClr val="006600"/>
                </a:solidFill>
              </a:rPr>
              <a:t>True</a:t>
            </a:r>
            <a:endParaRPr lang="ru-RU" altLang="ru-RU" sz="6000" b="1">
              <a:solidFill>
                <a:srgbClr val="006600"/>
              </a:solidFill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40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64517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3276600" y="2781300"/>
            <a:ext cx="23241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6000" b="1">
                <a:solidFill>
                  <a:srgbClr val="006600"/>
                </a:solidFill>
              </a:rPr>
              <a:t>True</a:t>
            </a:r>
            <a:endParaRPr lang="ru-RU" altLang="ru-RU" sz="6000" b="1">
              <a:solidFill>
                <a:srgbClr val="006600"/>
              </a:solidFill>
            </a:endParaRP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latin typeface="Arial Black" pitchFamily="34" charset="0"/>
              </a:rPr>
              <a:t>1</a:t>
            </a:r>
            <a:r>
              <a:rPr lang="en-US" altLang="ru-RU" sz="2800" b="1">
                <a:latin typeface="Arial Black" pitchFamily="34" charset="0"/>
              </a:rPr>
              <a:t>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65541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276600" y="2781300"/>
            <a:ext cx="23241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6000" b="1">
                <a:solidFill>
                  <a:srgbClr val="006600"/>
                </a:solidFill>
              </a:rPr>
              <a:t>False</a:t>
            </a:r>
            <a:endParaRPr lang="ru-RU" altLang="ru-RU" sz="6000" b="1">
              <a:solidFill>
                <a:srgbClr val="006600"/>
              </a:solidFill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60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66565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3276600" y="2781300"/>
            <a:ext cx="23241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6000" b="1">
                <a:solidFill>
                  <a:srgbClr val="006600"/>
                </a:solidFill>
              </a:rPr>
              <a:t>False</a:t>
            </a:r>
            <a:endParaRPr lang="ru-RU" altLang="ru-RU" sz="6000" b="1">
              <a:solidFill>
                <a:srgbClr val="006600"/>
              </a:solidFill>
            </a:endParaRPr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70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67589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3276600" y="2781300"/>
            <a:ext cx="23241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6000" b="1">
                <a:solidFill>
                  <a:srgbClr val="006600"/>
                </a:solidFill>
              </a:rPr>
              <a:t>True</a:t>
            </a:r>
            <a:endParaRPr lang="ru-RU" altLang="ru-RU" sz="6000" b="1">
              <a:solidFill>
                <a:srgbClr val="006600"/>
              </a:solidFill>
            </a:endParaRPr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80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68613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3276600" y="2781300"/>
            <a:ext cx="23241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ru-RU" sz="6000" b="1">
                <a:solidFill>
                  <a:srgbClr val="006600"/>
                </a:solidFill>
              </a:rPr>
              <a:t>True</a:t>
            </a:r>
            <a:endParaRPr lang="ru-RU" altLang="ru-RU" sz="6000" b="1">
              <a:solidFill>
                <a:srgbClr val="006600"/>
              </a:solidFill>
            </a:endParaRPr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00FF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90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69637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10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2446338" y="1412875"/>
            <a:ext cx="669766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FF0000"/>
                </a:solidFill>
              </a:rPr>
              <a:t>present</a:t>
            </a:r>
            <a:endParaRPr lang="ru-RU" altLang="ru-RU" sz="6000" b="1">
              <a:solidFill>
                <a:srgbClr val="FF0000"/>
              </a:solidFill>
            </a:endParaRPr>
          </a:p>
        </p:txBody>
      </p:sp>
      <p:pic>
        <p:nvPicPr>
          <p:cNvPr id="70661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2" name="Picture 6" descr="box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420938"/>
            <a:ext cx="36576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20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1187450" y="1557338"/>
            <a:ext cx="83534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FF0000"/>
                </a:solidFill>
              </a:rPr>
              <a:t>pumpkin</a:t>
            </a:r>
            <a:endParaRPr lang="ru-RU" altLang="ru-RU" sz="6000" b="1">
              <a:solidFill>
                <a:srgbClr val="FF0000"/>
              </a:solidFill>
            </a:endParaRPr>
          </a:p>
        </p:txBody>
      </p:sp>
      <p:pic>
        <p:nvPicPr>
          <p:cNvPr id="71685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6" name="Picture 6" descr="1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068638"/>
            <a:ext cx="2762250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00113" y="2781300"/>
            <a:ext cx="76390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FF9900"/>
                </a:solidFill>
              </a:rPr>
              <a:t>What traditional celebration in Britain is connected with pumpkin?</a:t>
            </a:r>
            <a:endParaRPr lang="ru-RU" altLang="ru-RU" sz="4000" b="1">
              <a:solidFill>
                <a:srgbClr val="FF9900"/>
              </a:solidFill>
            </a:endParaRPr>
          </a:p>
        </p:txBody>
      </p:sp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900113" y="765175"/>
            <a:ext cx="1150937" cy="1008063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30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8197" name="Picture 7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8" name="Group 10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8201" name="Picture 8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2" name="Text Box 9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6155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12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61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5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30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1547813" y="2276475"/>
            <a:ext cx="72009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FF0000"/>
                </a:solidFill>
              </a:rPr>
              <a:t>Christmas </a:t>
            </a:r>
            <a:endParaRPr lang="ru-RU" altLang="ru-RU" sz="6000" b="1">
              <a:solidFill>
                <a:srgbClr val="FF0000"/>
              </a:solidFill>
            </a:endParaRPr>
          </a:p>
          <a:p>
            <a:pPr algn="ctr" eaLnBrk="1" hangingPunct="1"/>
            <a:r>
              <a:rPr lang="en-US" altLang="ru-RU" sz="6000" b="1">
                <a:solidFill>
                  <a:srgbClr val="FF0000"/>
                </a:solidFill>
              </a:rPr>
              <a:t>tree</a:t>
            </a:r>
            <a:endParaRPr lang="ru-RU" altLang="ru-RU" sz="6000" b="1">
              <a:solidFill>
                <a:srgbClr val="FF0000"/>
              </a:solidFill>
            </a:endParaRPr>
          </a:p>
        </p:txBody>
      </p:sp>
      <p:pic>
        <p:nvPicPr>
          <p:cNvPr id="72709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0" name="Picture 6" descr="normal_choinka6620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4"/>
          <a:stretch>
            <a:fillRect/>
          </a:stretch>
        </p:blipFill>
        <p:spPr bwMode="auto">
          <a:xfrm>
            <a:off x="1403350" y="1989138"/>
            <a:ext cx="2071688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40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2195513" y="1125538"/>
            <a:ext cx="83534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FF0000"/>
                </a:solidFill>
              </a:rPr>
              <a:t>costume</a:t>
            </a:r>
            <a:endParaRPr lang="ru-RU" altLang="ru-RU" sz="6000" b="1">
              <a:solidFill>
                <a:srgbClr val="FF0000"/>
              </a:solidFill>
            </a:endParaRPr>
          </a:p>
        </p:txBody>
      </p:sp>
      <p:pic>
        <p:nvPicPr>
          <p:cNvPr id="73733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4" name="Picture 6" descr="08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EF6"/>
              </a:clrFrom>
              <a:clrTo>
                <a:srgbClr val="FDFE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989138"/>
            <a:ext cx="2727325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50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539750" y="2060575"/>
            <a:ext cx="83534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FF0000"/>
                </a:solidFill>
              </a:rPr>
              <a:t>ghost</a:t>
            </a:r>
            <a:endParaRPr lang="ru-RU" altLang="ru-RU" sz="6000" b="1">
              <a:solidFill>
                <a:srgbClr val="FF0000"/>
              </a:solidFill>
            </a:endParaRPr>
          </a:p>
        </p:txBody>
      </p:sp>
      <p:pic>
        <p:nvPicPr>
          <p:cNvPr id="74757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8" name="Picture 6" descr="post-49887-122414918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3500438"/>
            <a:ext cx="273685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60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971550" y="1844675"/>
            <a:ext cx="83534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FF0000"/>
                </a:solidFill>
              </a:rPr>
              <a:t>heart</a:t>
            </a:r>
            <a:endParaRPr lang="ru-RU" altLang="ru-RU" sz="6000" b="1">
              <a:solidFill>
                <a:srgbClr val="FF0000"/>
              </a:solidFill>
            </a:endParaRPr>
          </a:p>
        </p:txBody>
      </p:sp>
      <p:pic>
        <p:nvPicPr>
          <p:cNvPr id="75781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2" name="Picture 6" descr="67994922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6"/>
          <a:stretch>
            <a:fillRect/>
          </a:stretch>
        </p:blipFill>
        <p:spPr bwMode="auto">
          <a:xfrm>
            <a:off x="1476375" y="3213100"/>
            <a:ext cx="3819525" cy="26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latin typeface="Arial Black" pitchFamily="34" charset="0"/>
              </a:rPr>
              <a:t>8</a:t>
            </a:r>
            <a:r>
              <a:rPr lang="en-US" altLang="ru-RU" sz="2800" b="1">
                <a:latin typeface="Arial Black" pitchFamily="34" charset="0"/>
              </a:rPr>
              <a:t>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468313" y="2060575"/>
            <a:ext cx="83534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FF0000"/>
                </a:solidFill>
              </a:rPr>
              <a:t>bauble</a:t>
            </a:r>
            <a:endParaRPr lang="ru-RU" altLang="ru-RU" sz="6000" b="1">
              <a:solidFill>
                <a:srgbClr val="FF0000"/>
              </a:solidFill>
            </a:endParaRPr>
          </a:p>
        </p:txBody>
      </p:sp>
      <p:pic>
        <p:nvPicPr>
          <p:cNvPr id="76805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6" name="Picture 6" descr="prod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852738"/>
            <a:ext cx="2741613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80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395288" y="2781300"/>
            <a:ext cx="83534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FF0000"/>
                </a:solidFill>
              </a:rPr>
              <a:t>pancake</a:t>
            </a:r>
            <a:endParaRPr lang="ru-RU" altLang="ru-RU" sz="6000" b="1">
              <a:solidFill>
                <a:srgbClr val="FF0000"/>
              </a:solidFill>
            </a:endParaRPr>
          </a:p>
        </p:txBody>
      </p:sp>
      <p:pic>
        <p:nvPicPr>
          <p:cNvPr id="77829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55895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0" name="Picture 6" descr="5s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4076700"/>
            <a:ext cx="345757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611188" y="765175"/>
            <a:ext cx="1223962" cy="1047750"/>
          </a:xfrm>
          <a:prstGeom prst="rect">
            <a:avLst/>
          </a:prstGeom>
          <a:solidFill>
            <a:srgbClr val="FF0000">
              <a:alpha val="79999"/>
            </a:srgb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90</a:t>
            </a:r>
            <a:endParaRPr lang="ru-RU" altLang="ru-RU" sz="2800" b="1">
              <a:latin typeface="Arial Black" pitchFamily="34" charset="0"/>
            </a:endParaRP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539750" y="2133600"/>
            <a:ext cx="83534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6000" b="1">
                <a:solidFill>
                  <a:srgbClr val="FF0000"/>
                </a:solidFill>
              </a:rPr>
              <a:t>cracker</a:t>
            </a:r>
            <a:endParaRPr lang="ru-RU" altLang="ru-RU" sz="6000" b="1">
              <a:solidFill>
                <a:srgbClr val="FF0000"/>
              </a:solidFill>
            </a:endParaRPr>
          </a:p>
        </p:txBody>
      </p:sp>
      <p:pic>
        <p:nvPicPr>
          <p:cNvPr id="78853" name="Picture 5" descr="Puh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4" name="Picture 6" descr="t4_163181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573463"/>
            <a:ext cx="3025775" cy="240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33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323850" y="2924175"/>
            <a:ext cx="65008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>
                <a:hlinkClick r:id="rId3"/>
              </a:rPr>
              <a:t>http://www.obuvexsize.ru/upload/iblock/6d5/box.jpg</a:t>
            </a:r>
            <a:endParaRPr lang="en-US" altLang="ru-RU" sz="2000" b="1"/>
          </a:p>
          <a:p>
            <a:pPr eaLnBrk="1" hangingPunct="1"/>
            <a:endParaRPr lang="ru-RU" altLang="ru-RU" sz="2000" b="1"/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323850" y="1052513"/>
            <a:ext cx="83518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>
                <a:hlinkClick r:id="rId4"/>
              </a:rPr>
              <a:t>http://illustrator.demiart.ru/lesson/ppLexy/tuts/pumpkin/12.gif</a:t>
            </a:r>
            <a:endParaRPr lang="en-US" altLang="ru-RU" sz="2000" b="1"/>
          </a:p>
          <a:p>
            <a:pPr eaLnBrk="1" hangingPunct="1"/>
            <a:endParaRPr lang="ru-RU" altLang="ru-RU" sz="2000" b="1"/>
          </a:p>
        </p:txBody>
      </p:sp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323850" y="1844675"/>
            <a:ext cx="65135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>
                <a:hlinkClick r:id="rId5"/>
              </a:rPr>
              <a:t>http://albums.foto.tut.by/userpics/t/o/1000084540.jpg</a:t>
            </a:r>
            <a:endParaRPr lang="en-US" altLang="ru-RU" sz="2000" b="1"/>
          </a:p>
          <a:p>
            <a:pPr eaLnBrk="1" hangingPunct="1"/>
            <a:endParaRPr lang="ru-RU" altLang="ru-RU" sz="2000" b="1"/>
          </a:p>
        </p:txBody>
      </p:sp>
      <p:sp>
        <p:nvSpPr>
          <p:cNvPr id="79878" name="Rectangle 6"/>
          <p:cNvSpPr>
            <a:spLocks noChangeArrowheads="1"/>
          </p:cNvSpPr>
          <p:nvPr/>
        </p:nvSpPr>
        <p:spPr bwMode="auto">
          <a:xfrm>
            <a:off x="323850" y="3716338"/>
            <a:ext cx="744696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>
                <a:hlinkClick r:id="rId6"/>
              </a:rPr>
              <a:t>http://forum.materinstvo.ru/uploads/1224064717/post-49887-</a:t>
            </a:r>
            <a:endParaRPr lang="en-US" altLang="ru-RU" sz="2000" b="1">
              <a:hlinkClick r:id="rId6"/>
            </a:endParaRPr>
          </a:p>
          <a:p>
            <a:pPr eaLnBrk="1" hangingPunct="1"/>
            <a:r>
              <a:rPr lang="ru-RU" altLang="ru-RU" sz="2000" b="1">
                <a:hlinkClick r:id="rId6"/>
              </a:rPr>
              <a:t>1224149186.png</a:t>
            </a:r>
            <a:endParaRPr lang="en-US" altLang="ru-RU" sz="2000" b="1"/>
          </a:p>
          <a:p>
            <a:pPr eaLnBrk="1" hangingPunct="1"/>
            <a:endParaRPr lang="en-US" altLang="ru-RU" sz="2000" b="1"/>
          </a:p>
          <a:p>
            <a:pPr eaLnBrk="1" hangingPunct="1"/>
            <a:endParaRPr lang="ru-RU" altLang="ru-RU" sz="2000" b="1"/>
          </a:p>
        </p:txBody>
      </p:sp>
      <p:sp>
        <p:nvSpPr>
          <p:cNvPr id="79879" name="Rectangle 8"/>
          <p:cNvSpPr>
            <a:spLocks noChangeArrowheads="1"/>
          </p:cNvSpPr>
          <p:nvPr/>
        </p:nvSpPr>
        <p:spPr bwMode="auto">
          <a:xfrm>
            <a:off x="323850" y="4437063"/>
            <a:ext cx="66373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>
                <a:hlinkClick r:id="rId7"/>
              </a:rPr>
              <a:t>http://www.mebdom.ru/img/dynamic/prod.im.1055.jpg</a:t>
            </a:r>
            <a:endParaRPr lang="en-US" altLang="ru-RU" sz="2000" b="1"/>
          </a:p>
          <a:p>
            <a:pPr eaLnBrk="1" hangingPunct="1"/>
            <a:endParaRPr lang="ru-RU" altLang="ru-RU" sz="2000" b="1"/>
          </a:p>
        </p:txBody>
      </p:sp>
      <p:sp>
        <p:nvSpPr>
          <p:cNvPr id="79880" name="Rectangle 9"/>
          <p:cNvSpPr>
            <a:spLocks noChangeArrowheads="1"/>
          </p:cNvSpPr>
          <p:nvPr/>
        </p:nvSpPr>
        <p:spPr bwMode="auto">
          <a:xfrm>
            <a:off x="323850" y="4868863"/>
            <a:ext cx="66389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>
                <a:hlinkClick r:id="rId8"/>
              </a:rPr>
              <a:t>http://www.art-linestudio.ru/gal/pancake_week/5s.jpg</a:t>
            </a:r>
            <a:endParaRPr lang="en-US" altLang="ru-RU" sz="2000" b="1"/>
          </a:p>
          <a:p>
            <a:pPr eaLnBrk="1" hangingPunct="1"/>
            <a:endParaRPr lang="ru-RU" altLang="ru-RU" sz="2000" b="1"/>
          </a:p>
        </p:txBody>
      </p:sp>
      <p:sp>
        <p:nvSpPr>
          <p:cNvPr id="79881" name="Rectangle 10"/>
          <p:cNvSpPr>
            <a:spLocks noChangeArrowheads="1"/>
          </p:cNvSpPr>
          <p:nvPr/>
        </p:nvSpPr>
        <p:spPr bwMode="auto">
          <a:xfrm>
            <a:off x="323850" y="1484313"/>
            <a:ext cx="81359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>
                <a:hlinkClick r:id="rId9"/>
              </a:rPr>
              <a:t>http://img.galya.ru/galya.ru/Pictures2/catalog_diary/2009/12/30/t4</a:t>
            </a:r>
            <a:endParaRPr lang="en-US" altLang="ru-RU" sz="2000" b="1"/>
          </a:p>
          <a:p>
            <a:pPr eaLnBrk="1" hangingPunct="1"/>
            <a:endParaRPr lang="ru-RU" altLang="ru-RU" sz="2000" b="1"/>
          </a:p>
        </p:txBody>
      </p:sp>
      <p:sp>
        <p:nvSpPr>
          <p:cNvPr id="79882" name="Rectangle 11"/>
          <p:cNvSpPr>
            <a:spLocks noChangeArrowheads="1"/>
          </p:cNvSpPr>
          <p:nvPr/>
        </p:nvSpPr>
        <p:spPr bwMode="auto">
          <a:xfrm>
            <a:off x="323850" y="2565400"/>
            <a:ext cx="58324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>
                <a:hlinkClick r:id="rId10"/>
              </a:rPr>
              <a:t>http://www.roditeli.ua/site/file_uploads/082.jpg</a:t>
            </a:r>
            <a:endParaRPr lang="en-US" altLang="ru-RU" sz="2000" b="1"/>
          </a:p>
          <a:p>
            <a:pPr eaLnBrk="1" hangingPunct="1"/>
            <a:endParaRPr lang="ru-RU" altLang="ru-RU" sz="2000" b="1"/>
          </a:p>
        </p:txBody>
      </p:sp>
      <p:sp>
        <p:nvSpPr>
          <p:cNvPr id="79883" name="Rectangle 12"/>
          <p:cNvSpPr>
            <a:spLocks noChangeArrowheads="1"/>
          </p:cNvSpPr>
          <p:nvPr/>
        </p:nvSpPr>
        <p:spPr bwMode="auto">
          <a:xfrm>
            <a:off x="323850" y="3357563"/>
            <a:ext cx="74882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>
                <a:hlinkClick r:id="rId11"/>
              </a:rPr>
              <a:t>http://www.li.ru/interface/pda/?jid=2953063&amp;pid=101032601</a:t>
            </a:r>
            <a:endParaRPr lang="en-US" altLang="ru-RU" sz="2000" b="1"/>
          </a:p>
          <a:p>
            <a:pPr eaLnBrk="1" hangingPunct="1"/>
            <a:endParaRPr lang="ru-RU" altLang="ru-RU" sz="2000" b="1"/>
          </a:p>
        </p:txBody>
      </p:sp>
      <p:sp>
        <p:nvSpPr>
          <p:cNvPr id="79884" name="Rectangle 13"/>
          <p:cNvSpPr>
            <a:spLocks noChangeArrowheads="1"/>
          </p:cNvSpPr>
          <p:nvPr/>
        </p:nvSpPr>
        <p:spPr bwMode="auto">
          <a:xfrm>
            <a:off x="323850" y="2205038"/>
            <a:ext cx="5010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>
                <a:hlinkClick r:id="rId12"/>
              </a:rPr>
              <a:t>http://donkiyhot.ucoz.ru/679949226.jpg</a:t>
            </a:r>
            <a:endParaRPr lang="en-US" altLang="ru-RU" sz="2000" b="1"/>
          </a:p>
          <a:p>
            <a:pPr eaLnBrk="1" hangingPunct="1"/>
            <a:endParaRPr lang="ru-RU" altLang="ru-RU" sz="2000" b="1"/>
          </a:p>
        </p:txBody>
      </p:sp>
      <p:sp>
        <p:nvSpPr>
          <p:cNvPr id="79885" name="Text Box 14"/>
          <p:cNvSpPr txBox="1">
            <a:spLocks noChangeArrowheads="1"/>
          </p:cNvSpPr>
          <p:nvPr/>
        </p:nvSpPr>
        <p:spPr bwMode="auto">
          <a:xfrm>
            <a:off x="1692275" y="404813"/>
            <a:ext cx="4948149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 err="1" smtClean="0">
                <a:solidFill>
                  <a:srgbClr val="006600"/>
                </a:solidFill>
              </a:rPr>
              <a:t>Інформаційні</a:t>
            </a:r>
            <a:r>
              <a:rPr lang="ru-RU" altLang="ru-RU" b="1" dirty="0" smtClean="0">
                <a:solidFill>
                  <a:srgbClr val="006600"/>
                </a:solidFill>
              </a:rPr>
              <a:t> </a:t>
            </a:r>
            <a:r>
              <a:rPr lang="ru-RU" altLang="ru-RU" b="1" dirty="0" err="1" smtClean="0">
                <a:solidFill>
                  <a:srgbClr val="006600"/>
                </a:solidFill>
              </a:rPr>
              <a:t>ресурси</a:t>
            </a:r>
            <a:r>
              <a:rPr lang="ru-RU" altLang="ru-RU" b="1" dirty="0" smtClean="0">
                <a:solidFill>
                  <a:srgbClr val="006600"/>
                </a:solidFill>
              </a:rPr>
              <a:t>:</a:t>
            </a:r>
            <a:endParaRPr lang="ru-RU" altLang="ru-RU" b="1" dirty="0">
              <a:solidFill>
                <a:srgbClr val="006600"/>
              </a:solidFill>
            </a:endParaRPr>
          </a:p>
        </p:txBody>
      </p:sp>
      <p:sp>
        <p:nvSpPr>
          <p:cNvPr id="79886" name="Rectangle 15"/>
          <p:cNvSpPr>
            <a:spLocks noChangeArrowheads="1"/>
          </p:cNvSpPr>
          <p:nvPr/>
        </p:nvSpPr>
        <p:spPr bwMode="auto">
          <a:xfrm>
            <a:off x="323850" y="5300663"/>
            <a:ext cx="54657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>
                <a:hlinkClick r:id="rId13"/>
              </a:rPr>
              <a:t>http://www.kilat.ru/prazdiki/prazdnik_097.gif</a:t>
            </a:r>
            <a:endParaRPr lang="ru-RU" altLang="ru-RU" sz="2000" b="1"/>
          </a:p>
          <a:p>
            <a:pPr eaLnBrk="1" hangingPunct="1"/>
            <a:endParaRPr lang="ru-RU" altLang="ru-RU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187450" y="2205038"/>
            <a:ext cx="6911975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FF9900"/>
                </a:solidFill>
              </a:rPr>
              <a:t>What is the holiday when children put on spooky costumes, walk from house to house and ask </a:t>
            </a:r>
          </a:p>
          <a:p>
            <a:pPr algn="ctr" eaLnBrk="1" hangingPunct="1"/>
            <a:r>
              <a:rPr lang="en-US" altLang="ru-RU" sz="4000" b="1">
                <a:solidFill>
                  <a:srgbClr val="FF9900"/>
                </a:solidFill>
              </a:rPr>
              <a:t>“Trick or treat”?</a:t>
            </a:r>
            <a:endParaRPr lang="ru-RU" altLang="ru-RU" sz="4000" b="1">
              <a:solidFill>
                <a:srgbClr val="FF9900"/>
              </a:solidFill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900113" y="765175"/>
            <a:ext cx="1150937" cy="1008063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40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9221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2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9225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6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7178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71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33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268538" y="2565400"/>
            <a:ext cx="45720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4000" b="1">
                <a:solidFill>
                  <a:srgbClr val="FF9900"/>
                </a:solidFill>
              </a:rPr>
              <a:t> What holiday is held in honour of the birth of Christ? </a:t>
            </a:r>
            <a:endParaRPr lang="ru-RU" altLang="ru-RU" sz="4000" b="1">
              <a:solidFill>
                <a:srgbClr val="FF9900"/>
              </a:solidFill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900113" y="765175"/>
            <a:ext cx="1150937" cy="1008063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 sz="33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3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800" b="1">
                <a:latin typeface="Arial Black" pitchFamily="34" charset="0"/>
              </a:rPr>
              <a:t>50</a:t>
            </a:r>
            <a:endParaRPr lang="ru-RU" altLang="ru-RU" sz="2800" b="1">
              <a:latin typeface="Arial Black" pitchFamily="34" charset="0"/>
            </a:endParaRPr>
          </a:p>
        </p:txBody>
      </p:sp>
      <p:pic>
        <p:nvPicPr>
          <p:cNvPr id="10245" name="Picture 6" descr="Puh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73688"/>
            <a:ext cx="660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6" name="Group 9"/>
          <p:cNvGrpSpPr>
            <a:grpSpLocks/>
          </p:cNvGrpSpPr>
          <p:nvPr/>
        </p:nvGrpSpPr>
        <p:grpSpPr bwMode="auto">
          <a:xfrm>
            <a:off x="755650" y="4652963"/>
            <a:ext cx="1584325" cy="1512887"/>
            <a:chOff x="476" y="2931"/>
            <a:chExt cx="998" cy="953"/>
          </a:xfrm>
        </p:grpSpPr>
        <p:pic>
          <p:nvPicPr>
            <p:cNvPr id="10249" name="Picture 7" descr="post-26-1137451711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931"/>
              <a:ext cx="998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0" name="Text Box 8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12" y="3203"/>
              <a:ext cx="7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3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800" b="1">
                  <a:solidFill>
                    <a:srgbClr val="FFFF00"/>
                  </a:solidFill>
                </a:rPr>
                <a:t>ответ</a:t>
              </a:r>
            </a:p>
          </p:txBody>
        </p:sp>
      </p:grpSp>
      <p:pic>
        <p:nvPicPr>
          <p:cNvPr id="8202" name="тиканье часов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941888"/>
            <a:ext cx="2889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11" descr="55815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87" fill="hold"/>
                                        <p:tgtEl>
                                          <p:spTgt spid="82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0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1019</Words>
  <Application>Microsoft Office PowerPoint</Application>
  <PresentationFormat>Экран (4:3)</PresentationFormat>
  <Paragraphs>281</Paragraphs>
  <Slides>77</Slides>
  <Notes>0</Notes>
  <HiddenSlides>72</HiddenSlides>
  <MMClips>36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77</vt:i4>
      </vt:variant>
    </vt:vector>
  </HeadingPairs>
  <TitlesOfParts>
    <vt:vector size="78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Ольга Бушняк</cp:lastModifiedBy>
  <cp:revision>29</cp:revision>
  <dcterms:created xsi:type="dcterms:W3CDTF">2010-04-06T14:37:28Z</dcterms:created>
  <dcterms:modified xsi:type="dcterms:W3CDTF">2020-10-22T08:38:19Z</dcterms:modified>
</cp:coreProperties>
</file>