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9" r:id="rId24"/>
    <p:sldId id="281" r:id="rId25"/>
    <p:sldId id="282" r:id="rId26"/>
    <p:sldId id="280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1AF8"/>
    <a:srgbClr val="FF0066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E6CDC1-EA93-4D1B-9C34-7835C61ED8DF}" type="datetimeFigureOut">
              <a:rPr lang="ru-RU"/>
              <a:pPr>
                <a:defRPr/>
              </a:pPr>
              <a:t>31.12.2020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192913-F64C-43C3-ADD6-924B75BA1C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89CDF1-AE8C-4DEB-92BC-A9703DF2561C}" type="datetimeFigureOut">
              <a:rPr lang="ru-RU"/>
              <a:pPr>
                <a:defRPr/>
              </a:pPr>
              <a:t>31.12.2020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0712CF-F50E-4DCD-AC31-1D0EBA1163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D3C75B-D626-40B3-8AE6-9326DC0A84D8}" type="datetimeFigureOut">
              <a:rPr lang="ru-RU"/>
              <a:pPr>
                <a:defRPr/>
              </a:pPr>
              <a:t>31.12.2020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4EA165-AA2E-4D4D-99E0-AD26B1EE0A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A16794-3AD8-49D2-8B83-E251DC514815}" type="datetimeFigureOut">
              <a:rPr lang="ru-RU"/>
              <a:pPr>
                <a:defRPr/>
              </a:pPr>
              <a:t>31.12.2020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D98C7-A9C7-4B22-B45C-7676C2F6F5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3396A0-8E68-4353-BF52-D73BBC0FC4D6}" type="datetimeFigureOut">
              <a:rPr lang="ru-RU"/>
              <a:pPr>
                <a:defRPr/>
              </a:pPr>
              <a:t>31.12.2020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16D02B-36E4-40A5-A689-446AB23CDF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B72030-449F-4217-9133-BF7C49B05D3D}" type="datetimeFigureOut">
              <a:rPr lang="ru-RU"/>
              <a:pPr>
                <a:defRPr/>
              </a:pPr>
              <a:t>31.12.2020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5D8BAF-3375-47C0-BBB0-6E4B0FCF17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E390B-E538-4648-B67F-4995B0B13547}" type="datetimeFigureOut">
              <a:rPr lang="ru-RU"/>
              <a:pPr>
                <a:defRPr/>
              </a:pPr>
              <a:t>31.12.2020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44903A-E6B2-4912-9909-9699C6B60F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8C8E55-37AD-4E35-B3A4-BB43E3D92B77}" type="datetimeFigureOut">
              <a:rPr lang="ru-RU"/>
              <a:pPr>
                <a:defRPr/>
              </a:pPr>
              <a:t>31.12.2020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7C723-6D09-4D6B-85BB-1822EA5B66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F842E-61B7-40A6-9BBE-7669E53BDC9D}" type="datetimeFigureOut">
              <a:rPr lang="ru-RU"/>
              <a:pPr>
                <a:defRPr/>
              </a:pPr>
              <a:t>31.12.2020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7B60C1-33EC-4DE4-83FB-9CB5F23A12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EEF69E-F9CA-4C81-A6A9-2F8567E0A106}" type="datetimeFigureOut">
              <a:rPr lang="ru-RU"/>
              <a:pPr>
                <a:defRPr/>
              </a:pPr>
              <a:t>31.12.2020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ACBBE1-12CF-46B2-9F15-DB3794EF42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F72B60-77FA-4502-96D3-1512BD2A69B0}" type="datetimeFigureOut">
              <a:rPr lang="ru-RU"/>
              <a:pPr>
                <a:defRPr/>
              </a:pPr>
              <a:t>31.12.2020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527D1F-85B6-4CC9-B75D-95E3234AC4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78185E-D095-41F3-8ED0-BAEABF6D8D6B}" type="datetimeFigureOut">
              <a:rPr lang="ru-RU"/>
              <a:pPr>
                <a:defRPr/>
              </a:pPr>
              <a:t>31.12.2020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77BE59-375A-495C-988C-EF804133E3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31A99C-8331-41DD-8684-1D37C5CD33F8}" type="datetimeFigureOut">
              <a:rPr lang="ru-RU"/>
              <a:pPr>
                <a:defRPr/>
              </a:pPr>
              <a:t>31.12.2020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C400DB-0E8E-472E-8387-3B4078CEE9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4F53EB0-3B3D-4122-914E-6E0741CFDC2C}" type="datetimeFigureOut">
              <a:rPr lang="ru-RU"/>
              <a:pPr>
                <a:defRPr/>
              </a:pPr>
              <a:t>31.12.2020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27DCCA8-114C-4F76-9AC1-2BCA37599E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ctrTitle"/>
          </p:nvPr>
        </p:nvSpPr>
        <p:spPr>
          <a:xfrm>
            <a:off x="642938" y="642938"/>
            <a:ext cx="7772400" cy="1470025"/>
          </a:xfrm>
        </p:spPr>
        <p:txBody>
          <a:bodyPr/>
          <a:lstStyle/>
          <a:p>
            <a:pPr eaLnBrk="1" hangingPunct="1"/>
            <a:r>
              <a:rPr lang="en-US" b="1" i="1" smtClean="0">
                <a:solidFill>
                  <a:srgbClr val="00B050"/>
                </a:solidFill>
                <a:latin typeface="Algerian" pitchFamily="82" charset="0"/>
              </a:rPr>
              <a:t>A quiz show</a:t>
            </a:r>
            <a:endParaRPr lang="ru-RU" b="1" i="1" smtClean="0">
              <a:solidFill>
                <a:srgbClr val="00B05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1857375"/>
            <a:ext cx="6400800" cy="1752600"/>
          </a:xfrm>
        </p:spPr>
        <p:txBody>
          <a:bodyPr/>
          <a:lstStyle/>
          <a:p>
            <a:pPr eaLnBrk="1" hangingPunct="1"/>
            <a:r>
              <a:rPr lang="en-US" sz="6000" b="1" i="1" dirty="0" smtClean="0">
                <a:solidFill>
                  <a:srgbClr val="541AF8"/>
                </a:solidFill>
                <a:latin typeface="Cooper Black" pitchFamily="18" charset="0"/>
              </a:rPr>
              <a:t>Winter holidays</a:t>
            </a:r>
          </a:p>
          <a:p>
            <a:pPr eaLnBrk="1" hangingPunct="1"/>
            <a:r>
              <a:rPr lang="en-US" sz="6000" b="1" i="1" dirty="0" smtClean="0">
                <a:solidFill>
                  <a:srgbClr val="541AF8"/>
                </a:solidFill>
                <a:latin typeface="Cooper Black" pitchFamily="18" charset="0"/>
              </a:rPr>
              <a:t>in Britain</a:t>
            </a:r>
            <a:endParaRPr lang="ru-RU" sz="6000" b="1" i="1" dirty="0" smtClean="0">
              <a:solidFill>
                <a:srgbClr val="541AF8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 C 0.007 -0.01333  0.014 -0.028  0.021 -0.04667  C 0.04 -0.1  0.045 -0.152  0.031 -0.16  C 0.017 -0.16933  -0.01 -0.132  -0.029 -0.07867  C -0.039 -0.05067  -0.045 -0.024  -0.047 -0.004  C -0.05 0.012  -0.051 0.028  -0.051 0.04667  C -0.051 0.10667  -0.038 0.156  -0.023 0.156  C -0.008 0.156  0.005 0.10667  0.005 0.04667  C 0.005 0.01867  0.002 -0.008  -0.003 -0.02667  C -0.005 -0.04267  -0.01 -0.06  -0.016 -0.07733  C -0.036 -0.132  -0.063 -0.16933  -0.077 -0.16  C -0.091 -0.15067  -0.086 -0.1  -0.066 -0.04533  C -0.058 -0.02  -0.047 0.00133  -0.036 0.016  C -0.028 0.02933  -0.019 0.04133  -0.007 0.05333  C 0.029 0.092  0.065 0.10933  0.075 0.09333  C 0.084 0.07733  0.064 0.03333  0.028 -0.004  C 0.013 -0.02  -0.003 -0.032  -0.016 -0.04  C -0.028 -0.048  -0.043 -0.05467  -0.059 -0.05867  C -0.103 -0.072  -0.141 -0.068  -0.144 -0.04667  C -0.148 -0.02667  -0.115 0.0  -0.071 0.01333  C -0.051 0.01867  -0.032 0.02133  -0.017 0.02  C -0.004 0.02  0.01 0.01733  0.025 0.01333  C 0.069 0.0  0.102 -0.028  0.098 -0.048  C 0.095 -0.068  0.057 -0.07333  0.013 -0.06  C -0.008 -0.05333  -0.027 -0.044  -0.04 -0.03333  C -0.051 -0.02533  -0.062 -0.016  -0.074 -0.004  C -0.109 0.03467  -0.13 0.07733  -0.12 0.09333  C -0.111 0.10933  -0.074 0.092  -0.039 0.05467  C -0.022 0.036  -0.008 0.01733  0.0 0.0  Z" pathEditMode="relative">
                                      <p:cBhvr>
                                        <p:cTn id="6" dur="12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457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6600" b="1" smtClean="0">
                <a:solidFill>
                  <a:srgbClr val="541AF8"/>
                </a:solidFill>
                <a:latin typeface="Lucida Fax" pitchFamily="18" charset="0"/>
              </a:rPr>
              <a:t>a) Trafalgar</a:t>
            </a:r>
            <a:endParaRPr lang="ru-RU" sz="6600" b="1" smtClean="0">
              <a:solidFill>
                <a:srgbClr val="541AF8"/>
              </a:solidFill>
              <a:latin typeface="Lucida Fax" pitchFamily="18" charset="0"/>
            </a:endParaRPr>
          </a:p>
        </p:txBody>
      </p:sp>
      <p:pic>
        <p:nvPicPr>
          <p:cNvPr id="24580" name="Picture 4" descr="ded-moroz10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19475" y="2852738"/>
            <a:ext cx="4505325" cy="27527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560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/>
            <a:r>
              <a:rPr lang="en-US" sz="4000" b="1" smtClean="0">
                <a:solidFill>
                  <a:srgbClr val="541AF8"/>
                </a:solidFill>
                <a:latin typeface="Lucida Bright" pitchFamily="18" charset="0"/>
              </a:rPr>
              <a:t>5. The New Year’s Tree is a present from people of … to the people of Great Britain.</a:t>
            </a:r>
            <a:r>
              <a:rPr lang="en-US" sz="4000" smtClean="0">
                <a:latin typeface="Lucida Bright" pitchFamily="18" charset="0"/>
              </a:rPr>
              <a:t> </a:t>
            </a:r>
          </a:p>
          <a:p>
            <a:pPr algn="ctr" eaLnBrk="1" hangingPunct="1"/>
            <a:r>
              <a:rPr lang="en-US" sz="4000" smtClean="0">
                <a:latin typeface="Lucida Bright" pitchFamily="18" charset="0"/>
              </a:rPr>
              <a:t>a) Norway          b) Russia                     c) America</a:t>
            </a:r>
            <a:endParaRPr lang="ru-RU" sz="4000" smtClean="0">
              <a:latin typeface="Lucida Bright" pitchFamily="18" charset="0"/>
            </a:endParaRPr>
          </a:p>
          <a:p>
            <a:pPr algn="ctr" eaLnBrk="1" hangingPunct="1"/>
            <a:endParaRPr lang="ru-RU" sz="4000" smtClean="0">
              <a:latin typeface="Lucida Bright" pitchFamily="18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662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6600" b="1" i="1" smtClean="0">
                <a:solidFill>
                  <a:srgbClr val="541AF8"/>
                </a:solidFill>
                <a:latin typeface="Lucida Fax" pitchFamily="18" charset="0"/>
              </a:rPr>
              <a:t>a) Norway</a:t>
            </a:r>
            <a:endParaRPr lang="ru-RU" sz="6600" b="1" i="1" smtClean="0">
              <a:solidFill>
                <a:srgbClr val="541AF8"/>
              </a:solidFill>
            </a:endParaRPr>
          </a:p>
        </p:txBody>
      </p:sp>
      <p:pic>
        <p:nvPicPr>
          <p:cNvPr id="26629" name="Picture 5" descr="ded-moroz-i-snegovik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8625" y="3429000"/>
            <a:ext cx="2933700" cy="1914525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765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4000" b="1" smtClean="0">
                <a:solidFill>
                  <a:srgbClr val="541AF8"/>
                </a:solidFill>
                <a:latin typeface="Lucida Fax" pitchFamily="18" charset="0"/>
              </a:rPr>
              <a:t>6. For Christmas dinner the English eat…</a:t>
            </a:r>
            <a:endParaRPr lang="ru-RU" sz="4000" b="1" smtClean="0">
              <a:solidFill>
                <a:srgbClr val="541AF8"/>
              </a:solidFill>
              <a:latin typeface="Lucida Fax" pitchFamily="18" charset="0"/>
            </a:endParaRPr>
          </a:p>
          <a:p>
            <a:pPr eaLnBrk="1" hangingPunct="1"/>
            <a:r>
              <a:rPr lang="en-US" sz="4000" smtClean="0">
                <a:latin typeface="Lucida Fax" pitchFamily="18" charset="0"/>
              </a:rPr>
              <a:t>a) pizzas                                  b) hamburgers           </a:t>
            </a:r>
          </a:p>
          <a:p>
            <a:pPr eaLnBrk="1" hangingPunct="1">
              <a:buFont typeface="Arial" charset="0"/>
              <a:buNone/>
            </a:pPr>
            <a:r>
              <a:rPr lang="en-US" sz="4000" smtClean="0">
                <a:latin typeface="Lucida Fax" pitchFamily="18" charset="0"/>
              </a:rPr>
              <a:t>  c) roast turkey</a:t>
            </a:r>
            <a:endParaRPr lang="ru-RU" sz="4000" smtClean="0">
              <a:latin typeface="Lucida Fax" pitchFamily="18" charset="0"/>
            </a:endParaRPr>
          </a:p>
          <a:p>
            <a:pPr eaLnBrk="1" hangingPunct="1"/>
            <a:endParaRPr lang="ru-RU" sz="4000" smtClean="0">
              <a:latin typeface="Lucida Fax" pitchFamily="18" charset="0"/>
            </a:endParaRPr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867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6600" b="1" i="1" smtClean="0">
                <a:solidFill>
                  <a:srgbClr val="541AF8"/>
                </a:solidFill>
                <a:latin typeface="Lucida Fax" pitchFamily="18" charset="0"/>
              </a:rPr>
              <a:t>c) roast turkey</a:t>
            </a:r>
            <a:endParaRPr lang="ru-RU" sz="6600" b="1" i="1" smtClean="0">
              <a:solidFill>
                <a:srgbClr val="541AF8"/>
              </a:solidFill>
            </a:endParaRPr>
          </a:p>
        </p:txBody>
      </p:sp>
      <p:pic>
        <p:nvPicPr>
          <p:cNvPr id="4" name="Picture 4" descr="куу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84488" y="3643314"/>
            <a:ext cx="2959512" cy="221616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969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4000" b="1" smtClean="0">
                <a:solidFill>
                  <a:srgbClr val="541AF8"/>
                </a:solidFill>
                <a:latin typeface="Lucida Bright" pitchFamily="18" charset="0"/>
              </a:rPr>
              <a:t>7. The day after Christmas is…</a:t>
            </a:r>
            <a:endParaRPr lang="ru-RU" sz="4000" b="1" smtClean="0">
              <a:solidFill>
                <a:srgbClr val="541AF8"/>
              </a:solidFill>
              <a:latin typeface="Lucida Bright" pitchFamily="18" charset="0"/>
            </a:endParaRPr>
          </a:p>
          <a:p>
            <a:pPr eaLnBrk="1" hangingPunct="1"/>
            <a:r>
              <a:rPr lang="en-US" sz="4000" smtClean="0">
                <a:latin typeface="Lucida Bright" pitchFamily="18" charset="0"/>
              </a:rPr>
              <a:t>a) New Year         b) Boxing Day             c) Mother’s Day</a:t>
            </a:r>
            <a:endParaRPr lang="ru-RU" sz="4000" smtClean="0">
              <a:latin typeface="Lucida Bright" pitchFamily="18" charset="0"/>
            </a:endParaRPr>
          </a:p>
          <a:p>
            <a:pPr eaLnBrk="1" hangingPunct="1"/>
            <a:endParaRPr lang="ru-RU" sz="4000" smtClean="0">
              <a:latin typeface="Lucida Bright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072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6600" b="1" smtClean="0">
                <a:solidFill>
                  <a:srgbClr val="541AF8"/>
                </a:solidFill>
              </a:rPr>
              <a:t>b) Boxing Day</a:t>
            </a:r>
            <a:endParaRPr lang="ru-RU" sz="6600" b="1" smtClean="0">
              <a:solidFill>
                <a:srgbClr val="541AF8"/>
              </a:solidFill>
            </a:endParaRPr>
          </a:p>
        </p:txBody>
      </p:sp>
      <p:pic>
        <p:nvPicPr>
          <p:cNvPr id="30724" name="Picture 4" descr="80541035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6100" y="2924175"/>
            <a:ext cx="3886200" cy="25146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174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4000" b="1" smtClean="0">
                <a:solidFill>
                  <a:srgbClr val="541AF8"/>
                </a:solidFill>
                <a:latin typeface="Lucida Bright" pitchFamily="18" charset="0"/>
              </a:rPr>
              <a:t>8. A lot of Englishmen go to … square to see the Christmas tree.</a:t>
            </a:r>
            <a:endParaRPr lang="ru-RU" sz="4000" b="1" smtClean="0">
              <a:solidFill>
                <a:srgbClr val="541AF8"/>
              </a:solidFill>
              <a:latin typeface="Lucida Bright" pitchFamily="18" charset="0"/>
            </a:endParaRPr>
          </a:p>
          <a:p>
            <a:pPr eaLnBrk="1" hangingPunct="1"/>
            <a:r>
              <a:rPr lang="en-US" sz="4000" smtClean="0">
                <a:latin typeface="Lucida Bright" pitchFamily="18" charset="0"/>
              </a:rPr>
              <a:t>a) Times                 b) Red                          c) Trafalgar</a:t>
            </a:r>
            <a:endParaRPr lang="ru-RU" sz="4000" smtClean="0">
              <a:latin typeface="Lucida Bright" pitchFamily="18" charset="0"/>
            </a:endParaRPr>
          </a:p>
          <a:p>
            <a:pPr eaLnBrk="1" hangingPunct="1"/>
            <a:endParaRPr lang="ru-RU" sz="4000" smtClean="0">
              <a:latin typeface="Lucida Bright" pitchFamily="18" charset="0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277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6600" b="1" i="1" smtClean="0">
                <a:solidFill>
                  <a:srgbClr val="541AF8"/>
                </a:solidFill>
                <a:latin typeface="Lucida Fax" pitchFamily="18" charset="0"/>
              </a:rPr>
              <a:t>c) Trafalgar</a:t>
            </a:r>
            <a:endParaRPr lang="ru-RU" sz="6600" b="1" i="1" smtClean="0">
              <a:solidFill>
                <a:srgbClr val="541AF8"/>
              </a:solidFill>
            </a:endParaRPr>
          </a:p>
        </p:txBody>
      </p:sp>
      <p:pic>
        <p:nvPicPr>
          <p:cNvPr id="32771" name="Picture 2" descr="C:\Users\Петя\Desktop\GIF\82016082_886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75" y="2571750"/>
            <a:ext cx="3000375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379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4000" b="1" smtClean="0">
                <a:solidFill>
                  <a:srgbClr val="541AF8"/>
                </a:solidFill>
                <a:latin typeface="Lucida Bright" pitchFamily="18" charset="0"/>
              </a:rPr>
              <a:t>9. English and American people often make … for the New Year.</a:t>
            </a:r>
            <a:endParaRPr lang="ru-RU" sz="4000" b="1" smtClean="0">
              <a:solidFill>
                <a:srgbClr val="541AF8"/>
              </a:solidFill>
              <a:latin typeface="Lucida Bright" pitchFamily="18" charset="0"/>
            </a:endParaRPr>
          </a:p>
          <a:p>
            <a:pPr eaLnBrk="1" hangingPunct="1"/>
            <a:r>
              <a:rPr lang="en-US" sz="4000" smtClean="0">
                <a:latin typeface="Lucida Bright" pitchFamily="18" charset="0"/>
              </a:rPr>
              <a:t>a) New Year’s resolutions       b) cars                c) houses </a:t>
            </a:r>
            <a:endParaRPr lang="ru-RU" sz="4000" smtClean="0">
              <a:latin typeface="Lucida Bright" pitchFamily="18" charset="0"/>
            </a:endParaRPr>
          </a:p>
          <a:p>
            <a:pPr eaLnBrk="1" hangingPunct="1"/>
            <a:endParaRPr lang="ru-RU" sz="4000" smtClean="0">
              <a:latin typeface="Lucida Bright" pitchFamily="18" charset="0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6386" name="Содержимое 2"/>
          <p:cNvSpPr>
            <a:spLocks noGrp="1"/>
          </p:cNvSpPr>
          <p:nvPr>
            <p:ph idx="1"/>
          </p:nvPr>
        </p:nvSpPr>
        <p:spPr>
          <a:xfrm>
            <a:off x="-612775" y="2060575"/>
            <a:ext cx="8229600" cy="1900238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en-US" sz="7200" b="1" i="1" smtClean="0">
                <a:solidFill>
                  <a:srgbClr val="541AF8"/>
                </a:solidFill>
                <a:latin typeface="Algerian" pitchFamily="82" charset="0"/>
              </a:rPr>
              <a:t> ROUND I</a:t>
            </a:r>
            <a:endParaRPr lang="ru-RU" sz="7200" b="1" i="1" smtClean="0">
              <a:solidFill>
                <a:srgbClr val="541AF8"/>
              </a:solidFill>
            </a:endParaRPr>
          </a:p>
        </p:txBody>
      </p:sp>
      <p:pic>
        <p:nvPicPr>
          <p:cNvPr id="16387" name="Picture 5" descr="52660198_2ea0116649e4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7400" y="2636838"/>
            <a:ext cx="2705100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481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6600" b="1" i="1" smtClean="0">
                <a:solidFill>
                  <a:srgbClr val="541AF8"/>
                </a:solidFill>
                <a:latin typeface="Lucida Fax" pitchFamily="18" charset="0"/>
              </a:rPr>
              <a:t>a) New Year’s resolutions</a:t>
            </a:r>
            <a:endParaRPr lang="ru-RU" sz="6600" b="1" i="1" smtClean="0">
              <a:solidFill>
                <a:srgbClr val="541AF8"/>
              </a:solidFill>
            </a:endParaRPr>
          </a:p>
        </p:txBody>
      </p:sp>
      <p:pic>
        <p:nvPicPr>
          <p:cNvPr id="34820" name="Picture 4" descr="noviy-god-1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1863" y="2997200"/>
            <a:ext cx="2857500" cy="268605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584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4400" b="1" smtClean="0">
                <a:solidFill>
                  <a:srgbClr val="541AF8"/>
                </a:solidFill>
                <a:latin typeface="Lucida Bright" pitchFamily="18" charset="0"/>
              </a:rPr>
              <a:t>10. Who is Santa Claus’s helper</a:t>
            </a:r>
            <a:r>
              <a:rPr lang="uk-UA" sz="4400" b="1" smtClean="0">
                <a:solidFill>
                  <a:srgbClr val="541AF8"/>
                </a:solidFill>
                <a:latin typeface="Lucida Bright" pitchFamily="18" charset="0"/>
              </a:rPr>
              <a:t>?</a:t>
            </a:r>
            <a:endParaRPr lang="ru-RU" sz="4400" b="1" smtClean="0">
              <a:solidFill>
                <a:srgbClr val="541AF8"/>
              </a:solidFill>
              <a:latin typeface="Lucida Bright" pitchFamily="18" charset="0"/>
            </a:endParaRPr>
          </a:p>
          <a:p>
            <a:pPr eaLnBrk="1" hangingPunct="1"/>
            <a:r>
              <a:rPr lang="uk-UA" sz="4400" smtClean="0">
                <a:latin typeface="Lucida Bright" pitchFamily="18" charset="0"/>
              </a:rPr>
              <a:t>a)</a:t>
            </a:r>
            <a:r>
              <a:rPr lang="en-US" sz="4400" smtClean="0">
                <a:latin typeface="Lucida Bright" pitchFamily="18" charset="0"/>
              </a:rPr>
              <a:t> reindeer     b) mouse           c) rabbit</a:t>
            </a:r>
            <a:endParaRPr lang="ru-RU" sz="4400" smtClean="0">
              <a:latin typeface="Lucida Bright" pitchFamily="18" charset="0"/>
            </a:endParaRP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686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uk-UA" sz="6600" b="1" i="1" smtClean="0">
                <a:solidFill>
                  <a:srgbClr val="541AF8"/>
                </a:solidFill>
              </a:rPr>
              <a:t>a)</a:t>
            </a:r>
            <a:r>
              <a:rPr lang="en-US" sz="6600" b="1" i="1" smtClean="0">
                <a:solidFill>
                  <a:srgbClr val="541AF8"/>
                </a:solidFill>
                <a:latin typeface="Lucida Fax" pitchFamily="18" charset="0"/>
              </a:rPr>
              <a:t> reindeer</a:t>
            </a:r>
            <a:endParaRPr lang="ru-RU" sz="6600" b="1" i="1" smtClean="0">
              <a:solidFill>
                <a:srgbClr val="541AF8"/>
              </a:solidFill>
            </a:endParaRPr>
          </a:p>
        </p:txBody>
      </p:sp>
      <p:pic>
        <p:nvPicPr>
          <p:cNvPr id="36869" name="Picture 5" descr="novyj-god6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33963" y="3573463"/>
            <a:ext cx="4110037" cy="2965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8914" name="Содержимое 2"/>
          <p:cNvSpPr>
            <a:spLocks noGrp="1"/>
          </p:cNvSpPr>
          <p:nvPr>
            <p:ph idx="1"/>
          </p:nvPr>
        </p:nvSpPr>
        <p:spPr>
          <a:xfrm>
            <a:off x="-396875" y="2349500"/>
            <a:ext cx="8229600" cy="1871663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en-US" sz="7200" b="1" i="1" dirty="0" smtClean="0">
                <a:solidFill>
                  <a:srgbClr val="541AF8"/>
                </a:solidFill>
                <a:latin typeface="Algerian" pitchFamily="82" charset="0"/>
              </a:rPr>
              <a:t>ROUND II</a:t>
            </a:r>
            <a:endParaRPr lang="ru-RU" sz="7200" b="1" i="1" dirty="0" smtClean="0">
              <a:solidFill>
                <a:srgbClr val="541AF8"/>
              </a:solidFill>
            </a:endParaRPr>
          </a:p>
        </p:txBody>
      </p:sp>
      <p:pic>
        <p:nvPicPr>
          <p:cNvPr id="38916" name="Picture 4" descr="81971322_78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16688" y="2492375"/>
            <a:ext cx="2286000" cy="3048000"/>
          </a:xfrm>
          <a:prstGeom prst="rect">
            <a:avLst/>
          </a:prstGeom>
          <a:noFill/>
        </p:spPr>
      </p:pic>
      <p:pic>
        <p:nvPicPr>
          <p:cNvPr id="38917" name="Picture 5" descr="49549027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0"/>
            <a:ext cx="7620000" cy="18573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" y="714375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i="1" dirty="0">
                <a:solidFill>
                  <a:srgbClr val="541AF8"/>
                </a:solidFill>
                <a:latin typeface="Algerian" pitchFamily="82" charset="0"/>
              </a:rPr>
              <a:t>Finish sentences with these words:</a:t>
            </a:r>
            <a:r>
              <a:rPr lang="ru-RU" b="1" i="1" dirty="0"/>
              <a:t/>
            </a:r>
            <a:br>
              <a:rPr lang="ru-RU" b="1" i="1" dirty="0"/>
            </a:br>
            <a:endParaRPr lang="ru-RU" b="1" i="1" dirty="0"/>
          </a:p>
        </p:txBody>
      </p:sp>
      <p:sp>
        <p:nvSpPr>
          <p:cNvPr id="39938" name="Содержимое 2"/>
          <p:cNvSpPr>
            <a:spLocks noGrp="1"/>
          </p:cNvSpPr>
          <p:nvPr>
            <p:ph idx="1"/>
          </p:nvPr>
        </p:nvSpPr>
        <p:spPr>
          <a:xfrm>
            <a:off x="500063" y="2071688"/>
            <a:ext cx="8229600" cy="4525962"/>
          </a:xfrm>
        </p:spPr>
        <p:txBody>
          <a:bodyPr/>
          <a:lstStyle/>
          <a:p>
            <a:pPr eaLnBrk="1" hangingPunct="1"/>
            <a:r>
              <a:rPr lang="en-US" sz="4800" b="1" smtClean="0">
                <a:latin typeface="Lucida Calligraphy" pitchFamily="66" charset="0"/>
              </a:rPr>
              <a:t>North Pole 	  toys</a:t>
            </a:r>
            <a:endParaRPr lang="ru-RU" sz="4800" b="1" smtClean="0"/>
          </a:p>
          <a:p>
            <a:pPr eaLnBrk="1" hangingPunct="1"/>
            <a:r>
              <a:rPr lang="en-US" sz="4800" b="1" smtClean="0">
                <a:latin typeface="Lucida Calligraphy" pitchFamily="66" charset="0"/>
              </a:rPr>
              <a:t>chimney		  elves</a:t>
            </a:r>
            <a:endParaRPr lang="ru-RU" sz="4800" b="1" smtClean="0"/>
          </a:p>
          <a:p>
            <a:pPr eaLnBrk="1" hangingPunct="1"/>
            <a:r>
              <a:rPr lang="en-US" sz="4800" b="1" smtClean="0">
                <a:latin typeface="Lucida Calligraphy" pitchFamily="66" charset="0"/>
              </a:rPr>
              <a:t>tree			      reindeer</a:t>
            </a:r>
            <a:endParaRPr lang="ru-RU" sz="4800" b="1" smtClean="0"/>
          </a:p>
          <a:p>
            <a:pPr eaLnBrk="1" hangingPunct="1"/>
            <a:r>
              <a:rPr lang="en-US" sz="4800" b="1" smtClean="0">
                <a:latin typeface="Lucida Calligraphy" pitchFamily="66" charset="0"/>
              </a:rPr>
              <a:t>beard			  sleigh</a:t>
            </a:r>
            <a:endParaRPr lang="ru-RU" sz="4800" b="1" smtClean="0"/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096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6000" b="1" smtClean="0">
                <a:solidFill>
                  <a:srgbClr val="541AF8"/>
                </a:solidFill>
                <a:latin typeface="Lucida Calligraphy" pitchFamily="66" charset="0"/>
              </a:rPr>
              <a:t>Santa Claus is an old man with a white …</a:t>
            </a:r>
            <a:r>
              <a:rPr lang="en-US" sz="6000" b="1" smtClean="0">
                <a:latin typeface="Lucida Calligraphy" pitchFamily="66" charset="0"/>
              </a:rPr>
              <a:t> </a:t>
            </a:r>
            <a:endParaRPr lang="ru-RU" sz="6000" b="1" smtClean="0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198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6600" b="1" i="1" smtClean="0">
                <a:solidFill>
                  <a:srgbClr val="541AF8"/>
                </a:solidFill>
                <a:latin typeface="Aharoni"/>
                <a:ea typeface="Aharoni"/>
                <a:cs typeface="Aharoni"/>
              </a:rPr>
              <a:t>beard</a:t>
            </a:r>
            <a:endParaRPr lang="ru-RU" sz="6600" b="1" i="1" smtClean="0">
              <a:solidFill>
                <a:srgbClr val="541AF8"/>
              </a:solidFill>
              <a:ea typeface="Aharoni"/>
              <a:cs typeface="Aharoni"/>
            </a:endParaRPr>
          </a:p>
        </p:txBody>
      </p:sp>
      <p:pic>
        <p:nvPicPr>
          <p:cNvPr id="41988" name="Picture 4" descr="podarki-novogodnie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35600" y="2133600"/>
            <a:ext cx="2971800" cy="39624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301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6000" b="1" smtClean="0">
                <a:solidFill>
                  <a:srgbClr val="541AF8"/>
                </a:solidFill>
                <a:latin typeface="Lucida Calligraphy" pitchFamily="66" charset="0"/>
              </a:rPr>
              <a:t>He lives at the …</a:t>
            </a:r>
            <a:endParaRPr lang="ru-RU" sz="6000" b="1" smtClean="0">
              <a:solidFill>
                <a:srgbClr val="541AF8"/>
              </a:solidFill>
            </a:endParaRPr>
          </a:p>
        </p:txBody>
      </p:sp>
      <p:pic>
        <p:nvPicPr>
          <p:cNvPr id="2050" name="Picture 2" descr="H:\GIF\podarki-novogodnie6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2928934"/>
            <a:ext cx="3119605" cy="348615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403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6000" b="1" smtClean="0">
                <a:solidFill>
                  <a:srgbClr val="541AF8"/>
                </a:solidFill>
                <a:latin typeface="Lucida Calligraphy" pitchFamily="66" charset="0"/>
              </a:rPr>
              <a:t>North Pole</a:t>
            </a:r>
            <a:endParaRPr lang="ru-RU" sz="6000" b="1" smtClean="0">
              <a:solidFill>
                <a:srgbClr val="541AF8"/>
              </a:solidFill>
            </a:endParaRPr>
          </a:p>
        </p:txBody>
      </p:sp>
      <p:pic>
        <p:nvPicPr>
          <p:cNvPr id="44036" name="Picture 4" descr="novyj-god-210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363" y="2565400"/>
            <a:ext cx="3417887" cy="34178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505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/>
            <a:r>
              <a:rPr lang="en-US" sz="6000" b="1" smtClean="0">
                <a:solidFill>
                  <a:srgbClr val="541AF8"/>
                </a:solidFill>
                <a:latin typeface="Lucida Calligraphy" pitchFamily="66" charset="0"/>
              </a:rPr>
              <a:t>The toys are made by …</a:t>
            </a:r>
            <a:endParaRPr lang="ru-RU" sz="6000" b="1" smtClean="0">
              <a:solidFill>
                <a:srgbClr val="541AF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714375"/>
            <a:ext cx="8229600" cy="17145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i="1" dirty="0">
                <a:solidFill>
                  <a:srgbClr val="541AF8"/>
                </a:solidFill>
                <a:latin typeface="Lucida Bright" pitchFamily="18" charset="0"/>
              </a:rPr>
              <a:t>Let’s choose the correct </a:t>
            </a:r>
            <a:r>
              <a:rPr lang="en-US" b="1" i="1" dirty="0" smtClean="0">
                <a:solidFill>
                  <a:srgbClr val="541AF8"/>
                </a:solidFill>
                <a:latin typeface="Lucida Bright" pitchFamily="18" charset="0"/>
              </a:rPr>
              <a:t>answer: </a:t>
            </a:r>
            <a:r>
              <a:rPr lang="ru-RU" b="1" i="1" dirty="0">
                <a:solidFill>
                  <a:srgbClr val="541AF8"/>
                </a:solidFill>
              </a:rPr>
              <a:t/>
            </a:r>
            <a:br>
              <a:rPr lang="ru-RU" b="1" i="1" dirty="0">
                <a:solidFill>
                  <a:srgbClr val="541AF8"/>
                </a:solidFill>
              </a:rPr>
            </a:br>
            <a:endParaRPr lang="ru-RU" b="1" i="1" dirty="0">
              <a:solidFill>
                <a:srgbClr val="541AF8"/>
              </a:solidFill>
            </a:endParaRPr>
          </a:p>
        </p:txBody>
      </p:sp>
      <p:sp>
        <p:nvSpPr>
          <p:cNvPr id="17410" name="Содержимое 2"/>
          <p:cNvSpPr>
            <a:spLocks noGrp="1"/>
          </p:cNvSpPr>
          <p:nvPr>
            <p:ph idx="1"/>
          </p:nvPr>
        </p:nvSpPr>
        <p:spPr>
          <a:xfrm>
            <a:off x="428625" y="2428875"/>
            <a:ext cx="8229600" cy="2928938"/>
          </a:xfrm>
        </p:spPr>
        <p:txBody>
          <a:bodyPr/>
          <a:lstStyle/>
          <a:p>
            <a:pPr eaLnBrk="1" hangingPunct="1"/>
            <a:r>
              <a:rPr lang="en-US" sz="4000" i="1" dirty="0" smtClean="0">
                <a:latin typeface="Lucida Fax" pitchFamily="18" charset="0"/>
              </a:rPr>
              <a:t>1. The 25th of December is…</a:t>
            </a:r>
            <a:endParaRPr lang="ru-RU" sz="4000" i="1" dirty="0" smtClean="0"/>
          </a:p>
          <a:p>
            <a:pPr algn="ctr" eaLnBrk="1" hangingPunct="1"/>
            <a:r>
              <a:rPr lang="en-US" sz="4000" i="1" dirty="0" smtClean="0">
                <a:latin typeface="Lucida Fax" pitchFamily="18" charset="0"/>
              </a:rPr>
              <a:t>a) Christmas Day              </a:t>
            </a:r>
          </a:p>
          <a:p>
            <a:pPr algn="ctr" eaLnBrk="1" hangingPunct="1"/>
            <a:r>
              <a:rPr lang="en-US" sz="4000" i="1" dirty="0" smtClean="0">
                <a:latin typeface="Lucida Fax" pitchFamily="18" charset="0"/>
              </a:rPr>
              <a:t>b) New Year       c) Boxing Day</a:t>
            </a:r>
            <a:endParaRPr lang="ru-RU" sz="4000" i="1" dirty="0" smtClean="0"/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608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6000" b="1" smtClean="0">
                <a:solidFill>
                  <a:srgbClr val="541AF8"/>
                </a:solidFill>
                <a:latin typeface="Lucida Calligraphy" pitchFamily="66" charset="0"/>
              </a:rPr>
              <a:t>elves</a:t>
            </a:r>
            <a:endParaRPr lang="ru-RU" sz="6000" b="1" smtClean="0">
              <a:solidFill>
                <a:srgbClr val="541AF8"/>
              </a:solidFill>
            </a:endParaRPr>
          </a:p>
        </p:txBody>
      </p:sp>
      <p:pic>
        <p:nvPicPr>
          <p:cNvPr id="4608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9338" y="1484313"/>
            <a:ext cx="3746500" cy="42989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xit" presetSubtype="0" decel="100000" fill="hold" grpId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1" grpId="0"/>
      <p:bldP spid="46081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710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6000" b="1" smtClean="0">
                <a:solidFill>
                  <a:srgbClr val="541AF8"/>
                </a:solidFill>
                <a:latin typeface="Lucida Calligraphy" pitchFamily="66" charset="0"/>
              </a:rPr>
              <a:t>Santa travels around the world in his …</a:t>
            </a:r>
            <a:endParaRPr lang="ru-RU" sz="6000" b="1" smtClean="0">
              <a:solidFill>
                <a:srgbClr val="541AF8"/>
              </a:solidFill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813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6600" b="1" smtClean="0">
                <a:solidFill>
                  <a:srgbClr val="541AF8"/>
                </a:solidFill>
                <a:latin typeface="Lucida Calligraphy" pitchFamily="66" charset="0"/>
              </a:rPr>
              <a:t>sleigh</a:t>
            </a:r>
            <a:endParaRPr lang="ru-RU" sz="6600" b="1" smtClean="0">
              <a:solidFill>
                <a:srgbClr val="541AF8"/>
              </a:solidFill>
            </a:endParaRPr>
          </a:p>
        </p:txBody>
      </p:sp>
      <p:pic>
        <p:nvPicPr>
          <p:cNvPr id="48132" name="Picture 4" descr="novyj-god1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0200" y="2708275"/>
            <a:ext cx="4762500" cy="34099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915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6000" b="1" smtClean="0">
                <a:solidFill>
                  <a:srgbClr val="541AF8"/>
                </a:solidFill>
                <a:latin typeface="Lucida Calligraphy" pitchFamily="66" charset="0"/>
              </a:rPr>
              <a:t>Sleigh is pulled by flying …</a:t>
            </a:r>
            <a:endParaRPr lang="ru-RU" sz="6000" b="1" smtClean="0">
              <a:solidFill>
                <a:srgbClr val="541AF8"/>
              </a:solidFill>
            </a:endParaRP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017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6000" b="1" smtClean="0">
                <a:solidFill>
                  <a:srgbClr val="541AF8"/>
                </a:solidFill>
                <a:latin typeface="Lucida Calligraphy" pitchFamily="66" charset="0"/>
              </a:rPr>
              <a:t>reindeer</a:t>
            </a:r>
            <a:endParaRPr lang="ru-RU" sz="6000" b="1" smtClean="0">
              <a:solidFill>
                <a:srgbClr val="541AF8"/>
              </a:solidFill>
            </a:endParaRPr>
          </a:p>
        </p:txBody>
      </p:sp>
      <p:pic>
        <p:nvPicPr>
          <p:cNvPr id="22530" name="Picture 2" descr="http://img0.liveinternet.ru/images/attach/c/3/76/838/76838542_3996158_lapland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3143248"/>
            <a:ext cx="4572032" cy="342902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120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6000" b="1" smtClean="0">
                <a:solidFill>
                  <a:srgbClr val="541AF8"/>
                </a:solidFill>
                <a:latin typeface="Lucida Calligraphy" pitchFamily="66" charset="0"/>
              </a:rPr>
              <a:t>Santa goes down the …</a:t>
            </a:r>
            <a:endParaRPr lang="ru-RU" sz="6000" b="1" smtClean="0">
              <a:solidFill>
                <a:srgbClr val="541AF8"/>
              </a:solidFill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222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6600" b="1" smtClean="0">
                <a:solidFill>
                  <a:srgbClr val="541AF8"/>
                </a:solidFill>
                <a:latin typeface="Lucida Calligraphy" pitchFamily="66" charset="0"/>
              </a:rPr>
              <a:t>chimney</a:t>
            </a:r>
            <a:endParaRPr lang="ru-RU" sz="6600" b="1" smtClean="0">
              <a:solidFill>
                <a:srgbClr val="541AF8"/>
              </a:solidFill>
            </a:endParaRPr>
          </a:p>
        </p:txBody>
      </p:sp>
      <p:pic>
        <p:nvPicPr>
          <p:cNvPr id="52228" name="Picture 4" descr="ded_moroz_s_meshkom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9338" y="2492375"/>
            <a:ext cx="3810000" cy="34671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325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6000" b="1" smtClean="0">
                <a:solidFill>
                  <a:srgbClr val="541AF8"/>
                </a:solidFill>
                <a:latin typeface="Lucida Calligraphy" pitchFamily="66" charset="0"/>
              </a:rPr>
              <a:t>He puts presents under the …</a:t>
            </a:r>
            <a:endParaRPr lang="ru-RU" sz="6000" b="1" smtClean="0">
              <a:solidFill>
                <a:srgbClr val="541AF8"/>
              </a:solidFill>
            </a:endParaRPr>
          </a:p>
        </p:txBody>
      </p:sp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4274" name="Содержимое 2"/>
          <p:cNvSpPr>
            <a:spLocks noGrp="1"/>
          </p:cNvSpPr>
          <p:nvPr>
            <p:ph idx="1"/>
          </p:nvPr>
        </p:nvSpPr>
        <p:spPr>
          <a:xfrm>
            <a:off x="468313" y="1484313"/>
            <a:ext cx="8229600" cy="4525962"/>
          </a:xfrm>
        </p:spPr>
        <p:txBody>
          <a:bodyPr/>
          <a:lstStyle/>
          <a:p>
            <a:pPr eaLnBrk="1" hangingPunct="1"/>
            <a:r>
              <a:rPr lang="en-US" sz="6600" b="1" smtClean="0">
                <a:solidFill>
                  <a:srgbClr val="541AF8"/>
                </a:solidFill>
                <a:latin typeface="Lucida Calligraphy" pitchFamily="66" charset="0"/>
              </a:rPr>
              <a:t>tree</a:t>
            </a:r>
            <a:endParaRPr lang="ru-RU" sz="6600" b="1" smtClean="0">
              <a:solidFill>
                <a:srgbClr val="541AF8"/>
              </a:solidFill>
            </a:endParaRPr>
          </a:p>
        </p:txBody>
      </p:sp>
      <p:pic>
        <p:nvPicPr>
          <p:cNvPr id="1026" name="Picture 2" descr="H:\GIF\39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857232"/>
            <a:ext cx="3280110" cy="479108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529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6000" b="1" smtClean="0">
                <a:solidFill>
                  <a:srgbClr val="541AF8"/>
                </a:solidFill>
                <a:latin typeface="Lucida Calligraphy" pitchFamily="66" charset="0"/>
              </a:rPr>
              <a:t>If the children are good Santa brings them …</a:t>
            </a:r>
            <a:endParaRPr lang="ru-RU" sz="6000" b="1" smtClean="0">
              <a:solidFill>
                <a:srgbClr val="541AF8"/>
              </a:solidFill>
            </a:endParaRP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843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6600" b="1" i="1" dirty="0" smtClean="0">
                <a:solidFill>
                  <a:srgbClr val="541AF8"/>
                </a:solidFill>
                <a:latin typeface="Lucida Fax" pitchFamily="18" charset="0"/>
              </a:rPr>
              <a:t>a) Christmas Day</a:t>
            </a:r>
            <a:endParaRPr lang="ru-RU" sz="6600" b="1" i="1" dirty="0" smtClean="0">
              <a:solidFill>
                <a:srgbClr val="541AF8"/>
              </a:solidFill>
            </a:endParaRPr>
          </a:p>
        </p:txBody>
      </p:sp>
      <p:pic>
        <p:nvPicPr>
          <p:cNvPr id="18435" name="Picture 2" descr="C:\Users\Петя\Desktop\GIF\2596377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75" y="3357563"/>
            <a:ext cx="2500313" cy="251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632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6600" b="1" smtClean="0">
                <a:solidFill>
                  <a:srgbClr val="541AF8"/>
                </a:solidFill>
                <a:latin typeface="Lucida Calligraphy" pitchFamily="66" charset="0"/>
              </a:rPr>
              <a:t>toys</a:t>
            </a:r>
            <a:endParaRPr lang="ru-RU" sz="6600" b="1" smtClean="0">
              <a:solidFill>
                <a:srgbClr val="541AF8"/>
              </a:solidFill>
            </a:endParaRPr>
          </a:p>
        </p:txBody>
      </p:sp>
      <p:pic>
        <p:nvPicPr>
          <p:cNvPr id="56325" name="Picture 5" descr="931887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565400"/>
            <a:ext cx="4762500" cy="30670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734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57349" name="Picture 5" descr="0_a0eda_8d8db154_XL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36513"/>
            <a:ext cx="8496300" cy="67849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837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9394" name="Содержимое 2"/>
          <p:cNvSpPr>
            <a:spLocks noGrp="1"/>
          </p:cNvSpPr>
          <p:nvPr>
            <p:ph idx="1"/>
          </p:nvPr>
        </p:nvSpPr>
        <p:spPr>
          <a:xfrm>
            <a:off x="611188" y="2852738"/>
            <a:ext cx="8229600" cy="1646237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en-US" sz="8000" b="1" i="1" smtClean="0">
                <a:solidFill>
                  <a:srgbClr val="FF0066"/>
                </a:solidFill>
                <a:latin typeface="Algerian" pitchFamily="82" charset="0"/>
              </a:rPr>
              <a:t>ROUND III</a:t>
            </a:r>
            <a:endParaRPr lang="ru-RU" sz="8000" b="1" i="1" smtClean="0">
              <a:solidFill>
                <a:srgbClr val="FF0066"/>
              </a:solidFill>
            </a:endParaRPr>
          </a:p>
        </p:txBody>
      </p:sp>
      <p:pic>
        <p:nvPicPr>
          <p:cNvPr id="59397" name="Picture 5" descr="lubov_58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77050" y="4221163"/>
            <a:ext cx="1924050" cy="1838325"/>
          </a:xfrm>
          <a:prstGeom prst="rect">
            <a:avLst/>
          </a:prstGeom>
          <a:noFill/>
        </p:spPr>
      </p:pic>
      <p:pic>
        <p:nvPicPr>
          <p:cNvPr id="59399" name="Picture 7" descr="LBO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115888"/>
            <a:ext cx="3059112" cy="269716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i="1" dirty="0">
                <a:solidFill>
                  <a:srgbClr val="FF0066"/>
                </a:solidFill>
                <a:latin typeface="Lucida Fax" pitchFamily="18" charset="0"/>
              </a:rPr>
              <a:t>Match these words and definitions</a:t>
            </a:r>
            <a:r>
              <a:rPr lang="en-US" dirty="0">
                <a:solidFill>
                  <a:srgbClr val="FF0066"/>
                </a:solidFill>
              </a:rPr>
              <a:t>.</a:t>
            </a:r>
            <a:endParaRPr lang="ru-RU" dirty="0">
              <a:solidFill>
                <a:srgbClr val="FF0066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625" y="1500188"/>
          <a:ext cx="8229600" cy="40233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rabicParenR"/>
                      </a:pPr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A part of your body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a)</a:t>
                      </a:r>
                      <a:r>
                        <a:rPr lang="en-US" sz="2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chocolates</a:t>
                      </a:r>
                      <a:endParaRPr lang="ru-RU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2)    A kind of candy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b) Cupid</a:t>
                      </a:r>
                      <a:endParaRPr lang="ru-RU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3)    A friendly look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c) bouquet</a:t>
                      </a:r>
                      <a:endParaRPr lang="ru-RU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4)    A bunch of flowers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d) rose</a:t>
                      </a:r>
                      <a:endParaRPr lang="ru-RU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5)    A boy who shoots arrows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e) valentine</a:t>
                      </a:r>
                      <a:endParaRPr lang="ru-RU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6)    A heart-shaped card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f) heart</a:t>
                      </a:r>
                      <a:endParaRPr lang="ru-RU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7)    A man who cared for people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g) Saint Valentine</a:t>
                      </a:r>
                      <a:endParaRPr lang="ru-RU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8)    A flower of love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h) smile</a:t>
                      </a:r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6144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6600" b="1" i="1" smtClean="0">
                <a:latin typeface="Lucida Fax" pitchFamily="18" charset="0"/>
              </a:rPr>
              <a:t>KEYS:</a:t>
            </a:r>
          </a:p>
          <a:p>
            <a:pPr eaLnBrk="1" hangingPunct="1"/>
            <a:r>
              <a:rPr lang="en-US" sz="6600" b="1" i="1" smtClean="0">
                <a:latin typeface="Lucida Fax" pitchFamily="18" charset="0"/>
              </a:rPr>
              <a:t>1f, 2a, 3h, 4c, 5b, 6e, 7g, 8d.</a:t>
            </a:r>
            <a:endParaRPr lang="ru-RU" sz="6600" b="1" i="1" smtClean="0"/>
          </a:p>
          <a:p>
            <a:pPr eaLnBrk="1" hangingPunct="1"/>
            <a:endParaRPr lang="ru-RU" smtClean="0"/>
          </a:p>
        </p:txBody>
      </p:sp>
      <p:pic>
        <p:nvPicPr>
          <p:cNvPr id="61444" name="Picture 4" descr="0_a1894_726a3167_XL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92838" y="333375"/>
            <a:ext cx="2951162" cy="27447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i="1" dirty="0">
                <a:solidFill>
                  <a:srgbClr val="FF0066"/>
                </a:solidFill>
                <a:latin typeface="Lucida Fax" pitchFamily="18" charset="0"/>
              </a:rPr>
              <a:t>The next task is to match the famous couples.</a:t>
            </a:r>
            <a:endParaRPr lang="ru-RU" i="1" dirty="0">
              <a:solidFill>
                <a:srgbClr val="FF0066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72000"/>
        </p:xfrm>
        <a:graphic>
          <a:graphicData uri="http://schemas.openxmlformats.org/drawingml/2006/table">
            <a:tbl>
              <a:tblPr bandRow="1">
                <a:tableStyleId>{284E427A-3D55-4303-BF80-6455036E1DE7}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marL="457200" indent="-457200">
                        <a:buFontTx/>
                        <a:buNone/>
                      </a:pPr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1) Carmen	 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>
                        <a:buAutoNum type="alphaLcParenR"/>
                      </a:pPr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Josephine</a:t>
                      </a:r>
                      <a:endParaRPr lang="ru-RU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Tx/>
                        <a:buNone/>
                      </a:pPr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2) Adam	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b) Jane</a:t>
                      </a:r>
                      <a:endParaRPr lang="ru-RU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Tx/>
                        <a:buNone/>
                      </a:pPr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3) Lady Di	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c) Yoko</a:t>
                      </a:r>
                      <a:endParaRPr lang="ru-RU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Tx/>
                        <a:buNone/>
                      </a:pPr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4) Napoleon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d) Eve</a:t>
                      </a:r>
                      <a:endParaRPr lang="ru-RU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Tx/>
                        <a:buNone/>
                      </a:pPr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5) John Lennon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e) Don Jose</a:t>
                      </a:r>
                      <a:endParaRPr lang="ru-RU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Tx/>
                        <a:buNone/>
                      </a:pPr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6) Tarzan	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f) Prince Charles</a:t>
                      </a:r>
                      <a:endParaRPr lang="ru-RU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Tx/>
                        <a:buNone/>
                      </a:pPr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7) Rhett Battler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g)Carlo </a:t>
                      </a:r>
                      <a:r>
                        <a:rPr lang="en-US" sz="24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Ponti</a:t>
                      </a:r>
                      <a:endParaRPr lang="ru-RU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Tx/>
                        <a:buNone/>
                      </a:pPr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8) Sophie Loren 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h) Scarlett O'Hara</a:t>
                      </a:r>
                      <a:endParaRPr lang="ru-RU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Tx/>
                        <a:buNone/>
                      </a:pPr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9) Caesar	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AutoNum type="romanLcParenR"/>
                      </a:pPr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Juliet</a:t>
                      </a:r>
                      <a:endParaRPr lang="ru-RU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Tx/>
                        <a:buNone/>
                      </a:pPr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10) Romeo	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j) Cleopatra</a:t>
                      </a:r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6349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6000" b="1" i="1" dirty="0" smtClean="0">
                <a:latin typeface="Century Schoolbook"/>
              </a:rPr>
              <a:t>Keys: </a:t>
            </a:r>
          </a:p>
          <a:p>
            <a:pPr eaLnBrk="1" hangingPunct="1"/>
            <a:r>
              <a:rPr lang="en-US" sz="6000" b="1" i="1" dirty="0" smtClean="0">
                <a:latin typeface="Century Schoolbook"/>
              </a:rPr>
              <a:t>1 e , 2 d, 3 f, 4 a, 5 c, 6 b, 7 h, 8 g, 9j, 10i.</a:t>
            </a:r>
            <a:endParaRPr lang="ru-RU" sz="6000" b="1" i="1" dirty="0" smtClean="0">
              <a:latin typeface="Century Schoolbook"/>
            </a:endParaRPr>
          </a:p>
          <a:p>
            <a:pPr eaLnBrk="1" hangingPunct="1"/>
            <a:endParaRPr lang="ru-RU" dirty="0" smtClean="0"/>
          </a:p>
        </p:txBody>
      </p:sp>
      <p:pic>
        <p:nvPicPr>
          <p:cNvPr id="63494" name="Picture 6" descr="serd63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43663" y="836613"/>
            <a:ext cx="1660525" cy="33845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500063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>
                <a:solidFill>
                  <a:srgbClr val="FF0000"/>
                </a:solidFill>
              </a:rPr>
              <a:t>AND I LOVE HER</a:t>
            </a:r>
            <a:r>
              <a:rPr lang="ru-RU" i="1" dirty="0"/>
              <a:t/>
            </a:r>
            <a:br>
              <a:rPr lang="ru-RU" i="1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>
                <a:solidFill>
                  <a:srgbClr val="FF0000"/>
                </a:solidFill>
                <a:latin typeface="Cooper Black" pitchFamily="18" charset="0"/>
              </a:rPr>
              <a:t>I give her all my ... </a:t>
            </a:r>
            <a:endParaRPr lang="ru-RU" dirty="0">
              <a:solidFill>
                <a:srgbClr val="FF000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>
                <a:solidFill>
                  <a:srgbClr val="FF0000"/>
                </a:solidFill>
                <a:latin typeface="Cooper Black" pitchFamily="18" charset="0"/>
              </a:rPr>
              <a:t>That's all I </a:t>
            </a:r>
            <a:r>
              <a:rPr lang="en-US" dirty="0" smtClean="0">
                <a:solidFill>
                  <a:srgbClr val="FF0000"/>
                </a:solidFill>
                <a:latin typeface="Cooper Black" pitchFamily="18" charset="0"/>
              </a:rPr>
              <a:t>do …</a:t>
            </a:r>
            <a:endParaRPr lang="ru-RU" dirty="0">
              <a:solidFill>
                <a:srgbClr val="FF000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>
                <a:solidFill>
                  <a:srgbClr val="FF0000"/>
                </a:solidFill>
                <a:latin typeface="Cooper Black" pitchFamily="18" charset="0"/>
              </a:rPr>
              <a:t>And if you saw my ... </a:t>
            </a:r>
            <a:endParaRPr lang="ru-RU" dirty="0">
              <a:solidFill>
                <a:srgbClr val="FF000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>
                <a:solidFill>
                  <a:srgbClr val="FF0000"/>
                </a:solidFill>
                <a:latin typeface="Cooper Black" pitchFamily="18" charset="0"/>
              </a:rPr>
              <a:t>You'd love her too, and I love ... </a:t>
            </a:r>
            <a:endParaRPr lang="en-US" dirty="0" smtClean="0">
              <a:solidFill>
                <a:srgbClr val="FF0000"/>
              </a:solidFill>
              <a:latin typeface="Cooper Black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>
                <a:solidFill>
                  <a:srgbClr val="FF0000"/>
                </a:solidFill>
                <a:latin typeface="Cooper Black" pitchFamily="18" charset="0"/>
              </a:rPr>
              <a:t>She gives me ... </a:t>
            </a:r>
            <a:endParaRPr lang="ru-RU" dirty="0">
              <a:solidFill>
                <a:srgbClr val="FF000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>
                <a:solidFill>
                  <a:srgbClr val="FF0000"/>
                </a:solidFill>
                <a:latin typeface="Cooper Black" pitchFamily="18" charset="0"/>
              </a:rPr>
              <a:t>And tenderly</a:t>
            </a:r>
            <a:endParaRPr lang="ru-RU" dirty="0">
              <a:solidFill>
                <a:srgbClr val="FF000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>
                <a:solidFill>
                  <a:srgbClr val="FF0000"/>
                </a:solidFill>
                <a:latin typeface="Cooper Black" pitchFamily="18" charset="0"/>
              </a:rPr>
              <a:t>... </a:t>
            </a:r>
            <a:r>
              <a:rPr lang="en-US" dirty="0" smtClean="0">
                <a:solidFill>
                  <a:srgbClr val="FF0000"/>
                </a:solidFill>
                <a:latin typeface="Cooper Black" pitchFamily="18" charset="0"/>
              </a:rPr>
              <a:t>my </a:t>
            </a:r>
            <a:r>
              <a:rPr lang="en-US" dirty="0">
                <a:solidFill>
                  <a:srgbClr val="FF0000"/>
                </a:solidFill>
                <a:latin typeface="Cooper Black" pitchFamily="18" charset="0"/>
              </a:rPr>
              <a:t>lover brings, </a:t>
            </a:r>
            <a:endParaRPr lang="ru-RU" dirty="0">
              <a:solidFill>
                <a:srgbClr val="FF000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>
                <a:solidFill>
                  <a:srgbClr val="FF0000"/>
                </a:solidFill>
                <a:latin typeface="Cooper Black" pitchFamily="18" charset="0"/>
              </a:rPr>
              <a:t>She brings to me, and I love her. </a:t>
            </a:r>
            <a:endParaRPr lang="ru-RU" dirty="0">
              <a:solidFill>
                <a:srgbClr val="FF000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6553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smtClean="0">
                <a:solidFill>
                  <a:srgbClr val="FF0000"/>
                </a:solidFill>
                <a:latin typeface="Cooper Black" pitchFamily="18" charset="0"/>
              </a:rPr>
              <a:t>A love like ...  </a:t>
            </a:r>
            <a:endParaRPr lang="ru-RU" smtClean="0">
              <a:solidFill>
                <a:srgbClr val="FF0000"/>
              </a:solidFill>
            </a:endParaRPr>
          </a:p>
          <a:p>
            <a:pPr eaLnBrk="1" hangingPunct="1">
              <a:buFont typeface="Arial" charset="0"/>
              <a:buNone/>
            </a:pPr>
            <a:r>
              <a:rPr lang="en-US" smtClean="0">
                <a:solidFill>
                  <a:srgbClr val="FF0000"/>
                </a:solidFill>
                <a:latin typeface="Cooper Black" pitchFamily="18" charset="0"/>
              </a:rPr>
              <a:t>Could never... </a:t>
            </a:r>
            <a:endParaRPr lang="ru-RU" smtClean="0">
              <a:solidFill>
                <a:srgbClr val="FF0000"/>
              </a:solidFill>
            </a:endParaRPr>
          </a:p>
          <a:p>
            <a:pPr eaLnBrk="1" hangingPunct="1">
              <a:buFont typeface="Arial" charset="0"/>
              <a:buNone/>
            </a:pPr>
            <a:r>
              <a:rPr lang="en-US" smtClean="0">
                <a:solidFill>
                  <a:srgbClr val="FF0000"/>
                </a:solidFill>
                <a:latin typeface="Cooper Black" pitchFamily="18" charset="0"/>
              </a:rPr>
              <a:t> As long as I have you near me.</a:t>
            </a:r>
            <a:endParaRPr lang="ru-RU" smtClean="0">
              <a:solidFill>
                <a:srgbClr val="FF0000"/>
              </a:solidFill>
            </a:endParaRPr>
          </a:p>
          <a:p>
            <a:pPr eaLnBrk="1" hangingPunct="1">
              <a:buFont typeface="Arial" charset="0"/>
              <a:buNone/>
            </a:pPr>
            <a:r>
              <a:rPr lang="en-US" smtClean="0">
                <a:solidFill>
                  <a:srgbClr val="FF0000"/>
                </a:solidFill>
                <a:latin typeface="Cooper Black" pitchFamily="18" charset="0"/>
              </a:rPr>
              <a:t>Bright are ...  that shine, </a:t>
            </a:r>
            <a:endParaRPr lang="ru-RU" smtClean="0">
              <a:solidFill>
                <a:srgbClr val="FF0000"/>
              </a:solidFill>
            </a:endParaRPr>
          </a:p>
          <a:p>
            <a:pPr eaLnBrk="1" hangingPunct="1">
              <a:buFont typeface="Arial" charset="0"/>
              <a:buNone/>
            </a:pPr>
            <a:r>
              <a:rPr lang="en-US" smtClean="0">
                <a:solidFill>
                  <a:srgbClr val="FF0000"/>
                </a:solidFill>
                <a:latin typeface="Cooper Black" pitchFamily="18" charset="0"/>
              </a:rPr>
              <a:t>Dark is the ... .</a:t>
            </a:r>
            <a:endParaRPr lang="ru-RU" smtClean="0">
              <a:solidFill>
                <a:srgbClr val="FF0000"/>
              </a:solidFill>
            </a:endParaRPr>
          </a:p>
          <a:p>
            <a:pPr eaLnBrk="1" hangingPunct="1">
              <a:buFont typeface="Arial" charset="0"/>
              <a:buNone/>
            </a:pPr>
            <a:r>
              <a:rPr lang="en-US" smtClean="0">
                <a:solidFill>
                  <a:srgbClr val="FF0000"/>
                </a:solidFill>
                <a:latin typeface="Cooper Black" pitchFamily="18" charset="0"/>
              </a:rPr>
              <a:t> I know this love of mine </a:t>
            </a:r>
            <a:endParaRPr lang="ru-RU" smtClean="0">
              <a:solidFill>
                <a:srgbClr val="FF0000"/>
              </a:solidFill>
            </a:endParaRPr>
          </a:p>
          <a:p>
            <a:pPr eaLnBrk="1" hangingPunct="1">
              <a:buFont typeface="Arial" charset="0"/>
              <a:buNone/>
            </a:pPr>
            <a:r>
              <a:rPr lang="en-US" smtClean="0">
                <a:solidFill>
                  <a:srgbClr val="FF0000"/>
                </a:solidFill>
                <a:latin typeface="Cooper Black" pitchFamily="18" charset="0"/>
              </a:rPr>
              <a:t>Will never die, and I love her.</a:t>
            </a:r>
            <a:endParaRPr lang="ru-RU" smtClean="0">
              <a:solidFill>
                <a:srgbClr val="FF0000"/>
              </a:solidFill>
            </a:endParaRPr>
          </a:p>
          <a:p>
            <a:pPr eaLnBrk="1" hangingPunct="1">
              <a:buFont typeface="Arial" charset="0"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945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en-US" sz="4000" b="1" smtClean="0">
                <a:solidFill>
                  <a:srgbClr val="541AF8"/>
                </a:solidFill>
                <a:latin typeface="Lucida Bright" pitchFamily="18" charset="0"/>
              </a:rPr>
              <a:t>2. On Christmas Eve people put their presents under the…</a:t>
            </a:r>
            <a:endParaRPr lang="ru-RU" sz="4000" b="1" smtClean="0">
              <a:solidFill>
                <a:srgbClr val="541AF8"/>
              </a:solidFill>
              <a:latin typeface="Lucida Bright" pitchFamily="18" charset="0"/>
            </a:endParaRPr>
          </a:p>
          <a:p>
            <a:pPr algn="ctr" eaLnBrk="1" hangingPunct="1">
              <a:buFont typeface="Arial" charset="0"/>
              <a:buNone/>
            </a:pPr>
            <a:r>
              <a:rPr lang="en-US" sz="4000" smtClean="0">
                <a:latin typeface="Lucida Fax" pitchFamily="18" charset="0"/>
              </a:rPr>
              <a:t>a) bed              b) table                        c) New Year tree </a:t>
            </a:r>
            <a:endParaRPr lang="ru-RU" sz="4000" smtClean="0">
              <a:latin typeface="Lucida Fax" pitchFamily="18" charset="0"/>
            </a:endParaRPr>
          </a:p>
          <a:p>
            <a:pPr eaLnBrk="1" hangingPunct="1"/>
            <a:endParaRPr lang="ru-RU" sz="4000" smtClean="0">
              <a:latin typeface="Lucida Fax" pitchFamily="18" charset="0"/>
            </a:endParaRPr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>
                <a:solidFill>
                  <a:srgbClr val="FF0000"/>
                </a:solidFill>
                <a:latin typeface="Cooper Black" pitchFamily="18" charset="0"/>
              </a:rPr>
              <a:t>I give her all my ... </a:t>
            </a:r>
            <a:r>
              <a:rPr lang="en-US" dirty="0">
                <a:solidFill>
                  <a:srgbClr val="541AF8"/>
                </a:solidFill>
                <a:latin typeface="Cooper Black" pitchFamily="18" charset="0"/>
              </a:rPr>
              <a:t>(love).</a:t>
            </a:r>
            <a:endParaRPr lang="ru-RU" dirty="0">
              <a:solidFill>
                <a:srgbClr val="541AF8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>
                <a:solidFill>
                  <a:srgbClr val="FF0000"/>
                </a:solidFill>
                <a:latin typeface="Cooper Black" pitchFamily="18" charset="0"/>
              </a:rPr>
              <a:t>That's all I do.</a:t>
            </a:r>
            <a:endParaRPr lang="ru-RU" dirty="0">
              <a:solidFill>
                <a:srgbClr val="FF000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>
                <a:solidFill>
                  <a:srgbClr val="FF0000"/>
                </a:solidFill>
                <a:latin typeface="Cooper Black" pitchFamily="18" charset="0"/>
              </a:rPr>
              <a:t>And if you saw my ... </a:t>
            </a:r>
            <a:r>
              <a:rPr lang="en-US" dirty="0">
                <a:solidFill>
                  <a:srgbClr val="541AF8"/>
                </a:solidFill>
                <a:latin typeface="Cooper Black" pitchFamily="18" charset="0"/>
              </a:rPr>
              <a:t>(love),</a:t>
            </a:r>
            <a:endParaRPr lang="ru-RU" dirty="0">
              <a:solidFill>
                <a:srgbClr val="541AF8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>
                <a:solidFill>
                  <a:srgbClr val="FF0000"/>
                </a:solidFill>
                <a:latin typeface="Cooper Black" pitchFamily="18" charset="0"/>
              </a:rPr>
              <a:t>You'd love her too, and I love ... </a:t>
            </a:r>
            <a:r>
              <a:rPr lang="en-US" dirty="0">
                <a:solidFill>
                  <a:srgbClr val="541AF8"/>
                </a:solidFill>
                <a:latin typeface="Cooper Black" pitchFamily="18" charset="0"/>
              </a:rPr>
              <a:t>(her).</a:t>
            </a:r>
            <a:endParaRPr lang="ru-RU" dirty="0">
              <a:solidFill>
                <a:srgbClr val="541AF8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>
                <a:solidFill>
                  <a:srgbClr val="FF0000"/>
                </a:solidFill>
                <a:latin typeface="Cooper Black" pitchFamily="18" charset="0"/>
              </a:rPr>
              <a:t>She gives me ... </a:t>
            </a:r>
            <a:r>
              <a:rPr lang="en-US" dirty="0">
                <a:solidFill>
                  <a:srgbClr val="541AF8"/>
                </a:solidFill>
                <a:latin typeface="Cooper Black" pitchFamily="18" charset="0"/>
              </a:rPr>
              <a:t>(everything)</a:t>
            </a:r>
            <a:endParaRPr lang="ru-RU" dirty="0">
              <a:solidFill>
                <a:srgbClr val="541AF8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>
                <a:solidFill>
                  <a:srgbClr val="FF0000"/>
                </a:solidFill>
                <a:latin typeface="Cooper Black" pitchFamily="18" charset="0"/>
              </a:rPr>
              <a:t>And tenderly</a:t>
            </a:r>
            <a:endParaRPr lang="ru-RU" dirty="0">
              <a:solidFill>
                <a:srgbClr val="FF000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>
                <a:solidFill>
                  <a:srgbClr val="FF0000"/>
                </a:solidFill>
                <a:latin typeface="Cooper Black" pitchFamily="18" charset="0"/>
              </a:rPr>
              <a:t>... </a:t>
            </a:r>
            <a:r>
              <a:rPr lang="en-US" dirty="0">
                <a:solidFill>
                  <a:srgbClr val="541AF8"/>
                </a:solidFill>
                <a:latin typeface="Cooper Black" pitchFamily="18" charset="0"/>
              </a:rPr>
              <a:t>(the kiss) </a:t>
            </a:r>
            <a:r>
              <a:rPr lang="en-US" dirty="0">
                <a:solidFill>
                  <a:srgbClr val="FF0000"/>
                </a:solidFill>
                <a:latin typeface="Cooper Black" pitchFamily="18" charset="0"/>
              </a:rPr>
              <a:t>my lover brings, </a:t>
            </a:r>
            <a:endParaRPr lang="ru-RU" dirty="0">
              <a:solidFill>
                <a:srgbClr val="FF000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>
                <a:solidFill>
                  <a:srgbClr val="FF0000"/>
                </a:solidFill>
                <a:latin typeface="Cooper Black" pitchFamily="18" charset="0"/>
              </a:rPr>
              <a:t>She brings to me, and I love her. </a:t>
            </a:r>
            <a:endParaRPr lang="ru-RU" dirty="0">
              <a:solidFill>
                <a:srgbClr val="FF000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6758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en-US" dirty="0" smtClean="0">
                <a:solidFill>
                  <a:srgbClr val="FF0000"/>
                </a:solidFill>
                <a:latin typeface="Cooper Black" pitchFamily="18" charset="0"/>
              </a:rPr>
              <a:t>A love like ... </a:t>
            </a:r>
            <a:r>
              <a:rPr lang="en-US" dirty="0" smtClean="0">
                <a:solidFill>
                  <a:srgbClr val="541AF8"/>
                </a:solidFill>
                <a:latin typeface="Cooper Black" pitchFamily="18" charset="0"/>
              </a:rPr>
              <a:t>(ours) </a:t>
            </a:r>
            <a:endParaRPr lang="ru-RU" dirty="0" smtClean="0">
              <a:solidFill>
                <a:srgbClr val="541AF8"/>
              </a:solidFill>
            </a:endParaRPr>
          </a:p>
          <a:p>
            <a:pPr eaLnBrk="1" hangingPunct="1">
              <a:buFont typeface="Arial" charset="0"/>
              <a:buNone/>
            </a:pPr>
            <a:r>
              <a:rPr lang="en-US" dirty="0" smtClean="0">
                <a:solidFill>
                  <a:srgbClr val="FF0000"/>
                </a:solidFill>
                <a:latin typeface="Cooper Black" pitchFamily="18" charset="0"/>
              </a:rPr>
              <a:t>Could never... </a:t>
            </a:r>
            <a:r>
              <a:rPr lang="en-US" dirty="0" smtClean="0">
                <a:solidFill>
                  <a:srgbClr val="541AF8"/>
                </a:solidFill>
                <a:latin typeface="Cooper Black" pitchFamily="18" charset="0"/>
              </a:rPr>
              <a:t>(die)</a:t>
            </a:r>
            <a:endParaRPr lang="ru-RU" dirty="0" smtClean="0">
              <a:solidFill>
                <a:srgbClr val="541AF8"/>
              </a:solidFill>
            </a:endParaRPr>
          </a:p>
          <a:p>
            <a:pPr eaLnBrk="1" hangingPunct="1">
              <a:buFont typeface="Arial" charset="0"/>
              <a:buNone/>
            </a:pPr>
            <a:r>
              <a:rPr lang="en-US" dirty="0" smtClean="0">
                <a:solidFill>
                  <a:srgbClr val="FF0000"/>
                </a:solidFill>
                <a:latin typeface="Cooper Black" pitchFamily="18" charset="0"/>
              </a:rPr>
              <a:t> As long as I have you near me.</a:t>
            </a:r>
            <a:endParaRPr lang="ru-RU" dirty="0" smtClean="0">
              <a:solidFill>
                <a:srgbClr val="FF0000"/>
              </a:solidFill>
            </a:endParaRPr>
          </a:p>
          <a:p>
            <a:pPr eaLnBrk="1" hangingPunct="1">
              <a:buFont typeface="Arial" charset="0"/>
              <a:buNone/>
            </a:pPr>
            <a:r>
              <a:rPr lang="en-US" dirty="0" smtClean="0">
                <a:solidFill>
                  <a:srgbClr val="FF0000"/>
                </a:solidFill>
                <a:latin typeface="Cooper Black" pitchFamily="18" charset="0"/>
              </a:rPr>
              <a:t>Bright are ... </a:t>
            </a:r>
            <a:r>
              <a:rPr lang="en-US" dirty="0" smtClean="0">
                <a:solidFill>
                  <a:srgbClr val="541AF8"/>
                </a:solidFill>
                <a:latin typeface="Cooper Black" pitchFamily="18" charset="0"/>
              </a:rPr>
              <a:t>(the stars) </a:t>
            </a:r>
            <a:r>
              <a:rPr lang="en-US" dirty="0" smtClean="0">
                <a:solidFill>
                  <a:srgbClr val="FF0000"/>
                </a:solidFill>
                <a:latin typeface="Cooper Black" pitchFamily="18" charset="0"/>
              </a:rPr>
              <a:t>that shine, </a:t>
            </a:r>
            <a:endParaRPr lang="ru-RU" dirty="0" smtClean="0">
              <a:solidFill>
                <a:srgbClr val="FF0000"/>
              </a:solidFill>
            </a:endParaRPr>
          </a:p>
          <a:p>
            <a:pPr eaLnBrk="1" hangingPunct="1">
              <a:buFont typeface="Arial" charset="0"/>
              <a:buNone/>
            </a:pPr>
            <a:r>
              <a:rPr lang="en-US" dirty="0" smtClean="0">
                <a:solidFill>
                  <a:srgbClr val="FF0000"/>
                </a:solidFill>
                <a:latin typeface="Cooper Black" pitchFamily="18" charset="0"/>
              </a:rPr>
              <a:t>Dark is the ... </a:t>
            </a:r>
            <a:r>
              <a:rPr lang="en-US" dirty="0" smtClean="0">
                <a:solidFill>
                  <a:srgbClr val="541AF8"/>
                </a:solidFill>
                <a:latin typeface="Cooper Black" pitchFamily="18" charset="0"/>
              </a:rPr>
              <a:t>(sky).</a:t>
            </a:r>
            <a:endParaRPr lang="ru-RU" dirty="0" smtClean="0">
              <a:solidFill>
                <a:srgbClr val="541AF8"/>
              </a:solidFill>
            </a:endParaRPr>
          </a:p>
          <a:p>
            <a:pPr eaLnBrk="1" hangingPunct="1">
              <a:buFont typeface="Arial" charset="0"/>
              <a:buNone/>
            </a:pPr>
            <a:r>
              <a:rPr lang="en-US" dirty="0" smtClean="0">
                <a:solidFill>
                  <a:srgbClr val="FF0000"/>
                </a:solidFill>
                <a:latin typeface="Cooper Black" pitchFamily="18" charset="0"/>
              </a:rPr>
              <a:t> I know this love of mine </a:t>
            </a:r>
            <a:endParaRPr lang="ru-RU" dirty="0" smtClean="0">
              <a:solidFill>
                <a:srgbClr val="FF0000"/>
              </a:solidFill>
            </a:endParaRPr>
          </a:p>
          <a:p>
            <a:pPr eaLnBrk="1" hangingPunct="1">
              <a:buFont typeface="Arial" charset="0"/>
              <a:buNone/>
            </a:pPr>
            <a:r>
              <a:rPr lang="en-US" dirty="0" smtClean="0">
                <a:solidFill>
                  <a:srgbClr val="FF0000"/>
                </a:solidFill>
                <a:latin typeface="Cooper Black" pitchFamily="18" charset="0"/>
              </a:rPr>
              <a:t>Will never die, and I love her.</a:t>
            </a:r>
            <a:endParaRPr lang="ru-RU" dirty="0" smtClean="0">
              <a:solidFill>
                <a:srgbClr val="FF0000"/>
              </a:solidFill>
            </a:endParaRPr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6861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68613" name="Picture 5" descr="Happy Valentine's day animation gif greeting card for girlfriend boyfrie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260350"/>
            <a:ext cx="6769100" cy="624681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6963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69641" name="Picture 9" descr="23526_640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762500" cy="4762500"/>
          </a:xfrm>
          <a:prstGeom prst="rect">
            <a:avLst/>
          </a:prstGeom>
          <a:noFill/>
        </p:spPr>
      </p:pic>
      <p:pic>
        <p:nvPicPr>
          <p:cNvPr id="69643" name="Picture 11" descr="23526_640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0"/>
            <a:ext cx="4762500" cy="4762500"/>
          </a:xfrm>
          <a:prstGeom prst="rect">
            <a:avLst/>
          </a:prstGeom>
          <a:noFill/>
        </p:spPr>
      </p:pic>
      <p:pic>
        <p:nvPicPr>
          <p:cNvPr id="69645" name="Picture 13" descr="23476_640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141663"/>
            <a:ext cx="9144000" cy="47625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8000" b="1" i="1" smtClean="0">
                <a:solidFill>
                  <a:srgbClr val="7030A0"/>
                </a:solidFill>
                <a:latin typeface="Bodoni MT Black" pitchFamily="18" charset="0"/>
              </a:rPr>
              <a:t>Thank</a:t>
            </a:r>
            <a:r>
              <a:rPr lang="en-US" sz="8000" b="1" i="1">
                <a:solidFill>
                  <a:srgbClr val="7030A0"/>
                </a:solidFill>
                <a:latin typeface="Bodoni MT Black" pitchFamily="18" charset="0"/>
              </a:rPr>
              <a:t>s</a:t>
            </a:r>
            <a:r>
              <a:rPr lang="en-US" sz="8000" b="1" i="1" smtClean="0">
                <a:solidFill>
                  <a:srgbClr val="7030A0"/>
                </a:solidFill>
                <a:latin typeface="Bodoni MT Black" pitchFamily="18" charset="0"/>
              </a:rPr>
              <a:t> </a:t>
            </a:r>
            <a:r>
              <a:rPr lang="en-US" sz="8000" b="1" i="1" dirty="0" smtClean="0">
                <a:solidFill>
                  <a:srgbClr val="7030A0"/>
                </a:solidFill>
                <a:latin typeface="Bodoni MT Black" pitchFamily="18" charset="0"/>
              </a:rPr>
              <a:t>for your attention.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8000" b="1" i="1" dirty="0" smtClean="0">
                <a:solidFill>
                  <a:srgbClr val="7030A0"/>
                </a:solidFill>
                <a:latin typeface="Bodoni MT Black" pitchFamily="18" charset="0"/>
              </a:rPr>
              <a:t>The end</a:t>
            </a:r>
            <a:endParaRPr lang="ru-RU" sz="80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048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6600" b="1" i="1" smtClean="0">
                <a:solidFill>
                  <a:srgbClr val="541AF8"/>
                </a:solidFill>
                <a:latin typeface="Lucida Fax" pitchFamily="18" charset="0"/>
              </a:rPr>
              <a:t>c) New Year tree</a:t>
            </a:r>
            <a:endParaRPr lang="ru-RU" sz="6600" b="1" i="1" smtClean="0">
              <a:solidFill>
                <a:srgbClr val="541AF8"/>
              </a:solidFill>
            </a:endParaRPr>
          </a:p>
        </p:txBody>
      </p:sp>
      <p:pic>
        <p:nvPicPr>
          <p:cNvPr id="20484" name="Picture 2" descr="C:\Users\Петя\Desktop\GIF\99586459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84888" y="2492375"/>
            <a:ext cx="2433637" cy="377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150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4000" b="1" smtClean="0">
                <a:solidFill>
                  <a:srgbClr val="541AF8"/>
                </a:solidFill>
                <a:latin typeface="Lucida Bright" pitchFamily="18" charset="0"/>
              </a:rPr>
              <a:t>3. Father Frost puts his presents …</a:t>
            </a:r>
            <a:endParaRPr lang="ru-RU" sz="4000" b="1" smtClean="0">
              <a:solidFill>
                <a:srgbClr val="541AF8"/>
              </a:solidFill>
              <a:latin typeface="Lucida Bright" pitchFamily="18" charset="0"/>
            </a:endParaRPr>
          </a:p>
          <a:p>
            <a:pPr algn="ctr" eaLnBrk="1" hangingPunct="1"/>
            <a:r>
              <a:rPr lang="en-US" sz="4000" smtClean="0">
                <a:latin typeface="Lucida Bright" pitchFamily="18" charset="0"/>
              </a:rPr>
              <a:t>a) by the door          b) in bags                    c) in children’ s stockings </a:t>
            </a:r>
            <a:endParaRPr lang="ru-RU" sz="4000" smtClean="0">
              <a:latin typeface="Lucida Bright" pitchFamily="18" charset="0"/>
            </a:endParaRPr>
          </a:p>
          <a:p>
            <a:pPr eaLnBrk="1" hangingPunct="1"/>
            <a:endParaRPr lang="ru-RU" sz="4000" smtClean="0">
              <a:latin typeface="Lucida Bright" pitchFamily="18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253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6600" b="1" i="1" smtClean="0">
                <a:solidFill>
                  <a:srgbClr val="541AF8"/>
                </a:solidFill>
                <a:latin typeface="Lucida Fax" pitchFamily="18" charset="0"/>
              </a:rPr>
              <a:t>c) in children’ s stockings</a:t>
            </a:r>
            <a:endParaRPr lang="ru-RU" sz="6600" b="1" i="1" smtClean="0">
              <a:solidFill>
                <a:srgbClr val="541AF8"/>
              </a:solidFill>
            </a:endParaRPr>
          </a:p>
        </p:txBody>
      </p:sp>
      <p:pic>
        <p:nvPicPr>
          <p:cNvPr id="22533" name="Picture 5" descr="novyj-god-9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4488" y="3068638"/>
            <a:ext cx="3317875" cy="3402012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355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4000" b="1" dirty="0" smtClean="0">
                <a:solidFill>
                  <a:srgbClr val="541AF8"/>
                </a:solidFill>
                <a:latin typeface="Lucida Bright" pitchFamily="18" charset="0"/>
              </a:rPr>
              <a:t>4. Every year there is a big New Year’s tree in …square.</a:t>
            </a:r>
            <a:endParaRPr lang="ru-RU" sz="4000" b="1" dirty="0" smtClean="0">
              <a:solidFill>
                <a:srgbClr val="541AF8"/>
              </a:solidFill>
              <a:latin typeface="Lucida Bright" pitchFamily="18" charset="0"/>
            </a:endParaRPr>
          </a:p>
          <a:p>
            <a:pPr algn="ctr" eaLnBrk="1" hangingPunct="1"/>
            <a:r>
              <a:rPr lang="en-US" sz="4000" dirty="0" smtClean="0">
                <a:latin typeface="Lucida Bright" pitchFamily="18" charset="0"/>
              </a:rPr>
              <a:t>a) Trafalgar          b) Times                     c) Red</a:t>
            </a:r>
            <a:endParaRPr lang="ru-RU" sz="4000" dirty="0" smtClean="0">
              <a:latin typeface="Lucida Bright" pitchFamily="18" charset="0"/>
            </a:endParaRPr>
          </a:p>
          <a:p>
            <a:pPr eaLnBrk="1" hangingPunct="1"/>
            <a:endParaRPr lang="ru-RU" sz="4000" dirty="0" smtClean="0">
              <a:latin typeface="Lucida Bright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ovgod-7">
  <a:themeElements>
    <a:clrScheme name="Другая 2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6600"/>
      </a:hlink>
      <a:folHlink>
        <a:srgbClr val="8AA846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novgod-7</Template>
  <TotalTime>1477</TotalTime>
  <Words>782</Words>
  <Application>Microsoft Office PowerPoint</Application>
  <PresentationFormat>Экран (4:3)</PresentationFormat>
  <Paragraphs>135</Paragraphs>
  <Slides>54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55" baseType="lpstr">
      <vt:lpstr>novgod-7</vt:lpstr>
      <vt:lpstr>A quiz show</vt:lpstr>
      <vt:lpstr>Презентация PowerPoint</vt:lpstr>
      <vt:lpstr>Let’s choose the correct answer: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Finish sentences with these words: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Match these words and definitions.</vt:lpstr>
      <vt:lpstr>Презентация PowerPoint</vt:lpstr>
      <vt:lpstr>The next task is to match the famous couples.</vt:lpstr>
      <vt:lpstr>Презентация PowerPoint</vt:lpstr>
      <vt:lpstr>AND I LOVE HER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Петя</dc:creator>
  <cp:lastModifiedBy>Петро</cp:lastModifiedBy>
  <cp:revision>84</cp:revision>
  <dcterms:created xsi:type="dcterms:W3CDTF">2014-02-09T15:58:09Z</dcterms:created>
  <dcterms:modified xsi:type="dcterms:W3CDTF">2020-12-30T23:54:45Z</dcterms:modified>
</cp:coreProperties>
</file>