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3" r:id="rId2"/>
    <p:sldId id="317" r:id="rId3"/>
    <p:sldId id="320" r:id="rId4"/>
    <p:sldId id="318" r:id="rId5"/>
    <p:sldId id="319" r:id="rId6"/>
    <p:sldId id="278" r:id="rId7"/>
    <p:sldId id="279" r:id="rId8"/>
    <p:sldId id="280" r:id="rId9"/>
    <p:sldId id="281" r:id="rId10"/>
    <p:sldId id="282" r:id="rId11"/>
    <p:sldId id="290" r:id="rId12"/>
    <p:sldId id="283" r:id="rId13"/>
    <p:sldId id="284" r:id="rId14"/>
    <p:sldId id="285" r:id="rId15"/>
    <p:sldId id="296" r:id="rId16"/>
    <p:sldId id="321" r:id="rId17"/>
    <p:sldId id="322" r:id="rId18"/>
    <p:sldId id="286" r:id="rId19"/>
    <p:sldId id="287" r:id="rId20"/>
    <p:sldId id="329" r:id="rId21"/>
    <p:sldId id="330" r:id="rId22"/>
    <p:sldId id="323" r:id="rId23"/>
    <p:sldId id="288" r:id="rId24"/>
    <p:sldId id="303" r:id="rId25"/>
    <p:sldId id="311" r:id="rId26"/>
    <p:sldId id="324" r:id="rId27"/>
    <p:sldId id="325" r:id="rId28"/>
    <p:sldId id="326" r:id="rId29"/>
    <p:sldId id="328"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44" y="-480"/>
      </p:cViewPr>
      <p:guideLst>
        <p:guide orient="horz" pos="2160"/>
        <p:guide pos="2880"/>
      </p:guideLst>
    </p:cSldViewPr>
  </p:slideViewPr>
  <p:notesTextViewPr>
    <p:cViewPr>
      <p:scale>
        <a:sx n="1" d="1"/>
        <a:sy n="1" d="1"/>
      </p:scale>
      <p:origin x="0" y="0"/>
    </p:cViewPr>
  </p:notesTextViewPr>
  <p:sorterViewPr>
    <p:cViewPr>
      <p:scale>
        <a:sx n="70" d="100"/>
        <a:sy n="70" d="100"/>
      </p:scale>
      <p:origin x="0" y="54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70F80-7AED-4024-BCA6-C675354DB7DA}" type="datetimeFigureOut">
              <a:rPr lang="ru-RU" smtClean="0"/>
              <a:pPr/>
              <a:t>17.02.2020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6F4839-F063-47B7-A313-1F8A2F8B2B34}" type="slidenum">
              <a:rPr lang="ru-RU" smtClean="0"/>
              <a:pPr/>
              <a:t>‹№›</a:t>
            </a:fld>
            <a:endParaRPr lang="ru-RU"/>
          </a:p>
        </p:txBody>
      </p:sp>
    </p:spTree>
    <p:extLst>
      <p:ext uri="{BB962C8B-B14F-4D97-AF65-F5344CB8AC3E}">
        <p14:creationId xmlns:p14="http://schemas.microsoft.com/office/powerpoint/2010/main" xmlns="" val="19765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uk-UA" dirty="0" err="1" smtClean="0"/>
              <a:t>ня</a:t>
            </a:r>
            <a:endParaRPr lang="ru-RU" dirty="0"/>
          </a:p>
        </p:txBody>
      </p:sp>
      <p:sp>
        <p:nvSpPr>
          <p:cNvPr id="4" name="Номер слайда 3"/>
          <p:cNvSpPr>
            <a:spLocks noGrp="1"/>
          </p:cNvSpPr>
          <p:nvPr>
            <p:ph type="sldNum" sz="quarter" idx="10"/>
          </p:nvPr>
        </p:nvSpPr>
        <p:spPr/>
        <p:txBody>
          <a:bodyPr/>
          <a:lstStyle/>
          <a:p>
            <a:fld id="{005D5131-DFD8-4A96-B515-061FC7F4E848}" type="slidenum">
              <a:rPr lang="ru-RU" smtClean="0"/>
              <a:pPr/>
              <a:t>26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4095695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2001597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2102343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3860570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2041613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2052417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2723330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4213981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150601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523362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6E17AA-5A87-4190-B1E1-CD452FFDD7C7}" type="datetimeFigureOut">
              <a:rPr lang="ru-RU" smtClean="0"/>
              <a:pPr/>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3437333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E17AA-5A87-4190-B1E1-CD452FFDD7C7}" type="datetimeFigureOut">
              <a:rPr lang="ru-RU" smtClean="0"/>
              <a:pPr/>
              <a:t>17.02.2020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B9D55-7C03-4BAE-9FE0-2BC683D4CCC6}" type="slidenum">
              <a:rPr lang="ru-RU" smtClean="0"/>
              <a:pPr/>
              <a:t>‹№›</a:t>
            </a:fld>
            <a:endParaRPr lang="ru-RU"/>
          </a:p>
        </p:txBody>
      </p:sp>
    </p:spTree>
    <p:extLst>
      <p:ext uri="{BB962C8B-B14F-4D97-AF65-F5344CB8AC3E}">
        <p14:creationId xmlns:p14="http://schemas.microsoft.com/office/powerpoint/2010/main" xmlns="" val="12294598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4.jpeg"/><Relationship Id="rId7" Type="http://schemas.openxmlformats.org/officeDocument/2006/relationships/hyperlink" Target="http://karlptu.ucoz.ua/news/svjatkuvannja_novogo_roku/2014-12-26-41" TargetMode="External"/><Relationship Id="rId2" Type="http://schemas.openxmlformats.org/officeDocument/2006/relationships/hyperlink" Target="http://karlptu.ucoz.ua/_nw/0/78763511.jpg" TargetMode="Externa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76672"/>
            <a:ext cx="8712968" cy="1143000"/>
          </a:xfrm>
        </p:spPr>
        <p:txBody>
          <a:bodyPr>
            <a:noAutofit/>
          </a:bodyPr>
          <a:lstStyle/>
          <a:p>
            <a:r>
              <a:rPr lang="uk-UA" sz="3600" b="1" i="1" dirty="0" smtClean="0">
                <a:latin typeface="Times New Roman" panose="02020603050405020304" pitchFamily="18" charset="0"/>
                <a:cs typeface="Times New Roman" panose="02020603050405020304" pitchFamily="18" charset="0"/>
              </a:rPr>
              <a:t>ПРОФЕСІЙНО-ТЕХНІЧНОМУ УЧИЛИЩУ № 50  м. КАРЛІВКА  - </a:t>
            </a:r>
            <a:br>
              <a:rPr lang="uk-UA" sz="3600" b="1" i="1" dirty="0" smtClean="0">
                <a:latin typeface="Times New Roman" panose="02020603050405020304" pitchFamily="18" charset="0"/>
                <a:cs typeface="Times New Roman" panose="02020603050405020304" pitchFamily="18" charset="0"/>
              </a:rPr>
            </a:br>
            <a:r>
              <a:rPr lang="uk-UA" sz="3600" b="1" i="1" dirty="0" smtClean="0">
                <a:latin typeface="Times New Roman" panose="02020603050405020304" pitchFamily="18" charset="0"/>
                <a:cs typeface="Times New Roman" panose="02020603050405020304" pitchFamily="18" charset="0"/>
              </a:rPr>
              <a:t> 40 РОКІВ</a:t>
            </a:r>
            <a:endParaRPr lang="ru-RU" sz="3600" b="1" i="1" dirty="0">
              <a:latin typeface="Times New Roman" panose="02020603050405020304" pitchFamily="18" charset="0"/>
              <a:cs typeface="Times New Roman" panose="02020603050405020304" pitchFamily="18" charset="0"/>
            </a:endParaRPr>
          </a:p>
        </p:txBody>
      </p:sp>
      <p:pic>
        <p:nvPicPr>
          <p:cNvPr id="4" name="Объект 3" descr="J:\Новая папка (2)\Изображение 048.jpg"/>
          <p:cNvPicPr>
            <a:picLocks noGrp="1"/>
          </p:cNvPicPr>
          <p:nvPr>
            <p:ph idx="1"/>
          </p:nvPr>
        </p:nvPicPr>
        <p:blipFill rotWithShape="1">
          <a:blip r:embed="rId2" cstate="print">
            <a:extLst/>
          </a:blip>
          <a:srcRect l="-1" t="-1" r="5247" b="29488"/>
          <a:stretch/>
        </p:blipFill>
        <p:spPr bwMode="auto">
          <a:xfrm>
            <a:off x="1115616" y="1988840"/>
            <a:ext cx="6696744" cy="4464496"/>
          </a:xfrm>
          <a:prstGeom prst="rect">
            <a:avLst/>
          </a:prstGeom>
          <a:ln>
            <a:noFill/>
          </a:ln>
          <a:effectLst>
            <a:softEdge rad="112500"/>
          </a:effectLst>
          <a:extLst/>
        </p:spPr>
      </p:pic>
    </p:spTree>
    <p:extLst>
      <p:ext uri="{BB962C8B-B14F-4D97-AF65-F5344CB8AC3E}">
        <p14:creationId xmlns:p14="http://schemas.microsoft.com/office/powerpoint/2010/main" xmlns="" val="1833470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image.slidesharecdn.com/75-151012095651-lva1-app6891/95/75-19-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533" t="-12771" r="-320" b="1467"/>
          <a:stretch/>
        </p:blipFill>
        <p:spPr bwMode="auto">
          <a:xfrm>
            <a:off x="395536" y="-533400"/>
            <a:ext cx="8143950" cy="7315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7989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3076" name="Picture 4" descr="http://image.slidesharecdn.com/70-140515143700-phpapp01/95/70-13-638.jpg?cb=14001647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8678"/>
            <a:ext cx="8787285" cy="6597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0301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slidesharecdn.com/75-151012095651-lva1-app6891/95/75-20-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226" r="7328"/>
          <a:stretch/>
        </p:blipFill>
        <p:spPr bwMode="auto">
          <a:xfrm>
            <a:off x="1331640" y="260647"/>
            <a:ext cx="6408712" cy="62383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73699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image.slidesharecdn.com/75-151012095651-lva1-app6891/95/75-21-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439" r="2341"/>
          <a:stretch/>
        </p:blipFill>
        <p:spPr bwMode="auto">
          <a:xfrm>
            <a:off x="899592" y="368102"/>
            <a:ext cx="7277100" cy="63367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16773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image.slidesharecdn.com/75-151012095651-lva1-app6891/95/75-22-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914" r="4983"/>
          <a:stretch/>
        </p:blipFill>
        <p:spPr bwMode="auto">
          <a:xfrm>
            <a:off x="971600" y="208484"/>
            <a:ext cx="7370716" cy="66590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57412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image.slidesharecdn.com/75-151012095651-lva1-app6891/95/75-30-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0940"/>
          <a:stretch/>
        </p:blipFill>
        <p:spPr bwMode="auto">
          <a:xfrm>
            <a:off x="611560" y="188640"/>
            <a:ext cx="7632848" cy="64345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9616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image.slidesharecdn.com/75-151012095651-lva1-app6891/95/75-34-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081"/>
          <a:stretch/>
        </p:blipFill>
        <p:spPr bwMode="auto">
          <a:xfrm>
            <a:off x="1115616" y="266749"/>
            <a:ext cx="7056784" cy="60261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55412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852" y="5877272"/>
            <a:ext cx="8229600" cy="1143000"/>
          </a:xfrm>
        </p:spPr>
        <p:txBody>
          <a:bodyPr/>
          <a:lstStyle/>
          <a:p>
            <a:r>
              <a:rPr lang="uk-UA" dirty="0" smtClean="0"/>
              <a:t>1988 рік</a:t>
            </a:r>
            <a:endParaRPr lang="ru-RU" dirty="0"/>
          </a:p>
        </p:txBody>
      </p:sp>
      <p:pic>
        <p:nvPicPr>
          <p:cNvPr id="19458" name="Picture 2" descr="http://image.slidesharecdn.com/75-151012095651-lva1-app6891/95/75-36-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491"/>
          <a:stretch/>
        </p:blipFill>
        <p:spPr bwMode="auto">
          <a:xfrm>
            <a:off x="1176586" y="0"/>
            <a:ext cx="7102120" cy="6093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36378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age.slidesharecdn.com/75-151012095651-lva1-app6891/95/75-23-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4138" t="-289" r="10001" b="289"/>
          <a:stretch/>
        </p:blipFill>
        <p:spPr bwMode="auto">
          <a:xfrm>
            <a:off x="1382316" y="428524"/>
            <a:ext cx="6132791" cy="64294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952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image.slidesharecdn.com/75-151012095651-lva1-app6891/95/75-24-638.jpg?cb=1444644002"/>
          <p:cNvPicPr>
            <a:picLocks noGrp="1" noChangeAspect="1" noChangeArrowheads="1"/>
          </p:cNvPicPr>
          <p:nvPr>
            <p:ph idx="4294967295"/>
          </p:nvPr>
        </p:nvPicPr>
        <p:blipFill rotWithShape="1">
          <a:blip r:embed="rId2" cstate="print">
            <a:extLst>
              <a:ext uri="{28A0092B-C50C-407E-A947-70E740481C1C}">
                <a14:useLocalDpi xmlns:a14="http://schemas.microsoft.com/office/drawing/2010/main" xmlns="" val="0"/>
              </a:ext>
            </a:extLst>
          </a:blip>
          <a:srcRect l="12134"/>
          <a:stretch/>
        </p:blipFill>
        <p:spPr bwMode="auto">
          <a:xfrm>
            <a:off x="683568" y="260648"/>
            <a:ext cx="7389813" cy="6315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7020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1124744"/>
            <a:ext cx="6048672" cy="4248472"/>
          </a:xfrm>
        </p:spPr>
        <p:txBody>
          <a:bodyPr>
            <a:normAutofit fontScale="90000"/>
          </a:bodyPr>
          <a:lstStyle/>
          <a:p>
            <a:pPr algn="just">
              <a:lnSpc>
                <a:spcPct val="150000"/>
              </a:lnSpc>
            </a:pPr>
            <a:r>
              <a:rPr lang="ru-RU" sz="3100" i="1" dirty="0" smtClean="0">
                <a:latin typeface="Times New Roman" panose="02020603050405020304" pitchFamily="18" charset="0"/>
                <a:cs typeface="Times New Roman" panose="02020603050405020304" pitchFamily="18" charset="0"/>
              </a:rPr>
              <a:t>	</a:t>
            </a:r>
            <a:r>
              <a:rPr lang="uk-UA" sz="2700" i="1" dirty="0" smtClean="0">
                <a:latin typeface="Times New Roman" panose="02020603050405020304" pitchFamily="18" charset="0"/>
                <a:cs typeface="Times New Roman" panose="02020603050405020304" pitchFamily="18" charset="0"/>
              </a:rPr>
              <a:t>Професійно-технічне училище №50 </a:t>
            </a:r>
            <a:r>
              <a:rPr lang="uk-UA" sz="2700" i="1" dirty="0" err="1" smtClean="0">
                <a:latin typeface="Times New Roman" panose="02020603050405020304" pitchFamily="18" charset="0"/>
                <a:cs typeface="Times New Roman" panose="02020603050405020304" pitchFamily="18" charset="0"/>
              </a:rPr>
              <a:t>м.Карлівка</a:t>
            </a:r>
            <a:r>
              <a:rPr lang="uk-UA" sz="2700" i="1" dirty="0" smtClean="0">
                <a:latin typeface="Times New Roman" panose="02020603050405020304" pitchFamily="18" charset="0"/>
                <a:cs typeface="Times New Roman" panose="02020603050405020304" pitchFamily="18" charset="0"/>
              </a:rPr>
              <a:t> має 40 - річне минуле. Це ціла історія, яку творило не одне покоління педагогів та учнів. За архівними даними навчальний заклад був побудований на кошти, зароблені на суботниках</a:t>
            </a:r>
            <a:r>
              <a:rPr lang="uk-UA" sz="2700" i="1" dirty="0" smtClean="0"/>
              <a:t>. </a:t>
            </a:r>
            <a:br>
              <a:rPr lang="uk-UA" sz="2700" i="1" dirty="0" smtClean="0"/>
            </a:br>
            <a:r>
              <a:rPr lang="uk-UA" sz="2700" i="1" dirty="0" smtClean="0"/>
              <a:t>	</a:t>
            </a:r>
            <a:r>
              <a:rPr lang="uk-UA" sz="2700" i="1" dirty="0" smtClean="0">
                <a:latin typeface="Times New Roman" panose="02020603050405020304" pitchFamily="18" charset="0"/>
                <a:cs typeface="Times New Roman" panose="02020603050405020304" pitchFamily="18" charset="0"/>
              </a:rPr>
              <a:t>За рішенням Державного Комітету Ради Міністрів УССР по </a:t>
            </a:r>
            <a:r>
              <a:rPr lang="uk-UA" sz="2700" i="1" dirty="0" err="1" smtClean="0">
                <a:latin typeface="Times New Roman" panose="02020603050405020304" pitchFamily="18" charset="0"/>
                <a:cs typeface="Times New Roman" panose="02020603050405020304" pitchFamily="18" charset="0"/>
              </a:rPr>
              <a:t>профтехосвіті</a:t>
            </a:r>
            <a:r>
              <a:rPr lang="uk-UA" sz="2700" i="1" dirty="0" smtClean="0">
                <a:latin typeface="Times New Roman" panose="02020603050405020304" pitchFamily="18" charset="0"/>
                <a:cs typeface="Times New Roman" panose="02020603050405020304" pitchFamily="18" charset="0"/>
              </a:rPr>
              <a:t> №27 від 27 лютого 1976 року, з метою підготовки механізаторських кадрів для сільського господарства, відкрито </a:t>
            </a:r>
            <a:r>
              <a:rPr lang="uk-UA" sz="2700" i="1" dirty="0" err="1" smtClean="0">
                <a:latin typeface="Times New Roman" panose="02020603050405020304" pitchFamily="18" charset="0"/>
                <a:cs typeface="Times New Roman" panose="02020603050405020304" pitchFamily="18" charset="0"/>
              </a:rPr>
              <a:t>Карлівське</a:t>
            </a:r>
            <a:r>
              <a:rPr lang="uk-UA" sz="2700" i="1" dirty="0" smtClean="0">
                <a:latin typeface="Times New Roman" panose="02020603050405020304" pitchFamily="18" charset="0"/>
                <a:cs typeface="Times New Roman" panose="02020603050405020304" pitchFamily="18" charset="0"/>
              </a:rPr>
              <a:t> СПТУ №10.</a:t>
            </a:r>
            <a:endParaRPr lang="uk-UA" sz="2700" i="1" dirty="0">
              <a:latin typeface="Times New Roman" panose="02020603050405020304" pitchFamily="18" charset="0"/>
              <a:cs typeface="Times New Roman" panose="02020603050405020304" pitchFamily="18" charset="0"/>
            </a:endParaRPr>
          </a:p>
        </p:txBody>
      </p:sp>
      <p:pic>
        <p:nvPicPr>
          <p:cNvPr id="5" name="Picture 4" descr="J:\Новая папка (2)\P1010010.JPG"/>
          <p:cNvPicPr>
            <a:picLocks noChangeAspect="1" noChangeArrowheads="1"/>
          </p:cNvPicPr>
          <p:nvPr/>
        </p:nvPicPr>
        <p:blipFill>
          <a:blip r:embed="rId2" cstate="print">
            <a:extLst/>
          </a:blip>
          <a:srcRect/>
          <a:stretch>
            <a:fillRect/>
          </a:stretch>
        </p:blipFill>
        <p:spPr bwMode="auto">
          <a:xfrm>
            <a:off x="6335960" y="2636912"/>
            <a:ext cx="2542728" cy="1912996"/>
          </a:xfrm>
          <a:prstGeom prst="rect">
            <a:avLst/>
          </a:prstGeom>
          <a:ln>
            <a:noFill/>
          </a:ln>
          <a:effectLst>
            <a:softEdge rad="112500"/>
          </a:effectLst>
          <a:extLst/>
        </p:spPr>
      </p:pic>
      <p:pic>
        <p:nvPicPr>
          <p:cNvPr id="6" name="Рисунок 5" descr="J:\Новая папка1\P1010166.JPG"/>
          <p:cNvPicPr/>
          <p:nvPr/>
        </p:nvPicPr>
        <p:blipFill rotWithShape="1">
          <a:blip r:embed="rId3" cstate="print">
            <a:extLst/>
          </a:blip>
          <a:srcRect l="5872" r="-2063" b="15568"/>
          <a:stretch/>
        </p:blipFill>
        <p:spPr bwMode="auto">
          <a:xfrm>
            <a:off x="6335960" y="404664"/>
            <a:ext cx="2542728" cy="2069422"/>
          </a:xfrm>
          <a:prstGeom prst="rect">
            <a:avLst/>
          </a:prstGeom>
          <a:ln>
            <a:noFill/>
          </a:ln>
          <a:effectLst>
            <a:softEdge rad="112500"/>
          </a:effectLst>
          <a:extLst/>
        </p:spPr>
      </p:pic>
      <p:pic>
        <p:nvPicPr>
          <p:cNvPr id="7" name="Рисунок 6" descr="J:\Новая папка1\P1010169.JPG"/>
          <p:cNvPicPr/>
          <p:nvPr/>
        </p:nvPicPr>
        <p:blipFill rotWithShape="1">
          <a:blip r:embed="rId4" cstate="print">
            <a:extLst/>
          </a:blip>
          <a:srcRect t="-853" b="27345"/>
          <a:stretch/>
        </p:blipFill>
        <p:spPr bwMode="auto">
          <a:xfrm>
            <a:off x="6380434" y="4725144"/>
            <a:ext cx="2498254" cy="1988840"/>
          </a:xfrm>
          <a:prstGeom prst="rect">
            <a:avLst/>
          </a:prstGeom>
          <a:ln>
            <a:noFill/>
          </a:ln>
          <a:effectLst>
            <a:softEdge rad="112500"/>
          </a:effectLst>
        </p:spPr>
      </p:pic>
      <p:pic>
        <p:nvPicPr>
          <p:cNvPr id="8" name="Рисунок 7" descr="J:\Новая папка1\P1010169.JPG"/>
          <p:cNvPicPr/>
          <p:nvPr/>
        </p:nvPicPr>
        <p:blipFill rotWithShape="1">
          <a:blip r:embed="rId4" cstate="print">
            <a:extLst/>
          </a:blip>
          <a:srcRect t="-853" b="27345"/>
          <a:stretch/>
        </p:blipFill>
        <p:spPr bwMode="auto">
          <a:xfrm>
            <a:off x="6335960" y="4518210"/>
            <a:ext cx="2808040" cy="2195774"/>
          </a:xfrm>
          <a:prstGeom prst="rect">
            <a:avLst/>
          </a:prstGeom>
          <a:ln>
            <a:noFill/>
          </a:ln>
          <a:effectLst>
            <a:softEdge rad="112500"/>
          </a:effectLst>
        </p:spPr>
      </p:pic>
    </p:spTree>
    <p:extLst>
      <p:ext uri="{BB962C8B-B14F-4D97-AF65-F5344CB8AC3E}">
        <p14:creationId xmlns:p14="http://schemas.microsoft.com/office/powerpoint/2010/main" xmlns="" val="3855388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476672"/>
            <a:ext cx="8568952" cy="3024336"/>
          </a:xfrm>
        </p:spPr>
        <p:txBody>
          <a:bodyPr>
            <a:noAutofit/>
          </a:bodyPr>
          <a:lstStyle/>
          <a:p>
            <a:pPr algn="l"/>
            <a:r>
              <a:rPr lang="uk-UA" sz="2800" b="1" i="1" dirty="0" smtClean="0">
                <a:latin typeface="Times New Roman" panose="02020603050405020304" pitchFamily="18" charset="0"/>
                <a:cs typeface="Times New Roman" panose="02020603050405020304" pitchFamily="18" charset="0"/>
              </a:rPr>
              <a:t>	За час свого існування професійно-технічне училище № 50   м</a:t>
            </a:r>
            <a:r>
              <a:rPr lang="uk-UA" sz="2800" b="1" i="1" dirty="0">
                <a:latin typeface="Times New Roman" panose="02020603050405020304" pitchFamily="18" charset="0"/>
                <a:cs typeface="Times New Roman" panose="02020603050405020304" pitchFamily="18" charset="0"/>
              </a:rPr>
              <a:t>. Карлівка  дало путівку у професійне майбутнє </a:t>
            </a:r>
            <a:r>
              <a:rPr lang="uk-UA" sz="2800" b="1" i="1" dirty="0" smtClean="0">
                <a:latin typeface="Times New Roman" panose="02020603050405020304" pitchFamily="18" charset="0"/>
                <a:cs typeface="Times New Roman" panose="02020603050405020304" pitchFamily="18" charset="0"/>
              </a:rPr>
              <a:t>численним  своїм  випускникам . Багато  </a:t>
            </a:r>
            <a:r>
              <a:rPr lang="uk-UA" sz="2800" b="1" i="1" dirty="0">
                <a:latin typeface="Times New Roman" panose="02020603050405020304" pitchFamily="18" charset="0"/>
                <a:cs typeface="Times New Roman" panose="02020603050405020304" pitchFamily="18" charset="0"/>
              </a:rPr>
              <a:t>з них досягли великих успіхів у роботі. Серед них: </a:t>
            </a:r>
            <a:br>
              <a:rPr lang="uk-UA" sz="2800" b="1" i="1" dirty="0">
                <a:latin typeface="Times New Roman" panose="02020603050405020304" pitchFamily="18" charset="0"/>
                <a:cs typeface="Times New Roman" panose="02020603050405020304" pitchFamily="18" charset="0"/>
              </a:rPr>
            </a:br>
            <a:r>
              <a:rPr lang="uk-UA" sz="2800" b="1" i="1" dirty="0">
                <a:latin typeface="Times New Roman" panose="02020603050405020304" pitchFamily="18" charset="0"/>
                <a:cs typeface="Times New Roman" panose="02020603050405020304" pitchFamily="18" charset="0"/>
              </a:rPr>
              <a:t/>
            </a:r>
            <a:br>
              <a:rPr lang="uk-UA" sz="2800" b="1" i="1" dirty="0">
                <a:latin typeface="Times New Roman" panose="02020603050405020304" pitchFamily="18" charset="0"/>
                <a:cs typeface="Times New Roman" panose="02020603050405020304" pitchFamily="18" charset="0"/>
              </a:rPr>
            </a:br>
            <a:r>
              <a:rPr lang="uk-UA" sz="2800" b="1" i="1" dirty="0" smtClean="0">
                <a:latin typeface="Times New Roman" panose="02020603050405020304" pitchFamily="18" charset="0"/>
                <a:cs typeface="Times New Roman" panose="02020603050405020304" pitchFamily="18" charset="0"/>
              </a:rPr>
              <a:t/>
            </a:r>
            <a:br>
              <a:rPr lang="uk-UA" sz="2800" b="1" i="1" dirty="0" smtClean="0">
                <a:latin typeface="Times New Roman" panose="02020603050405020304" pitchFamily="18" charset="0"/>
                <a:cs typeface="Times New Roman" panose="02020603050405020304" pitchFamily="18" charset="0"/>
              </a:rPr>
            </a:br>
            <a:r>
              <a:rPr lang="uk-UA" sz="2800" b="1" i="1" dirty="0" smtClean="0">
                <a:latin typeface="Times New Roman" panose="02020603050405020304" pitchFamily="18" charset="0"/>
                <a:cs typeface="Times New Roman" panose="02020603050405020304" pitchFamily="18" charset="0"/>
              </a:rPr>
              <a:t/>
            </a:r>
            <a:br>
              <a:rPr lang="uk-UA" sz="2800" b="1" i="1" dirty="0" smtClean="0">
                <a:latin typeface="Times New Roman" panose="02020603050405020304" pitchFamily="18" charset="0"/>
                <a:cs typeface="Times New Roman" panose="02020603050405020304" pitchFamily="18" charset="0"/>
              </a:rPr>
            </a:br>
            <a:endParaRPr lang="ru-RU" sz="2800" b="1" i="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395536" y="2348880"/>
            <a:ext cx="8748464" cy="5904656"/>
          </a:xfrm>
        </p:spPr>
        <p:txBody>
          <a:bodyPr>
            <a:normAutofit/>
          </a:bodyPr>
          <a:lstStyle/>
          <a:p>
            <a:pPr algn="l"/>
            <a:r>
              <a:rPr lang="uk-UA" sz="2800" b="1" dirty="0" smtClean="0">
                <a:solidFill>
                  <a:schemeClr val="tx1"/>
                </a:solidFill>
                <a:latin typeface="Times New Roman" panose="02020603050405020304" pitchFamily="18" charset="0"/>
                <a:cs typeface="Times New Roman" panose="02020603050405020304" pitchFamily="18" charset="0"/>
              </a:rPr>
              <a:t>Тетяна Заєць – начальник УПСЗН;</a:t>
            </a:r>
          </a:p>
          <a:p>
            <a:pPr algn="l"/>
            <a:r>
              <a:rPr lang="uk-UA" sz="2800" b="1" dirty="0" smtClean="0">
                <a:solidFill>
                  <a:schemeClr val="tx1"/>
                </a:solidFill>
                <a:latin typeface="Times New Roman" panose="02020603050405020304" pitchFamily="18" charset="0"/>
                <a:cs typeface="Times New Roman" panose="02020603050405020304" pitchFamily="18" charset="0"/>
              </a:rPr>
              <a:t>Олександр Тищенко – начальник пожежної охорони;</a:t>
            </a:r>
          </a:p>
          <a:p>
            <a:pPr algn="l"/>
            <a:r>
              <a:rPr lang="uk-UA" sz="2800" b="1" dirty="0" smtClean="0">
                <a:solidFill>
                  <a:schemeClr val="tx1"/>
                </a:solidFill>
                <a:latin typeface="Times New Roman" panose="02020603050405020304" pitchFamily="18" charset="0"/>
                <a:cs typeface="Times New Roman" panose="02020603050405020304" pitchFamily="18" charset="0"/>
              </a:rPr>
              <a:t>Сергій Яковенко – колишній мер </a:t>
            </a:r>
            <a:r>
              <a:rPr lang="uk-UA" sz="2800" b="1" dirty="0" err="1" smtClean="0">
                <a:solidFill>
                  <a:schemeClr val="tx1"/>
                </a:solidFill>
                <a:latin typeface="Times New Roman" panose="02020603050405020304" pitchFamily="18" charset="0"/>
                <a:cs typeface="Times New Roman" panose="02020603050405020304" pitchFamily="18" charset="0"/>
              </a:rPr>
              <a:t>м.Карлівка</a:t>
            </a:r>
            <a:r>
              <a:rPr lang="uk-UA" sz="2800" b="1" dirty="0" smtClean="0">
                <a:solidFill>
                  <a:schemeClr val="tx1"/>
                </a:solidFill>
                <a:latin typeface="Times New Roman" panose="02020603050405020304" pitchFamily="18" charset="0"/>
                <a:cs typeface="Times New Roman" panose="02020603050405020304" pitchFamily="18" charset="0"/>
              </a:rPr>
              <a:t>;</a:t>
            </a:r>
          </a:p>
          <a:p>
            <a:pPr algn="l"/>
            <a:r>
              <a:rPr lang="uk-UA" sz="2800" b="1" dirty="0" smtClean="0">
                <a:solidFill>
                  <a:schemeClr val="tx1"/>
                </a:solidFill>
                <a:latin typeface="Times New Roman" panose="02020603050405020304" pitchFamily="18" charset="0"/>
                <a:cs typeface="Times New Roman" panose="02020603050405020304" pitchFamily="18" charset="0"/>
              </a:rPr>
              <a:t>Віктор щербань – приватний підприємець, власник магазину «Граніт»</a:t>
            </a:r>
          </a:p>
          <a:p>
            <a:pPr algn="l"/>
            <a:r>
              <a:rPr lang="uk-UA" sz="2800" b="1" dirty="0" smtClean="0">
                <a:solidFill>
                  <a:schemeClr val="tx1"/>
                </a:solidFill>
                <a:latin typeface="Times New Roman" panose="02020603050405020304" pitchFamily="18" charset="0"/>
                <a:cs typeface="Times New Roman" panose="02020603050405020304" pitchFamily="18" charset="0"/>
              </a:rPr>
              <a:t>Сергій Гладкий – власник СТО;</a:t>
            </a:r>
          </a:p>
          <a:p>
            <a:pPr algn="l"/>
            <a:r>
              <a:rPr lang="uk-UA" sz="2800" b="1" dirty="0" smtClean="0">
                <a:solidFill>
                  <a:schemeClr val="tx1"/>
                </a:solidFill>
                <a:latin typeface="Times New Roman" panose="02020603050405020304" pitchFamily="18" charset="0"/>
                <a:cs typeface="Times New Roman" panose="02020603050405020304" pitchFamily="18" charset="0"/>
              </a:rPr>
              <a:t>Брати </a:t>
            </a:r>
            <a:r>
              <a:rPr lang="uk-UA" sz="2800" b="1" dirty="0" err="1" smtClean="0">
                <a:solidFill>
                  <a:schemeClr val="tx1"/>
                </a:solidFill>
                <a:latin typeface="Times New Roman" panose="02020603050405020304" pitchFamily="18" charset="0"/>
                <a:cs typeface="Times New Roman" panose="02020603050405020304" pitchFamily="18" charset="0"/>
              </a:rPr>
              <a:t>Сініциин</a:t>
            </a:r>
            <a:r>
              <a:rPr lang="uk-UA" sz="2800" b="1" dirty="0" smtClean="0">
                <a:solidFill>
                  <a:schemeClr val="tx1"/>
                </a:solidFill>
                <a:latin typeface="Times New Roman" panose="02020603050405020304" pitchFamily="18" charset="0"/>
                <a:cs typeface="Times New Roman" panose="02020603050405020304" pitchFamily="18" charset="0"/>
              </a:rPr>
              <a:t> – приватні підприємці</a:t>
            </a:r>
          </a:p>
          <a:p>
            <a:pPr algn="l"/>
            <a:r>
              <a:rPr lang="uk-UA" sz="2800" b="1" dirty="0" smtClean="0">
                <a:solidFill>
                  <a:schemeClr val="tx1"/>
                </a:solidFill>
                <a:latin typeface="Times New Roman" panose="02020603050405020304" pitchFamily="18" charset="0"/>
                <a:cs typeface="Times New Roman" panose="02020603050405020304" pitchFamily="18" charset="0"/>
              </a:rPr>
              <a:t>Костянтин Лебідь – начальник поліції;</a:t>
            </a:r>
          </a:p>
          <a:p>
            <a:pPr algn="l"/>
            <a:r>
              <a:rPr lang="uk-UA" sz="2800" b="1" dirty="0" smtClean="0">
                <a:solidFill>
                  <a:schemeClr val="tx1"/>
                </a:solidFill>
                <a:latin typeface="Times New Roman" panose="02020603050405020304" pitchFamily="18" charset="0"/>
                <a:cs typeface="Times New Roman" panose="02020603050405020304" pitchFamily="18" charset="0"/>
              </a:rPr>
              <a:t>Олександр Андрієнко – </a:t>
            </a:r>
            <a:r>
              <a:rPr lang="uk-UA" sz="2800" b="1" dirty="0" err="1" smtClean="0">
                <a:solidFill>
                  <a:schemeClr val="tx1"/>
                </a:solidFill>
                <a:latin typeface="Times New Roman" panose="02020603050405020304" pitchFamily="18" charset="0"/>
                <a:cs typeface="Times New Roman" panose="02020603050405020304" pitchFamily="18" charset="0"/>
              </a:rPr>
              <a:t>дтректор</a:t>
            </a:r>
            <a:r>
              <a:rPr lang="uk-UA" sz="2800" b="1" dirty="0" smtClean="0">
                <a:solidFill>
                  <a:schemeClr val="tx1"/>
                </a:solidFill>
                <a:latin typeface="Times New Roman" panose="02020603050405020304" pitchFamily="18" charset="0"/>
                <a:cs typeface="Times New Roman" panose="02020603050405020304" pitchFamily="18" charset="0"/>
              </a:rPr>
              <a:t> ТОВ «</a:t>
            </a:r>
            <a:r>
              <a:rPr lang="uk-UA" sz="2800" b="1" dirty="0" err="1" smtClean="0">
                <a:solidFill>
                  <a:schemeClr val="tx1"/>
                </a:solidFill>
                <a:latin typeface="Times New Roman" panose="02020603050405020304" pitchFamily="18" charset="0"/>
                <a:cs typeface="Times New Roman" panose="02020603050405020304" pitchFamily="18" charset="0"/>
              </a:rPr>
              <a:t>Андріївка</a:t>
            </a:r>
            <a:r>
              <a:rPr lang="uk-UA" sz="2800" b="1" dirty="0" smtClean="0">
                <a:solidFill>
                  <a:schemeClr val="tx1"/>
                </a:solidFill>
                <a:latin typeface="Times New Roman" panose="02020603050405020304" pitchFamily="18" charset="0"/>
                <a:cs typeface="Times New Roman" panose="02020603050405020304" pitchFamily="18" charset="0"/>
              </a:rPr>
              <a:t>»</a:t>
            </a:r>
          </a:p>
          <a:p>
            <a:endParaRPr lang="uk-UA" sz="2400" dirty="0" smtClean="0">
              <a:latin typeface="Times New Roman" panose="02020603050405020304" pitchFamily="18" charset="0"/>
              <a:cs typeface="Times New Roman" panose="02020603050405020304" pitchFamily="18" charset="0"/>
            </a:endParaRPr>
          </a:p>
          <a:p>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07817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2708920"/>
            <a:ext cx="8229600" cy="1143000"/>
          </a:xfrm>
        </p:spPr>
        <p:txBody>
          <a:bodyPr>
            <a:noAutofit/>
          </a:bodyPr>
          <a:lstStyle/>
          <a:p>
            <a:pPr algn="l"/>
            <a:r>
              <a:rPr lang="uk-UA" sz="2600" b="1" i="1" dirty="0">
                <a:latin typeface="Times New Roman" panose="02020603050405020304" pitchFamily="18" charset="0"/>
                <a:cs typeface="Times New Roman" panose="02020603050405020304" pitchFamily="18" charset="0"/>
              </a:rPr>
              <a:t>Сергій Лебединський – кандидат наук, викладач Харківської </a:t>
            </a:r>
            <a:r>
              <a:rPr lang="uk-UA" sz="2600" b="1" i="1" dirty="0" err="1">
                <a:latin typeface="Times New Roman" panose="02020603050405020304" pitchFamily="18" charset="0"/>
                <a:cs typeface="Times New Roman" panose="02020603050405020304" pitchFamily="18" charset="0"/>
              </a:rPr>
              <a:t>академїї</a:t>
            </a:r>
            <a:r>
              <a:rPr lang="uk-UA" sz="2600" b="1" i="1" dirty="0">
                <a:latin typeface="Times New Roman" panose="02020603050405020304" pitchFamily="18" charset="0"/>
                <a:cs typeface="Times New Roman" panose="02020603050405020304" pitchFamily="18" charset="0"/>
              </a:rPr>
              <a:t> сільського господарства;</a:t>
            </a:r>
            <a:br>
              <a:rPr lang="uk-UA" sz="2600" b="1" i="1" dirty="0">
                <a:latin typeface="Times New Roman" panose="02020603050405020304" pitchFamily="18" charset="0"/>
                <a:cs typeface="Times New Roman" panose="02020603050405020304" pitchFamily="18" charset="0"/>
              </a:rPr>
            </a:br>
            <a:r>
              <a:rPr lang="uk-UA" sz="2600" b="1" i="1" dirty="0">
                <a:latin typeface="Times New Roman" panose="02020603050405020304" pitchFamily="18" charset="0"/>
                <a:cs typeface="Times New Roman" panose="02020603050405020304" pitchFamily="18" charset="0"/>
              </a:rPr>
              <a:t>Сергій Авраменко -  доктор наук, викладач Харківської </a:t>
            </a:r>
            <a:r>
              <a:rPr lang="uk-UA" sz="2600" b="1" i="1" dirty="0" err="1">
                <a:latin typeface="Times New Roman" panose="02020603050405020304" pitchFamily="18" charset="0"/>
                <a:cs typeface="Times New Roman" panose="02020603050405020304" pitchFamily="18" charset="0"/>
              </a:rPr>
              <a:t>академїї</a:t>
            </a:r>
            <a:r>
              <a:rPr lang="uk-UA" sz="2600" b="1" i="1" dirty="0">
                <a:latin typeface="Times New Roman" panose="02020603050405020304" pitchFamily="18" charset="0"/>
                <a:cs typeface="Times New Roman" panose="02020603050405020304" pitchFamily="18" charset="0"/>
              </a:rPr>
              <a:t> сільського господарства;</a:t>
            </a:r>
            <a:br>
              <a:rPr lang="uk-UA" sz="2600" b="1" i="1" dirty="0">
                <a:latin typeface="Times New Roman" panose="02020603050405020304" pitchFamily="18" charset="0"/>
                <a:cs typeface="Times New Roman" panose="02020603050405020304" pitchFamily="18" charset="0"/>
              </a:rPr>
            </a:br>
            <a:r>
              <a:rPr lang="uk-UA" sz="2600" b="1" i="1" dirty="0" smtClean="0">
                <a:latin typeface="Times New Roman" panose="02020603050405020304" pitchFamily="18" charset="0"/>
                <a:cs typeface="Times New Roman" panose="02020603050405020304" pitchFamily="18" charset="0"/>
              </a:rPr>
              <a:t>Світлана </a:t>
            </a:r>
            <a:r>
              <a:rPr lang="uk-UA" sz="2600" b="1" i="1" dirty="0" err="1">
                <a:latin typeface="Times New Roman" panose="02020603050405020304" pitchFamily="18" charset="0"/>
                <a:cs typeface="Times New Roman" panose="02020603050405020304" pitchFamily="18" charset="0"/>
              </a:rPr>
              <a:t>К</a:t>
            </a:r>
            <a:r>
              <a:rPr lang="uk-UA" sz="2600" b="1" i="1" dirty="0" err="1" smtClean="0">
                <a:latin typeface="Times New Roman" panose="02020603050405020304" pitchFamily="18" charset="0"/>
                <a:cs typeface="Times New Roman" panose="02020603050405020304" pitchFamily="18" charset="0"/>
              </a:rPr>
              <a:t>озелько</a:t>
            </a:r>
            <a:r>
              <a:rPr lang="uk-UA" sz="2600" b="1" i="1" dirty="0" smtClean="0">
                <a:latin typeface="Times New Roman" panose="02020603050405020304" pitchFamily="18" charset="0"/>
                <a:cs typeface="Times New Roman" panose="02020603050405020304" pitchFamily="18" charset="0"/>
              </a:rPr>
              <a:t> – Завідуюча відділом «Полтава  - банку» ;</a:t>
            </a:r>
            <a:br>
              <a:rPr lang="uk-UA" sz="2600" b="1" i="1" dirty="0" smtClean="0">
                <a:latin typeface="Times New Roman" panose="02020603050405020304" pitchFamily="18" charset="0"/>
                <a:cs typeface="Times New Roman" panose="02020603050405020304" pitchFamily="18" charset="0"/>
              </a:rPr>
            </a:br>
            <a:r>
              <a:rPr lang="uk-UA" sz="2600" b="1" i="1" dirty="0" smtClean="0">
                <a:latin typeface="Times New Roman" panose="02020603050405020304" pitchFamily="18" charset="0"/>
                <a:cs typeface="Times New Roman" panose="02020603050405020304" pitchFamily="18" charset="0"/>
              </a:rPr>
              <a:t>Ірина Мірошниченко – працівник «</a:t>
            </a:r>
            <a:r>
              <a:rPr lang="uk-UA" sz="2600" b="1" i="1" dirty="0" err="1" smtClean="0">
                <a:latin typeface="Times New Roman" panose="02020603050405020304" pitchFamily="18" charset="0"/>
                <a:cs typeface="Times New Roman" panose="02020603050405020304" pitchFamily="18" charset="0"/>
              </a:rPr>
              <a:t>Приват</a:t>
            </a:r>
            <a:r>
              <a:rPr lang="uk-UA" sz="2600" b="1" i="1" dirty="0" smtClean="0">
                <a:latin typeface="Times New Roman" panose="02020603050405020304" pitchFamily="18" charset="0"/>
                <a:cs typeface="Times New Roman" panose="02020603050405020304" pitchFamily="18" charset="0"/>
              </a:rPr>
              <a:t> – банку»;</a:t>
            </a:r>
            <a:br>
              <a:rPr lang="uk-UA" sz="2600" b="1" i="1" dirty="0" smtClean="0">
                <a:latin typeface="Times New Roman" panose="02020603050405020304" pitchFamily="18" charset="0"/>
                <a:cs typeface="Times New Roman" panose="02020603050405020304" pitchFamily="18" charset="0"/>
              </a:rPr>
            </a:br>
            <a:r>
              <a:rPr lang="uk-UA" sz="2600" b="1" i="1" dirty="0" smtClean="0">
                <a:latin typeface="Times New Roman" panose="02020603050405020304" pitchFamily="18" charset="0"/>
                <a:cs typeface="Times New Roman" panose="02020603050405020304" pitchFamily="18" charset="0"/>
              </a:rPr>
              <a:t>Віктор Коваленко – кадровий </a:t>
            </a:r>
            <a:r>
              <a:rPr lang="uk-UA" sz="2600" b="1" i="1" dirty="0" err="1" smtClean="0">
                <a:latin typeface="Times New Roman" panose="02020603050405020304" pitchFamily="18" charset="0"/>
                <a:cs typeface="Times New Roman" panose="02020603050405020304" pitchFamily="18" charset="0"/>
              </a:rPr>
              <a:t>віськовий</a:t>
            </a:r>
            <a:r>
              <a:rPr lang="uk-UA" sz="2600" b="1" i="1" dirty="0" smtClean="0">
                <a:latin typeface="Times New Roman" panose="02020603050405020304" pitchFamily="18" charset="0"/>
                <a:cs typeface="Times New Roman" panose="02020603050405020304" pitchFamily="18" charset="0"/>
              </a:rPr>
              <a:t>;</a:t>
            </a:r>
            <a:br>
              <a:rPr lang="uk-UA" sz="2600" b="1" i="1" dirty="0" smtClean="0">
                <a:latin typeface="Times New Roman" panose="02020603050405020304" pitchFamily="18" charset="0"/>
                <a:cs typeface="Times New Roman" panose="02020603050405020304" pitchFamily="18" charset="0"/>
              </a:rPr>
            </a:br>
            <a:r>
              <a:rPr lang="uk-UA" sz="2600" b="1" i="1" dirty="0" smtClean="0">
                <a:latin typeface="Times New Roman" panose="02020603050405020304" pitchFamily="18" charset="0"/>
                <a:cs typeface="Times New Roman" panose="02020603050405020304" pitchFamily="18" charset="0"/>
              </a:rPr>
              <a:t>Володимир Шевченко – підполковник кадрових військ інституту зв'язку;</a:t>
            </a:r>
            <a:br>
              <a:rPr lang="uk-UA" sz="2600" b="1" i="1" dirty="0" smtClean="0">
                <a:latin typeface="Times New Roman" panose="02020603050405020304" pitchFamily="18" charset="0"/>
                <a:cs typeface="Times New Roman" panose="02020603050405020304" pitchFamily="18" charset="0"/>
              </a:rPr>
            </a:br>
            <a:r>
              <a:rPr lang="uk-UA" sz="2600" b="1" i="1" dirty="0" smtClean="0">
                <a:latin typeface="Times New Roman" panose="02020603050405020304" pitchFamily="18" charset="0"/>
                <a:cs typeface="Times New Roman" panose="02020603050405020304" pitchFamily="18" charset="0"/>
              </a:rPr>
              <a:t>Павло </a:t>
            </a:r>
            <a:r>
              <a:rPr lang="uk-UA" sz="2600" b="1" i="1" dirty="0" err="1" smtClean="0">
                <a:latin typeface="Times New Roman" panose="02020603050405020304" pitchFamily="18" charset="0"/>
                <a:cs typeface="Times New Roman" panose="02020603050405020304" pitchFamily="18" charset="0"/>
              </a:rPr>
              <a:t>Резніченко</a:t>
            </a:r>
            <a:r>
              <a:rPr lang="uk-UA" sz="2600" b="1" i="1" dirty="0" smtClean="0">
                <a:latin typeface="Times New Roman" panose="02020603050405020304" pitchFamily="18" charset="0"/>
                <a:cs typeface="Times New Roman" panose="02020603050405020304" pitchFamily="18" charset="0"/>
              </a:rPr>
              <a:t> – менеджер по будівництву вокзалів «Укрзалізниці» та багато інших</a:t>
            </a:r>
            <a:br>
              <a:rPr lang="uk-UA" sz="2600" b="1" i="1" dirty="0" smtClean="0">
                <a:latin typeface="Times New Roman" panose="02020603050405020304" pitchFamily="18" charset="0"/>
                <a:cs typeface="Times New Roman" panose="02020603050405020304" pitchFamily="18" charset="0"/>
              </a:rPr>
            </a:br>
            <a:endParaRPr lang="ru-RU" sz="26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82078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age.slidesharecdn.com/70-140515143700-phpapp01/95/70-23-638.jpg?cb=1400164730"/>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62"/>
          <a:stretch/>
        </p:blipFill>
        <p:spPr bwMode="auto">
          <a:xfrm>
            <a:off x="611560" y="35134"/>
            <a:ext cx="7920880" cy="67780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1041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image.slidesharecdn.com/75-151012095651-lva1-app6891/95/75-25-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034" r="6207"/>
          <a:stretch/>
        </p:blipFill>
        <p:spPr bwMode="auto">
          <a:xfrm>
            <a:off x="899592" y="-1910"/>
            <a:ext cx="7430984" cy="6741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74016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image.slidesharecdn.com/75-151012095651-lva1-app6891/95/75-45-638.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055"/>
          <a:stretch/>
        </p:blipFill>
        <p:spPr bwMode="auto">
          <a:xfrm>
            <a:off x="755576" y="744"/>
            <a:ext cx="7727935" cy="6597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16592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29698" name="Picture 2" descr="https://image.slidesharecdn.com/50-150706132114-lva1-app6891/95/50-43-638.jpg?cb=143618900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64" y="0"/>
            <a:ext cx="9142580" cy="68641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65090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143000"/>
          </a:xfrm>
        </p:spPr>
        <p:txBody>
          <a:bodyPr>
            <a:normAutofit/>
          </a:bodyPr>
          <a:lstStyle/>
          <a:p>
            <a:r>
              <a:rPr lang="uk-UA" sz="5400" b="1" i="1" dirty="0" smtClean="0">
                <a:latin typeface="Times New Roman" pitchFamily="18" charset="0"/>
                <a:cs typeface="Times New Roman" pitchFamily="18" charset="0"/>
              </a:rPr>
              <a:t>ФОРМИ РОБОТИ</a:t>
            </a:r>
            <a:endParaRPr lang="ru-RU" sz="5400" dirty="0"/>
          </a:p>
        </p:txBody>
      </p:sp>
      <p:sp>
        <p:nvSpPr>
          <p:cNvPr id="3" name="Содержимое 2"/>
          <p:cNvSpPr>
            <a:spLocks noGrp="1"/>
          </p:cNvSpPr>
          <p:nvPr>
            <p:ph idx="1"/>
          </p:nvPr>
        </p:nvSpPr>
        <p:spPr>
          <a:xfrm>
            <a:off x="357158" y="928670"/>
            <a:ext cx="8229600" cy="4525963"/>
          </a:xfrm>
        </p:spPr>
        <p:txBody>
          <a:bodyPr/>
          <a:lstStyle/>
          <a:p>
            <a:r>
              <a:rPr lang="uk-UA" b="1" i="1" dirty="0" smtClean="0">
                <a:latin typeface="Times New Roman" pitchFamily="18" charset="0"/>
                <a:cs typeface="Times New Roman" pitchFamily="18" charset="0"/>
              </a:rPr>
              <a:t>робота гуртків художньо-естетичного спрямування, організація роботи гуртків за інтересами;</a:t>
            </a:r>
          </a:p>
          <a:p>
            <a:endParaRPr lang="ru-RU" dirty="0"/>
          </a:p>
        </p:txBody>
      </p:sp>
      <p:sp>
        <p:nvSpPr>
          <p:cNvPr id="7" name="Прямоугольник 6"/>
          <p:cNvSpPr/>
          <p:nvPr/>
        </p:nvSpPr>
        <p:spPr>
          <a:xfrm>
            <a:off x="3571868" y="3786190"/>
            <a:ext cx="5000660" cy="369332"/>
          </a:xfrm>
          <a:prstGeom prst="rect">
            <a:avLst/>
          </a:prstGeom>
        </p:spPr>
        <p:txBody>
          <a:bodyPr wrap="square">
            <a:spAutoFit/>
          </a:bodyPr>
          <a:lstStyle/>
          <a:p>
            <a:pPr algn="ctr"/>
            <a:r>
              <a:rPr lang="uk-UA" b="1" i="1" dirty="0" smtClean="0">
                <a:latin typeface="Times New Roman" pitchFamily="18" charset="0"/>
                <a:cs typeface="Times New Roman" pitchFamily="18" charset="0"/>
              </a:rPr>
              <a:t>Заняття  художнього гуртка</a:t>
            </a:r>
            <a:endParaRPr lang="ru-RU" dirty="0"/>
          </a:p>
        </p:txBody>
      </p:sp>
      <p:sp>
        <p:nvSpPr>
          <p:cNvPr id="8" name="Прямоугольник 7"/>
          <p:cNvSpPr/>
          <p:nvPr/>
        </p:nvSpPr>
        <p:spPr>
          <a:xfrm>
            <a:off x="142844" y="4643446"/>
            <a:ext cx="2857520" cy="923330"/>
          </a:xfrm>
          <a:prstGeom prst="rect">
            <a:avLst/>
          </a:prstGeom>
        </p:spPr>
        <p:txBody>
          <a:bodyPr wrap="square">
            <a:spAutoFit/>
          </a:bodyPr>
          <a:lstStyle/>
          <a:p>
            <a:pPr algn="ctr"/>
            <a:r>
              <a:rPr lang="uk-UA" b="1" i="1" dirty="0" smtClean="0">
                <a:latin typeface="Times New Roman" pitchFamily="18" charset="0"/>
                <a:cs typeface="Times New Roman" pitchFamily="18" charset="0"/>
              </a:rPr>
              <a:t>Заняття гуртка </a:t>
            </a:r>
          </a:p>
          <a:p>
            <a:pPr algn="ctr"/>
            <a:r>
              <a:rPr lang="uk-UA" b="1" i="1" dirty="0" smtClean="0">
                <a:latin typeface="Times New Roman" pitchFamily="18" charset="0"/>
                <a:cs typeface="Times New Roman" pitchFamily="18" charset="0"/>
              </a:rPr>
              <a:t> по виготовленню </a:t>
            </a:r>
          </a:p>
          <a:p>
            <a:pPr algn="ctr"/>
            <a:r>
              <a:rPr lang="uk-UA" b="1" i="1" dirty="0" smtClean="0">
                <a:latin typeface="Times New Roman" pitchFamily="18" charset="0"/>
                <a:cs typeface="Times New Roman" pitchFamily="18" charset="0"/>
              </a:rPr>
              <a:t>ляльок - мотанок  </a:t>
            </a:r>
            <a:endParaRPr lang="ru-RU" dirty="0"/>
          </a:p>
        </p:txBody>
      </p:sp>
      <p:pic>
        <p:nvPicPr>
          <p:cNvPr id="9" name="Содержимое 6" descr="Изображение 042.jpg"/>
          <p:cNvPicPr>
            <a:picLocks noGrp="1" noChangeAspect="1"/>
          </p:cNvPicPr>
          <p:nvPr/>
        </p:nvPicPr>
        <p:blipFill>
          <a:blip r:embed="rId3" cstate="print"/>
          <a:stretch>
            <a:fillRect/>
          </a:stretch>
        </p:blipFill>
        <p:spPr>
          <a:xfrm>
            <a:off x="357158" y="2857496"/>
            <a:ext cx="2714644" cy="1785950"/>
          </a:xfrm>
          <a:prstGeom prst="rect">
            <a:avLst/>
          </a:prstGeom>
        </p:spPr>
      </p:pic>
      <p:pic>
        <p:nvPicPr>
          <p:cNvPr id="5" name="Рисунок 4" descr="G:\DSC08080.JPG"/>
          <p:cNvPicPr/>
          <p:nvPr/>
        </p:nvPicPr>
        <p:blipFill>
          <a:blip r:embed="rId4" cstate="print"/>
          <a:srcRect/>
          <a:stretch>
            <a:fillRect/>
          </a:stretch>
        </p:blipFill>
        <p:spPr bwMode="auto">
          <a:xfrm>
            <a:off x="3500430" y="2143116"/>
            <a:ext cx="2286016" cy="1714512"/>
          </a:xfrm>
          <a:prstGeom prst="rect">
            <a:avLst/>
          </a:prstGeom>
          <a:noFill/>
          <a:ln w="9525">
            <a:noFill/>
            <a:miter lim="800000"/>
            <a:headEnd/>
            <a:tailEnd/>
          </a:ln>
        </p:spPr>
      </p:pic>
      <p:pic>
        <p:nvPicPr>
          <p:cNvPr id="6" name="Рисунок 5" descr="G:\DSC08083.JPG"/>
          <p:cNvPicPr/>
          <p:nvPr/>
        </p:nvPicPr>
        <p:blipFill>
          <a:blip r:embed="rId5" cstate="print"/>
          <a:srcRect/>
          <a:stretch>
            <a:fillRect/>
          </a:stretch>
        </p:blipFill>
        <p:spPr bwMode="auto">
          <a:xfrm>
            <a:off x="6143636" y="2143116"/>
            <a:ext cx="2500330" cy="1714512"/>
          </a:xfrm>
          <a:prstGeom prst="rect">
            <a:avLst/>
          </a:prstGeom>
          <a:noFill/>
          <a:ln w="9525">
            <a:noFill/>
            <a:miter lim="800000"/>
            <a:headEnd/>
            <a:tailEnd/>
          </a:ln>
        </p:spPr>
      </p:pic>
      <p:pic>
        <p:nvPicPr>
          <p:cNvPr id="10" name="Рисунок 9" descr="F:\Новая папка\IMG_8151.JPG"/>
          <p:cNvPicPr/>
          <p:nvPr/>
        </p:nvPicPr>
        <p:blipFill>
          <a:blip r:embed="rId6" cstate="print"/>
          <a:srcRect/>
          <a:stretch>
            <a:fillRect/>
          </a:stretch>
        </p:blipFill>
        <p:spPr bwMode="auto">
          <a:xfrm>
            <a:off x="5072066" y="4643446"/>
            <a:ext cx="2117545" cy="1713931"/>
          </a:xfrm>
          <a:prstGeom prst="rect">
            <a:avLst/>
          </a:prstGeom>
          <a:noFill/>
          <a:ln w="9525">
            <a:noFill/>
            <a:miter lim="800000"/>
            <a:headEnd/>
            <a:tailEnd/>
          </a:ln>
        </p:spPr>
      </p:pic>
      <p:sp>
        <p:nvSpPr>
          <p:cNvPr id="11" name="Прямоугольник 6"/>
          <p:cNvSpPr/>
          <p:nvPr/>
        </p:nvSpPr>
        <p:spPr>
          <a:xfrm>
            <a:off x="3500430" y="6357958"/>
            <a:ext cx="5000660" cy="369332"/>
          </a:xfrm>
          <a:prstGeom prst="rect">
            <a:avLst/>
          </a:prstGeom>
        </p:spPr>
        <p:txBody>
          <a:bodyPr wrap="square">
            <a:spAutoFit/>
          </a:bodyPr>
          <a:lstStyle/>
          <a:p>
            <a:pPr algn="ctr"/>
            <a:r>
              <a:rPr lang="uk-UA" b="1" i="1" dirty="0" smtClean="0">
                <a:latin typeface="Times New Roman" pitchFamily="18" charset="0"/>
                <a:cs typeface="Times New Roman" pitchFamily="18" charset="0"/>
              </a:rPr>
              <a:t>Заняття  гуртка </a:t>
            </a:r>
            <a:r>
              <a:rPr lang="uk-UA" b="1" i="1" dirty="0" err="1" smtClean="0">
                <a:latin typeface="Times New Roman" pitchFamily="18" charset="0"/>
                <a:cs typeface="Times New Roman" pitchFamily="18" charset="0"/>
              </a:rPr>
              <a:t>“Кухарики”</a:t>
            </a:r>
            <a:endParaRPr lang="ru-RU" dirty="0"/>
          </a:p>
        </p:txBody>
      </p:sp>
      <p:pic>
        <p:nvPicPr>
          <p:cNvPr id="12" name="Рисунок 11" descr="F:\Новая папка\IMG_8152.JPG"/>
          <p:cNvPicPr/>
          <p:nvPr/>
        </p:nvPicPr>
        <p:blipFill>
          <a:blip r:embed="rId7" cstate="print"/>
          <a:srcRect/>
          <a:stretch>
            <a:fillRect/>
          </a:stretch>
        </p:blipFill>
        <p:spPr bwMode="auto">
          <a:xfrm rot="5400000">
            <a:off x="6965173" y="4393413"/>
            <a:ext cx="2214579" cy="1714514"/>
          </a:xfrm>
          <a:prstGeom prst="rect">
            <a:avLst/>
          </a:prstGeom>
          <a:noFill/>
          <a:ln w="9525">
            <a:noFill/>
            <a:miter lim="800000"/>
            <a:headEnd/>
            <a:tailEnd/>
          </a:ln>
        </p:spPr>
      </p:pic>
      <p:pic>
        <p:nvPicPr>
          <p:cNvPr id="13" name="Рисунок 12" descr="F:\Новая папка\IMG_8154.JPG"/>
          <p:cNvPicPr/>
          <p:nvPr/>
        </p:nvPicPr>
        <p:blipFill>
          <a:blip r:embed="rId8" cstate="print"/>
          <a:srcRect/>
          <a:stretch>
            <a:fillRect/>
          </a:stretch>
        </p:blipFill>
        <p:spPr bwMode="auto">
          <a:xfrm rot="5400000">
            <a:off x="3127858" y="4444514"/>
            <a:ext cx="2197704" cy="1595436"/>
          </a:xfrm>
          <a:prstGeom prst="rect">
            <a:avLst/>
          </a:prstGeom>
          <a:noFill/>
          <a:ln w="9525">
            <a:noFill/>
            <a:miter lim="800000"/>
            <a:headEnd/>
            <a:tailEnd/>
          </a:ln>
        </p:spPr>
      </p:pic>
    </p:spTree>
    <p:extLst>
      <p:ext uri="{BB962C8B-B14F-4D97-AF65-F5344CB8AC3E}">
        <p14:creationId xmlns:p14="http://schemas.microsoft.com/office/powerpoint/2010/main" xmlns="" val="1401251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a:bodyPr>
          <a:lstStyle/>
          <a:p>
            <a:r>
              <a:rPr lang="uk-UA" sz="5400" b="1" i="1" dirty="0" smtClean="0">
                <a:latin typeface="Times New Roman" pitchFamily="18" charset="0"/>
                <a:cs typeface="Times New Roman" pitchFamily="18" charset="0"/>
              </a:rPr>
              <a:t>ФОРМИ РОБОТИ</a:t>
            </a:r>
            <a:endParaRPr lang="ru-RU" sz="5400" dirty="0"/>
          </a:p>
        </p:txBody>
      </p:sp>
      <p:sp>
        <p:nvSpPr>
          <p:cNvPr id="3" name="Содержимое 2"/>
          <p:cNvSpPr>
            <a:spLocks noGrp="1"/>
          </p:cNvSpPr>
          <p:nvPr>
            <p:ph idx="1"/>
          </p:nvPr>
        </p:nvSpPr>
        <p:spPr>
          <a:xfrm>
            <a:off x="428596" y="1000108"/>
            <a:ext cx="8229600" cy="5340369"/>
          </a:xfrm>
        </p:spPr>
        <p:txBody>
          <a:bodyPr>
            <a:normAutofit/>
          </a:bodyPr>
          <a:lstStyle/>
          <a:p>
            <a:r>
              <a:rPr lang="uk-UA" b="1" i="1" dirty="0" smtClean="0">
                <a:latin typeface="Times New Roman" pitchFamily="18" charset="0"/>
                <a:cs typeface="Times New Roman" pitchFamily="18" charset="0"/>
              </a:rPr>
              <a:t>конкурси читців, вокалістів, хореографічної майстерності;</a:t>
            </a:r>
          </a:p>
          <a:p>
            <a:endParaRPr lang="ru-RU" dirty="0"/>
          </a:p>
        </p:txBody>
      </p:sp>
      <p:pic>
        <p:nvPicPr>
          <p:cNvPr id="6" name="Picture 2"/>
          <p:cNvPicPr>
            <a:picLocks noChangeAspect="1" noChangeArrowheads="1"/>
          </p:cNvPicPr>
          <p:nvPr/>
        </p:nvPicPr>
        <p:blipFill>
          <a:blip r:embed="rId2" cstate="print"/>
          <a:srcRect/>
          <a:stretch>
            <a:fillRect/>
          </a:stretch>
        </p:blipFill>
        <p:spPr bwMode="auto">
          <a:xfrm>
            <a:off x="1643042" y="2571744"/>
            <a:ext cx="2285984" cy="3429000"/>
          </a:xfrm>
          <a:prstGeom prst="rect">
            <a:avLst/>
          </a:prstGeom>
          <a:noFill/>
          <a:ln w="9525">
            <a:noFill/>
            <a:miter lim="800000"/>
            <a:headEnd/>
            <a:tailEnd/>
          </a:ln>
        </p:spPr>
      </p:pic>
      <p:pic>
        <p:nvPicPr>
          <p:cNvPr id="7" name="Picture 3"/>
          <p:cNvPicPr>
            <a:picLocks noChangeAspect="1" noChangeArrowheads="1"/>
          </p:cNvPicPr>
          <p:nvPr/>
        </p:nvPicPr>
        <p:blipFill>
          <a:blip r:embed="rId3" cstate="print"/>
          <a:srcRect/>
          <a:stretch>
            <a:fillRect/>
          </a:stretch>
        </p:blipFill>
        <p:spPr bwMode="auto">
          <a:xfrm>
            <a:off x="3500430" y="2071678"/>
            <a:ext cx="2140290" cy="3500438"/>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5715008" y="2071678"/>
            <a:ext cx="3249480" cy="2285992"/>
          </a:xfrm>
          <a:prstGeom prst="rect">
            <a:avLst/>
          </a:prstGeom>
          <a:noFill/>
          <a:ln w="9525">
            <a:noFill/>
            <a:miter lim="800000"/>
            <a:headEnd/>
            <a:tailEnd/>
          </a:ln>
        </p:spPr>
      </p:pic>
      <p:pic>
        <p:nvPicPr>
          <p:cNvPr id="9" name="Picture 2"/>
          <p:cNvPicPr>
            <a:picLocks noChangeAspect="1" noChangeArrowheads="1"/>
          </p:cNvPicPr>
          <p:nvPr/>
        </p:nvPicPr>
        <p:blipFill>
          <a:blip r:embed="rId5" cstate="print"/>
          <a:srcRect/>
          <a:stretch>
            <a:fillRect/>
          </a:stretch>
        </p:blipFill>
        <p:spPr bwMode="auto">
          <a:xfrm>
            <a:off x="0" y="3286124"/>
            <a:ext cx="2143108" cy="3357562"/>
          </a:xfrm>
          <a:prstGeom prst="rect">
            <a:avLst/>
          </a:prstGeom>
          <a:noFill/>
          <a:ln w="9525">
            <a:noFill/>
            <a:miter lim="800000"/>
            <a:headEnd/>
            <a:tailEnd/>
          </a:ln>
        </p:spPr>
      </p:pic>
      <p:sp>
        <p:nvSpPr>
          <p:cNvPr id="10" name="Прямоугольник 9"/>
          <p:cNvSpPr/>
          <p:nvPr/>
        </p:nvSpPr>
        <p:spPr>
          <a:xfrm>
            <a:off x="1928794" y="5857892"/>
            <a:ext cx="8429684" cy="707886"/>
          </a:xfrm>
          <a:prstGeom prst="rect">
            <a:avLst/>
          </a:prstGeom>
        </p:spPr>
        <p:txBody>
          <a:bodyPr wrap="square">
            <a:spAutoFit/>
          </a:bodyPr>
          <a:lstStyle/>
          <a:p>
            <a:pPr algn="ctr"/>
            <a:r>
              <a:rPr lang="uk-UA" sz="2000" b="1" i="1" dirty="0" smtClean="0">
                <a:latin typeface="Times New Roman" pitchFamily="18" charset="0"/>
                <a:cs typeface="Times New Roman" pitchFamily="18" charset="0"/>
              </a:rPr>
              <a:t>Конкурс читців </a:t>
            </a:r>
          </a:p>
          <a:p>
            <a:pPr algn="ctr"/>
            <a:r>
              <a:rPr lang="uk-UA" sz="2000" b="1" i="1" dirty="0" smtClean="0">
                <a:latin typeface="Times New Roman" pitchFamily="18" charset="0"/>
                <a:cs typeface="Times New Roman" pitchFamily="18" charset="0"/>
              </a:rPr>
              <a:t>до 200-річчя від Дня народження Т. Г. Шевченка </a:t>
            </a:r>
            <a:endParaRPr lang="ru-RU" sz="2000" dirty="0"/>
          </a:p>
        </p:txBody>
      </p:sp>
    </p:spTree>
    <p:extLst>
      <p:ext uri="{BB962C8B-B14F-4D97-AF65-F5344CB8AC3E}">
        <p14:creationId xmlns:p14="http://schemas.microsoft.com/office/powerpoint/2010/main" xmlns="" val="1879215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a:bodyPr>
          <a:lstStyle/>
          <a:p>
            <a:r>
              <a:rPr lang="uk-UA" sz="5400" b="1" i="1" dirty="0" smtClean="0">
                <a:latin typeface="Times New Roman" pitchFamily="18" charset="0"/>
                <a:cs typeface="Times New Roman" pitchFamily="18" charset="0"/>
              </a:rPr>
              <a:t>ФОРМИ РОБОТИ</a:t>
            </a:r>
            <a:endParaRPr lang="ru-RU" sz="5400" dirty="0"/>
          </a:p>
        </p:txBody>
      </p:sp>
      <p:sp>
        <p:nvSpPr>
          <p:cNvPr id="3" name="Содержимое 2"/>
          <p:cNvSpPr>
            <a:spLocks noGrp="1"/>
          </p:cNvSpPr>
          <p:nvPr>
            <p:ph idx="1"/>
          </p:nvPr>
        </p:nvSpPr>
        <p:spPr>
          <a:xfrm>
            <a:off x="428596" y="857232"/>
            <a:ext cx="8229600" cy="4525963"/>
          </a:xfrm>
        </p:spPr>
        <p:txBody>
          <a:bodyPr>
            <a:normAutofit/>
          </a:bodyPr>
          <a:lstStyle/>
          <a:p>
            <a:r>
              <a:rPr lang="uk-UA" b="1" i="1" dirty="0" smtClean="0">
                <a:latin typeface="Times New Roman" pitchFamily="18" charset="0"/>
                <a:cs typeface="Times New Roman" pitchFamily="18" charset="0"/>
              </a:rPr>
              <a:t>залучення творчо обдарованих дітей до участі у  заходах;</a:t>
            </a:r>
          </a:p>
          <a:p>
            <a:r>
              <a:rPr lang="uk-UA" b="1" i="1" dirty="0" smtClean="0">
                <a:latin typeface="Times New Roman" pitchFamily="18" charset="0"/>
                <a:cs typeface="Times New Roman" pitchFamily="18" charset="0"/>
              </a:rPr>
              <a:t>ярмарок талантів;</a:t>
            </a:r>
          </a:p>
          <a:p>
            <a:endParaRPr lang="ru-RU" dirty="0">
              <a:latin typeface="Times New Roman" pitchFamily="18" charset="0"/>
              <a:cs typeface="Times New Roman" pitchFamily="18" charset="0"/>
            </a:endParaRPr>
          </a:p>
        </p:txBody>
      </p:sp>
      <p:pic>
        <p:nvPicPr>
          <p:cNvPr id="6" name="Рисунок 5" descr="http://karlptu.ucoz.ua/_nw/0/s78763511.jpg">
            <a:hlinkClick r:id="rId2" tgtFrame="&quot;_blank&quot;" tooltip="&quot;Натисніть для перегляду в повному розмірі...&quot;"/>
          </p:cNvPr>
          <p:cNvPicPr/>
          <p:nvPr/>
        </p:nvPicPr>
        <p:blipFill>
          <a:blip r:embed="rId3" cstate="print"/>
          <a:srcRect l="10683" t="11013" r="32448"/>
          <a:stretch>
            <a:fillRect/>
          </a:stretch>
        </p:blipFill>
        <p:spPr bwMode="auto">
          <a:xfrm>
            <a:off x="5857884" y="1357298"/>
            <a:ext cx="2571768" cy="3000372"/>
          </a:xfrm>
          <a:prstGeom prst="rect">
            <a:avLst/>
          </a:prstGeom>
          <a:noFill/>
          <a:ln w="9525">
            <a:noFill/>
            <a:miter lim="800000"/>
            <a:headEnd/>
            <a:tailEnd/>
          </a:ln>
        </p:spPr>
      </p:pic>
      <p:pic>
        <p:nvPicPr>
          <p:cNvPr id="7" name="Рисунок 6" descr="G:\пікалова\Зорепад\DSC06381.JPG"/>
          <p:cNvPicPr/>
          <p:nvPr/>
        </p:nvPicPr>
        <p:blipFill>
          <a:blip r:embed="rId4" cstate="print"/>
          <a:srcRect l="10572" t="10159" r="23273" b="10159"/>
          <a:stretch>
            <a:fillRect/>
          </a:stretch>
        </p:blipFill>
        <p:spPr bwMode="auto">
          <a:xfrm>
            <a:off x="0" y="2500306"/>
            <a:ext cx="1500166" cy="2571768"/>
          </a:xfrm>
          <a:prstGeom prst="rect">
            <a:avLst/>
          </a:prstGeom>
          <a:noFill/>
          <a:ln w="9525">
            <a:noFill/>
            <a:miter lim="800000"/>
            <a:headEnd/>
            <a:tailEnd/>
          </a:ln>
        </p:spPr>
      </p:pic>
      <p:pic>
        <p:nvPicPr>
          <p:cNvPr id="2050" name="Picture 2" descr="G:\пікалова\Зорепад\DSC06343.JPG"/>
          <p:cNvPicPr>
            <a:picLocks noChangeAspect="1" noChangeArrowheads="1"/>
          </p:cNvPicPr>
          <p:nvPr/>
        </p:nvPicPr>
        <p:blipFill>
          <a:blip r:embed="rId5" cstate="print"/>
          <a:srcRect l="33334" t="18515" r="30554" b="29031"/>
          <a:stretch>
            <a:fillRect/>
          </a:stretch>
        </p:blipFill>
        <p:spPr bwMode="auto">
          <a:xfrm>
            <a:off x="3428992" y="2500306"/>
            <a:ext cx="1500198" cy="2571768"/>
          </a:xfrm>
          <a:prstGeom prst="rect">
            <a:avLst/>
          </a:prstGeom>
          <a:noFill/>
        </p:spPr>
      </p:pic>
      <p:pic>
        <p:nvPicPr>
          <p:cNvPr id="8" name="Рисунок 7" descr="G:\пікалова\Зорепад\DSC06417.JPG"/>
          <p:cNvPicPr/>
          <p:nvPr/>
        </p:nvPicPr>
        <p:blipFill>
          <a:blip r:embed="rId6" cstate="print"/>
          <a:srcRect l="27960" t="16590" r="39430" b="27042"/>
          <a:stretch>
            <a:fillRect/>
          </a:stretch>
        </p:blipFill>
        <p:spPr bwMode="auto">
          <a:xfrm>
            <a:off x="1714480" y="2500306"/>
            <a:ext cx="1500198" cy="2571768"/>
          </a:xfrm>
          <a:prstGeom prst="rect">
            <a:avLst/>
          </a:prstGeom>
          <a:noFill/>
          <a:ln w="9525">
            <a:noFill/>
            <a:miter lim="800000"/>
            <a:headEnd/>
            <a:tailEnd/>
          </a:ln>
        </p:spPr>
      </p:pic>
      <p:pic>
        <p:nvPicPr>
          <p:cNvPr id="10" name="Рисунок 9" descr="http://karlptu.ucoz.ua/_nw/0/50492944.jpg">
            <a:hlinkClick r:id="rId7"/>
          </p:cNvPr>
          <p:cNvPicPr/>
          <p:nvPr/>
        </p:nvPicPr>
        <p:blipFill>
          <a:blip r:embed="rId8" cstate="print"/>
          <a:srcRect/>
          <a:stretch>
            <a:fillRect/>
          </a:stretch>
        </p:blipFill>
        <p:spPr bwMode="auto">
          <a:xfrm>
            <a:off x="5105394" y="3786190"/>
            <a:ext cx="4038606" cy="2760879"/>
          </a:xfrm>
          <a:prstGeom prst="rect">
            <a:avLst/>
          </a:prstGeom>
          <a:noFill/>
          <a:ln w="9525">
            <a:noFill/>
            <a:miter lim="800000"/>
            <a:headEnd/>
            <a:tailEnd/>
          </a:ln>
        </p:spPr>
      </p:pic>
      <p:sp>
        <p:nvSpPr>
          <p:cNvPr id="12" name="Прямоугольник 11"/>
          <p:cNvSpPr/>
          <p:nvPr/>
        </p:nvSpPr>
        <p:spPr>
          <a:xfrm>
            <a:off x="0" y="5286388"/>
            <a:ext cx="5000628" cy="1323439"/>
          </a:xfrm>
          <a:prstGeom prst="rect">
            <a:avLst/>
          </a:prstGeom>
        </p:spPr>
        <p:txBody>
          <a:bodyPr wrap="square">
            <a:spAutoFit/>
          </a:bodyPr>
          <a:lstStyle/>
          <a:p>
            <a:pPr algn="ctr"/>
            <a:r>
              <a:rPr lang="uk-UA" sz="2000" b="1" i="1" dirty="0" smtClean="0">
                <a:latin typeface="Times New Roman" pitchFamily="18" charset="0"/>
                <a:cs typeface="Times New Roman" pitchFamily="18" charset="0"/>
              </a:rPr>
              <a:t>Талановиті вокалісти </a:t>
            </a:r>
          </a:p>
          <a:p>
            <a:pPr algn="ctr"/>
            <a:r>
              <a:rPr lang="uk-UA" sz="2000" b="1" i="1" dirty="0" smtClean="0">
                <a:latin typeface="Times New Roman" pitchFamily="18" charset="0"/>
                <a:cs typeface="Times New Roman" pitchFamily="18" charset="0"/>
              </a:rPr>
              <a:t>ПТУ№ 50 м. Карлівка</a:t>
            </a:r>
          </a:p>
          <a:p>
            <a:pPr algn="ctr"/>
            <a:r>
              <a:rPr lang="uk-UA" sz="2000" b="1" i="1" dirty="0" smtClean="0">
                <a:latin typeface="Times New Roman" pitchFamily="18" charset="0"/>
                <a:cs typeface="Times New Roman" pitchFamily="18" charset="0"/>
              </a:rPr>
              <a:t>Євген </a:t>
            </a:r>
            <a:r>
              <a:rPr lang="uk-UA" sz="2000" b="1" i="1" dirty="0" err="1" smtClean="0">
                <a:latin typeface="Times New Roman" pitchFamily="18" charset="0"/>
                <a:cs typeface="Times New Roman" pitchFamily="18" charset="0"/>
              </a:rPr>
              <a:t>Асташов</a:t>
            </a:r>
            <a:r>
              <a:rPr lang="uk-UA" sz="2000" b="1" i="1" dirty="0" smtClean="0">
                <a:latin typeface="Times New Roman" pitchFamily="18" charset="0"/>
                <a:cs typeface="Times New Roman" pitchFamily="18" charset="0"/>
              </a:rPr>
              <a:t>,   Ольга Шуряк</a:t>
            </a:r>
          </a:p>
          <a:p>
            <a:pPr algn="ctr"/>
            <a:r>
              <a:rPr lang="uk-UA" sz="2000" b="1" i="1" dirty="0" smtClean="0">
                <a:latin typeface="Times New Roman" pitchFamily="18" charset="0"/>
                <a:cs typeface="Times New Roman" pitchFamily="18" charset="0"/>
              </a:rPr>
              <a:t> та Валентина Сулима</a:t>
            </a:r>
            <a:endParaRPr lang="ru-RU" sz="2000" dirty="0"/>
          </a:p>
        </p:txBody>
      </p:sp>
      <p:sp>
        <p:nvSpPr>
          <p:cNvPr id="13" name="Прямоугольник 12"/>
          <p:cNvSpPr/>
          <p:nvPr/>
        </p:nvSpPr>
        <p:spPr>
          <a:xfrm>
            <a:off x="5000628" y="6457890"/>
            <a:ext cx="4429156" cy="400110"/>
          </a:xfrm>
          <a:prstGeom prst="rect">
            <a:avLst/>
          </a:prstGeom>
        </p:spPr>
        <p:txBody>
          <a:bodyPr wrap="square">
            <a:spAutoFit/>
          </a:bodyPr>
          <a:lstStyle/>
          <a:p>
            <a:pPr algn="ctr"/>
            <a:r>
              <a:rPr lang="uk-UA" sz="2000" b="1" i="1" dirty="0" smtClean="0">
                <a:latin typeface="Times New Roman" pitchFamily="18" charset="0"/>
                <a:cs typeface="Times New Roman" pitchFamily="18" charset="0"/>
              </a:rPr>
              <a:t>Новорічний концерт</a:t>
            </a:r>
            <a:endParaRPr lang="ru-RU" sz="2000" dirty="0"/>
          </a:p>
        </p:txBody>
      </p:sp>
    </p:spTree>
    <p:extLst>
      <p:ext uri="{BB962C8B-B14F-4D97-AF65-F5344CB8AC3E}">
        <p14:creationId xmlns:p14="http://schemas.microsoft.com/office/powerpoint/2010/main" xmlns="" val="27941877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normAutofit fontScale="90000"/>
          </a:bodyPr>
          <a:lstStyle/>
          <a:p>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sz="6000" b="1" i="1" dirty="0" smtClean="0">
                <a:latin typeface="Times New Roman" pitchFamily="18" charset="0"/>
                <a:cs typeface="Times New Roman" pitchFamily="18" charset="0"/>
              </a:rPr>
              <a:t>ФОРМИ РОБОТИ:</a:t>
            </a:r>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b="1" i="1" dirty="0" smtClean="0">
                <a:latin typeface="Times New Roman" pitchFamily="18" charset="0"/>
                <a:cs typeface="Times New Roman" pitchFamily="18" charset="0"/>
              </a:rPr>
              <a:t/>
            </a:r>
            <a:br>
              <a:rPr lang="uk-UA" b="1" i="1" dirty="0" smtClean="0">
                <a:latin typeface="Times New Roman" pitchFamily="18" charset="0"/>
                <a:cs typeface="Times New Roman" pitchFamily="18" charset="0"/>
              </a:rPr>
            </a:br>
            <a:r>
              <a:rPr lang="uk-UA" dirty="0" smtClean="0">
                <a:latin typeface="Times New Roman" pitchFamily="18" charset="0"/>
                <a:cs typeface="Times New Roman" pitchFamily="18" charset="0"/>
              </a:rPr>
              <a:t/>
            </a:r>
            <a:br>
              <a:rPr lang="uk-UA" dirty="0" smtClean="0">
                <a:latin typeface="Times New Roman" pitchFamily="18" charset="0"/>
                <a:cs typeface="Times New Roman" pitchFamily="18" charset="0"/>
              </a:rPr>
            </a:br>
            <a:endParaRPr lang="ru-RU" dirty="0"/>
          </a:p>
        </p:txBody>
      </p:sp>
      <p:pic>
        <p:nvPicPr>
          <p:cNvPr id="4" name="Picture 2" descr="G:\пікалова\квн\DSC03423.JPG"/>
          <p:cNvPicPr>
            <a:picLocks noGrp="1" noChangeAspect="1" noChangeArrowheads="1"/>
          </p:cNvPicPr>
          <p:nvPr>
            <p:ph idx="1"/>
          </p:nvPr>
        </p:nvPicPr>
        <p:blipFill>
          <a:blip r:embed="rId2" cstate="print"/>
          <a:srcRect l="15670" r="3832" b="18145"/>
          <a:stretch>
            <a:fillRect/>
          </a:stretch>
        </p:blipFill>
        <p:spPr bwMode="auto">
          <a:xfrm>
            <a:off x="285720" y="3000372"/>
            <a:ext cx="4143404" cy="2697163"/>
          </a:xfrm>
          <a:prstGeom prst="rect">
            <a:avLst/>
          </a:prstGeom>
          <a:noFill/>
        </p:spPr>
      </p:pic>
      <p:pic>
        <p:nvPicPr>
          <p:cNvPr id="5" name="Рисунок 4" descr="G:\пікалова\квн\DSC03523.JPG"/>
          <p:cNvPicPr/>
          <p:nvPr/>
        </p:nvPicPr>
        <p:blipFill>
          <a:blip r:embed="rId3" cstate="print"/>
          <a:srcRect/>
          <a:stretch>
            <a:fillRect/>
          </a:stretch>
        </p:blipFill>
        <p:spPr bwMode="auto">
          <a:xfrm>
            <a:off x="4843299" y="3000372"/>
            <a:ext cx="4014981" cy="2714644"/>
          </a:xfrm>
          <a:prstGeom prst="rect">
            <a:avLst/>
          </a:prstGeom>
          <a:noFill/>
          <a:ln w="9525">
            <a:noFill/>
            <a:miter lim="800000"/>
            <a:headEnd/>
            <a:tailEnd/>
          </a:ln>
        </p:spPr>
      </p:pic>
      <p:sp>
        <p:nvSpPr>
          <p:cNvPr id="6" name="Прямоугольник 5"/>
          <p:cNvSpPr/>
          <p:nvPr/>
        </p:nvSpPr>
        <p:spPr>
          <a:xfrm>
            <a:off x="428596" y="1500174"/>
            <a:ext cx="8001056" cy="2031325"/>
          </a:xfrm>
          <a:prstGeom prst="rect">
            <a:avLst/>
          </a:prstGeom>
        </p:spPr>
        <p:txBody>
          <a:bodyPr wrap="square">
            <a:spAutoFit/>
          </a:bodyPr>
          <a:lstStyle/>
          <a:p>
            <a:pPr>
              <a:buFont typeface="Arial" pitchFamily="34" charset="0"/>
              <a:buChar char="•"/>
            </a:pPr>
            <a:r>
              <a:rPr lang="uk-UA" sz="3000" dirty="0" smtClean="0">
                <a:latin typeface="Times New Roman" pitchFamily="18" charset="0"/>
                <a:cs typeface="Times New Roman" pitchFamily="18" charset="0"/>
              </a:rPr>
              <a:t>   </a:t>
            </a:r>
            <a:r>
              <a:rPr lang="uk-UA" sz="3000" b="1" i="1" dirty="0" smtClean="0">
                <a:latin typeface="Times New Roman" pitchFamily="18" charset="0"/>
                <a:cs typeface="Times New Roman" pitchFamily="18" charset="0"/>
              </a:rPr>
              <a:t>місячник художньо-естетичного</a:t>
            </a:r>
          </a:p>
          <a:p>
            <a:r>
              <a:rPr lang="uk-UA" sz="3000" b="1" i="1" dirty="0" smtClean="0">
                <a:latin typeface="Times New Roman" pitchFamily="18" charset="0"/>
                <a:cs typeface="Times New Roman" pitchFamily="18" charset="0"/>
              </a:rPr>
              <a:t>     виховання;</a:t>
            </a:r>
          </a:p>
          <a:p>
            <a:pPr>
              <a:buFont typeface="Arial" pitchFamily="34" charset="0"/>
              <a:buChar char="•"/>
            </a:pPr>
            <a:r>
              <a:rPr lang="uk-UA" sz="3000" b="1" i="1" dirty="0" smtClean="0">
                <a:latin typeface="Times New Roman" pitchFamily="18" charset="0"/>
                <a:cs typeface="Times New Roman" pitchFamily="18" charset="0"/>
              </a:rPr>
              <a:t>   загальноучилищні свята</a:t>
            </a:r>
            <a:r>
              <a:rPr lang="uk-UA" b="1" i="1" dirty="0" smtClean="0">
                <a:latin typeface="Times New Roman" pitchFamily="18" charset="0"/>
                <a:cs typeface="Times New Roman" pitchFamily="18" charset="0"/>
              </a:rPr>
              <a:t>;</a:t>
            </a:r>
          </a:p>
          <a:p>
            <a:endParaRPr lang="uk-UA" dirty="0" smtClean="0">
              <a:latin typeface="Times New Roman" pitchFamily="18" charset="0"/>
              <a:cs typeface="Times New Roman" pitchFamily="18" charset="0"/>
            </a:endParaRPr>
          </a:p>
          <a:p>
            <a:endParaRPr lang="ru-RU" dirty="0"/>
          </a:p>
        </p:txBody>
      </p:sp>
      <p:sp>
        <p:nvSpPr>
          <p:cNvPr id="12" name="Прямоугольник 11"/>
          <p:cNvSpPr/>
          <p:nvPr/>
        </p:nvSpPr>
        <p:spPr>
          <a:xfrm>
            <a:off x="2714612" y="6000768"/>
            <a:ext cx="3124381" cy="584775"/>
          </a:xfrm>
          <a:prstGeom prst="rect">
            <a:avLst/>
          </a:prstGeom>
        </p:spPr>
        <p:txBody>
          <a:bodyPr wrap="none">
            <a:spAutoFit/>
          </a:bodyPr>
          <a:lstStyle/>
          <a:p>
            <a:pPr algn="ctr"/>
            <a:r>
              <a:rPr lang="uk-UA" sz="3200" b="1" i="1" dirty="0" smtClean="0">
                <a:latin typeface="Times New Roman" pitchFamily="18" charset="0"/>
                <a:cs typeface="Times New Roman" pitchFamily="18" charset="0"/>
              </a:rPr>
              <a:t>Конкурс  “КВК”</a:t>
            </a:r>
            <a:endParaRPr lang="ru-RU" dirty="0"/>
          </a:p>
        </p:txBody>
      </p:sp>
    </p:spTree>
    <p:extLst>
      <p:ext uri="{BB962C8B-B14F-4D97-AF65-F5344CB8AC3E}">
        <p14:creationId xmlns:p14="http://schemas.microsoft.com/office/powerpoint/2010/main" xmlns="" val="5527606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image.slidesharecdn.com/70-140515143700-phpapp01/95/70-12-638.jpg?cb=1400164730"/>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042"/>
          <a:stretch/>
        </p:blipFill>
        <p:spPr bwMode="auto">
          <a:xfrm>
            <a:off x="539552" y="0"/>
            <a:ext cx="8134350" cy="686257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10428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08920"/>
            <a:ext cx="8229600" cy="1143000"/>
          </a:xfrm>
        </p:spPr>
        <p:txBody>
          <a:bodyPr>
            <a:noAutofit/>
          </a:bodyPr>
          <a:lstStyle/>
          <a:p>
            <a:pPr algn="just"/>
            <a:r>
              <a:rPr lang="ru-RU" sz="2800" i="1" dirty="0" smtClean="0">
                <a:latin typeface="Times New Roman" panose="02020603050405020304" pitchFamily="18" charset="0"/>
                <a:cs typeface="Times New Roman" panose="02020603050405020304" pitchFamily="18" charset="0"/>
              </a:rPr>
              <a:t>	Училище </a:t>
            </a:r>
            <a:r>
              <a:rPr lang="ru-RU" sz="2800" i="1" dirty="0" err="1">
                <a:latin typeface="Times New Roman" panose="02020603050405020304" pitchFamily="18" charset="0"/>
                <a:cs typeface="Times New Roman" panose="02020603050405020304" pitchFamily="18" charset="0"/>
              </a:rPr>
              <a:t>розпочало</a:t>
            </a:r>
            <a:r>
              <a:rPr lang="ru-RU" sz="2800" i="1" dirty="0">
                <a:latin typeface="Times New Roman" panose="02020603050405020304" pitchFamily="18" charset="0"/>
                <a:cs typeface="Times New Roman" panose="02020603050405020304" pitchFamily="18" charset="0"/>
              </a:rPr>
              <a:t> свою роботу  01.09.1976 року </a:t>
            </a:r>
            <a:r>
              <a:rPr lang="uk-UA" sz="2800" i="1" dirty="0" smtClean="0">
                <a:latin typeface="Times New Roman" panose="02020603050405020304" pitchFamily="18" charset="0"/>
                <a:cs typeface="Times New Roman" panose="02020603050405020304" pitchFamily="18" charset="0"/>
              </a:rPr>
              <a:t>з контингентом учнів 210 чоловік. Виробничою базою училища були колгоспи та радгоспи </a:t>
            </a:r>
            <a:r>
              <a:rPr lang="uk-UA" sz="2800" i="1" dirty="0" err="1" smtClean="0">
                <a:latin typeface="Times New Roman" panose="02020603050405020304" pitchFamily="18" charset="0"/>
                <a:cs typeface="Times New Roman" panose="02020603050405020304" pitchFamily="18" charset="0"/>
              </a:rPr>
              <a:t>Карлівського</a:t>
            </a:r>
            <a:r>
              <a:rPr lang="uk-UA" sz="2800" i="1" dirty="0" smtClean="0">
                <a:latin typeface="Times New Roman" panose="02020603050405020304" pitchFamily="18" charset="0"/>
                <a:cs typeface="Times New Roman" panose="02020603050405020304" pitchFamily="18" charset="0"/>
              </a:rPr>
              <a:t> району Полтавської області.</a:t>
            </a:r>
            <a:br>
              <a:rPr lang="uk-UA" sz="2800" i="1" dirty="0" smtClean="0">
                <a:latin typeface="Times New Roman" panose="02020603050405020304" pitchFamily="18" charset="0"/>
                <a:cs typeface="Times New Roman" panose="02020603050405020304" pitchFamily="18" charset="0"/>
              </a:rPr>
            </a:br>
            <a:r>
              <a:rPr lang="uk-UA" sz="2800" i="1" dirty="0" smtClean="0">
                <a:latin typeface="Times New Roman" panose="02020603050405020304" pitchFamily="18" charset="0"/>
                <a:cs typeface="Times New Roman" panose="02020603050405020304" pitchFamily="18" charset="0"/>
              </a:rPr>
              <a:t>	Навчальний заклад за свою історію неодноразово підлягав реорганізації, і як наслідок зміні назви. Так, у 1984 році із ССПТУ №10 перейменовано у СПТУ №50 (згідно наказу № 136, Полтавського обласного управління </a:t>
            </a:r>
            <a:r>
              <a:rPr lang="uk-UA" sz="2800" i="1" dirty="0" err="1" smtClean="0">
                <a:latin typeface="Times New Roman" panose="02020603050405020304" pitchFamily="18" charset="0"/>
                <a:cs typeface="Times New Roman" panose="02020603050405020304" pitchFamily="18" charset="0"/>
              </a:rPr>
              <a:t>профтехосвіти</a:t>
            </a:r>
            <a:r>
              <a:rPr lang="uk-UA" sz="2800" i="1" dirty="0" smtClean="0">
                <a:latin typeface="Times New Roman" panose="02020603050405020304" pitchFamily="18" charset="0"/>
                <a:cs typeface="Times New Roman" panose="02020603050405020304" pitchFamily="18" charset="0"/>
              </a:rPr>
              <a:t>); у 1990 р. СПТУ №50 міняє назву на </a:t>
            </a:r>
            <a:r>
              <a:rPr lang="uk-UA" sz="2800" i="1" dirty="0" err="1" smtClean="0">
                <a:latin typeface="Times New Roman" panose="02020603050405020304" pitchFamily="18" charset="0"/>
                <a:cs typeface="Times New Roman" panose="02020603050405020304" pitchFamily="18" charset="0"/>
              </a:rPr>
              <a:t>Карлівське</a:t>
            </a:r>
            <a:r>
              <a:rPr lang="uk-UA" sz="2800" i="1" dirty="0" smtClean="0">
                <a:latin typeface="Times New Roman" panose="02020603050405020304" pitchFamily="18" charset="0"/>
                <a:cs typeface="Times New Roman" panose="02020603050405020304" pitchFamily="18" charset="0"/>
              </a:rPr>
              <a:t> училище-радгосп (№169, від 28.08.1990р.), у 1993р. – </a:t>
            </a:r>
            <a:r>
              <a:rPr lang="uk-UA" sz="2800" i="1" dirty="0" err="1" smtClean="0">
                <a:latin typeface="Times New Roman" panose="02020603050405020304" pitchFamily="18" charset="0"/>
                <a:cs typeface="Times New Roman" panose="02020603050405020304" pitchFamily="18" charset="0"/>
              </a:rPr>
              <a:t>Карлівське</a:t>
            </a:r>
            <a:r>
              <a:rPr lang="uk-UA" sz="2800" i="1" dirty="0" smtClean="0">
                <a:latin typeface="Times New Roman" panose="02020603050405020304" pitchFamily="18" charset="0"/>
                <a:cs typeface="Times New Roman" panose="02020603050405020304" pitchFamily="18" charset="0"/>
              </a:rPr>
              <a:t> професійне училище-агрофірма (№260, від 19.07.1993р.); у 1997 році створюється </a:t>
            </a:r>
            <a:r>
              <a:rPr lang="uk-UA" sz="2800" i="1" dirty="0" err="1" smtClean="0">
                <a:latin typeface="Times New Roman" panose="02020603050405020304" pitchFamily="18" charset="0"/>
                <a:cs typeface="Times New Roman" panose="02020603050405020304" pitchFamily="18" charset="0"/>
              </a:rPr>
              <a:t>Карлівське</a:t>
            </a:r>
            <a:r>
              <a:rPr lang="uk-UA" sz="2800" i="1" dirty="0" smtClean="0">
                <a:latin typeface="Times New Roman" panose="02020603050405020304" pitchFamily="18" charset="0"/>
                <a:cs typeface="Times New Roman" panose="02020603050405020304" pitchFamily="18" charset="0"/>
              </a:rPr>
              <a:t> профтехучилище №50 (№157 від 12.05.1997р.).</a:t>
            </a:r>
            <a:endParaRPr lang="uk-UA" sz="2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70861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72816"/>
            <a:ext cx="8496944" cy="1143000"/>
          </a:xfrm>
        </p:spPr>
        <p:txBody>
          <a:bodyPr>
            <a:normAutofit fontScale="90000"/>
          </a:bodyPr>
          <a:lstStyle/>
          <a:p>
            <a:pPr algn="l">
              <a:lnSpc>
                <a:spcPct val="150000"/>
              </a:lnSpc>
            </a:pPr>
            <a:r>
              <a:rPr lang="ru-RU" sz="3100" i="1" dirty="0" smtClean="0">
                <a:latin typeface="Times New Roman" panose="02020603050405020304" pitchFamily="18" charset="0"/>
                <a:cs typeface="Times New Roman" panose="02020603050405020304" pitchFamily="18" charset="0"/>
              </a:rPr>
              <a:t>	На </a:t>
            </a:r>
            <a:r>
              <a:rPr lang="ru-RU" sz="3100" i="1" dirty="0">
                <a:latin typeface="Times New Roman" panose="02020603050405020304" pitchFamily="18" charset="0"/>
                <a:cs typeface="Times New Roman" panose="02020603050405020304" pitchFamily="18" charset="0"/>
              </a:rPr>
              <a:t>той час у </a:t>
            </a:r>
            <a:r>
              <a:rPr lang="ru-RU" sz="3100" i="1" dirty="0" err="1">
                <a:latin typeface="Times New Roman" panose="02020603050405020304" pitchFamily="18" charset="0"/>
                <a:cs typeface="Times New Roman" panose="02020603050405020304" pitchFamily="18" charset="0"/>
              </a:rPr>
              <a:t>м.Карлівці</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існувало</a:t>
            </a:r>
            <a:r>
              <a:rPr lang="ru-RU" sz="3100" i="1" dirty="0">
                <a:latin typeface="Times New Roman" panose="02020603050405020304" pitchFamily="18" charset="0"/>
                <a:cs typeface="Times New Roman" panose="02020603050405020304" pitchFamily="18" charset="0"/>
              </a:rPr>
              <a:t> </a:t>
            </a:r>
            <a:r>
              <a:rPr lang="ru-RU" sz="3100" i="1" dirty="0" smtClean="0">
                <a:latin typeface="Times New Roman" panose="02020603050405020304" pitchFamily="18" charset="0"/>
                <a:cs typeface="Times New Roman" panose="02020603050405020304" pitchFamily="18" charset="0"/>
              </a:rPr>
              <a:t>два </a:t>
            </a:r>
            <a:r>
              <a:rPr lang="ru-RU" sz="3100" i="1" dirty="0" err="1" smtClean="0">
                <a:latin typeface="Times New Roman" panose="02020603050405020304" pitchFamily="18" charset="0"/>
                <a:cs typeface="Times New Roman" panose="02020603050405020304" pitchFamily="18" charset="0"/>
              </a:rPr>
              <a:t>професійно-технічних</a:t>
            </a:r>
            <a:r>
              <a:rPr lang="ru-RU" sz="3100" i="1" dirty="0" smtClean="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навчальних</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заклади</a:t>
            </a:r>
            <a:r>
              <a:rPr lang="ru-RU" sz="3100" i="1" dirty="0">
                <a:latin typeface="Times New Roman" panose="02020603050405020304" pitchFamily="18" charset="0"/>
                <a:cs typeface="Times New Roman" panose="02020603050405020304" pitchFamily="18" charset="0"/>
              </a:rPr>
              <a:t>: ПТУ №8 та </a:t>
            </a:r>
            <a:r>
              <a:rPr lang="ru-RU" sz="3100" i="1" dirty="0" err="1">
                <a:latin typeface="Times New Roman" panose="02020603050405020304" pitchFamily="18" charset="0"/>
                <a:cs typeface="Times New Roman" panose="02020603050405020304" pitchFamily="18" charset="0"/>
              </a:rPr>
              <a:t>професійне</a:t>
            </a:r>
            <a:r>
              <a:rPr lang="ru-RU" sz="3100" i="1" dirty="0">
                <a:latin typeface="Times New Roman" panose="02020603050405020304" pitchFamily="18" charset="0"/>
                <a:cs typeface="Times New Roman" panose="02020603050405020304" pitchFamily="18" charset="0"/>
              </a:rPr>
              <a:t> училище-</a:t>
            </a:r>
            <a:r>
              <a:rPr lang="ru-RU" sz="3100" i="1" dirty="0" err="1">
                <a:latin typeface="Times New Roman" panose="02020603050405020304" pitchFamily="18" charset="0"/>
                <a:cs typeface="Times New Roman" panose="02020603050405020304" pitchFamily="18" charset="0"/>
              </a:rPr>
              <a:t>агрофірма</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Першого</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вересня</a:t>
            </a:r>
            <a:r>
              <a:rPr lang="ru-RU" sz="3100" i="1" dirty="0">
                <a:latin typeface="Times New Roman" panose="02020603050405020304" pitchFamily="18" charset="0"/>
                <a:cs typeface="Times New Roman" panose="02020603050405020304" pitchFamily="18" charset="0"/>
              </a:rPr>
              <a:t> 1997 року </a:t>
            </a:r>
            <a:r>
              <a:rPr lang="ru-RU" sz="3100" i="1" dirty="0" err="1">
                <a:latin typeface="Times New Roman" panose="02020603050405020304" pitchFamily="18" charset="0"/>
                <a:cs typeface="Times New Roman" panose="02020603050405020304" pitchFamily="18" charset="0"/>
              </a:rPr>
              <a:t>ці</a:t>
            </a:r>
            <a:r>
              <a:rPr lang="ru-RU" sz="3100" i="1" dirty="0">
                <a:latin typeface="Times New Roman" panose="02020603050405020304" pitchFamily="18" charset="0"/>
                <a:cs typeface="Times New Roman" panose="02020603050405020304" pitchFamily="18" charset="0"/>
              </a:rPr>
              <a:t> два </a:t>
            </a:r>
            <a:r>
              <a:rPr lang="ru-RU" sz="3100" i="1" dirty="0" err="1">
                <a:latin typeface="Times New Roman" panose="02020603050405020304" pitchFamily="18" charset="0"/>
                <a:cs typeface="Times New Roman" panose="02020603050405020304" pitchFamily="18" charset="0"/>
              </a:rPr>
              <a:t>навчальні</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заклади</a:t>
            </a:r>
            <a:r>
              <a:rPr lang="ru-RU" sz="3100" i="1" dirty="0">
                <a:latin typeface="Times New Roman" panose="02020603050405020304" pitchFamily="18" charset="0"/>
                <a:cs typeface="Times New Roman" panose="02020603050405020304" pitchFamily="18" charset="0"/>
              </a:rPr>
              <a:t> </a:t>
            </a:r>
            <a:r>
              <a:rPr lang="ru-RU" sz="3100" i="1" dirty="0" err="1">
                <a:latin typeface="Times New Roman" panose="02020603050405020304" pitchFamily="18" charset="0"/>
                <a:cs typeface="Times New Roman" panose="02020603050405020304" pitchFamily="18" charset="0"/>
              </a:rPr>
              <a:t>об’єднуються</a:t>
            </a:r>
            <a:r>
              <a:rPr lang="ru-RU" sz="3100" i="1" dirty="0">
                <a:latin typeface="Times New Roman" panose="02020603050405020304" pitchFamily="18" charset="0"/>
                <a:cs typeface="Times New Roman" panose="02020603050405020304" pitchFamily="18" charset="0"/>
              </a:rPr>
              <a:t> у </a:t>
            </a:r>
            <a:r>
              <a:rPr lang="ru-RU" sz="3100" i="1" dirty="0" err="1" smtClean="0">
                <a:latin typeface="Times New Roman" panose="02020603050405020304" pitchFamily="18" charset="0"/>
                <a:cs typeface="Times New Roman" panose="02020603050405020304" pitchFamily="18" charset="0"/>
              </a:rPr>
              <a:t>професійно-технічне</a:t>
            </a:r>
            <a:r>
              <a:rPr lang="ru-RU" sz="3100" i="1" dirty="0">
                <a:latin typeface="Times New Roman" panose="02020603050405020304" pitchFamily="18" charset="0"/>
                <a:cs typeface="Times New Roman" panose="02020603050405020304" pitchFamily="18" charset="0"/>
              </a:rPr>
              <a:t> </a:t>
            </a:r>
            <a:r>
              <a:rPr lang="ru-RU" sz="3100" i="1" dirty="0" smtClean="0">
                <a:latin typeface="Times New Roman" panose="02020603050405020304" pitchFamily="18" charset="0"/>
                <a:cs typeface="Times New Roman" panose="02020603050405020304" pitchFamily="18" charset="0"/>
              </a:rPr>
              <a:t>училище</a:t>
            </a:r>
            <a:r>
              <a:rPr lang="ru-RU" sz="3100" i="1" dirty="0">
                <a:latin typeface="Times New Roman" panose="02020603050405020304" pitchFamily="18" charset="0"/>
                <a:cs typeface="Times New Roman" panose="02020603050405020304" pitchFamily="18" charset="0"/>
              </a:rPr>
              <a:t> №50 </a:t>
            </a:r>
            <a:r>
              <a:rPr lang="ru-RU" sz="3100" i="1" dirty="0" err="1">
                <a:latin typeface="Times New Roman" panose="02020603050405020304" pitchFamily="18" charset="0"/>
                <a:cs typeface="Times New Roman" panose="02020603050405020304" pitchFamily="18" charset="0"/>
              </a:rPr>
              <a:t>м.Карлівка</a:t>
            </a:r>
            <a:r>
              <a:rPr lang="ru-RU" dirty="0"/>
              <a:t>.</a:t>
            </a:r>
            <a:br>
              <a:rPr lang="ru-RU" dirty="0"/>
            </a:br>
            <a:endParaRPr lang="ru-RU" dirty="0"/>
          </a:p>
        </p:txBody>
      </p:sp>
    </p:spTree>
    <p:extLst>
      <p:ext uri="{BB962C8B-B14F-4D97-AF65-F5344CB8AC3E}">
        <p14:creationId xmlns:p14="http://schemas.microsoft.com/office/powerpoint/2010/main" xmlns="" val="1806447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age.slidesharecdn.com/75-151012095651-lva1-app6891/95/75-15-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0743" r="6250"/>
          <a:stretch/>
        </p:blipFill>
        <p:spPr bwMode="auto">
          <a:xfrm>
            <a:off x="755576" y="0"/>
            <a:ext cx="7628706"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31193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3074" name="Picture 2" descr="http://image.slidesharecdn.com/75-151012095651-lva1-app6891/95/75-16-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672" r="-1446"/>
          <a:stretch/>
        </p:blipFill>
        <p:spPr bwMode="auto">
          <a:xfrm>
            <a:off x="723899" y="0"/>
            <a:ext cx="8026069"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21240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age.slidesharecdn.com/75-151012095651-lva1-app6891/95/75-17-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328"/>
          <a:stretch/>
        </p:blipFill>
        <p:spPr bwMode="auto">
          <a:xfrm>
            <a:off x="539552" y="36590"/>
            <a:ext cx="8064896" cy="682141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88323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image.slidesharecdn.com/75-151012095651-lva1-app6891/95/75-18-1024.jpg?cb=144464400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765"/>
          <a:stretch/>
        </p:blipFill>
        <p:spPr bwMode="auto">
          <a:xfrm>
            <a:off x="611560" y="222961"/>
            <a:ext cx="8064896" cy="66350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423434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172</TotalTime>
  <Words>178</Words>
  <Application>Microsoft Office PowerPoint</Application>
  <PresentationFormat>Екран (4:3)</PresentationFormat>
  <Paragraphs>41</Paragraphs>
  <Slides>29</Slides>
  <Notes>1</Notes>
  <HiddenSlides>0</HiddenSlides>
  <MMClips>0</MMClips>
  <ScaleCrop>false</ScaleCrop>
  <HeadingPairs>
    <vt:vector size="4" baseType="variant">
      <vt:variant>
        <vt:lpstr>Тема</vt:lpstr>
      </vt:variant>
      <vt:variant>
        <vt:i4>1</vt:i4>
      </vt:variant>
      <vt:variant>
        <vt:lpstr>Заголовки слайдів</vt:lpstr>
      </vt:variant>
      <vt:variant>
        <vt:i4>29</vt:i4>
      </vt:variant>
    </vt:vector>
  </HeadingPairs>
  <TitlesOfParts>
    <vt:vector size="30" baseType="lpstr">
      <vt:lpstr>Тема Office</vt:lpstr>
      <vt:lpstr>ПРОФЕСІЙНО-ТЕХНІЧНОМУ УЧИЛИЩУ № 50  м. КАРЛІВКА  -   40 РОКІВ</vt:lpstr>
      <vt:lpstr> Професійно-технічне училище №50 м.Карлівка має 40 - річне минуле. Це ціла історія, яку творило не одне покоління педагогів та учнів. За архівними даними навчальний заклад був побудований на кошти, зароблені на суботниках.   За рішенням Державного Комітету Ради Міністрів УССР по профтехосвіті №27 від 27 лютого 1976 року, з метою підготовки механізаторських кадрів для сільського господарства, відкрито Карлівське СПТУ №10.</vt:lpstr>
      <vt:lpstr>Слайд 3</vt:lpstr>
      <vt:lpstr> Училище розпочало свою роботу  01.09.1976 року з контингентом учнів 210 чоловік. Виробничою базою училища були колгоспи та радгоспи Карлівського району Полтавської області.  Навчальний заклад за свою історію неодноразово підлягав реорганізації, і як наслідок зміні назви. Так, у 1984 році із ССПТУ №10 перейменовано у СПТУ №50 (згідно наказу № 136, Полтавського обласного управління профтехосвіти); у 1990 р. СПТУ №50 міняє назву на Карлівське училище-радгосп (№169, від 28.08.1990р.), у 1993р. – Карлівське професійне училище-агрофірма (№260, від 19.07.1993р.); у 1997 році створюється Карлівське профтехучилище №50 (№157 від 12.05.1997р.).</vt:lpstr>
      <vt:lpstr> На той час у м.Карлівці існувало два професійно-технічних навчальних заклади: ПТУ №8 та професійне училище-агрофірма. Першого вересня 1997 року ці два навчальні заклади об’єднуються у професійно-технічне училище №50 м.Карлівка. </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1988 рік</vt:lpstr>
      <vt:lpstr>Слайд 18</vt:lpstr>
      <vt:lpstr>Слайд 19</vt:lpstr>
      <vt:lpstr> За час свого існування професійно-технічне училище № 50   м. Карлівка  дало путівку у професійне майбутнє численним  своїм  випускникам . Багато  з них досягли великих успіхів у роботі. Серед них:     </vt:lpstr>
      <vt:lpstr>Сергій Лебединський – кандидат наук, викладач Харківської академїї сільського господарства; Сергій Авраменко -  доктор наук, викладач Харківської академїї сільського господарства; Світлана Козелько – Завідуюча відділом «Полтава  - банку» ; Ірина Мірошниченко – працівник «Приват – банку»; Віктор Коваленко – кадровий віськовий; Володимир Шевченко – підполковник кадрових військ інституту зв'язку; Павло Резніченко – менеджер по будівництву вокзалів «Укрзалізниці» та багато інших </vt:lpstr>
      <vt:lpstr>Слайд 22</vt:lpstr>
      <vt:lpstr>Слайд 23</vt:lpstr>
      <vt:lpstr>Слайд 24</vt:lpstr>
      <vt:lpstr>Слайд 25</vt:lpstr>
      <vt:lpstr>ФОРМИ РОБОТИ</vt:lpstr>
      <vt:lpstr>ФОРМИ РОБОТИ</vt:lpstr>
      <vt:lpstr>ФОРМИ РОБОТИ</vt:lpstr>
      <vt:lpstr>   ФОРМИ РОБОТИ:   </vt:lpstr>
    </vt:vector>
  </TitlesOfParts>
  <Company>diakov.net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Ирина</cp:lastModifiedBy>
  <cp:revision>14</cp:revision>
  <dcterms:created xsi:type="dcterms:W3CDTF">2016-08-28T15:39:08Z</dcterms:created>
  <dcterms:modified xsi:type="dcterms:W3CDTF">2020-02-17T11:13:28Z</dcterms:modified>
</cp:coreProperties>
</file>