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2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53" y="4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3558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0709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6831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8379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2161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65681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6228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02990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9943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567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93399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99821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48524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58590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39319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115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BC464-DB35-4969-88F1-C60670FC99F2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19D3A07-F0A4-46DC-A327-8B6A24EE74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9709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33" r:id="rId11"/>
    <p:sldLayoutId id="2147483934" r:id="rId12"/>
    <p:sldLayoutId id="2147483935" r:id="rId13"/>
    <p:sldLayoutId id="2147483936" r:id="rId14"/>
    <p:sldLayoutId id="2147483937" r:id="rId15"/>
    <p:sldLayoutId id="214748393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staff.ua/uk/corporate/inshi-movy/ukrainska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369" name="Group 12335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2371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73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74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75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76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77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78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79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80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81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82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83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2384" name="Group 12349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2385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86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87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88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89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90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91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92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93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94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95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2396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2397" name="Rectangle 12363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12398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 useBgFill="1">
        <p:nvSpPr>
          <p:cNvPr id="12368" name="Rectangle 12367">
            <a:extLst>
              <a:ext uri="{FF2B5EF4-FFF2-40B4-BE49-F238E27FC236}">
                <a16:creationId xmlns:a16="http://schemas.microsoft.com/office/drawing/2014/main" id="{1EDD21E1-BAF0-4314-AB31-82ECB8AC9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70" name="Rectangle 12369">
            <a:extLst>
              <a:ext uri="{FF2B5EF4-FFF2-40B4-BE49-F238E27FC236}">
                <a16:creationId xmlns:a16="http://schemas.microsoft.com/office/drawing/2014/main" id="{FDC8619C-F25D-468E-95FA-2A2151D7DD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1C7D06-4431-9E9F-A2EE-E6E79639F92A}"/>
              </a:ext>
            </a:extLst>
          </p:cNvPr>
          <p:cNvSpPr txBox="1"/>
          <p:nvPr/>
        </p:nvSpPr>
        <p:spPr>
          <a:xfrm>
            <a:off x="649225" y="540774"/>
            <a:ext cx="5122652" cy="5352079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    </a:t>
            </a:r>
            <a:r>
              <a:rPr lang="en-US" sz="33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Якщо</a:t>
            </a:r>
            <a:r>
              <a:rPr lang="en-US" sz="33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33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ти</a:t>
            </a:r>
            <a:r>
              <a:rPr lang="en-US" sz="33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33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живеш</a:t>
            </a:r>
            <a:r>
              <a:rPr lang="en-US" sz="33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в </a:t>
            </a:r>
            <a:r>
              <a:rPr lang="en-US" sz="33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Україні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,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то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маєш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знати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українську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мову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та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вміти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нею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говорити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.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Але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що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робити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,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якщо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ти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виріс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у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російськомовному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оточенні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—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дитячий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садок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,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школа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,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університет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,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робота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,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друзі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, — а в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дорослому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віці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так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складно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переналаштуватися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,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тим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більше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,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що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часу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на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навчання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залишається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дедалі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менше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.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Бо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робота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.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Бо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родина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.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Тому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що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ще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багато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інших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“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бо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”.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Але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ми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маємо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10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найкращих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порад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,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щоб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полегшити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тобі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це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завдання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. </a:t>
            </a:r>
            <a:r>
              <a:rPr lang="uk-UA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 </a:t>
            </a:r>
            <a:r>
              <a:rPr lang="uk-UA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Запам’ятай</a:t>
            </a:r>
            <a:r>
              <a:rPr lang="en-US" sz="24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!</a:t>
            </a: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2290" name="Picture 2" descr="Як мову українську упокорювали">
            <a:extLst>
              <a:ext uri="{FF2B5EF4-FFF2-40B4-BE49-F238E27FC236}">
                <a16:creationId xmlns:a16="http://schemas.microsoft.com/office/drawing/2014/main" id="{23A9DB53-2F81-C450-6493-00AC85697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1916" y="1703479"/>
            <a:ext cx="5451627" cy="31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72" name="Freeform 12">
            <a:extLst>
              <a:ext uri="{FF2B5EF4-FFF2-40B4-BE49-F238E27FC236}">
                <a16:creationId xmlns:a16="http://schemas.microsoft.com/office/drawing/2014/main" id="{7D9439D6-DEAD-4CEB-A61B-BE3D64D1B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349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1030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32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5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6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7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8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9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0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1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2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3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046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7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8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9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50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51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52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53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54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55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56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57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059" name="Rectangle 1058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1061" name="Freeform 11">
            <a:extLst>
              <a:ext uri="{FF2B5EF4-FFF2-40B4-BE49-F238E27FC236}">
                <a16:creationId xmlns:a16="http://schemas.microsoft.com/office/drawing/2014/main" id="{A57352BE-A213-4040-BE8E-D4A925AD9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1BBB98-2A12-8DAD-D04E-81F148CB6BE3}"/>
              </a:ext>
            </a:extLst>
          </p:cNvPr>
          <p:cNvSpPr txBox="1"/>
          <p:nvPr/>
        </p:nvSpPr>
        <p:spPr>
          <a:xfrm>
            <a:off x="1683955" y="714375"/>
            <a:ext cx="4725537" cy="56081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1.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Спробуй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змінити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мовні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налаштування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всіх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гаджетів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на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україномовні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Чим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глибше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ти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поринеш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у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мовне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середовище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тим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легше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та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швидше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вивчиш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мову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. І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одного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разу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скажеш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не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відправити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повідомлення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, а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надіслати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Зорове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сприйняття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дає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сильний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результат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.</a:t>
            </a:r>
            <a:endParaRPr lang="en-US" sz="2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Стікери &quot;Говорімо українською!&quot; та &quot;Говорити українською ...">
            <a:extLst>
              <a:ext uri="{FF2B5EF4-FFF2-40B4-BE49-F238E27FC236}">
                <a16:creationId xmlns:a16="http://schemas.microsoft.com/office/drawing/2014/main" id="{8AEE7DB1-2D83-FDA3-EEE6-92E070D8F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2" r="-3" b="-3"/>
          <a:stretch/>
        </p:blipFill>
        <p:spPr bwMode="auto">
          <a:xfrm>
            <a:off x="6676994" y="657781"/>
            <a:ext cx="5288864" cy="584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123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7" name="Group 2054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088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89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90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91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92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93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94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95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96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97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98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099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2100" name="Group 2068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101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02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03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04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05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06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07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08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09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10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11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112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2113" name="Rectangle 2082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2114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6F59D2-FD4C-813B-2382-08D800236853}"/>
              </a:ext>
            </a:extLst>
          </p:cNvPr>
          <p:cNvSpPr txBox="1"/>
          <p:nvPr/>
        </p:nvSpPr>
        <p:spPr>
          <a:xfrm>
            <a:off x="1469971" y="393291"/>
            <a:ext cx="4354757" cy="55179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 algn="ctr"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2.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Купи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збірку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віршів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чи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прози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українською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.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Або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ж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просто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підпишись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у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соцмережах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на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україномовного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автора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та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читай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.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Наприклад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, у “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Фейсбуку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” є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багато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спільнот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,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які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радять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добрі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вітчизняні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книги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та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якісні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переклади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зарубіжної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літератури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українською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мовою</a:t>
            </a:r>
            <a:r>
              <a:rPr lang="en-US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.</a:t>
            </a:r>
            <a:endParaRPr lang="en-US" dirty="0">
              <a:solidFill>
                <a:srgbClr val="000000"/>
              </a:solidFill>
              <a:latin typeface="Arial Black" panose="020B0A04020102020204" pitchFamily="34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pic>
        <p:nvPicPr>
          <p:cNvPr id="2050" name="Picture 2" descr="Переходь на українську">
            <a:extLst>
              <a:ext uri="{FF2B5EF4-FFF2-40B4-BE49-F238E27FC236}">
                <a16:creationId xmlns:a16="http://schemas.microsoft.com/office/drawing/2014/main" id="{8F1C574D-19D8-0A98-FC54-869885F15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1916" y="730656"/>
            <a:ext cx="5451627" cy="5076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913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9" name="Group 3078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3080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81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82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83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84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85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86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87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88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89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90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91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3093" name="Group 3092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094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95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96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97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98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099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100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101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102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103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104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3105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3107" name="Rectangle 3106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3109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 useBgFill="1">
        <p:nvSpPr>
          <p:cNvPr id="3111" name="Rectangle 3110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13" name="Rectangle 3112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1640F3-ECD4-987F-231F-76EBD206612A}"/>
              </a:ext>
            </a:extLst>
          </p:cNvPr>
          <p:cNvSpPr txBox="1"/>
          <p:nvPr/>
        </p:nvSpPr>
        <p:spPr>
          <a:xfrm>
            <a:off x="649225" y="709628"/>
            <a:ext cx="4388334" cy="51832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3.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Додай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у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плейлист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українські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пісні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Йдучи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на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роботу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чи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з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роботи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слухай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та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насолоджуйся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До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того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ж,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вибір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є. І </a:t>
            </a:r>
            <a:r>
              <a:rPr lang="en-US" sz="28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чималий</a:t>
            </a:r>
            <a:r>
              <a:rPr lang="en-US" sz="28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3074" name="Picture 2" descr="Крила рідної мови . Оформлення до дня української мови. всі ...">
            <a:extLst>
              <a:ext uri="{FF2B5EF4-FFF2-40B4-BE49-F238E27FC236}">
                <a16:creationId xmlns:a16="http://schemas.microsoft.com/office/drawing/2014/main" id="{7E0BF31E-AE0A-563D-2901-79A6DCBC63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35958" y="714375"/>
            <a:ext cx="6199446" cy="517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15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503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3" name="Group 4102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4104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05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06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07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08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09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10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11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12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13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14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15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4117" name="Group 4116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4118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19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20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21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22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23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24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25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26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27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28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4129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4131" name="Rectangle 4130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4133" name="Freeform 11">
            <a:extLst>
              <a:ext uri="{FF2B5EF4-FFF2-40B4-BE49-F238E27FC236}">
                <a16:creationId xmlns:a16="http://schemas.microsoft.com/office/drawing/2014/main" id="{A57352BE-A213-4040-BE8E-D4A925AD9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E6F190-D5BE-6CC5-0F04-9655F37B6E22}"/>
              </a:ext>
            </a:extLst>
          </p:cNvPr>
          <p:cNvSpPr txBox="1"/>
          <p:nvPr/>
        </p:nvSpPr>
        <p:spPr>
          <a:xfrm>
            <a:off x="2040582" y="228600"/>
            <a:ext cx="6383751" cy="56826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4.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Завантаж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на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гаджет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цікаві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програми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які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спрощують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вивчення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мови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Наприклад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із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вправами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на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правильн</a:t>
            </a:r>
            <a:r>
              <a:rPr lang="uk-UA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ий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наголос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Або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онлайн-підручник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І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вчись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граючись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А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якщо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ти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віддаєш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перевагу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паперовим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книгам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є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великий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вибір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посібників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з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української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мови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у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зручному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кишеньковому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або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більшому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форматі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4098" name="Picture 2" descr="Мова — наша зброя: урок до Дня української писемності та ...">
            <a:extLst>
              <a:ext uri="{FF2B5EF4-FFF2-40B4-BE49-F238E27FC236}">
                <a16:creationId xmlns:a16="http://schemas.microsoft.com/office/drawing/2014/main" id="{B92F2C17-FA29-3741-ABD1-6E3013A32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67" r="4192" b="-1"/>
          <a:stretch/>
        </p:blipFill>
        <p:spPr bwMode="auto">
          <a:xfrm>
            <a:off x="8543516" y="1276893"/>
            <a:ext cx="2873159" cy="373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76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7" name="Group 5126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5128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29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30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31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32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33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34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35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36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37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38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39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5141" name="Group 5140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5142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43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44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45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46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47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48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49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50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51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52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5153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5155" name="Rectangle 5154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5157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 useBgFill="1">
        <p:nvSpPr>
          <p:cNvPr id="5159" name="Rectangle 5158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61" name="Rectangle 5160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C68CFB-7B76-F087-367C-0A21ADAC0437}"/>
              </a:ext>
            </a:extLst>
          </p:cNvPr>
          <p:cNvSpPr txBox="1"/>
          <p:nvPr/>
        </p:nvSpPr>
        <p:spPr>
          <a:xfrm>
            <a:off x="649225" y="286398"/>
            <a:ext cx="3970318" cy="560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6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5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Спілкуйся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українською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!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Звичайно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перші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спроби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будуть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неідеальними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але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робити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їх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необхідно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Почни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з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вітання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з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розмови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в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магазині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біля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будинку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з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коротких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повідомлень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другові</a:t>
            </a:r>
            <a:r>
              <a:rPr lang="en-US" sz="24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5122" name="Picture 2" descr="Без мови рідної ніяк не можна! » Профспілка працівників освіти і науки  України">
            <a:extLst>
              <a:ext uri="{FF2B5EF4-FFF2-40B4-BE49-F238E27FC236}">
                <a16:creationId xmlns:a16="http://schemas.microsoft.com/office/drawing/2014/main" id="{0256F345-E99D-4565-40F9-75E848332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19543" y="952822"/>
            <a:ext cx="6953577" cy="4627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63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348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83" name="Group 6150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6184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85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86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87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88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89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90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91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92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93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94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95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6196" name="Group 6164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6197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98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199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200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201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202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203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204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205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206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207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6208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6209" name="Rectangle 6178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6210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F322BE-5E70-3DB0-BFFB-3E2D5D4C2862}"/>
              </a:ext>
            </a:extLst>
          </p:cNvPr>
          <p:cNvSpPr txBox="1"/>
          <p:nvPr/>
        </p:nvSpPr>
        <p:spPr>
          <a:xfrm>
            <a:off x="1538245" y="408454"/>
            <a:ext cx="4459899" cy="600217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>
              <a:lnSpc>
                <a:spcPct val="22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6.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Рильський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мав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рацію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Не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бійся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заглядати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у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словник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Словники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допоможуть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удосконалити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навички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 І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не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обов'язково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йти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до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бібліотеки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чи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магазину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за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5-кілограмовою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книгою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та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скрізь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тягати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її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з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собою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 В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онлайн-доступі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є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величезний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вибір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словників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на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будь-який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смак</a:t>
            </a:r>
            <a:r>
              <a:rPr lang="en-US" b="0" i="0" dirty="0">
                <a:solidFill>
                  <a:srgbClr val="000000"/>
                </a:solidFill>
                <a:effectLst/>
              </a:rPr>
              <a:t>.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6146" name="Picture 2" descr="У Viber доступні листівки до Дня української писемності та мови » Всі  новини Кременчука на сайті Кременчуцький ТелеграфЪ">
            <a:extLst>
              <a:ext uri="{FF2B5EF4-FFF2-40B4-BE49-F238E27FC236}">
                <a16:creationId xmlns:a16="http://schemas.microsoft.com/office/drawing/2014/main" id="{7E2A81C5-0C19-5EF3-E1F9-07B4D2967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93856" y="645106"/>
            <a:ext cx="5247747" cy="524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955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5" name="Group 7174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7176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77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78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79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80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81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82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83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84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85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86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87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7189" name="Group 7188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7190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91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92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93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94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95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96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97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98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199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200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7201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7203" name="Rectangle 7202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7205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 useBgFill="1">
        <p:nvSpPr>
          <p:cNvPr id="7207" name="Rectangle 7206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09" name="Rectangle 7208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5D4D3F-49D3-1C56-AEC3-C8079BC58F1E}"/>
              </a:ext>
            </a:extLst>
          </p:cNvPr>
          <p:cNvSpPr txBox="1"/>
          <p:nvPr/>
        </p:nvSpPr>
        <p:spPr>
          <a:xfrm>
            <a:off x="649225" y="257658"/>
            <a:ext cx="4422494" cy="56351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7.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Відвідуй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експрес-курси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з </a:t>
            </a:r>
            <a:r>
              <a:rPr lang="en-US" sz="2000" b="0" i="0" u="none" strike="noStrike" dirty="0" err="1">
                <a:solidFill>
                  <a:srgbClr val="FB4A18"/>
                </a:solidFill>
                <a:effectLst/>
                <a:latin typeface="Arial Black" panose="020B0A040201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вивчення</a:t>
            </a:r>
            <a:r>
              <a:rPr lang="en-US" sz="2000" b="0" i="0" u="none" strike="noStrike" dirty="0">
                <a:solidFill>
                  <a:srgbClr val="FB4A18"/>
                </a:solidFill>
                <a:effectLst/>
                <a:latin typeface="Arial Black" panose="020B0A040201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000" b="0" i="0" u="none" strike="noStrike" dirty="0" err="1">
                <a:solidFill>
                  <a:srgbClr val="FB4A18"/>
                </a:solidFill>
                <a:effectLst/>
                <a:latin typeface="Arial Black" panose="020B0A040201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української</a:t>
            </a:r>
            <a:r>
              <a:rPr lang="en-US" sz="2000" b="0" i="0" u="none" strike="noStrike" dirty="0">
                <a:solidFill>
                  <a:srgbClr val="FB4A18"/>
                </a:solidFill>
                <a:effectLst/>
                <a:latin typeface="Arial Black" panose="020B0A040201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000" b="0" i="0" u="none" strike="noStrike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мови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 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та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вдосконалення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розмовних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навичок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. І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правила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та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їх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застосування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краще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сприймаються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у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формі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діалогу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чи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гри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. А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ще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на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таких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курсах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можна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знайти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цікавого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співрозмовника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та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спілкуватися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з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ним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відточувати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мову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.</a:t>
            </a:r>
            <a:endParaRPr lang="en-US" sz="2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7170" name="Picture 2" descr="Спілкуємося українською, або Як вдосконалити знання рідної мови">
            <a:extLst>
              <a:ext uri="{FF2B5EF4-FFF2-40B4-BE49-F238E27FC236}">
                <a16:creationId xmlns:a16="http://schemas.microsoft.com/office/drawing/2014/main" id="{B7B0D89E-7C71-BB2F-650F-9F4AE6F84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19543" y="1276386"/>
            <a:ext cx="6953577" cy="398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11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262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37" name="Group 8198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8238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39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40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41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42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43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44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45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46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47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48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49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8250" name="Group 8212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8251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52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53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54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55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56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57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58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59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60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61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8262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8263" name="Rectangle 8226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8264" name="Freeform 11">
            <a:extLst>
              <a:ext uri="{FF2B5EF4-FFF2-40B4-BE49-F238E27FC236}">
                <a16:creationId xmlns:a16="http://schemas.microsoft.com/office/drawing/2014/main" id="{A57352BE-A213-4040-BE8E-D4A925AD9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 useBgFill="1">
        <p:nvSpPr>
          <p:cNvPr id="8265" name="Rectangle 8230">
            <a:extLst>
              <a:ext uri="{FF2B5EF4-FFF2-40B4-BE49-F238E27FC236}">
                <a16:creationId xmlns:a16="http://schemas.microsoft.com/office/drawing/2014/main" id="{B2EC7880-C5D9-40A8-A6B0-3198AD07AD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66" name="Rectangle 8232">
            <a:extLst>
              <a:ext uri="{FF2B5EF4-FFF2-40B4-BE49-F238E27FC236}">
                <a16:creationId xmlns:a16="http://schemas.microsoft.com/office/drawing/2014/main" id="{94543A62-A2AB-454A-878E-D3D9190D5F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12F11C-0DDF-C74E-101F-73ED428414CB}"/>
              </a:ext>
            </a:extLst>
          </p:cNvPr>
          <p:cNvSpPr txBox="1"/>
          <p:nvPr/>
        </p:nvSpPr>
        <p:spPr>
          <a:xfrm>
            <a:off x="649225" y="491613"/>
            <a:ext cx="3970318" cy="566029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>
              <a:lnSpc>
                <a:spcPct val="20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8.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Не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бійся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помилятися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Дитина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не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з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першого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кроку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починає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ходити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але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ніхто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не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забороняє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їй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продовжувати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вчитися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Так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і з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вивченням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мови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: у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понеділок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можеш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зробити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помилку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а в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середу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–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вивчити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два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нові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слова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8194" name="Picture 2" descr="Українська мова – справжній діамант! | Блоги БДМУ">
            <a:extLst>
              <a:ext uri="{FF2B5EF4-FFF2-40B4-BE49-F238E27FC236}">
                <a16:creationId xmlns:a16="http://schemas.microsoft.com/office/drawing/2014/main" id="{107AF423-8E71-8B31-9B0C-8C00C834A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3" r="4525" b="1"/>
          <a:stretch/>
        </p:blipFill>
        <p:spPr bwMode="auto">
          <a:xfrm>
            <a:off x="4619543" y="640080"/>
            <a:ext cx="6953577" cy="525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67" name="Freeform 11">
            <a:extLst>
              <a:ext uri="{FF2B5EF4-FFF2-40B4-BE49-F238E27FC236}">
                <a16:creationId xmlns:a16="http://schemas.microsoft.com/office/drawing/2014/main" id="{50553464-41F1-4160-9D02-7C5EC7013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431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25" name="Group 10287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326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27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28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29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0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1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2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3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4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5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6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7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0338" name="Group 10301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0339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0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1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2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3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4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5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6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7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8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9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50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0351" name="Rectangle 10315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10352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 useBgFill="1">
        <p:nvSpPr>
          <p:cNvPr id="10353" name="Rectangle 10319">
            <a:extLst>
              <a:ext uri="{FF2B5EF4-FFF2-40B4-BE49-F238E27FC236}">
                <a16:creationId xmlns:a16="http://schemas.microsoft.com/office/drawing/2014/main" id="{763516C8-F227-4B77-9AA7-61B9A0B782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4" name="Rectangle 10321">
            <a:extLst>
              <a:ext uri="{FF2B5EF4-FFF2-40B4-BE49-F238E27FC236}">
                <a16:creationId xmlns:a16="http://schemas.microsoft.com/office/drawing/2014/main" id="{D91B420C-C4C8-44DF-96B2-FBD101464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rgbClr val="3451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pic>
        <p:nvPicPr>
          <p:cNvPr id="10242" name="Picture 2" descr="Цікаві факти про українську мову, які слід знати | Війтівецька сільська  територіальна громада">
            <a:extLst>
              <a:ext uri="{FF2B5EF4-FFF2-40B4-BE49-F238E27FC236}">
                <a16:creationId xmlns:a16="http://schemas.microsoft.com/office/drawing/2014/main" id="{16863949-F990-BD38-B89A-058F8640C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80799" y="615880"/>
            <a:ext cx="6118854" cy="321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4" name="Freeform 33">
            <a:extLst>
              <a:ext uri="{FF2B5EF4-FFF2-40B4-BE49-F238E27FC236}">
                <a16:creationId xmlns:a16="http://schemas.microsoft.com/office/drawing/2014/main" id="{070928B1-3E69-44AC-A1EE-B4E4270A7A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69172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ED120A-DFF4-F0F7-D8DD-8687DBD9EF98}"/>
              </a:ext>
            </a:extLst>
          </p:cNvPr>
          <p:cNvSpPr txBox="1"/>
          <p:nvPr/>
        </p:nvSpPr>
        <p:spPr>
          <a:xfrm>
            <a:off x="2589212" y="4227871"/>
            <a:ext cx="8915400" cy="18986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9.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Вибери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улюблену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україномовну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радіостанцію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та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слухай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новини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України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,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світу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,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прогноз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погоди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та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інші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цікавості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.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Можна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їхати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за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кермом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або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готувати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пиріг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, а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диктор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у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цей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час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дасть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тобі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темп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вимови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й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продемонструє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вірні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наголоси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.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7144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23" name="Group 9222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9224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25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26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27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28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29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30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31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32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33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34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35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9237" name="Group 9236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9238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39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40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41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42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43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44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45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46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47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48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9249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9251" name="Rectangle 9250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9253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 useBgFill="1">
        <p:nvSpPr>
          <p:cNvPr id="9255" name="Rectangle 9254">
            <a:extLst>
              <a:ext uri="{FF2B5EF4-FFF2-40B4-BE49-F238E27FC236}">
                <a16:creationId xmlns:a16="http://schemas.microsoft.com/office/drawing/2014/main" id="{763516C8-F227-4B77-9AA7-61B9A0B782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57" name="Rectangle 9256">
            <a:extLst>
              <a:ext uri="{FF2B5EF4-FFF2-40B4-BE49-F238E27FC236}">
                <a16:creationId xmlns:a16="http://schemas.microsoft.com/office/drawing/2014/main" id="{D91B420C-C4C8-44DF-96B2-FBD101464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rgbClr val="51737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pic>
        <p:nvPicPr>
          <p:cNvPr id="9218" name="Picture 2" descr="Цікаві факти про українську мову">
            <a:extLst>
              <a:ext uri="{FF2B5EF4-FFF2-40B4-BE49-F238E27FC236}">
                <a16:creationId xmlns:a16="http://schemas.microsoft.com/office/drawing/2014/main" id="{9421357C-9ACE-CA0A-E392-869114E2F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80799" y="615880"/>
            <a:ext cx="6099115" cy="321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59" name="Freeform 33">
            <a:extLst>
              <a:ext uri="{FF2B5EF4-FFF2-40B4-BE49-F238E27FC236}">
                <a16:creationId xmlns:a16="http://schemas.microsoft.com/office/drawing/2014/main" id="{070928B1-3E69-44AC-A1EE-B4E4270A7A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69172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E3CA26-E72D-0C3A-A3C1-D19F919B5C8F}"/>
              </a:ext>
            </a:extLst>
          </p:cNvPr>
          <p:cNvSpPr txBox="1"/>
          <p:nvPr/>
        </p:nvSpPr>
        <p:spPr>
          <a:xfrm>
            <a:off x="2589212" y="4107630"/>
            <a:ext cx="8915400" cy="20188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20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10.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Немає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межі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досконалості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!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Шліфуй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свої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навички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правильно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та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красиво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говорити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Навіть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якщо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тобі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здається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що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вже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все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знаєш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ніколи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не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завадить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зазирнути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у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тлумачний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20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словник</a:t>
            </a:r>
            <a:r>
              <a:rPr lang="en-US" sz="20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213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04" name="Group 11270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1306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08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09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10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11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12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13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14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15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16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17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18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1319" name="Group 11284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1320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21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22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23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24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25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26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27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28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29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30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1331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1332" name="Rectangle 11298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11333" name="Freeform 11">
            <a:extLst>
              <a:ext uri="{FF2B5EF4-FFF2-40B4-BE49-F238E27FC236}">
                <a16:creationId xmlns:a16="http://schemas.microsoft.com/office/drawing/2014/main" id="{A57352BE-A213-4040-BE8E-D4A925AD9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uk-UA"/>
          </a:p>
        </p:txBody>
      </p:sp>
      <p:sp useBgFill="1">
        <p:nvSpPr>
          <p:cNvPr id="11303" name="Rectangle 11302">
            <a:extLst>
              <a:ext uri="{FF2B5EF4-FFF2-40B4-BE49-F238E27FC236}">
                <a16:creationId xmlns:a16="http://schemas.microsoft.com/office/drawing/2014/main" id="{B2EC7880-C5D9-40A8-A6B0-3198AD07AD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05" name="Rectangle 11304">
            <a:extLst>
              <a:ext uri="{FF2B5EF4-FFF2-40B4-BE49-F238E27FC236}">
                <a16:creationId xmlns:a16="http://schemas.microsoft.com/office/drawing/2014/main" id="{94543A62-A2AB-454A-878E-D3D9190D5F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7098DA-32F8-5889-77BB-B4FCA51CCB23}"/>
              </a:ext>
            </a:extLst>
          </p:cNvPr>
          <p:cNvSpPr txBox="1"/>
          <p:nvPr/>
        </p:nvSpPr>
        <p:spPr>
          <a:xfrm>
            <a:off x="416939" y="521110"/>
            <a:ext cx="4202604" cy="612713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Сподіваємось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ці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10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порад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допоможуть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тобі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вивчити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українську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мову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або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хоча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б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покажуть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що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це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набагато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простіше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ніж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ти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думаєш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uk-UA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        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Все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починається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з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малого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: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сьогодні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– «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Добрий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день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!», а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завтра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– «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Доброго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ранку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!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Мені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будь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ласка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пакетик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середній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uk-UA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    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Поповнення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мобільного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не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потрібно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дякую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!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Так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решту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на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картку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.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До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побачення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!"</a:t>
            </a:r>
          </a:p>
          <a:p>
            <a:pPr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Впусти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українську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у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своє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життя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та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sz="1700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серце</a:t>
            </a:r>
            <a:r>
              <a:rPr lang="en-US" sz="17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!</a:t>
            </a:r>
          </a:p>
          <a:p>
            <a:pPr>
              <a:lnSpc>
                <a:spcPct val="16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uk-UA" sz="22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       </a:t>
            </a:r>
            <a:r>
              <a:rPr lang="en-US" sz="22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І </a:t>
            </a:r>
            <a:r>
              <a:rPr lang="uk-UA" sz="22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ВСЕ</a:t>
            </a:r>
            <a:r>
              <a:rPr lang="en-US" sz="22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uk-UA" sz="22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БУДЕ                                         </a:t>
            </a:r>
            <a:r>
              <a:rPr lang="en-US" sz="22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у</a:t>
            </a:r>
            <a:r>
              <a:rPr lang="uk-UA" sz="22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        У</a:t>
            </a:r>
            <a:r>
              <a:rPr lang="uk-UA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КРАЇНОМОВНО </a:t>
            </a:r>
            <a:r>
              <a:rPr lang="en-US" sz="22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 Black" panose="020B0A04020102020204" pitchFamily="34" charset="0"/>
              </a:rPr>
              <a:t>! </a:t>
            </a:r>
            <a:r>
              <a:rPr lang="en-US" sz="15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💙💛</a:t>
            </a:r>
            <a:endParaRPr lang="en-US" sz="1500" b="0" i="0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</p:txBody>
      </p:sp>
      <p:pic>
        <p:nvPicPr>
          <p:cNvPr id="11266" name="Picture 2" descr="Варіанти малюнків до Дня української мови та писемності">
            <a:extLst>
              <a:ext uri="{FF2B5EF4-FFF2-40B4-BE49-F238E27FC236}">
                <a16:creationId xmlns:a16="http://schemas.microsoft.com/office/drawing/2014/main" id="{6F80BA7E-CBAB-317A-CD17-6FD1F5AED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8" r="11630" b="1"/>
          <a:stretch/>
        </p:blipFill>
        <p:spPr bwMode="auto">
          <a:xfrm>
            <a:off x="4619543" y="640080"/>
            <a:ext cx="6953577" cy="525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07" name="Freeform 11">
            <a:extLst>
              <a:ext uri="{FF2B5EF4-FFF2-40B4-BE49-F238E27FC236}">
                <a16:creationId xmlns:a16="http://schemas.microsoft.com/office/drawing/2014/main" id="{50553464-41F1-4160-9D02-7C5EC7013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798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Rectangle 1051">
            <a:extLst>
              <a:ext uri="{FF2B5EF4-FFF2-40B4-BE49-F238E27FC236}">
                <a16:creationId xmlns:a16="http://schemas.microsoft.com/office/drawing/2014/main" id="{FBDDE715-DC1D-4B19-9FCF-8B62FCE8E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4EA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4" name="Rectangle 1053">
            <a:extLst>
              <a:ext uri="{FF2B5EF4-FFF2-40B4-BE49-F238E27FC236}">
                <a16:creationId xmlns:a16="http://schemas.microsoft.com/office/drawing/2014/main" id="{059D4B08-2FD7-4795-B867-90033141C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9" name="Rectangle 1055">
            <a:extLst>
              <a:ext uri="{FF2B5EF4-FFF2-40B4-BE49-F238E27FC236}">
                <a16:creationId xmlns:a16="http://schemas.microsoft.com/office/drawing/2014/main" id="{0FEAB822-F0FD-4704-BB9F-0294145AD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21 лютого - Міжнародний день рідної мови: матеріали до свята - Новини">
            <a:extLst>
              <a:ext uri="{FF2B5EF4-FFF2-40B4-BE49-F238E27FC236}">
                <a16:creationId xmlns:a16="http://schemas.microsoft.com/office/drawing/2014/main" id="{14E1CE4D-8A24-A6B1-AC62-29F57E496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03" r="1" b="13099"/>
          <a:stretch/>
        </p:blipFill>
        <p:spPr bwMode="auto">
          <a:xfrm>
            <a:off x="1589172" y="1123527"/>
            <a:ext cx="9013651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7722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9" name="Rectangle 2058">
            <a:extLst>
              <a:ext uri="{FF2B5EF4-FFF2-40B4-BE49-F238E27FC236}">
                <a16:creationId xmlns:a16="http://schemas.microsoft.com/office/drawing/2014/main" id="{FBDDE715-DC1D-4B19-9FCF-8B62FCE8E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A92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059D4B08-2FD7-4795-B867-90033141C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0FEAB822-F0FD-4704-BB9F-0294145AD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4" name="Picture 6" descr="Дякую за увагу Картинки і слова від Побажайко">
            <a:extLst>
              <a:ext uri="{FF2B5EF4-FFF2-40B4-BE49-F238E27FC236}">
                <a16:creationId xmlns:a16="http://schemas.microsoft.com/office/drawing/2014/main" id="{F8BF16E6-F8BC-6696-9B0E-B1BA3159E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91197" y="1123527"/>
            <a:ext cx="9209600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503830"/>
      </p:ext>
    </p:extLst>
  </p:cSld>
  <p:clrMapOvr>
    <a:masterClrMapping/>
  </p:clrMapOvr>
</p:sld>
</file>

<file path=ppt/theme/theme1.xml><?xml version="1.0" encoding="utf-8"?>
<a:theme xmlns:a="http://schemas.openxmlformats.org/drawingml/2006/main" name="Віхоть">
  <a:themeElements>
    <a:clrScheme name="Віхоть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Віхоть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іхоть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64</TotalTime>
  <Words>578</Words>
  <Application>Microsoft Office PowerPoint</Application>
  <PresentationFormat>Широкий екран</PresentationFormat>
  <Paragraphs>14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9" baseType="lpstr">
      <vt:lpstr>Arial</vt:lpstr>
      <vt:lpstr>Arial Black</vt:lpstr>
      <vt:lpstr>Century Gothic</vt:lpstr>
      <vt:lpstr>Wingdings 3</vt:lpstr>
      <vt:lpstr>Віхоть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Причина Ірина Антонівна</dc:creator>
  <cp:lastModifiedBy>Причина Ірина Антонівна</cp:lastModifiedBy>
  <cp:revision>6</cp:revision>
  <dcterms:created xsi:type="dcterms:W3CDTF">2025-01-27T12:08:21Z</dcterms:created>
  <dcterms:modified xsi:type="dcterms:W3CDTF">2025-02-03T16:06:24Z</dcterms:modified>
</cp:coreProperties>
</file>