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23"/>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x="18288000" cy="10287000"/>
  <p:notesSz cx="6858000" cy="9144000"/>
  <p:embeddedFontLst>
    <p:embeddedFont>
      <p:font typeface="Noto Serif" charset="1" panose="02020600060500020200"/>
      <p:regular r:id="rId20"/>
    </p:embeddedFont>
    <p:embeddedFont>
      <p:font typeface="Giaza" charset="1" panose="00000000000000000000"/>
      <p:regular r:id="rId21"/>
    </p:embeddedFont>
    <p:embeddedFont>
      <p:font typeface="The Seasons" charset="1" panose="00000000000000000000"/>
      <p:regular r:id="rId22"/>
    </p:embeddedFont>
    <p:embeddedFont>
      <p:font typeface="The Seasons Light" charset="1" panose="00000000000000000000"/>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notesMasters/notesMaster1.xml" Type="http://schemas.openxmlformats.org/officeDocument/2006/relationships/notesMaster"/><Relationship Id="rId24" Target="theme/theme2.xml" Type="http://schemas.openxmlformats.org/officeDocument/2006/relationships/theme"/><Relationship Id="rId25" Target="notesSlides/notesSlide1.xml" Type="http://schemas.openxmlformats.org/officeDocument/2006/relationships/notesSlide"/><Relationship Id="rId26" Target="notesSlides/notesSlide2.xml" Type="http://schemas.openxmlformats.org/officeDocument/2006/relationships/notesSlide"/><Relationship Id="rId27" Target="fonts/font27.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1.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https://osvitoria.media/opinions/shho-robyty-yakshho-stanetsya-avariya-na-zaes-algorytmy-bez-paniky/</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https://chornobyl-museum.kyiv.ua/</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 Id="rId4" Target="../media/image7.jpeg" Type="http://schemas.openxmlformats.org/officeDocument/2006/relationships/image"/><Relationship Id="rId5" Target="https://www.youtube.com/watch?v=_bXwI5dhXRk&amp;ab_channel=%D0%9D%D0%B5%D0%97%D1%83%D0%BF%D0%B8%D0%BD%D1%8F%D0%B9%D0%9F%D1%80%D0%BE%D0%B4%D0%B0%D0%BA%D1%88%D0%BD" TargetMode="External" Type="http://schemas.openxmlformats.org/officeDocument/2006/relationships/video"/></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9.svg" Type="http://schemas.openxmlformats.org/officeDocument/2006/relationships/image"/><Relationship Id="rId4" Target="../media/image7.jpeg" Type="http://schemas.openxmlformats.org/officeDocument/2006/relationships/image"/><Relationship Id="rId5" Target="https://www.youtube.com/watch?v=_dNMg7Y1Y04&amp;t=106s&amp;ab_channel=%D0%A6%D1%96%D0%BA%D0%B0%D0%B2%D0%B0%D0%BD%D0%B0%D1%83%D0%BA%D0%B0" TargetMode="External" Type="http://schemas.openxmlformats.org/officeDocument/2006/relationships/video"/></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9.svg" Type="http://schemas.openxmlformats.org/officeDocument/2006/relationships/image"/><Relationship Id="rId4" Target="../media/image7.jpeg" Type="http://schemas.openxmlformats.org/officeDocument/2006/relationships/image"/><Relationship Id="rId5" Target="https://www.youtube.com/watch?v=HSrlKk4zQCs&amp;ab_channel=%D0%A2%D0%A1%D0%9D" TargetMode="External" Type="http://schemas.openxmlformats.org/officeDocument/2006/relationships/video"/></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 Id="rId3" Target="https://chornobyl.app/" TargetMode="External" Type="http://schemas.openxmlformats.org/officeDocument/2006/relationships/hyperlink"/><Relationship Id="rId4" Target="https://chornobyl.app/" TargetMode="External" Type="http://schemas.openxmlformats.org/officeDocument/2006/relationships/hyperlink"/><Relationship Id="rId5" Target="https://chornobyl.app/" TargetMode="External" Type="http://schemas.openxmlformats.org/officeDocument/2006/relationships/hyperlink"/></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 Id="rId3" Target="https://www.youtube.com/watch?v=aw9NF4Xzl0Q&amp;ab_channel=ChernobylApp" TargetMode="External" Type="http://schemas.openxmlformats.org/officeDocument/2006/relationships/video"/></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7.jpeg" Type="http://schemas.openxmlformats.org/officeDocument/2006/relationships/image"/><Relationship Id="rId4" Target="https://www.youtube.com/watch?v=CGL1skknwjs&amp;ab_channel=FightforRightNGO" TargetMode="External" Type="http://schemas.openxmlformats.org/officeDocument/2006/relationships/video"/></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xml" Type="http://schemas.openxmlformats.org/officeDocument/2006/relationships/notesSlide"/><Relationship Id="rId3" Target="../media/image11.png" Type="http://schemas.openxmlformats.org/officeDocument/2006/relationships/image"/><Relationship Id="rId4" Target="../media/image12.svg" Type="http://schemas.openxmlformats.org/officeDocument/2006/relationships/image"/><Relationship Id="rId5" Target="../media/image13.png" Type="http://schemas.openxmlformats.org/officeDocument/2006/relationships/image"/><Relationship Id="rId6" Target="../media/image14.png" Type="http://schemas.openxmlformats.org/officeDocument/2006/relationships/image"/><Relationship Id="rId7" Target="https://chornobyl-museum.kyiv.ua" TargetMode="External" Type="http://schemas.openxmlformats.org/officeDocument/2006/relationships/hyperlink"/><Relationship Id="rId8" Target="https://chornobyl-museum.kyiv.ua" TargetMode="External" Type="http://schemas.openxmlformats.org/officeDocument/2006/relationships/hyperlink"/></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9.svg" Type="http://schemas.openxmlformats.org/officeDocument/2006/relationships/image"/><Relationship Id="rId4" Target="../media/image5.png" Type="http://schemas.openxmlformats.org/officeDocument/2006/relationships/image"/><Relationship Id="rId5" Target="../media/image6.sv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 Id="rId3" Target="../media/image9.svg" Type="http://schemas.openxmlformats.org/officeDocument/2006/relationships/image"/><Relationship Id="rId4" Target="https://www.youtube.com/watch?v=P7YMI39sObY&amp;ab_channel=PinkFloyd" TargetMode="External" Type="http://schemas.openxmlformats.org/officeDocument/2006/relationships/hyperlink"/><Relationship Id="rId5" Target="../media/image7.jpeg" Type="http://schemas.openxmlformats.org/officeDocument/2006/relationships/image"/><Relationship Id="rId6" Target="https://www.youtube.com/watch?v=P7YMI39sObY&amp;ab_channel=PinkFloyd" TargetMode="External" Type="http://schemas.openxmlformats.org/officeDocument/2006/relationships/video"/></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 Id="rId3" Target="https://www.youtube.com/watch?v=YMUUZudtWvE&amp;ab_channel=%D0%86%D1%81%D1%82%D0%BE%D1%80%D1%96%D1%8F%D0%91%D0%B5%D0%B7%D0%9C%D1%96%D1%84%D1%96%D0%B2" TargetMode="External" Type="http://schemas.openxmlformats.org/officeDocument/2006/relationships/video"/></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D9D9D9"/>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14762603" y="945166"/>
            <a:ext cx="3385352" cy="1608042"/>
          </a:xfrm>
          <a:custGeom>
            <a:avLst/>
            <a:gdLst/>
            <a:ahLst/>
            <a:cxnLst/>
            <a:rect r="r" b="b" t="t" l="l"/>
            <a:pathLst>
              <a:path h="1608042" w="3385352">
                <a:moveTo>
                  <a:pt x="0" y="0"/>
                </a:moveTo>
                <a:lnTo>
                  <a:pt x="3385352" y="0"/>
                </a:lnTo>
                <a:lnTo>
                  <a:pt x="3385352" y="1608042"/>
                </a:lnTo>
                <a:lnTo>
                  <a:pt x="0" y="16080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0" y="8678958"/>
            <a:ext cx="3385352" cy="1608042"/>
          </a:xfrm>
          <a:custGeom>
            <a:avLst/>
            <a:gdLst/>
            <a:ahLst/>
            <a:cxnLst/>
            <a:rect r="r" b="b" t="t" l="l"/>
            <a:pathLst>
              <a:path h="1608042" w="3385352">
                <a:moveTo>
                  <a:pt x="0" y="0"/>
                </a:moveTo>
                <a:lnTo>
                  <a:pt x="3385352" y="0"/>
                </a:lnTo>
                <a:lnTo>
                  <a:pt x="3385352" y="1608042"/>
                </a:lnTo>
                <a:lnTo>
                  <a:pt x="0" y="16080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4" id="4"/>
          <p:cNvGrpSpPr/>
          <p:nvPr/>
        </p:nvGrpSpPr>
        <p:grpSpPr>
          <a:xfrm rot="0">
            <a:off x="1147331" y="1028700"/>
            <a:ext cx="16230600" cy="8257657"/>
            <a:chOff x="0" y="0"/>
            <a:chExt cx="21640800" cy="11010209"/>
          </a:xfrm>
        </p:grpSpPr>
        <p:pic>
          <p:nvPicPr>
            <p:cNvPr name="Picture 5" id="5"/>
            <p:cNvPicPr>
              <a:picLocks noChangeAspect="true"/>
            </p:cNvPicPr>
            <p:nvPr/>
          </p:nvPicPr>
          <p:blipFill>
            <a:blip r:embed="rId4"/>
            <a:srcRect l="0" t="5075" r="0" b="5075"/>
            <a:stretch>
              <a:fillRect/>
            </a:stretch>
          </p:blipFill>
          <p:spPr>
            <a:xfrm flipH="false" flipV="false">
              <a:off x="0" y="0"/>
              <a:ext cx="21640800" cy="11010209"/>
            </a:xfrm>
            <a:prstGeom prst="rect">
              <a:avLst/>
            </a:prstGeom>
          </p:spPr>
        </p:pic>
      </p:gr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D9D9D9"/>
        </a:solidFill>
      </p:bgPr>
    </p:bg>
    <p:spTree>
      <p:nvGrpSpPr>
        <p:cNvPr id="1" name=""/>
        <p:cNvGrpSpPr/>
        <p:nvPr/>
      </p:nvGrpSpPr>
      <p:grpSpPr>
        <a:xfrm>
          <a:off x="0" y="0"/>
          <a:ext cx="0" cy="0"/>
          <a:chOff x="0" y="0"/>
          <a:chExt cx="0" cy="0"/>
        </a:xfrm>
      </p:grpSpPr>
      <p:sp>
        <p:nvSpPr>
          <p:cNvPr name="Freeform 2" id="2"/>
          <p:cNvSpPr/>
          <p:nvPr/>
        </p:nvSpPr>
        <p:spPr>
          <a:xfrm flipH="false" flipV="false" rot="0">
            <a:off x="0" y="1297987"/>
            <a:ext cx="18288000" cy="7487410"/>
          </a:xfrm>
          <a:custGeom>
            <a:avLst/>
            <a:gdLst/>
            <a:ahLst/>
            <a:cxnLst/>
            <a:rect r="r" b="b" t="t" l="l"/>
            <a:pathLst>
              <a:path h="7487410" w="18288000">
                <a:moveTo>
                  <a:pt x="0" y="0"/>
                </a:moveTo>
                <a:lnTo>
                  <a:pt x="18288000" y="0"/>
                </a:lnTo>
                <a:lnTo>
                  <a:pt x="18288000" y="7487411"/>
                </a:lnTo>
                <a:lnTo>
                  <a:pt x="0" y="7487411"/>
                </a:lnTo>
                <a:lnTo>
                  <a:pt x="0" y="0"/>
                </a:lnTo>
                <a:close/>
              </a:path>
            </a:pathLst>
          </a:custGeom>
          <a:blipFill>
            <a:blip r:embed="rId2"/>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1C1C1C"/>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14762603" y="945166"/>
            <a:ext cx="3385352" cy="1608042"/>
          </a:xfrm>
          <a:custGeom>
            <a:avLst/>
            <a:gdLst/>
            <a:ahLst/>
            <a:cxnLst/>
            <a:rect r="r" b="b" t="t" l="l"/>
            <a:pathLst>
              <a:path h="1608042" w="3385352">
                <a:moveTo>
                  <a:pt x="0" y="0"/>
                </a:moveTo>
                <a:lnTo>
                  <a:pt x="3385352" y="0"/>
                </a:lnTo>
                <a:lnTo>
                  <a:pt x="3385352" y="1608042"/>
                </a:lnTo>
                <a:lnTo>
                  <a:pt x="0" y="16080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0" y="8678958"/>
            <a:ext cx="3385352" cy="1608042"/>
          </a:xfrm>
          <a:custGeom>
            <a:avLst/>
            <a:gdLst/>
            <a:ahLst/>
            <a:cxnLst/>
            <a:rect r="r" b="b" t="t" l="l"/>
            <a:pathLst>
              <a:path h="1608042" w="3385352">
                <a:moveTo>
                  <a:pt x="0" y="0"/>
                </a:moveTo>
                <a:lnTo>
                  <a:pt x="3385352" y="0"/>
                </a:lnTo>
                <a:lnTo>
                  <a:pt x="3385352" y="1608042"/>
                </a:lnTo>
                <a:lnTo>
                  <a:pt x="0" y="16080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pic>
        <p:nvPicPr>
          <p:cNvPr name="Picture 4" id="4"/>
          <p:cNvPicPr>
            <a:picLocks noChangeAspect="true"/>
          </p:cNvPicPr>
          <p:nvPr>
            <a:videoFile r:link="rId5"/>
          </p:nvPr>
        </p:nvPicPr>
        <p:blipFill>
          <a:blip r:embed="rId4"/>
          <a:stretch>
            <a:fillRect/>
          </a:stretch>
        </p:blipFill>
        <p:spPr>
          <a:xfrm rot="0">
            <a:off x="1303282" y="733097"/>
            <a:ext cx="15681436" cy="8820807"/>
          </a:xfrm>
          <a:prstGeom prst="rect">
            <a:avLst/>
          </a:prstGeom>
        </p:spPr>
      </p:pic>
    </p:spTree>
  </p:cSld>
  <p:clrMapOvr>
    <a:masterClrMapping/>
  </p:clrMapOvr>
</p:sld>
</file>

<file path=ppt/slides/slide4.xml><?xml version="1.0" encoding="utf-8"?>
<p:sld xmlns:p="http://schemas.openxmlformats.org/presentationml/2006/main" xmlns:a="http://schemas.openxmlformats.org/drawingml/2006/main">
  <p:cSld>
    <p:bg>
      <p:bgPr>
        <a:solidFill>
          <a:srgbClr val="1C1C1C"/>
        </a:solidFill>
      </p:bgPr>
    </p:bg>
    <p:spTree>
      <p:nvGrpSpPr>
        <p:cNvPr id="1" name=""/>
        <p:cNvGrpSpPr/>
        <p:nvPr/>
      </p:nvGrpSpPr>
      <p:grpSpPr>
        <a:xfrm>
          <a:off x="0" y="0"/>
          <a:ext cx="0" cy="0"/>
          <a:chOff x="0" y="0"/>
          <a:chExt cx="0" cy="0"/>
        </a:xfrm>
      </p:grpSpPr>
      <p:sp>
        <p:nvSpPr>
          <p:cNvPr name="TextBox 2" id="2"/>
          <p:cNvSpPr txBox="true"/>
          <p:nvPr/>
        </p:nvSpPr>
        <p:spPr>
          <a:xfrm rot="0">
            <a:off x="1271048" y="955591"/>
            <a:ext cx="15157834" cy="8132216"/>
          </a:xfrm>
          <a:prstGeom prst="rect">
            <a:avLst/>
          </a:prstGeom>
        </p:spPr>
        <p:txBody>
          <a:bodyPr anchor="t" rtlCol="false" tIns="0" lIns="0" bIns="0" rIns="0">
            <a:spAutoFit/>
          </a:bodyPr>
          <a:lstStyle/>
          <a:p>
            <a:pPr algn="l">
              <a:lnSpc>
                <a:spcPts val="2815"/>
              </a:lnSpc>
              <a:spcBef>
                <a:spcPct val="0"/>
              </a:spcBef>
            </a:pPr>
            <a:r>
              <a:rPr lang="en-US" sz="2707">
                <a:solidFill>
                  <a:srgbClr val="EBE9E7"/>
                </a:solidFill>
                <a:latin typeface="Noto Serif"/>
                <a:ea typeface="Noto Serif"/>
                <a:cs typeface="Noto Serif"/>
                <a:sym typeface="Noto Serif"/>
              </a:rPr>
              <a:t>На уроці необхідно проговорити побачене в серіалі, зокрема зосередитися на таких питаннях:</a:t>
            </a:r>
          </a:p>
          <a:p>
            <a:pPr algn="l">
              <a:lnSpc>
                <a:spcPts val="2815"/>
              </a:lnSpc>
              <a:spcBef>
                <a:spcPct val="0"/>
              </a:spcBef>
            </a:pPr>
          </a:p>
          <a:p>
            <a:pPr algn="l">
              <a:lnSpc>
                <a:spcPts val="2815"/>
              </a:lnSpc>
              <a:spcBef>
                <a:spcPct val="0"/>
              </a:spcBef>
            </a:pPr>
            <a:r>
              <a:rPr lang="en-US" sz="2707">
                <a:solidFill>
                  <a:srgbClr val="EBE9E7"/>
                </a:solidFill>
                <a:latin typeface="Noto Serif"/>
                <a:ea typeface="Noto Serif"/>
                <a:cs typeface="Noto Serif"/>
                <a:sym typeface="Noto Serif"/>
              </a:rPr>
              <a:t>Чому відбувся вибух на четвертому реакторі? (Професор Легасов на самому початку пояснює, що винна влада, а не працівники станції).</a:t>
            </a:r>
          </a:p>
          <a:p>
            <a:pPr algn="l">
              <a:lnSpc>
                <a:spcPts val="2815"/>
              </a:lnSpc>
              <a:spcBef>
                <a:spcPct val="0"/>
              </a:spcBef>
            </a:pPr>
          </a:p>
          <a:p>
            <a:pPr algn="l">
              <a:lnSpc>
                <a:spcPts val="2815"/>
              </a:lnSpc>
              <a:spcBef>
                <a:spcPct val="0"/>
              </a:spcBef>
            </a:pPr>
            <a:r>
              <a:rPr lang="en-US" sz="2707">
                <a:solidFill>
                  <a:srgbClr val="EBE9E7"/>
                </a:solidFill>
                <a:latin typeface="Noto Serif"/>
                <a:ea typeface="Noto Serif"/>
                <a:cs typeface="Noto Serif"/>
                <a:sym typeface="Noto Serif"/>
              </a:rPr>
              <a:t>Чи можна було уникнути трагедії? (Неможливо дати однозначну відповідь. Та розсекречені матеріали КДБ свідчать, що те, як відбувалось будівництво станції, фактично унеможливлювало уникнення аварії).</a:t>
            </a:r>
          </a:p>
          <a:p>
            <a:pPr algn="l">
              <a:lnSpc>
                <a:spcPts val="2815"/>
              </a:lnSpc>
              <a:spcBef>
                <a:spcPct val="0"/>
              </a:spcBef>
            </a:pPr>
          </a:p>
          <a:p>
            <a:pPr algn="l">
              <a:lnSpc>
                <a:spcPts val="2815"/>
              </a:lnSpc>
              <a:spcBef>
                <a:spcPct val="0"/>
              </a:spcBef>
            </a:pPr>
            <a:r>
              <a:rPr lang="en-US" sz="2707">
                <a:solidFill>
                  <a:srgbClr val="EBE9E7"/>
                </a:solidFill>
                <a:latin typeface="Noto Serif"/>
                <a:ea typeface="Noto Serif"/>
                <a:cs typeface="Noto Serif"/>
                <a:sym typeface="Noto Serif"/>
              </a:rPr>
              <a:t>Чому ніхто не боявся вибуху? (Бо мало хто знав про ядерну небезпеку та її вплив: більшість ліквідаторів не розуміли, з чим мають справу, і це добре показали в серіалі).</a:t>
            </a:r>
          </a:p>
          <a:p>
            <a:pPr algn="l">
              <a:lnSpc>
                <a:spcPts val="2815"/>
              </a:lnSpc>
              <a:spcBef>
                <a:spcPct val="0"/>
              </a:spcBef>
            </a:pPr>
          </a:p>
          <a:p>
            <a:pPr algn="l">
              <a:lnSpc>
                <a:spcPts val="2815"/>
              </a:lnSpc>
              <a:spcBef>
                <a:spcPct val="0"/>
              </a:spcBef>
            </a:pPr>
            <a:r>
              <a:rPr lang="en-US" sz="2707">
                <a:solidFill>
                  <a:srgbClr val="EBE9E7"/>
                </a:solidFill>
                <a:latin typeface="Noto Serif"/>
                <a:ea typeface="Noto Serif"/>
                <a:cs typeface="Noto Serif"/>
                <a:sym typeface="Noto Serif"/>
              </a:rPr>
              <a:t>Як зреагувала радянська влада? (У першу чергу недбало, ніби нічого й не сталось. Потім замовчувала реальні наслідки трагедії, зрештою героїзувала ліквідаторів та «покарала винних» в аварії).</a:t>
            </a:r>
          </a:p>
          <a:p>
            <a:pPr algn="l">
              <a:lnSpc>
                <a:spcPts val="2815"/>
              </a:lnSpc>
              <a:spcBef>
                <a:spcPct val="0"/>
              </a:spcBef>
            </a:pPr>
          </a:p>
          <a:p>
            <a:pPr algn="l">
              <a:lnSpc>
                <a:spcPts val="2815"/>
              </a:lnSpc>
              <a:spcBef>
                <a:spcPct val="0"/>
              </a:spcBef>
            </a:pPr>
            <a:r>
              <a:rPr lang="en-US" sz="2707">
                <a:solidFill>
                  <a:srgbClr val="EBE9E7"/>
                </a:solidFill>
                <a:latin typeface="Noto Serif"/>
                <a:ea typeface="Noto Serif"/>
                <a:cs typeface="Noto Serif"/>
                <a:sym typeface="Noto Serif"/>
              </a:rPr>
              <a:t>Чому трагедія стосується не тільки ліквідаторів, а й усіх людей у цілому? (Бо радіація — це не одноразова акція. Окрім загиблих під час ліквідації, постраждали всі, на кого потрапили частинки викинутих у повітря радіоактивних нуклідів. Це призвело до ракових захворювань, зокрема й у тих, хто народився після трагедії. Пригадайте сцену на «Мосту смерті»).</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D9D9D9"/>
        </a:solidFill>
      </p:bgPr>
    </p:bg>
    <p:spTree>
      <p:nvGrpSpPr>
        <p:cNvPr id="1" name=""/>
        <p:cNvGrpSpPr/>
        <p:nvPr/>
      </p:nvGrpSpPr>
      <p:grpSpPr>
        <a:xfrm>
          <a:off x="0" y="0"/>
          <a:ext cx="0" cy="0"/>
          <a:chOff x="0" y="0"/>
          <a:chExt cx="0" cy="0"/>
        </a:xfrm>
      </p:grpSpPr>
      <p:sp>
        <p:nvSpPr>
          <p:cNvPr name="Freeform 2" id="2"/>
          <p:cNvSpPr/>
          <p:nvPr/>
        </p:nvSpPr>
        <p:spPr>
          <a:xfrm flipH="false" flipV="false" rot="-10800000">
            <a:off x="14584086" y="8577126"/>
            <a:ext cx="3385352" cy="1608042"/>
          </a:xfrm>
          <a:custGeom>
            <a:avLst/>
            <a:gdLst/>
            <a:ahLst/>
            <a:cxnLst/>
            <a:rect r="r" b="b" t="t" l="l"/>
            <a:pathLst>
              <a:path h="1608042" w="3385352">
                <a:moveTo>
                  <a:pt x="0" y="0"/>
                </a:moveTo>
                <a:lnTo>
                  <a:pt x="3385352" y="0"/>
                </a:lnTo>
                <a:lnTo>
                  <a:pt x="3385352" y="1608042"/>
                </a:lnTo>
                <a:lnTo>
                  <a:pt x="0" y="16080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0800000">
            <a:off x="17211" y="0"/>
            <a:ext cx="3385352" cy="1608042"/>
          </a:xfrm>
          <a:custGeom>
            <a:avLst/>
            <a:gdLst/>
            <a:ahLst/>
            <a:cxnLst/>
            <a:rect r="r" b="b" t="t" l="l"/>
            <a:pathLst>
              <a:path h="1608042" w="3385352">
                <a:moveTo>
                  <a:pt x="0" y="0"/>
                </a:moveTo>
                <a:lnTo>
                  <a:pt x="3385352" y="0"/>
                </a:lnTo>
                <a:lnTo>
                  <a:pt x="3385352" y="1608042"/>
                </a:lnTo>
                <a:lnTo>
                  <a:pt x="0" y="16080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pic>
        <p:nvPicPr>
          <p:cNvPr name="Picture 4" id="4"/>
          <p:cNvPicPr>
            <a:picLocks noChangeAspect="true"/>
          </p:cNvPicPr>
          <p:nvPr>
            <a:videoFile r:link="rId5"/>
          </p:nvPr>
        </p:nvPicPr>
        <p:blipFill>
          <a:blip r:embed="rId4"/>
          <a:stretch>
            <a:fillRect/>
          </a:stretch>
        </p:blipFill>
        <p:spPr>
          <a:xfrm rot="0">
            <a:off x="618704" y="804021"/>
            <a:ext cx="17050592" cy="8585193"/>
          </a:xfrm>
          <a:prstGeom prst="rect">
            <a:avLst/>
          </a:prstGeom>
        </p:spPr>
      </p:pic>
    </p:spTree>
  </p:cSld>
  <p:clrMapOvr>
    <a:masterClrMapping/>
  </p:clrMapOvr>
</p:sld>
</file>

<file path=ppt/slides/slide6.xml><?xml version="1.0" encoding="utf-8"?>
<p:sld xmlns:p="http://schemas.openxmlformats.org/presentationml/2006/main" xmlns:a="http://schemas.openxmlformats.org/drawingml/2006/main">
  <p:cSld>
    <p:bg>
      <p:bgPr>
        <a:solidFill>
          <a:srgbClr val="D9D9D9"/>
        </a:solidFill>
      </p:bgPr>
    </p:bg>
    <p:spTree>
      <p:nvGrpSpPr>
        <p:cNvPr id="1" name=""/>
        <p:cNvGrpSpPr/>
        <p:nvPr/>
      </p:nvGrpSpPr>
      <p:grpSpPr>
        <a:xfrm>
          <a:off x="0" y="0"/>
          <a:ext cx="0" cy="0"/>
          <a:chOff x="0" y="0"/>
          <a:chExt cx="0" cy="0"/>
        </a:xfrm>
      </p:grpSpPr>
      <p:sp>
        <p:nvSpPr>
          <p:cNvPr name="TextBox 2" id="2"/>
          <p:cNvSpPr txBox="true"/>
          <p:nvPr/>
        </p:nvSpPr>
        <p:spPr>
          <a:xfrm rot="0">
            <a:off x="886346" y="686303"/>
            <a:ext cx="16372954" cy="8704858"/>
          </a:xfrm>
          <a:prstGeom prst="rect">
            <a:avLst/>
          </a:prstGeom>
        </p:spPr>
        <p:txBody>
          <a:bodyPr anchor="t" rtlCol="false" tIns="0" lIns="0" bIns="0" rIns="0">
            <a:spAutoFit/>
          </a:bodyPr>
          <a:lstStyle/>
          <a:p>
            <a:pPr algn="ctr">
              <a:lnSpc>
                <a:spcPts val="6039"/>
              </a:lnSpc>
              <a:spcBef>
                <a:spcPct val="0"/>
              </a:spcBef>
            </a:pPr>
            <a:r>
              <a:rPr lang="en-US" sz="5807">
                <a:solidFill>
                  <a:srgbClr val="000000"/>
                </a:solidFill>
                <a:latin typeface="Giaza"/>
                <a:ea typeface="Giaza"/>
                <a:cs typeface="Giaza"/>
                <a:sym typeface="Giaza"/>
              </a:rPr>
              <a:t>Чорнобильська трагедія як каталізатор розпаду СРСР</a:t>
            </a:r>
          </a:p>
          <a:p>
            <a:pPr algn="ctr">
              <a:lnSpc>
                <a:spcPts val="6039"/>
              </a:lnSpc>
              <a:spcBef>
                <a:spcPct val="0"/>
              </a:spcBef>
            </a:pPr>
          </a:p>
          <a:p>
            <a:pPr algn="l">
              <a:lnSpc>
                <a:spcPts val="4583"/>
              </a:lnSpc>
              <a:spcBef>
                <a:spcPct val="0"/>
              </a:spcBef>
            </a:pPr>
            <a:r>
              <a:rPr lang="en-US" sz="4407">
                <a:solidFill>
                  <a:srgbClr val="000000"/>
                </a:solidFill>
                <a:latin typeface="Giaza"/>
                <a:ea typeface="Giaza"/>
                <a:cs typeface="Giaza"/>
                <a:sym typeface="Giaza"/>
              </a:rPr>
              <a:t> Наголошується на двох основних чинниках:</a:t>
            </a:r>
          </a:p>
          <a:p>
            <a:pPr algn="l">
              <a:lnSpc>
                <a:spcPts val="4583"/>
              </a:lnSpc>
              <a:spcBef>
                <a:spcPct val="0"/>
              </a:spcBef>
            </a:pPr>
          </a:p>
          <a:p>
            <a:pPr algn="l" marL="951564" indent="-475782" lvl="1">
              <a:lnSpc>
                <a:spcPts val="4583"/>
              </a:lnSpc>
              <a:buFont typeface="Arial"/>
              <a:buChar char="•"/>
            </a:pPr>
            <a:r>
              <a:rPr lang="en-US" sz="4407">
                <a:solidFill>
                  <a:srgbClr val="000000"/>
                </a:solidFill>
                <a:latin typeface="Giaza"/>
                <a:ea typeface="Giaza"/>
                <a:cs typeface="Giaza"/>
                <a:sym typeface="Giaza"/>
              </a:rPr>
              <a:t>втрата довіри населення до влади. Приховування інформації про наслідки вибуху на ЧАЕС та її масштаби призвело до обурення громадян. Зокрема, з’явилися такі рухи як «Зелений світ» та Союз «Чорнобиль», які перетворилися на потужну політичну силу;</a:t>
            </a:r>
          </a:p>
          <a:p>
            <a:pPr algn="l" marL="951564" indent="-475782" lvl="1">
              <a:lnSpc>
                <a:spcPts val="4583"/>
              </a:lnSpc>
              <a:buFont typeface="Arial"/>
              <a:buChar char="•"/>
            </a:pPr>
            <a:r>
              <a:rPr lang="en-US" sz="4407">
                <a:solidFill>
                  <a:srgbClr val="000000"/>
                </a:solidFill>
                <a:latin typeface="Giaza"/>
                <a:ea typeface="Giaza"/>
                <a:cs typeface="Giaza"/>
                <a:sym typeface="Giaza"/>
              </a:rPr>
              <a:t>економічна криза, яка настала після ліквідації трагедії. Історики оцінюють, що від 20 % до 30 % ВВП тодішнього Радянського Союзу було кинуто на ліквідацію наслідків Чорнобиля».</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D9D9D9"/>
        </a:solidFill>
      </p:bgPr>
    </p:bg>
    <p:spTree>
      <p:nvGrpSpPr>
        <p:cNvPr id="1" name=""/>
        <p:cNvGrpSpPr/>
        <p:nvPr/>
      </p:nvGrpSpPr>
      <p:grpSpPr>
        <a:xfrm>
          <a:off x="0" y="0"/>
          <a:ext cx="0" cy="0"/>
          <a:chOff x="0" y="0"/>
          <a:chExt cx="0" cy="0"/>
        </a:xfrm>
      </p:grpSpPr>
      <p:sp>
        <p:nvSpPr>
          <p:cNvPr name="Freeform 2" id="2"/>
          <p:cNvSpPr/>
          <p:nvPr/>
        </p:nvSpPr>
        <p:spPr>
          <a:xfrm flipH="false" flipV="false" rot="0">
            <a:off x="15016535" y="-18998"/>
            <a:ext cx="3385352" cy="1608042"/>
          </a:xfrm>
          <a:custGeom>
            <a:avLst/>
            <a:gdLst/>
            <a:ahLst/>
            <a:cxnLst/>
            <a:rect r="r" b="b" t="t" l="l"/>
            <a:pathLst>
              <a:path h="1608042" w="3385352">
                <a:moveTo>
                  <a:pt x="0" y="0"/>
                </a:moveTo>
                <a:lnTo>
                  <a:pt x="3385352" y="0"/>
                </a:lnTo>
                <a:lnTo>
                  <a:pt x="3385352" y="1608042"/>
                </a:lnTo>
                <a:lnTo>
                  <a:pt x="0" y="16080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10800000">
            <a:off x="0" y="8678958"/>
            <a:ext cx="3385352" cy="1608042"/>
          </a:xfrm>
          <a:custGeom>
            <a:avLst/>
            <a:gdLst/>
            <a:ahLst/>
            <a:cxnLst/>
            <a:rect r="r" b="b" t="t" l="l"/>
            <a:pathLst>
              <a:path h="1608042" w="3385352">
                <a:moveTo>
                  <a:pt x="0" y="0"/>
                </a:moveTo>
                <a:lnTo>
                  <a:pt x="3385352" y="0"/>
                </a:lnTo>
                <a:lnTo>
                  <a:pt x="3385352" y="1608042"/>
                </a:lnTo>
                <a:lnTo>
                  <a:pt x="0" y="160804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AutoShape 4" id="4"/>
          <p:cNvSpPr/>
          <p:nvPr/>
        </p:nvSpPr>
        <p:spPr>
          <a:xfrm rot="0">
            <a:off x="1028700" y="3314393"/>
            <a:ext cx="1119542" cy="0"/>
          </a:xfrm>
          <a:prstGeom prst="line">
            <a:avLst/>
          </a:prstGeom>
          <a:ln cap="flat" w="66675">
            <a:solidFill>
              <a:srgbClr val="D9D9D9"/>
            </a:solidFill>
            <a:prstDash val="solid"/>
            <a:headEnd type="none" len="sm" w="sm"/>
            <a:tailEnd type="none" len="sm" w="sm"/>
          </a:ln>
        </p:spPr>
      </p:sp>
      <p:sp>
        <p:nvSpPr>
          <p:cNvPr name="TextBox 5" id="5"/>
          <p:cNvSpPr txBox="true"/>
          <p:nvPr/>
        </p:nvSpPr>
        <p:spPr>
          <a:xfrm rot="0">
            <a:off x="231327" y="95302"/>
            <a:ext cx="15867780" cy="1979317"/>
          </a:xfrm>
          <a:prstGeom prst="rect">
            <a:avLst/>
          </a:prstGeom>
        </p:spPr>
        <p:txBody>
          <a:bodyPr anchor="t" rtlCol="false" tIns="0" lIns="0" bIns="0" rIns="0">
            <a:spAutoFit/>
          </a:bodyPr>
          <a:lstStyle/>
          <a:p>
            <a:pPr algn="l">
              <a:lnSpc>
                <a:spcPts val="7703"/>
              </a:lnSpc>
            </a:pPr>
            <a:r>
              <a:rPr lang="en-US" sz="7407">
                <a:solidFill>
                  <a:srgbClr val="1C1C1C"/>
                </a:solidFill>
                <a:latin typeface="Noto Serif"/>
                <a:ea typeface="Noto Serif"/>
                <a:cs typeface="Noto Serif"/>
                <a:sym typeface="Noto Serif"/>
              </a:rPr>
              <a:t>Прип'ять з висоти пташиного польоту. 30 років після аварії.</a:t>
            </a:r>
          </a:p>
        </p:txBody>
      </p:sp>
      <p:pic>
        <p:nvPicPr>
          <p:cNvPr name="Picture 6" id="6"/>
          <p:cNvPicPr>
            <a:picLocks noChangeAspect="true"/>
          </p:cNvPicPr>
          <p:nvPr>
            <a:videoFile r:link="rId5"/>
          </p:nvPr>
        </p:nvPicPr>
        <p:blipFill>
          <a:blip r:embed="rId4"/>
          <a:stretch>
            <a:fillRect/>
          </a:stretch>
        </p:blipFill>
        <p:spPr>
          <a:xfrm rot="0">
            <a:off x="1396689" y="2549721"/>
            <a:ext cx="14515756" cy="7308870"/>
          </a:xfrm>
          <a:prstGeom prst="rect">
            <a:avLst/>
          </a:prstGeom>
        </p:spPr>
      </p:pic>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D9D9D9"/>
        </a:solidFill>
      </p:bgPr>
    </p:bg>
    <p:spTree>
      <p:nvGrpSpPr>
        <p:cNvPr id="1" name=""/>
        <p:cNvGrpSpPr/>
        <p:nvPr/>
      </p:nvGrpSpPr>
      <p:grpSpPr>
        <a:xfrm>
          <a:off x="0" y="0"/>
          <a:ext cx="0" cy="0"/>
          <a:chOff x="0" y="0"/>
          <a:chExt cx="0" cy="0"/>
        </a:xfrm>
      </p:grpSpPr>
      <p:grpSp>
        <p:nvGrpSpPr>
          <p:cNvPr name="Group 2" id="2"/>
          <p:cNvGrpSpPr/>
          <p:nvPr/>
        </p:nvGrpSpPr>
        <p:grpSpPr>
          <a:xfrm rot="0">
            <a:off x="11921794" y="1028700"/>
            <a:ext cx="5337506" cy="8229600"/>
            <a:chOff x="0" y="0"/>
            <a:chExt cx="7116675" cy="10972800"/>
          </a:xfrm>
        </p:grpSpPr>
        <p:pic>
          <p:nvPicPr>
            <p:cNvPr name="Picture 3" id="3"/>
            <p:cNvPicPr>
              <a:picLocks noChangeAspect="true"/>
            </p:cNvPicPr>
            <p:nvPr/>
          </p:nvPicPr>
          <p:blipFill>
            <a:blip r:embed="rId2"/>
            <a:srcRect l="17571" t="0" r="17571" b="0"/>
            <a:stretch>
              <a:fillRect/>
            </a:stretch>
          </p:blipFill>
          <p:spPr>
            <a:xfrm flipH="false" flipV="false">
              <a:off x="0" y="0"/>
              <a:ext cx="7116675" cy="10972800"/>
            </a:xfrm>
            <a:prstGeom prst="rect">
              <a:avLst/>
            </a:prstGeom>
          </p:spPr>
        </p:pic>
      </p:grpSp>
      <p:sp>
        <p:nvSpPr>
          <p:cNvPr name="TextBox 4" id="4"/>
          <p:cNvSpPr txBox="true"/>
          <p:nvPr/>
        </p:nvSpPr>
        <p:spPr>
          <a:xfrm rot="0">
            <a:off x="333860" y="747808"/>
            <a:ext cx="10653425" cy="8239712"/>
          </a:xfrm>
          <a:prstGeom prst="rect">
            <a:avLst/>
          </a:prstGeom>
        </p:spPr>
        <p:txBody>
          <a:bodyPr anchor="t" rtlCol="false" tIns="0" lIns="0" bIns="0" rIns="0">
            <a:spAutoFit/>
          </a:bodyPr>
          <a:lstStyle/>
          <a:p>
            <a:pPr algn="just">
              <a:lnSpc>
                <a:spcPts val="3634"/>
              </a:lnSpc>
            </a:pPr>
            <a:r>
              <a:rPr lang="en-US" sz="2907">
                <a:solidFill>
                  <a:srgbClr val="000000"/>
                </a:solidFill>
                <a:latin typeface="The Seasons"/>
                <a:ea typeface="The Seasons"/>
                <a:cs typeface="The Seasons"/>
                <a:sym typeface="The Seasons"/>
              </a:rPr>
              <a:t>Перший мобільний додаток Чорнобиля — </a:t>
            </a:r>
            <a:r>
              <a:rPr lang="en-US" sz="2907" u="sng">
                <a:solidFill>
                  <a:srgbClr val="00BF63"/>
                </a:solidFill>
                <a:latin typeface="The Seasons"/>
                <a:ea typeface="The Seasons"/>
                <a:cs typeface="The Seasons"/>
                <a:sym typeface="The Seasons"/>
                <a:hlinkClick r:id="rId3" tooltip="https://chornobyl.app/"/>
              </a:rPr>
              <a:t>Ch</a:t>
            </a:r>
            <a:r>
              <a:rPr lang="en-US" sz="2907" u="sng">
                <a:solidFill>
                  <a:srgbClr val="00BF63"/>
                </a:solidFill>
                <a:latin typeface="The Seasons"/>
                <a:ea typeface="The Seasons"/>
                <a:cs typeface="The Seasons"/>
                <a:sym typeface="The Seasons"/>
                <a:hlinkClick r:id="rId4" tooltip="https://chornobyl.app/"/>
              </a:rPr>
              <a:t>ornobyl App</a:t>
            </a:r>
          </a:p>
          <a:p>
            <a:pPr algn="just">
              <a:lnSpc>
                <a:spcPts val="3634"/>
              </a:lnSpc>
            </a:pPr>
            <a:r>
              <a:rPr lang="en-US" sz="2907">
                <a:solidFill>
                  <a:srgbClr val="000000"/>
                </a:solidFill>
                <a:latin typeface="The Seasons"/>
                <a:ea typeface="The Seasons"/>
                <a:cs typeface="The Seasons"/>
                <a:sym typeface="The Seasons"/>
              </a:rPr>
              <a:t>Коли завантажувати: 26 квітня</a:t>
            </a:r>
          </a:p>
          <a:p>
            <a:pPr algn="just">
              <a:lnSpc>
                <a:spcPts val="3634"/>
              </a:lnSpc>
            </a:pPr>
            <a:r>
              <a:rPr lang="en-US" sz="2907">
                <a:solidFill>
                  <a:srgbClr val="000000"/>
                </a:solidFill>
                <a:latin typeface="The Seasons"/>
                <a:ea typeface="The Seasons"/>
                <a:cs typeface="The Seasons"/>
                <a:sym typeface="The Seasons"/>
              </a:rPr>
              <a:t>Чорнобиль діджиталізували та презентують перший офіційний додаток з AR-технологією українською та англійською мовами. Це повноцінний інформаційний ресурс з історії Чорнобиля з практичною інформацією для туристів, через який з будь-якої точки світу можна здійснити віртуальну подорож у чорнобильську зону відчуження. Ось яку інформацію ви отримаєте, завантаживши </a:t>
            </a:r>
            <a:r>
              <a:rPr lang="en-US" sz="2907" u="sng">
                <a:solidFill>
                  <a:srgbClr val="00BF63"/>
                </a:solidFill>
                <a:latin typeface="The Seasons"/>
                <a:ea typeface="The Seasons"/>
                <a:cs typeface="The Seasons"/>
                <a:sym typeface="The Seasons"/>
                <a:hlinkClick r:id="rId5" tooltip="https://chornobyl.app/"/>
              </a:rPr>
              <a:t>Chornobyl App</a:t>
            </a:r>
            <a:r>
              <a:rPr lang="en-US" sz="2907">
                <a:solidFill>
                  <a:srgbClr val="000000"/>
                </a:solidFill>
                <a:latin typeface="The Seasons"/>
                <a:ea typeface="The Seasons"/>
                <a:cs typeface="The Seasons"/>
                <a:sym typeface="The Seasons"/>
              </a:rPr>
              <a:t>:</a:t>
            </a:r>
          </a:p>
          <a:p>
            <a:pPr algn="just" marL="627741" indent="-313871" lvl="1">
              <a:lnSpc>
                <a:spcPts val="3634"/>
              </a:lnSpc>
              <a:buFont typeface="Arial"/>
              <a:buChar char="•"/>
            </a:pPr>
            <a:r>
              <a:rPr lang="en-US" sz="2907">
                <a:solidFill>
                  <a:srgbClr val="000000"/>
                </a:solidFill>
                <a:latin typeface="The Seasons"/>
                <a:ea typeface="The Seasons"/>
                <a:cs typeface="The Seasons"/>
                <a:sym typeface="The Seasons"/>
              </a:rPr>
              <a:t>Віртуальний тур Чорнобилем</a:t>
            </a:r>
          </a:p>
          <a:p>
            <a:pPr algn="just" marL="627741" indent="-313871" lvl="1">
              <a:lnSpc>
                <a:spcPts val="3634"/>
              </a:lnSpc>
              <a:buFont typeface="Arial"/>
              <a:buChar char="•"/>
            </a:pPr>
            <a:r>
              <a:rPr lang="en-US" sz="2907">
                <a:solidFill>
                  <a:srgbClr val="000000"/>
                </a:solidFill>
                <a:latin typeface="The Seasons"/>
                <a:ea typeface="The Seasons"/>
                <a:cs typeface="The Seasons"/>
                <a:sym typeface="The Seasons"/>
              </a:rPr>
              <a:t>Спростування</a:t>
            </a:r>
            <a:r>
              <a:rPr lang="en-US" sz="2907">
                <a:solidFill>
                  <a:srgbClr val="000000"/>
                </a:solidFill>
                <a:latin typeface="The Seasons"/>
                <a:ea typeface="The Seasons"/>
                <a:cs typeface="The Seasons"/>
                <a:sym typeface="The Seasons"/>
              </a:rPr>
              <a:t> фейків</a:t>
            </a:r>
          </a:p>
          <a:p>
            <a:pPr algn="just" marL="627741" indent="-313871" lvl="1">
              <a:lnSpc>
                <a:spcPts val="3634"/>
              </a:lnSpc>
              <a:buFont typeface="Arial"/>
              <a:buChar char="•"/>
            </a:pPr>
            <a:r>
              <a:rPr lang="en-US" sz="2907">
                <a:solidFill>
                  <a:srgbClr val="000000"/>
                </a:solidFill>
                <a:latin typeface="The Seasons"/>
                <a:ea typeface="The Seasons"/>
                <a:cs typeface="The Seasons"/>
                <a:sym typeface="The Seasons"/>
              </a:rPr>
              <a:t>Розсекречені матеріали</a:t>
            </a:r>
          </a:p>
          <a:p>
            <a:pPr algn="just" marL="627741" indent="-313871" lvl="1">
              <a:lnSpc>
                <a:spcPts val="3634"/>
              </a:lnSpc>
              <a:buFont typeface="Arial"/>
              <a:buChar char="•"/>
            </a:pPr>
            <a:r>
              <a:rPr lang="en-US" sz="2907">
                <a:solidFill>
                  <a:srgbClr val="000000"/>
                </a:solidFill>
                <a:latin typeface="The Seasons"/>
                <a:ea typeface="The Seasons"/>
                <a:cs typeface="The Seasons"/>
                <a:sym typeface="The Seasons"/>
              </a:rPr>
              <a:t>Сучасне життя Чорнобиля</a:t>
            </a:r>
          </a:p>
          <a:p>
            <a:pPr algn="just" marL="627741" indent="-313871" lvl="1">
              <a:lnSpc>
                <a:spcPts val="3634"/>
              </a:lnSpc>
              <a:buFont typeface="Arial"/>
              <a:buChar char="•"/>
            </a:pPr>
            <a:r>
              <a:rPr lang="en-US" sz="2907">
                <a:solidFill>
                  <a:srgbClr val="000000"/>
                </a:solidFill>
                <a:latin typeface="The Seasons"/>
                <a:ea typeface="The Seasons"/>
                <a:cs typeface="The Seasons"/>
                <a:sym typeface="The Seasons"/>
              </a:rPr>
              <a:t>Відомі та заборонені локації</a:t>
            </a:r>
          </a:p>
          <a:p>
            <a:pPr algn="just" marL="627741" indent="-313871" lvl="1">
              <a:lnSpc>
                <a:spcPts val="3634"/>
              </a:lnSpc>
              <a:buFont typeface="Arial"/>
              <a:buChar char="•"/>
            </a:pPr>
            <a:r>
              <a:rPr lang="en-US" sz="2907">
                <a:solidFill>
                  <a:srgbClr val="000000"/>
                </a:solidFill>
                <a:latin typeface="The Seasons"/>
                <a:ea typeface="The Seasons"/>
                <a:cs typeface="The Seasons"/>
                <a:sym typeface="The Seasons"/>
              </a:rPr>
              <a:t>Унікальні фото було/стало</a:t>
            </a:r>
          </a:p>
          <a:p>
            <a:pPr algn="just" marL="627741" indent="-313871" lvl="1">
              <a:lnSpc>
                <a:spcPts val="3634"/>
              </a:lnSpc>
              <a:buFont typeface="Arial"/>
              <a:buChar char="•"/>
            </a:pPr>
            <a:r>
              <a:rPr lang="en-US" sz="2907">
                <a:solidFill>
                  <a:srgbClr val="000000"/>
                </a:solidFill>
                <a:latin typeface="The Seasons"/>
                <a:ea typeface="The Seasons"/>
                <a:cs typeface="The Seasons"/>
                <a:sym typeface="The Seasons"/>
              </a:rPr>
              <a:t>Наукові та культурні проєкти</a:t>
            </a:r>
          </a:p>
          <a:p>
            <a:pPr algn="just">
              <a:lnSpc>
                <a:spcPts val="3634"/>
              </a:lnSpc>
            </a:pP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D9D9D9"/>
        </a:solidFill>
      </p:bgPr>
    </p:bg>
    <p:spTree>
      <p:nvGrpSpPr>
        <p:cNvPr id="1" name=""/>
        <p:cNvGrpSpPr/>
        <p:nvPr/>
      </p:nvGrpSpPr>
      <p:grpSpPr>
        <a:xfrm>
          <a:off x="0" y="0"/>
          <a:ext cx="0" cy="0"/>
          <a:chOff x="0" y="0"/>
          <a:chExt cx="0" cy="0"/>
        </a:xfrm>
      </p:grpSpPr>
      <p:pic>
        <p:nvPicPr>
          <p:cNvPr name="Picture 2" id="2"/>
          <p:cNvPicPr>
            <a:picLocks noChangeAspect="true"/>
          </p:cNvPicPr>
          <p:nvPr>
            <a:videoFile r:link="rId3"/>
          </p:nvPr>
        </p:nvPicPr>
        <p:blipFill>
          <a:blip r:embed="rId2"/>
          <a:stretch>
            <a:fillRect/>
          </a:stretch>
        </p:blipFill>
        <p:spPr>
          <a:xfrm rot="0">
            <a:off x="1028700" y="1028700"/>
            <a:ext cx="16506609" cy="8311290"/>
          </a:xfrm>
          <a:prstGeom prst="rect">
            <a:avLst/>
          </a:prstGeom>
        </p:spPr>
      </p:pic>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D9D9D9"/>
        </a:solidFill>
      </p:bgPr>
    </p:bg>
    <p:spTree>
      <p:nvGrpSpPr>
        <p:cNvPr id="1" name=""/>
        <p:cNvGrpSpPr/>
        <p:nvPr/>
      </p:nvGrpSpPr>
      <p:grpSpPr>
        <a:xfrm>
          <a:off x="0" y="0"/>
          <a:ext cx="0" cy="0"/>
          <a:chOff x="0" y="0"/>
          <a:chExt cx="0" cy="0"/>
        </a:xfrm>
      </p:grpSpPr>
      <p:pic>
        <p:nvPicPr>
          <p:cNvPr name="Picture 2" id="2"/>
          <p:cNvPicPr>
            <a:picLocks noChangeAspect="true"/>
          </p:cNvPicPr>
          <p:nvPr>
            <a:videoFile r:link="rId4"/>
          </p:nvPr>
        </p:nvPicPr>
        <p:blipFill>
          <a:blip r:embed="rId3"/>
          <a:stretch>
            <a:fillRect/>
          </a:stretch>
        </p:blipFill>
        <p:spPr>
          <a:xfrm rot="0">
            <a:off x="1150404" y="647102"/>
            <a:ext cx="16290534" cy="9163424"/>
          </a:xfrm>
          <a:prstGeom prst="rect">
            <a:avLst/>
          </a:prstGeom>
        </p:spPr>
      </p:pic>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1C1C1C"/>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1835070" y="2783919"/>
            <a:ext cx="10287000" cy="4719161"/>
          </a:xfrm>
          <a:custGeom>
            <a:avLst/>
            <a:gdLst/>
            <a:ahLst/>
            <a:cxnLst/>
            <a:rect r="r" b="b" t="t" l="l"/>
            <a:pathLst>
              <a:path h="4719161" w="10287000">
                <a:moveTo>
                  <a:pt x="0" y="0"/>
                </a:moveTo>
                <a:lnTo>
                  <a:pt x="10287000" y="0"/>
                </a:lnTo>
                <a:lnTo>
                  <a:pt x="10287000" y="4719162"/>
                </a:lnTo>
                <a:lnTo>
                  <a:pt x="0" y="4719162"/>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3" id="3"/>
          <p:cNvGrpSpPr/>
          <p:nvPr/>
        </p:nvGrpSpPr>
        <p:grpSpPr>
          <a:xfrm rot="0">
            <a:off x="9096375" y="0"/>
            <a:ext cx="9437435" cy="10287000"/>
            <a:chOff x="0" y="0"/>
            <a:chExt cx="3192416" cy="3479800"/>
          </a:xfrm>
        </p:grpSpPr>
        <p:sp>
          <p:nvSpPr>
            <p:cNvPr name="Freeform 4" id="4"/>
            <p:cNvSpPr/>
            <p:nvPr/>
          </p:nvSpPr>
          <p:spPr>
            <a:xfrm flipH="false" flipV="false" rot="0">
              <a:off x="0" y="0"/>
              <a:ext cx="3192416" cy="3479800"/>
            </a:xfrm>
            <a:custGeom>
              <a:avLst/>
              <a:gdLst/>
              <a:ahLst/>
              <a:cxnLst/>
              <a:rect r="r" b="b" t="t" l="l"/>
              <a:pathLst>
                <a:path h="3479800" w="3192416">
                  <a:moveTo>
                    <a:pt x="0" y="0"/>
                  </a:moveTo>
                  <a:lnTo>
                    <a:pt x="3192416" y="0"/>
                  </a:lnTo>
                  <a:lnTo>
                    <a:pt x="3192416" y="3479800"/>
                  </a:lnTo>
                  <a:lnTo>
                    <a:pt x="0" y="3479800"/>
                  </a:lnTo>
                  <a:close/>
                </a:path>
              </a:pathLst>
            </a:custGeom>
            <a:solidFill>
              <a:srgbClr val="FFFFFF"/>
            </a:solidFill>
          </p:spPr>
        </p:sp>
      </p:grpSp>
      <p:grpSp>
        <p:nvGrpSpPr>
          <p:cNvPr name="Group 5" id="5"/>
          <p:cNvGrpSpPr/>
          <p:nvPr/>
        </p:nvGrpSpPr>
        <p:grpSpPr>
          <a:xfrm rot="0">
            <a:off x="0" y="3845630"/>
            <a:ext cx="6441370" cy="6441370"/>
            <a:chOff x="0" y="0"/>
            <a:chExt cx="6350000" cy="6350000"/>
          </a:xfrm>
        </p:grpSpPr>
        <p:sp>
          <p:nvSpPr>
            <p:cNvPr name="Freeform 6" id="6"/>
            <p:cNvSpPr/>
            <p:nvPr/>
          </p:nvSpPr>
          <p:spPr>
            <a:xfrm flipH="false" flipV="false" rot="0">
              <a:off x="0" y="0"/>
              <a:ext cx="6350000" cy="6350000"/>
            </a:xfrm>
            <a:custGeom>
              <a:avLst/>
              <a:gdLst/>
              <a:ahLst/>
              <a:cxnLst/>
              <a:rect r="r" b="b" t="t" l="l"/>
              <a:pathLst>
                <a:path h="6350000" w="6350000">
                  <a:moveTo>
                    <a:pt x="0" y="0"/>
                  </a:moveTo>
                  <a:lnTo>
                    <a:pt x="0" y="6350000"/>
                  </a:lnTo>
                  <a:lnTo>
                    <a:pt x="6350000" y="6350000"/>
                  </a:lnTo>
                  <a:cubicBezTo>
                    <a:pt x="6350000" y="2843530"/>
                    <a:pt x="3506470" y="0"/>
                    <a:pt x="0" y="0"/>
                  </a:cubicBezTo>
                  <a:close/>
                </a:path>
              </a:pathLst>
            </a:custGeom>
            <a:blipFill>
              <a:blip r:embed="rId5"/>
              <a:stretch>
                <a:fillRect l="-20093" t="0" r="-20093" b="0"/>
              </a:stretch>
            </a:blipFill>
          </p:spPr>
        </p:sp>
      </p:grpSp>
      <p:sp>
        <p:nvSpPr>
          <p:cNvPr name="Freeform 7" id="7"/>
          <p:cNvSpPr/>
          <p:nvPr/>
        </p:nvSpPr>
        <p:spPr>
          <a:xfrm flipH="false" flipV="false" rot="0">
            <a:off x="9096375" y="3610417"/>
            <a:ext cx="9001707" cy="5997876"/>
          </a:xfrm>
          <a:custGeom>
            <a:avLst/>
            <a:gdLst/>
            <a:ahLst/>
            <a:cxnLst/>
            <a:rect r="r" b="b" t="t" l="l"/>
            <a:pathLst>
              <a:path h="5997876" w="9001707">
                <a:moveTo>
                  <a:pt x="0" y="0"/>
                </a:moveTo>
                <a:lnTo>
                  <a:pt x="9001707" y="0"/>
                </a:lnTo>
                <a:lnTo>
                  <a:pt x="9001707" y="5997876"/>
                </a:lnTo>
                <a:lnTo>
                  <a:pt x="0" y="5997876"/>
                </a:lnTo>
                <a:lnTo>
                  <a:pt x="0" y="0"/>
                </a:lnTo>
                <a:close/>
              </a:path>
            </a:pathLst>
          </a:custGeom>
          <a:blipFill>
            <a:blip r:embed="rId6"/>
            <a:stretch>
              <a:fillRect l="0" t="0" r="0" b="0"/>
            </a:stretch>
          </a:blipFill>
        </p:spPr>
      </p:sp>
      <p:sp>
        <p:nvSpPr>
          <p:cNvPr name="TextBox 8" id="8"/>
          <p:cNvSpPr txBox="true"/>
          <p:nvPr/>
        </p:nvSpPr>
        <p:spPr>
          <a:xfrm rot="0">
            <a:off x="6441370" y="453316"/>
            <a:ext cx="14772972" cy="3392314"/>
          </a:xfrm>
          <a:prstGeom prst="rect">
            <a:avLst/>
          </a:prstGeom>
        </p:spPr>
        <p:txBody>
          <a:bodyPr anchor="t" rtlCol="false" tIns="0" lIns="0" bIns="0" rIns="0">
            <a:spAutoFit/>
          </a:bodyPr>
          <a:lstStyle/>
          <a:p>
            <a:pPr algn="l">
              <a:lnSpc>
                <a:spcPts val="8847"/>
              </a:lnSpc>
            </a:pPr>
            <a:r>
              <a:rPr lang="en-US" sz="8507">
                <a:solidFill>
                  <a:srgbClr val="4B4A42"/>
                </a:solidFill>
                <a:latin typeface="Giaza"/>
                <a:ea typeface="Giaza"/>
                <a:cs typeface="Giaza"/>
                <a:sym typeface="Giaza"/>
                <a:hlinkClick r:id="rId7" tooltip="https://chornobyl-museum.kyiv.ua"/>
              </a:rPr>
              <a:t>НАЦІОНАЛЬНИЙ</a:t>
            </a:r>
          </a:p>
          <a:p>
            <a:pPr algn="l">
              <a:lnSpc>
                <a:spcPts val="8847"/>
              </a:lnSpc>
            </a:pPr>
            <a:r>
              <a:rPr lang="en-US" sz="8507">
                <a:solidFill>
                  <a:srgbClr val="4B4A42"/>
                </a:solidFill>
                <a:latin typeface="Giaza"/>
                <a:ea typeface="Giaza"/>
                <a:cs typeface="Giaza"/>
                <a:sym typeface="Giaza"/>
                <a:hlinkClick r:id="rId8" tooltip="https://chornobyl-museum.kyiv.ua"/>
              </a:rPr>
              <a:t>МУЗЕЙ "ЧОРНОБИЛЬ"</a:t>
            </a:r>
          </a:p>
          <a:p>
            <a:pPr algn="l">
              <a:lnSpc>
                <a:spcPts val="8847"/>
              </a:lnSpc>
            </a:pP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D9D9D9"/>
        </a:solidFill>
      </p:bgPr>
    </p:bg>
    <p:spTree>
      <p:nvGrpSpPr>
        <p:cNvPr id="1" name=""/>
        <p:cNvGrpSpPr/>
        <p:nvPr/>
      </p:nvGrpSpPr>
      <p:grpSpPr>
        <a:xfrm>
          <a:off x="0" y="0"/>
          <a:ext cx="0" cy="0"/>
          <a:chOff x="0" y="0"/>
          <a:chExt cx="0" cy="0"/>
        </a:xfrm>
      </p:grpSpPr>
      <p:grpSp>
        <p:nvGrpSpPr>
          <p:cNvPr name="Group 2" id="2"/>
          <p:cNvGrpSpPr/>
          <p:nvPr/>
        </p:nvGrpSpPr>
        <p:grpSpPr>
          <a:xfrm rot="0">
            <a:off x="0" y="0"/>
            <a:ext cx="18288000" cy="3031902"/>
            <a:chOff x="0" y="0"/>
            <a:chExt cx="6398265" cy="1060745"/>
          </a:xfrm>
        </p:grpSpPr>
        <p:sp>
          <p:nvSpPr>
            <p:cNvPr name="Freeform 3" id="3"/>
            <p:cNvSpPr/>
            <p:nvPr/>
          </p:nvSpPr>
          <p:spPr>
            <a:xfrm flipH="false" flipV="false" rot="0">
              <a:off x="0" y="0"/>
              <a:ext cx="6398264" cy="1060745"/>
            </a:xfrm>
            <a:custGeom>
              <a:avLst/>
              <a:gdLst/>
              <a:ahLst/>
              <a:cxnLst/>
              <a:rect r="r" b="b" t="t" l="l"/>
              <a:pathLst>
                <a:path h="1060745" w="6398264">
                  <a:moveTo>
                    <a:pt x="0" y="0"/>
                  </a:moveTo>
                  <a:lnTo>
                    <a:pt x="6398264" y="0"/>
                  </a:lnTo>
                  <a:lnTo>
                    <a:pt x="6398264" y="1060745"/>
                  </a:lnTo>
                  <a:lnTo>
                    <a:pt x="0" y="1060745"/>
                  </a:lnTo>
                  <a:close/>
                </a:path>
              </a:pathLst>
            </a:custGeom>
            <a:solidFill>
              <a:srgbClr val="D9D9D9"/>
            </a:solidFill>
          </p:spPr>
        </p:sp>
      </p:grpSp>
      <p:sp>
        <p:nvSpPr>
          <p:cNvPr name="TextBox 4" id="4"/>
          <p:cNvSpPr txBox="true"/>
          <p:nvPr/>
        </p:nvSpPr>
        <p:spPr>
          <a:xfrm rot="0">
            <a:off x="180421" y="123825"/>
            <a:ext cx="14213003" cy="2462190"/>
          </a:xfrm>
          <a:prstGeom prst="rect">
            <a:avLst/>
          </a:prstGeom>
        </p:spPr>
        <p:txBody>
          <a:bodyPr anchor="t" rtlCol="false" tIns="0" lIns="0" bIns="0" rIns="0">
            <a:spAutoFit/>
          </a:bodyPr>
          <a:lstStyle/>
          <a:p>
            <a:pPr algn="l">
              <a:lnSpc>
                <a:spcPts val="9505"/>
              </a:lnSpc>
            </a:pPr>
            <a:r>
              <a:rPr lang="en-US" sz="9139">
                <a:solidFill>
                  <a:srgbClr val="1C1C1C"/>
                </a:solidFill>
                <a:latin typeface="Giaza"/>
                <a:ea typeface="Giaza"/>
                <a:cs typeface="Giaza"/>
                <a:sym typeface="Giaza"/>
              </a:rPr>
              <a:t>Чорнобиль у мистецтві й масовій культурі</a:t>
            </a:r>
          </a:p>
        </p:txBody>
      </p:sp>
      <p:grpSp>
        <p:nvGrpSpPr>
          <p:cNvPr name="Group 5" id="5"/>
          <p:cNvGrpSpPr/>
          <p:nvPr/>
        </p:nvGrpSpPr>
        <p:grpSpPr>
          <a:xfrm rot="0">
            <a:off x="0" y="6937836"/>
            <a:ext cx="18288000" cy="3349164"/>
            <a:chOff x="0" y="0"/>
            <a:chExt cx="6398265" cy="1171743"/>
          </a:xfrm>
        </p:grpSpPr>
        <p:sp>
          <p:nvSpPr>
            <p:cNvPr name="Freeform 6" id="6"/>
            <p:cNvSpPr/>
            <p:nvPr/>
          </p:nvSpPr>
          <p:spPr>
            <a:xfrm flipH="false" flipV="false" rot="0">
              <a:off x="0" y="0"/>
              <a:ext cx="6398264" cy="1171743"/>
            </a:xfrm>
            <a:custGeom>
              <a:avLst/>
              <a:gdLst/>
              <a:ahLst/>
              <a:cxnLst/>
              <a:rect r="r" b="b" t="t" l="l"/>
              <a:pathLst>
                <a:path h="1171743" w="6398264">
                  <a:moveTo>
                    <a:pt x="0" y="0"/>
                  </a:moveTo>
                  <a:lnTo>
                    <a:pt x="6398264" y="0"/>
                  </a:lnTo>
                  <a:lnTo>
                    <a:pt x="6398264" y="1171743"/>
                  </a:lnTo>
                  <a:lnTo>
                    <a:pt x="0" y="1171743"/>
                  </a:lnTo>
                  <a:close/>
                </a:path>
              </a:pathLst>
            </a:custGeom>
            <a:solidFill>
              <a:srgbClr val="1C1C1C"/>
            </a:solidFill>
          </p:spPr>
        </p:sp>
      </p:grpSp>
      <p:sp>
        <p:nvSpPr>
          <p:cNvPr name="TextBox 7" id="7"/>
          <p:cNvSpPr txBox="true"/>
          <p:nvPr/>
        </p:nvSpPr>
        <p:spPr>
          <a:xfrm rot="0">
            <a:off x="2557842" y="7643953"/>
            <a:ext cx="12969243" cy="1802049"/>
          </a:xfrm>
          <a:prstGeom prst="rect">
            <a:avLst/>
          </a:prstGeom>
        </p:spPr>
        <p:txBody>
          <a:bodyPr anchor="t" rtlCol="false" tIns="0" lIns="0" bIns="0" rIns="0">
            <a:spAutoFit/>
          </a:bodyPr>
          <a:lstStyle/>
          <a:p>
            <a:pPr algn="just">
              <a:lnSpc>
                <a:spcPts val="3485"/>
              </a:lnSpc>
            </a:pPr>
            <a:r>
              <a:rPr lang="en-US" sz="2978">
                <a:solidFill>
                  <a:srgbClr val="F1F1F1"/>
                </a:solidFill>
                <a:latin typeface="The Seasons Light"/>
                <a:ea typeface="The Seasons Light"/>
                <a:cs typeface="The Seasons Light"/>
                <a:sym typeface="The Seasons Light"/>
              </a:rPr>
              <a:t> У 2011 році вийшов блокбастер «Трансформери 3: Темний бік Місяця» (англ. Transformers: Dark of the Moon). Одним із завдань героїв стає операція в Чорнобилі, у Прип’яті, де зафіксували об’єкт іншопланетного походження.</a:t>
            </a:r>
          </a:p>
        </p:txBody>
      </p:sp>
      <p:sp>
        <p:nvSpPr>
          <p:cNvPr name="Freeform 8" id="8"/>
          <p:cNvSpPr/>
          <p:nvPr/>
        </p:nvSpPr>
        <p:spPr>
          <a:xfrm flipH="false" flipV="false" rot="-10800000">
            <a:off x="14027967" y="0"/>
            <a:ext cx="4260033" cy="2023516"/>
          </a:xfrm>
          <a:custGeom>
            <a:avLst/>
            <a:gdLst/>
            <a:ahLst/>
            <a:cxnLst/>
            <a:rect r="r" b="b" t="t" l="l"/>
            <a:pathLst>
              <a:path h="2023516" w="4260033">
                <a:moveTo>
                  <a:pt x="0" y="0"/>
                </a:moveTo>
                <a:lnTo>
                  <a:pt x="4260033" y="0"/>
                </a:lnTo>
                <a:lnTo>
                  <a:pt x="4260033" y="2023516"/>
                </a:lnTo>
                <a:lnTo>
                  <a:pt x="0" y="2023516"/>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10800000">
            <a:off x="16157984" y="7643953"/>
            <a:ext cx="4260033" cy="2023516"/>
          </a:xfrm>
          <a:custGeom>
            <a:avLst/>
            <a:gdLst/>
            <a:ahLst/>
            <a:cxnLst/>
            <a:rect r="r" b="b" t="t" l="l"/>
            <a:pathLst>
              <a:path h="2023516" w="4260033">
                <a:moveTo>
                  <a:pt x="0" y="0"/>
                </a:moveTo>
                <a:lnTo>
                  <a:pt x="4260032" y="0"/>
                </a:lnTo>
                <a:lnTo>
                  <a:pt x="4260032" y="2023516"/>
                </a:lnTo>
                <a:lnTo>
                  <a:pt x="0" y="202351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10800000">
            <a:off x="-2333090" y="8306704"/>
            <a:ext cx="4260033" cy="2023516"/>
          </a:xfrm>
          <a:custGeom>
            <a:avLst/>
            <a:gdLst/>
            <a:ahLst/>
            <a:cxnLst/>
            <a:rect r="r" b="b" t="t" l="l"/>
            <a:pathLst>
              <a:path h="2023516" w="4260033">
                <a:moveTo>
                  <a:pt x="0" y="0"/>
                </a:moveTo>
                <a:lnTo>
                  <a:pt x="4260033" y="0"/>
                </a:lnTo>
                <a:lnTo>
                  <a:pt x="4260033" y="2023516"/>
                </a:lnTo>
                <a:lnTo>
                  <a:pt x="0" y="202351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11" id="11"/>
          <p:cNvSpPr txBox="true"/>
          <p:nvPr/>
        </p:nvSpPr>
        <p:spPr>
          <a:xfrm rot="0">
            <a:off x="282105" y="2923398"/>
            <a:ext cx="17084741" cy="3743730"/>
          </a:xfrm>
          <a:prstGeom prst="rect">
            <a:avLst/>
          </a:prstGeom>
        </p:spPr>
        <p:txBody>
          <a:bodyPr anchor="t" rtlCol="false" tIns="0" lIns="0" bIns="0" rIns="0">
            <a:spAutoFit/>
          </a:bodyPr>
          <a:lstStyle/>
          <a:p>
            <a:pPr algn="ctr">
              <a:lnSpc>
                <a:spcPts val="4895"/>
              </a:lnSpc>
              <a:spcBef>
                <a:spcPct val="0"/>
              </a:spcBef>
            </a:pPr>
            <a:r>
              <a:rPr lang="en-US" sz="4707">
                <a:solidFill>
                  <a:srgbClr val="000000"/>
                </a:solidFill>
                <a:latin typeface="Giaza"/>
                <a:ea typeface="Giaza"/>
                <a:cs typeface="Giaza"/>
                <a:sym typeface="Giaza"/>
              </a:rPr>
              <a:t>Про комп’ютерну гру «S.T.A.L.K.E.R.», безперечно, ви чули.  Франшиза, належить українській компанії «GSC Game World». Основою для гри стали повість «Пікнік на узбіччі» Стругацьких (1972), фільм Андрія Тарковського «Сталкер» (1979) і власне Чорнобильська зона. Твори були написані до трагедії.</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D9D9D9"/>
        </a:solidFill>
      </p:bgPr>
    </p:bg>
    <p:spTree>
      <p:nvGrpSpPr>
        <p:cNvPr id="1" name=""/>
        <p:cNvGrpSpPr/>
        <p:nvPr/>
      </p:nvGrpSpPr>
      <p:grpSpPr>
        <a:xfrm>
          <a:off x="0" y="0"/>
          <a:ext cx="0" cy="0"/>
          <a:chOff x="0" y="0"/>
          <a:chExt cx="0" cy="0"/>
        </a:xfrm>
      </p:grpSpPr>
      <p:grpSp>
        <p:nvGrpSpPr>
          <p:cNvPr name="Group 2" id="2"/>
          <p:cNvGrpSpPr/>
          <p:nvPr/>
        </p:nvGrpSpPr>
        <p:grpSpPr>
          <a:xfrm rot="0">
            <a:off x="0" y="0"/>
            <a:ext cx="5657850" cy="10287000"/>
            <a:chOff x="0" y="0"/>
            <a:chExt cx="1913890" cy="3479800"/>
          </a:xfrm>
        </p:grpSpPr>
        <p:sp>
          <p:nvSpPr>
            <p:cNvPr name="Freeform 3" id="3"/>
            <p:cNvSpPr/>
            <p:nvPr/>
          </p:nvSpPr>
          <p:spPr>
            <a:xfrm flipH="false" flipV="false" rot="0">
              <a:off x="0" y="0"/>
              <a:ext cx="1913890" cy="3479800"/>
            </a:xfrm>
            <a:custGeom>
              <a:avLst/>
              <a:gdLst/>
              <a:ahLst/>
              <a:cxnLst/>
              <a:rect r="r" b="b" t="t" l="l"/>
              <a:pathLst>
                <a:path h="3479800" w="1913890">
                  <a:moveTo>
                    <a:pt x="0" y="0"/>
                  </a:moveTo>
                  <a:lnTo>
                    <a:pt x="1913890" y="0"/>
                  </a:lnTo>
                  <a:lnTo>
                    <a:pt x="1913890" y="3479800"/>
                  </a:lnTo>
                  <a:lnTo>
                    <a:pt x="0" y="3479800"/>
                  </a:lnTo>
                  <a:close/>
                </a:path>
              </a:pathLst>
            </a:custGeom>
            <a:solidFill>
              <a:srgbClr val="000000"/>
            </a:solidFill>
          </p:spPr>
        </p:sp>
      </p:grpSp>
      <p:sp>
        <p:nvSpPr>
          <p:cNvPr name="TextBox 4" id="4"/>
          <p:cNvSpPr txBox="true"/>
          <p:nvPr/>
        </p:nvSpPr>
        <p:spPr>
          <a:xfrm rot="0">
            <a:off x="5797327" y="228932"/>
            <a:ext cx="12038182" cy="2296112"/>
          </a:xfrm>
          <a:prstGeom prst="rect">
            <a:avLst/>
          </a:prstGeom>
        </p:spPr>
        <p:txBody>
          <a:bodyPr anchor="t" rtlCol="false" tIns="0" lIns="0" bIns="0" rIns="0">
            <a:spAutoFit/>
          </a:bodyPr>
          <a:lstStyle/>
          <a:p>
            <a:pPr algn="just">
              <a:lnSpc>
                <a:spcPts val="3634"/>
              </a:lnSpc>
            </a:pPr>
            <a:r>
              <a:rPr lang="en-US" sz="2907">
                <a:solidFill>
                  <a:srgbClr val="000000"/>
                </a:solidFill>
                <a:latin typeface="The Seasons"/>
                <a:ea typeface="The Seasons"/>
                <a:cs typeface="The Seasons"/>
                <a:sym typeface="The Seasons"/>
              </a:rPr>
              <a:t>Говорячи про літературу, треба сказати про соціально-філософську поему Івана Драча «Чорнобильська Мадонна» та книгу білоруської журналістки і письменниці, лавреатки Нобелівської премії з літератури Світлани Алексієвич «Чорнобильська молитва. Хроніка майбутнього».</a:t>
            </a:r>
          </a:p>
        </p:txBody>
      </p:sp>
      <p:sp>
        <p:nvSpPr>
          <p:cNvPr name="Freeform 5" id="5">
            <a:hlinkClick r:id="rId4" tooltip="https://www.youtube.com/watch?v=P7YMI39sObY&amp;ab_channel=PinkFloyd"/>
          </p:cNvPr>
          <p:cNvSpPr/>
          <p:nvPr/>
        </p:nvSpPr>
        <p:spPr>
          <a:xfrm flipH="false" flipV="false" rot="-10800000">
            <a:off x="13579216" y="8050328"/>
            <a:ext cx="4708784" cy="2236672"/>
          </a:xfrm>
          <a:custGeom>
            <a:avLst/>
            <a:gdLst/>
            <a:ahLst/>
            <a:cxnLst/>
            <a:rect r="r" b="b" t="t" l="l"/>
            <a:pathLst>
              <a:path h="2236672" w="4708784">
                <a:moveTo>
                  <a:pt x="0" y="0"/>
                </a:moveTo>
                <a:lnTo>
                  <a:pt x="4708784" y="0"/>
                </a:lnTo>
                <a:lnTo>
                  <a:pt x="4708784" y="2236672"/>
                </a:lnTo>
                <a:lnTo>
                  <a:pt x="0" y="223667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6" id="6"/>
          <p:cNvSpPr txBox="true"/>
          <p:nvPr/>
        </p:nvSpPr>
        <p:spPr>
          <a:xfrm rot="0">
            <a:off x="158797" y="558725"/>
            <a:ext cx="5340256" cy="9236226"/>
          </a:xfrm>
          <a:prstGeom prst="rect">
            <a:avLst/>
          </a:prstGeom>
        </p:spPr>
        <p:txBody>
          <a:bodyPr anchor="t" rtlCol="false" tIns="0" lIns="0" bIns="0" rIns="0">
            <a:spAutoFit/>
          </a:bodyPr>
          <a:lstStyle/>
          <a:p>
            <a:pPr algn="ctr">
              <a:lnSpc>
                <a:spcPts val="5207"/>
              </a:lnSpc>
              <a:spcBef>
                <a:spcPct val="0"/>
              </a:spcBef>
            </a:pPr>
            <a:r>
              <a:rPr lang="en-US" sz="5007">
                <a:solidFill>
                  <a:srgbClr val="EBE9E7"/>
                </a:solidFill>
                <a:latin typeface="Giaza"/>
                <a:ea typeface="Giaza"/>
                <a:cs typeface="Giaza"/>
                <a:sym typeface="Giaza"/>
              </a:rPr>
              <a:t>Культова група Pink Floyd презентувала у 2014 році кліп на інструментальну композицію «Marooned», знятий у Прип’яті. На Youtube-каналі кліп групи набрав майже 24,5 млн переглядів.</a:t>
            </a:r>
          </a:p>
        </p:txBody>
      </p:sp>
      <p:pic>
        <p:nvPicPr>
          <p:cNvPr name="Picture 7" id="7"/>
          <p:cNvPicPr>
            <a:picLocks noChangeAspect="true"/>
          </p:cNvPicPr>
          <p:nvPr>
            <a:videoFile r:link="rId6"/>
          </p:nvPr>
        </p:nvPicPr>
        <p:blipFill>
          <a:blip r:embed="rId5"/>
          <a:stretch>
            <a:fillRect/>
          </a:stretch>
        </p:blipFill>
        <p:spPr>
          <a:xfrm rot="0">
            <a:off x="6418879" y="3142028"/>
            <a:ext cx="11266236" cy="6337257"/>
          </a:xfrm>
          <a:prstGeom prst="rect">
            <a:avLst/>
          </a:prstGeom>
        </p:spPr>
      </p:pic>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D9D9D9"/>
        </a:solidFill>
      </p:bgPr>
    </p:bg>
    <p:spTree>
      <p:nvGrpSpPr>
        <p:cNvPr id="1" name=""/>
        <p:cNvGrpSpPr/>
        <p:nvPr/>
      </p:nvGrpSpPr>
      <p:grpSpPr>
        <a:xfrm>
          <a:off x="0" y="0"/>
          <a:ext cx="0" cy="0"/>
          <a:chOff x="0" y="0"/>
          <a:chExt cx="0" cy="0"/>
        </a:xfrm>
      </p:grpSpPr>
      <p:pic>
        <p:nvPicPr>
          <p:cNvPr name="Picture 2" id="2"/>
          <p:cNvPicPr>
            <a:picLocks noChangeAspect="true"/>
          </p:cNvPicPr>
          <p:nvPr>
            <a:videoFile r:link="rId3"/>
          </p:nvPr>
        </p:nvPicPr>
        <p:blipFill>
          <a:blip r:embed="rId2"/>
          <a:stretch>
            <a:fillRect/>
          </a:stretch>
        </p:blipFill>
        <p:spPr>
          <a:xfrm rot="0">
            <a:off x="600165" y="655307"/>
            <a:ext cx="17085943" cy="860299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DAGDXjt4fFc</dc:identifier>
  <dcterms:modified xsi:type="dcterms:W3CDTF">2011-08-01T06:04:30Z</dcterms:modified>
  <cp:revision>1</cp:revision>
  <dc:title>Monochrome Professional Fashion Company Profile Presentation 16:9</dc:title>
</cp:coreProperties>
</file>