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notesMasterIdLst>
    <p:notesMasterId r:id="rId17"/>
  </p:notesMasterIdLst>
  <p:sldIdLst>
    <p:sldId id="256" r:id="rId2"/>
    <p:sldId id="258" r:id="rId3"/>
    <p:sldId id="272" r:id="rId4"/>
    <p:sldId id="273" r:id="rId5"/>
    <p:sldId id="276" r:id="rId6"/>
    <p:sldId id="275" r:id="rId7"/>
    <p:sldId id="277" r:id="rId8"/>
    <p:sldId id="278" r:id="rId9"/>
    <p:sldId id="274" r:id="rId10"/>
    <p:sldId id="279" r:id="rId11"/>
    <p:sldId id="280" r:id="rId12"/>
    <p:sldId id="281" r:id="rId13"/>
    <p:sldId id="282" r:id="rId14"/>
    <p:sldId id="283" r:id="rId15"/>
    <p:sldId id="28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94" autoAdjust="0"/>
    <p:restoredTop sz="94660"/>
  </p:normalViewPr>
  <p:slideViewPr>
    <p:cSldViewPr>
      <p:cViewPr varScale="1">
        <p:scale>
          <a:sx n="70" d="100"/>
          <a:sy n="70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89E628-9F38-43B6-9DF3-FFDF7D16E2A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DF534-234F-4B62-BEB1-0B9CC44C5E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34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6401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5960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3819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9195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61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2065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094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443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8096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5845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7165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34730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3883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96587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18825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0409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F1361-9B9E-47E6-8403-6DE24A71B0D4}" type="datetimeFigureOut">
              <a:rPr lang="uk-UA" smtClean="0"/>
              <a:pPr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E60822C-D84A-46E8-A589-72FB211BF8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4637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4.xml"/><Relationship Id="rId3" Type="http://schemas.openxmlformats.org/officeDocument/2006/relationships/slideLayout" Target="../slideLayouts/slideLayout7.xml"/><Relationship Id="rId7" Type="http://schemas.openxmlformats.org/officeDocument/2006/relationships/slide" Target="slide10.xml"/><Relationship Id="rId12" Type="http://schemas.openxmlformats.org/officeDocument/2006/relationships/slide" Target="slide3.xml"/><Relationship Id="rId2" Type="http://schemas.openxmlformats.org/officeDocument/2006/relationships/audio" Target="../media/media2.mp3"/><Relationship Id="rId16" Type="http://schemas.openxmlformats.org/officeDocument/2006/relationships/image" Target="../media/image1.png"/><Relationship Id="rId1" Type="http://schemas.microsoft.com/office/2007/relationships/media" Target="../media/media2.mp3"/><Relationship Id="rId6" Type="http://schemas.openxmlformats.org/officeDocument/2006/relationships/slide" Target="slide9.xml"/><Relationship Id="rId11" Type="http://schemas.openxmlformats.org/officeDocument/2006/relationships/slide" Target="slide12.xml"/><Relationship Id="rId5" Type="http://schemas.openxmlformats.org/officeDocument/2006/relationships/slide" Target="slide8.xml"/><Relationship Id="rId15" Type="http://schemas.openxmlformats.org/officeDocument/2006/relationships/slide" Target="slide13.xml"/><Relationship Id="rId10" Type="http://schemas.openxmlformats.org/officeDocument/2006/relationships/slide" Target="slide14.xml"/><Relationship Id="rId4" Type="http://schemas.openxmlformats.org/officeDocument/2006/relationships/slide" Target="slide7.xml"/><Relationship Id="rId9" Type="http://schemas.openxmlformats.org/officeDocument/2006/relationships/slide" Target="slide6.xml"/><Relationship Id="rId1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6.gif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gif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slide" Target="slide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8.gif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image" Target="../media/image8.gif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gif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slide" Target="slide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slide" Target="slide2.xml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slide" Target="slide2.xml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2720"/>
            <a:ext cx="9165945" cy="6888139"/>
          </a:xfrm>
          <a:prstGeom prst="rect">
            <a:avLst/>
          </a:prstGeom>
          <a:gradFill>
            <a:gsLst>
              <a:gs pos="62175">
                <a:schemeClr val="tx1">
                  <a:lumMod val="75000"/>
                  <a:lumOff val="25000"/>
                </a:schemeClr>
              </a:gs>
              <a:gs pos="15000">
                <a:schemeClr val="tx1"/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883795"/>
            <a:ext cx="7772400" cy="1324687"/>
          </a:xfrm>
        </p:spPr>
        <p:txBody>
          <a:bodyPr>
            <a:prstTxWarp prst="textArchUp">
              <a:avLst>
                <a:gd name="adj" fmla="val 10323515"/>
              </a:avLst>
            </a:prstTxWarp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Інтелектуальна</a:t>
            </a:r>
            <a:endParaRPr lang="uk-UA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69341" y="4581128"/>
            <a:ext cx="3112822" cy="9719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гра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" name="2000268217_39899058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42913" y="6127993"/>
            <a:ext cx="609600" cy="609600"/>
          </a:xfrm>
          <a:prstGeom prst="rect">
            <a:avLst/>
          </a:prstGeo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90241" y="5935503"/>
            <a:ext cx="6478103" cy="802090"/>
          </a:xfrm>
        </p:spPr>
        <p:txBody>
          <a:bodyPr/>
          <a:lstStyle/>
          <a:p>
            <a:pPr algn="ctr"/>
            <a:r>
              <a:rPr lang="ru-RU" sz="2400" dirty="0" err="1" smtClean="0">
                <a:solidFill>
                  <a:schemeClr val="bg1"/>
                </a:solidFill>
              </a:rPr>
              <a:t>Викладач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інформатики</a:t>
            </a:r>
            <a:r>
              <a:rPr lang="ru-RU" sz="2400" dirty="0" smtClean="0">
                <a:solidFill>
                  <a:schemeClr val="bg1"/>
                </a:solidFill>
              </a:rPr>
              <a:t> ДПТНЗ "Переяслав-</a:t>
            </a:r>
            <a:r>
              <a:rPr lang="ru-RU" sz="2400" dirty="0" err="1" smtClean="0">
                <a:solidFill>
                  <a:schemeClr val="bg1"/>
                </a:solidFill>
              </a:rPr>
              <a:t>Хмельницький</a:t>
            </a:r>
            <a:r>
              <a:rPr lang="ru-RU" sz="2400" dirty="0" smtClean="0">
                <a:solidFill>
                  <a:schemeClr val="bg1"/>
                </a:solidFill>
              </a:rPr>
              <a:t> ЦПТО" </a:t>
            </a:r>
            <a:r>
              <a:rPr lang="ru-RU" sz="2400" dirty="0" err="1" smtClean="0">
                <a:solidFill>
                  <a:schemeClr val="bg1"/>
                </a:solidFill>
              </a:rPr>
              <a:t>Кацалап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Лприса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Миколаївна</a:t>
            </a:r>
            <a:endParaRPr lang="uk-UA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Блог Публічної бібліотеки ім. А. Михайленка Карлівської міської ради:  Інтелектуальний клуб «Що? Де? Коли?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2523"/>
            <a:ext cx="9190146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75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tx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ирог 2">
            <a:hlinkClick r:id="rId4" action="ppaction://hlinksldjump"/>
          </p:cNvPr>
          <p:cNvSpPr/>
          <p:nvPr/>
        </p:nvSpPr>
        <p:spPr>
          <a:xfrm>
            <a:off x="392076" y="-21110"/>
            <a:ext cx="8544643" cy="6875181"/>
          </a:xfrm>
          <a:prstGeom prst="pie">
            <a:avLst>
              <a:gd name="adj1" fmla="val 1721685"/>
              <a:gd name="adj2" fmla="val 3548395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ирог 3">
            <a:hlinkClick r:id="rId5" action="ppaction://hlinksldjump"/>
          </p:cNvPr>
          <p:cNvSpPr/>
          <p:nvPr/>
        </p:nvSpPr>
        <p:spPr>
          <a:xfrm>
            <a:off x="497916" y="25276"/>
            <a:ext cx="8424936" cy="6858001"/>
          </a:xfrm>
          <a:prstGeom prst="pie">
            <a:avLst>
              <a:gd name="adj1" fmla="val 3544614"/>
              <a:gd name="adj2" fmla="val 5348489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ирог 4">
            <a:hlinkClick r:id="rId6" action="ppaction://hlinksldjump"/>
          </p:cNvPr>
          <p:cNvSpPr/>
          <p:nvPr/>
        </p:nvSpPr>
        <p:spPr>
          <a:xfrm rot="5400000">
            <a:off x="1240088" y="-758853"/>
            <a:ext cx="6931494" cy="8335613"/>
          </a:xfrm>
          <a:prstGeom prst="pie">
            <a:avLst>
              <a:gd name="adj1" fmla="val 21547835"/>
              <a:gd name="adj2" fmla="val 1732701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ирог 5">
            <a:hlinkClick r:id="rId7" action="ppaction://hlinksldjump"/>
          </p:cNvPr>
          <p:cNvSpPr/>
          <p:nvPr/>
        </p:nvSpPr>
        <p:spPr>
          <a:xfrm rot="5400000">
            <a:off x="1246271" y="-744764"/>
            <a:ext cx="6931494" cy="8335613"/>
          </a:xfrm>
          <a:prstGeom prst="pie">
            <a:avLst>
              <a:gd name="adj1" fmla="val 1721685"/>
              <a:gd name="adj2" fmla="val 3600947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ирог 6">
            <a:hlinkClick r:id="rId8" action="ppaction://hlinksldjump"/>
          </p:cNvPr>
          <p:cNvSpPr/>
          <p:nvPr/>
        </p:nvSpPr>
        <p:spPr>
          <a:xfrm rot="5400000">
            <a:off x="1249033" y="-739592"/>
            <a:ext cx="6931494" cy="8335613"/>
          </a:xfrm>
          <a:prstGeom prst="pie">
            <a:avLst>
              <a:gd name="adj1" fmla="val 3587715"/>
              <a:gd name="adj2" fmla="val 538347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Пирог 1">
            <a:hlinkClick r:id="rId9" action="ppaction://hlinksldjump"/>
          </p:cNvPr>
          <p:cNvSpPr/>
          <p:nvPr/>
        </p:nvSpPr>
        <p:spPr>
          <a:xfrm>
            <a:off x="501845" y="24402"/>
            <a:ext cx="8407416" cy="6858001"/>
          </a:xfrm>
          <a:prstGeom prst="pie">
            <a:avLst>
              <a:gd name="adj1" fmla="val 21556524"/>
              <a:gd name="adj2" fmla="val 1725511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ирог 8">
            <a:hlinkClick r:id="rId10" action="ppaction://hlinksldjump"/>
          </p:cNvPr>
          <p:cNvSpPr/>
          <p:nvPr/>
        </p:nvSpPr>
        <p:spPr>
          <a:xfrm rot="10800000">
            <a:off x="525651" y="9481"/>
            <a:ext cx="8424936" cy="6858001"/>
          </a:xfrm>
          <a:prstGeom prst="pie">
            <a:avLst>
              <a:gd name="adj1" fmla="val 1747949"/>
              <a:gd name="adj2" fmla="val 3615054"/>
            </a:avLst>
          </a:prstGeom>
          <a:solidFill>
            <a:schemeClr val="tx2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ирог 9">
            <a:hlinkClick r:id="rId11" action="ppaction://hlinksldjump"/>
          </p:cNvPr>
          <p:cNvSpPr/>
          <p:nvPr/>
        </p:nvSpPr>
        <p:spPr>
          <a:xfrm rot="10800000">
            <a:off x="529271" y="9480"/>
            <a:ext cx="8424936" cy="6858001"/>
          </a:xfrm>
          <a:prstGeom prst="pie">
            <a:avLst>
              <a:gd name="adj1" fmla="val 3564413"/>
              <a:gd name="adj2" fmla="val 537111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C66FF"/>
              </a:solidFill>
            </a:endParaRPr>
          </a:p>
        </p:txBody>
      </p:sp>
      <p:sp>
        <p:nvSpPr>
          <p:cNvPr id="11" name="Пирог 10">
            <a:hlinkClick r:id="rId12" action="ppaction://hlinksldjump"/>
          </p:cNvPr>
          <p:cNvSpPr/>
          <p:nvPr/>
        </p:nvSpPr>
        <p:spPr>
          <a:xfrm rot="16200000">
            <a:off x="1255515" y="-707717"/>
            <a:ext cx="6931492" cy="8335611"/>
          </a:xfrm>
          <a:prstGeom prst="pie">
            <a:avLst>
              <a:gd name="adj1" fmla="val 21592440"/>
              <a:gd name="adj2" fmla="val 1725511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Пирог 11">
            <a:hlinkClick r:id="rId13" action="ppaction://hlinksldjump"/>
          </p:cNvPr>
          <p:cNvSpPr/>
          <p:nvPr/>
        </p:nvSpPr>
        <p:spPr>
          <a:xfrm rot="16200000">
            <a:off x="1254960" y="-707717"/>
            <a:ext cx="6931492" cy="8335611"/>
          </a:xfrm>
          <a:prstGeom prst="pie">
            <a:avLst>
              <a:gd name="adj1" fmla="val 1721685"/>
              <a:gd name="adj2" fmla="val 3548395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ирог 12">
            <a:hlinkClick r:id="rId14" action="ppaction://hlinksldjump"/>
          </p:cNvPr>
          <p:cNvSpPr/>
          <p:nvPr/>
        </p:nvSpPr>
        <p:spPr>
          <a:xfrm rot="16200000">
            <a:off x="1255514" y="-717199"/>
            <a:ext cx="6931492" cy="8335611"/>
          </a:xfrm>
          <a:prstGeom prst="pie">
            <a:avLst>
              <a:gd name="adj1" fmla="val 3544614"/>
              <a:gd name="adj2" fmla="val 536653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ирог 13">
            <a:hlinkClick r:id="rId15" action="ppaction://hlinksldjump"/>
          </p:cNvPr>
          <p:cNvSpPr/>
          <p:nvPr/>
        </p:nvSpPr>
        <p:spPr>
          <a:xfrm rot="10800000">
            <a:off x="539552" y="-2"/>
            <a:ext cx="8424936" cy="6858001"/>
          </a:xfrm>
          <a:prstGeom prst="pie">
            <a:avLst>
              <a:gd name="adj1" fmla="val 21571935"/>
              <a:gd name="adj2" fmla="val 1724118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44" name="Улыбающееся лицо 43">
            <a:hlinkClick r:id="" action="ppaction://noaction"/>
          </p:cNvPr>
          <p:cNvSpPr/>
          <p:nvPr/>
        </p:nvSpPr>
        <p:spPr>
          <a:xfrm>
            <a:off x="4283968" y="2996952"/>
            <a:ext cx="838501" cy="800829"/>
          </a:xfrm>
          <a:prstGeom prst="smileyFace">
            <a:avLst/>
          </a:prstGeom>
          <a:solidFill>
            <a:srgbClr val="00FF00"/>
          </a:solidFill>
          <a:ln w="19050">
            <a:solidFill>
              <a:srgbClr val="0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734167" y="98005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263098" y="591052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2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290379" y="1821972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3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407642" y="3618668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4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158422" y="4818997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5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619074" y="5594478"/>
            <a:ext cx="19691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Бліц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32133" y="5356488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6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924085" y="4741852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187624" y="3581864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8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51231" y="2069809"/>
            <a:ext cx="11319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9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695426" y="832466"/>
            <a:ext cx="147210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10</a:t>
            </a:r>
            <a:endParaRPr lang="ru-RU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174012" y="98005"/>
            <a:ext cx="1401147" cy="10926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5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11</a:t>
            </a:r>
            <a:endParaRPr lang="ru-RU" sz="6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1" name="scho-de-koli--6-m-zh-raundami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385597" y="60273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55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6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079" y="45279"/>
            <a:ext cx="6347713" cy="1320800"/>
          </a:xfrm>
        </p:spPr>
        <p:txBody>
          <a:bodyPr>
            <a:normAutofit/>
          </a:bodyPr>
          <a:lstStyle/>
          <a:p>
            <a:r>
              <a:rPr lang="uk-UA" dirty="0" smtClean="0"/>
              <a:t>Запитання від викладача інформатики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22909" y="1514222"/>
            <a:ext cx="6347714" cy="3880773"/>
          </a:xfrm>
        </p:spPr>
        <p:txBody>
          <a:bodyPr>
            <a:normAutofit fontScale="92500" lnSpcReduction="10000"/>
          </a:bodyPr>
          <a:lstStyle/>
          <a:p>
            <a:pPr lvl="0" algn="ctr"/>
            <a:r>
              <a:rPr lang="uk-UA" sz="2600" i="1" dirty="0" smtClean="0"/>
              <a:t>Данці називають цей знак «слонячий хобот»; угорці - «черв'яком»; норвежці «свинячим хвостом»; китайці «мишеням», голландці, німці, угорці, поляки бачать в ньому «мавпячий хвіст», французи та італійці - «равлика», а шведи вважають за краще «булочку з корицею».</a:t>
            </a:r>
          </a:p>
          <a:p>
            <a:pPr lvl="0" algn="ctr"/>
            <a:r>
              <a:rPr lang="uk-UA" sz="2800" i="1" dirty="0" smtClean="0"/>
              <a:t> </a:t>
            </a:r>
            <a:r>
              <a:rPr lang="uk-UA" sz="2800" b="1" i="1" u="sng" dirty="0" smtClean="0"/>
              <a:t>А як називають цей знак в Україні?</a:t>
            </a:r>
            <a:endParaRPr lang="ru-RU" sz="2800" b="1" i="1" u="sng" dirty="0" smtClean="0"/>
          </a:p>
          <a:p>
            <a:endParaRPr lang="uk-UA" dirty="0"/>
          </a:p>
        </p:txBody>
      </p:sp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9" name="Picture 2" descr="D:\таня\unnamed (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731" y="4869330"/>
            <a:ext cx="2235126" cy="2581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таня\unnamed (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45" y="4788512"/>
            <a:ext cx="2163118" cy="249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00192" y="980728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22177" y="369812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Запитання від викладача інформатики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" y="1450339"/>
            <a:ext cx="6156176" cy="3932274"/>
          </a:xfrm>
        </p:spPr>
        <p:txBody>
          <a:bodyPr>
            <a:normAutofit/>
          </a:bodyPr>
          <a:lstStyle/>
          <a:p>
            <a:pPr lvl="0" algn="ctr"/>
            <a:r>
              <a:rPr lang="uk-UA" sz="2000" i="1" dirty="0"/>
              <a:t>У світі є дуже багато </a:t>
            </a:r>
            <a:r>
              <a:rPr lang="uk-UA" sz="2000" i="1" dirty="0" smtClean="0"/>
              <a:t>пам’ятників </a:t>
            </a:r>
            <a:r>
              <a:rPr lang="uk-UA" sz="2000" i="1" dirty="0"/>
              <a:t>видатним людям. З розвитком технологій </a:t>
            </a:r>
            <a:r>
              <a:rPr lang="uk-UA" sz="2000" i="1" dirty="0" smtClean="0"/>
              <a:t>з’явилися </a:t>
            </a:r>
            <a:r>
              <a:rPr lang="uk-UA" sz="2000" i="1" dirty="0"/>
              <a:t>нові </a:t>
            </a:r>
            <a:r>
              <a:rPr lang="uk-UA" sz="2000" i="1" dirty="0" smtClean="0"/>
              <a:t>пам’ятники</a:t>
            </a:r>
            <a:r>
              <a:rPr lang="uk-UA" sz="2000" i="1" dirty="0"/>
              <a:t>. В Будапешті </a:t>
            </a:r>
            <a:r>
              <a:rPr lang="uk-UA" sz="2000" i="1" dirty="0" smtClean="0"/>
              <a:t>пам’ятник </a:t>
            </a:r>
            <a:r>
              <a:rPr lang="uk-UA" sz="2000" i="1" dirty="0"/>
              <a:t>людині з ноутбуком. В Китаї-батьку з сином за ноутбуком. В Н</a:t>
            </a:r>
            <a:r>
              <a:rPr lang="uk-UA" sz="2000" i="1" dirty="0" smtClean="0"/>
              <a:t>імеччині </a:t>
            </a:r>
            <a:r>
              <a:rPr lang="uk-UA" sz="2000" i="1" dirty="0"/>
              <a:t>браузеру Опера, в Грузії-електронній собачці</a:t>
            </a:r>
            <a:r>
              <a:rPr lang="uk-UA" sz="2000" dirty="0"/>
              <a:t>. </a:t>
            </a:r>
            <a:endParaRPr lang="uk-UA" sz="2000" dirty="0" smtClean="0"/>
          </a:p>
          <a:p>
            <a:pPr lvl="0" algn="ctr"/>
            <a:r>
              <a:rPr lang="uk-UA" sz="2400" b="1" i="1" dirty="0" smtClean="0"/>
              <a:t>А </a:t>
            </a:r>
            <a:r>
              <a:rPr lang="uk-UA" sz="2400" b="1" i="1" dirty="0"/>
              <a:t>в якому місті України знаходиться </a:t>
            </a:r>
            <a:r>
              <a:rPr lang="uk-UA" sz="2400" b="1" i="1" dirty="0" smtClean="0"/>
              <a:t>пам’ятник </a:t>
            </a:r>
            <a:r>
              <a:rPr lang="uk-UA" sz="2400" b="1" i="1" dirty="0"/>
              <a:t>програмісту?</a:t>
            </a:r>
            <a:endParaRPr lang="en-US" sz="2400" dirty="0"/>
          </a:p>
          <a:p>
            <a:endParaRPr lang="uk-UA" dirty="0"/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11" name="Picture 2" descr="D:\таня\unnamed (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934" y="4545742"/>
            <a:ext cx="2367209" cy="273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таня\unnamed (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186" y="4471875"/>
            <a:ext cx="2379142" cy="274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300192" y="980728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274638"/>
            <a:ext cx="555496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Запитання від викладача біології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64432" y="1600201"/>
            <a:ext cx="5822367" cy="3268960"/>
          </a:xfrm>
        </p:spPr>
        <p:txBody>
          <a:bodyPr>
            <a:normAutofit fontScale="92500" lnSpcReduction="10000"/>
          </a:bodyPr>
          <a:lstStyle/>
          <a:p>
            <a:pPr lvl="0" algn="ctr"/>
            <a:r>
              <a:rPr lang="uk-UA" sz="2800" dirty="0" smtClean="0"/>
              <a:t>У 80-х роках 20-ст. було офіційно встановлено, що ця рослина поглинає електромагнітне випромінювання та краще росте під його дією. Її  можна було побачити у багатьох офісних працівників на робочому столі. </a:t>
            </a:r>
          </a:p>
          <a:p>
            <a:pPr lvl="0" algn="ctr"/>
            <a:r>
              <a:rPr lang="uk-UA" sz="3600" b="1" dirty="0" smtClean="0"/>
              <a:t>Назвіть цю рослину. </a:t>
            </a:r>
            <a:endParaRPr lang="uk-UA" sz="3600" b="1" i="1" dirty="0"/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9" name="Picture 3" descr="D:\таня\b81d57eef7c9a758a3982d5e5182e042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572684"/>
            <a:ext cx="1757935" cy="228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таня\b81d57eef7c9a758a3982d5e5182e042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92149"/>
            <a:ext cx="1878143" cy="244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36702" y="653053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8755"/>
            <a:ext cx="3888432" cy="1320800"/>
          </a:xfrm>
        </p:spPr>
        <p:txBody>
          <a:bodyPr>
            <a:normAutofit/>
          </a:bodyPr>
          <a:lstStyle/>
          <a:p>
            <a:r>
              <a:rPr lang="uk-UA" dirty="0" smtClean="0"/>
              <a:t>Запитання від викладача історії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2147" y="1350787"/>
            <a:ext cx="6059016" cy="3701008"/>
          </a:xfrm>
        </p:spPr>
        <p:txBody>
          <a:bodyPr>
            <a:normAutofit/>
          </a:bodyPr>
          <a:lstStyle/>
          <a:p>
            <a:r>
              <a:rPr lang="uk-UA" sz="2800" dirty="0"/>
              <a:t>У фірмі "Microsoft" відкрився музей історії компанії. Серед експонатів на стіні висить червоний телефон. Знявши трубку, ви почуєте голос найважливішої людини в компанії. </a:t>
            </a:r>
            <a:endParaRPr lang="uk-UA" sz="2800" dirty="0" smtClean="0"/>
          </a:p>
          <a:p>
            <a:pPr algn="ctr"/>
            <a:r>
              <a:rPr lang="uk-UA" sz="2800" b="1" u="sng" dirty="0" smtClean="0"/>
              <a:t>Хто </a:t>
            </a:r>
            <a:r>
              <a:rPr lang="uk-UA" sz="2800" b="1" u="sng" dirty="0"/>
              <a:t>це</a:t>
            </a:r>
            <a:r>
              <a:rPr lang="uk-UA" sz="2800" b="1" u="sng" dirty="0" smtClean="0"/>
              <a:t>?</a:t>
            </a:r>
            <a:endParaRPr lang="en-US" sz="2800" b="1" u="sng" dirty="0"/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9" name="Picture 3" descr="D:\таня\b81d57eef7c9a758a3982d5e5182e04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05064"/>
            <a:ext cx="2602260" cy="338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таня\b81d57eef7c9a758a3982d5e5182e04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64382"/>
            <a:ext cx="2602260" cy="338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6217613" y="386996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6057" y="279401"/>
            <a:ext cx="6347713" cy="132080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Запитання від викладача англійської мови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51720" y="1930400"/>
            <a:ext cx="6347048" cy="2476872"/>
          </a:xfrm>
        </p:spPr>
        <p:txBody>
          <a:bodyPr>
            <a:normAutofit fontScale="92500"/>
          </a:bodyPr>
          <a:lstStyle/>
          <a:p>
            <a:pPr lvl="0" algn="ctr"/>
            <a:r>
              <a:rPr lang="ru-RU" sz="2800" dirty="0" smtClean="0"/>
              <a:t>У </a:t>
            </a:r>
            <a:r>
              <a:rPr lang="ru-RU" sz="2800" dirty="0" err="1" smtClean="0"/>
              <a:t>перекладі</a:t>
            </a:r>
            <a:r>
              <a:rPr lang="ru-RU" sz="2800" dirty="0" smtClean="0"/>
              <a:t> </a:t>
            </a:r>
            <a:r>
              <a:rPr lang="ru-RU" sz="2800" dirty="0" err="1" smtClean="0"/>
              <a:t>з</a:t>
            </a:r>
            <a:r>
              <a:rPr lang="ru-RU" sz="2800" dirty="0" smtClean="0"/>
              <a:t> </a:t>
            </a:r>
            <a:r>
              <a:rPr lang="ru-RU" sz="2800" dirty="0" err="1" smtClean="0"/>
              <a:t>англійської</a:t>
            </a:r>
            <a:r>
              <a:rPr lang="ru-RU" sz="2800" dirty="0" smtClean="0"/>
              <a:t> </a:t>
            </a:r>
            <a:r>
              <a:rPr lang="ru-RU" sz="2800" dirty="0" err="1" smtClean="0"/>
              <a:t>мови</a:t>
            </a:r>
            <a:r>
              <a:rPr lang="ru-RU" sz="2800" dirty="0" smtClean="0"/>
              <a:t>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назва</a:t>
            </a:r>
            <a:r>
              <a:rPr lang="ru-RU" sz="2800" dirty="0" smtClean="0"/>
              <a:t> </a:t>
            </a:r>
            <a:r>
              <a:rPr lang="ru-RU" sz="2800" dirty="0" err="1" smtClean="0"/>
              <a:t>означає</a:t>
            </a:r>
            <a:r>
              <a:rPr lang="ru-RU" sz="2800" dirty="0" smtClean="0"/>
              <a:t> «ручка </a:t>
            </a:r>
            <a:r>
              <a:rPr lang="ru-RU" sz="2800" dirty="0" err="1" smtClean="0"/>
              <a:t>керування</a:t>
            </a:r>
            <a:r>
              <a:rPr lang="ru-RU" sz="2800" dirty="0" smtClean="0"/>
              <a:t>». </a:t>
            </a:r>
            <a:r>
              <a:rPr lang="ru-RU" sz="2800" dirty="0" err="1" smtClean="0"/>
              <a:t>Може</a:t>
            </a:r>
            <a:r>
              <a:rPr lang="ru-RU" sz="2800" dirty="0" smtClean="0"/>
              <a:t> </a:t>
            </a:r>
            <a:r>
              <a:rPr lang="ru-RU" sz="2800" dirty="0" err="1" smtClean="0"/>
              <a:t>мати</a:t>
            </a:r>
            <a:r>
              <a:rPr lang="ru-RU" sz="2800" dirty="0" smtClean="0"/>
              <a:t> </a:t>
            </a:r>
            <a:r>
              <a:rPr lang="ru-RU" sz="2800" dirty="0" err="1" smtClean="0"/>
              <a:t>вигляд</a:t>
            </a:r>
            <a:r>
              <a:rPr lang="ru-RU" sz="2800" dirty="0" smtClean="0"/>
              <a:t> штурвала </a:t>
            </a:r>
            <a:r>
              <a:rPr lang="ru-RU" sz="2800" dirty="0" err="1" smtClean="0"/>
              <a:t>літака</a:t>
            </a:r>
            <a:r>
              <a:rPr lang="ru-RU" sz="2800" dirty="0" smtClean="0"/>
              <a:t>, </a:t>
            </a:r>
            <a:r>
              <a:rPr lang="ru-RU" sz="2800" dirty="0" err="1" smtClean="0"/>
              <a:t>ігрового</a:t>
            </a:r>
            <a:r>
              <a:rPr lang="ru-RU" sz="2800" dirty="0" smtClean="0"/>
              <a:t> пульта, керма </a:t>
            </a:r>
            <a:r>
              <a:rPr lang="ru-RU" sz="2800" dirty="0" err="1" smtClean="0"/>
              <a:t>автомобіля</a:t>
            </a:r>
            <a:r>
              <a:rPr lang="ru-RU" sz="2800" dirty="0" smtClean="0"/>
              <a:t>. </a:t>
            </a:r>
          </a:p>
          <a:p>
            <a:pPr lvl="0" algn="ctr"/>
            <a:r>
              <a:rPr lang="ru-RU" sz="3200" b="1" dirty="0" err="1" smtClean="0"/>
              <a:t>Що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це</a:t>
            </a:r>
            <a:r>
              <a:rPr lang="ru-RU" sz="3200" b="1" dirty="0" smtClean="0"/>
              <a:t> за </a:t>
            </a:r>
            <a:r>
              <a:rPr lang="ru-RU" sz="3200" b="1" dirty="0" err="1" smtClean="0"/>
              <a:t>пристрій</a:t>
            </a:r>
            <a:r>
              <a:rPr lang="ru-RU" sz="3200" b="1" dirty="0" smtClean="0"/>
              <a:t>?</a:t>
            </a:r>
            <a:endParaRPr lang="uk-UA" sz="3200" b="1" dirty="0"/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5124" name="Picture 4" descr="▷ Совы: Анимированные картинки, гифки и анимация - 100 ...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19" y="4221087"/>
            <a:ext cx="2373339" cy="305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▷ Совы: Анимированные картинки, гифки и анимация - 100 ...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00" y="3815882"/>
            <a:ext cx="25908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0125" y="338551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Бліц - опитування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66045"/>
          </a:xfrm>
        </p:spPr>
        <p:txBody>
          <a:bodyPr>
            <a:normAutofit/>
          </a:bodyPr>
          <a:lstStyle/>
          <a:p>
            <a:pPr lvl="0"/>
            <a:r>
              <a:rPr lang="ru-RU" sz="2800" dirty="0" smtClean="0"/>
              <a:t>1. </a:t>
            </a:r>
            <a:r>
              <a:rPr lang="ru-RU" sz="2800" dirty="0" err="1" smtClean="0"/>
              <a:t>Назвіть</a:t>
            </a:r>
            <a:r>
              <a:rPr lang="ru-RU" sz="2800" dirty="0" smtClean="0"/>
              <a:t> </a:t>
            </a:r>
            <a:r>
              <a:rPr lang="ru-RU" sz="2800" dirty="0" err="1" smtClean="0"/>
              <a:t>найменшу</a:t>
            </a:r>
            <a:r>
              <a:rPr lang="ru-RU" sz="2800" dirty="0" smtClean="0"/>
              <a:t> </a:t>
            </a:r>
            <a:r>
              <a:rPr lang="ru-RU" sz="2800" dirty="0" err="1" smtClean="0"/>
              <a:t>одиницю</a:t>
            </a:r>
            <a:r>
              <a:rPr lang="ru-RU" sz="2800" dirty="0" smtClean="0"/>
              <a:t> </a:t>
            </a:r>
            <a:r>
              <a:rPr lang="ru-RU" sz="2800" dirty="0" err="1" smtClean="0"/>
              <a:t>інформації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2. </a:t>
            </a:r>
            <a:r>
              <a:rPr lang="uk-UA" sz="2800" dirty="0"/>
              <a:t>Як довго зберігається інформація в постійній пам'яті комп'ютера</a:t>
            </a:r>
            <a:r>
              <a:rPr lang="uk-UA" sz="2800" dirty="0" smtClean="0"/>
              <a:t>?</a:t>
            </a:r>
            <a:r>
              <a:rPr lang="ru-RU" sz="2800" dirty="0" smtClean="0"/>
              <a:t> </a:t>
            </a:r>
          </a:p>
          <a:p>
            <a:r>
              <a:rPr lang="uk-UA" sz="2800" dirty="0" smtClean="0"/>
              <a:t>3. Що </a:t>
            </a:r>
            <a:r>
              <a:rPr lang="uk-UA" sz="2800" dirty="0"/>
              <a:t>таке «</a:t>
            </a:r>
            <a:r>
              <a:rPr lang="uk-UA" sz="2800" dirty="0" err="1"/>
              <a:t>підмишка</a:t>
            </a:r>
            <a:r>
              <a:rPr lang="uk-UA" sz="2800" dirty="0"/>
              <a:t>» комп'ютерною мовою?</a:t>
            </a:r>
          </a:p>
        </p:txBody>
      </p:sp>
      <p:pic>
        <p:nvPicPr>
          <p:cNvPr id="18438" name="Picture 6" descr="Картинки по запросу анимационные картинки дети за компьютеро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869160"/>
            <a:ext cx="2705100" cy="1685926"/>
          </a:xfrm>
          <a:prstGeom prst="rect">
            <a:avLst/>
          </a:prstGeom>
          <a:noFill/>
        </p:spPr>
      </p:pic>
      <p:sp>
        <p:nvSpPr>
          <p:cNvPr id="7" name="Управляющая кнопка: домой 6">
            <a:hlinkClick r:id="rId5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1026" name="Picture 2" descr="▷ Совы: Анимированные картинки, гифки и анимация - 100 ...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68" y="4047508"/>
            <a:ext cx="2333972" cy="300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▷ Совы: Анимированные картинки, гифки и анимация - 100 ...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020" y="3925084"/>
            <a:ext cx="2279295" cy="293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6004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799" y="393691"/>
            <a:ext cx="5154297" cy="179398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Запитання від викладача </a:t>
            </a:r>
            <a:r>
              <a:rPr lang="uk-UA" b="1" dirty="0" err="1" smtClean="0">
                <a:solidFill>
                  <a:schemeClr val="accent2">
                    <a:lumMod val="50000"/>
                  </a:schemeClr>
                </a:solidFill>
              </a:rPr>
              <a:t>спецпредметів</a:t>
            </a: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 електротехнічного напрямку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605505"/>
            <a:ext cx="4608512" cy="1623779"/>
          </a:xfrm>
        </p:spPr>
        <p:txBody>
          <a:bodyPr>
            <a:normAutofit fontScale="77500" lnSpcReduction="20000"/>
          </a:bodyPr>
          <a:lstStyle/>
          <a:p>
            <a:pPr marL="0" lvl="0" indent="0" algn="ctr">
              <a:lnSpc>
                <a:spcPct val="115000"/>
              </a:lnSpc>
              <a:buNone/>
              <a:tabLst>
                <a:tab pos="153035" algn="l"/>
                <a:tab pos="263525" algn="l"/>
              </a:tabLst>
            </a:pPr>
            <a:r>
              <a:rPr lang="uk-UA" sz="4000" dirty="0" smtClean="0"/>
              <a:t>Якість яких </a:t>
            </a:r>
            <a:r>
              <a:rPr lang="uk-UA" sz="4000" dirty="0"/>
              <a:t>комплектуючих зв’язку перевіряли на мишах?  </a:t>
            </a:r>
            <a:endParaRPr lang="en-US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2050" name="Picture 2" descr="сова - Гиф анимашки - Анимационные блестящие картинки 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30" y="4647108"/>
            <a:ext cx="2370151" cy="221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сова - Гиф анимашки - Анимационные блестящие картинки 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264" y="4672296"/>
            <a:ext cx="2370151" cy="221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300192" y="980728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701" y="43693"/>
            <a:ext cx="5812468" cy="1320800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Запитання від викладача географії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18864" y="1249988"/>
            <a:ext cx="6565843" cy="3763188"/>
          </a:xfrm>
        </p:spPr>
        <p:txBody>
          <a:bodyPr>
            <a:normAutofit fontScale="77500" lnSpcReduction="20000"/>
          </a:bodyPr>
          <a:lstStyle/>
          <a:p>
            <a:pPr lvl="0" algn="ctr"/>
            <a:r>
              <a:rPr lang="uk-UA" sz="2800" dirty="0" smtClean="0"/>
              <a:t>У цієї долини немає адміністративних кордонів і вона не відзначена на картах. Немає і географічних орієнтирів, які явно позначають її територію. Та нам відомо, що вона знаходиться в США біля міста Сан-Франциско. Є домівкою для багатьох ключових американських корпорацій, які спеціалізуються на сучасних електронних та інформаційних технологіях. Назва з'явилася спочатку через виробництво напівпровідників та електронної техніки. Як називається відомий у всьому світі центр високих технологій? </a:t>
            </a:r>
            <a:endParaRPr lang="uk-UA" dirty="0"/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Picture 2" descr="сова - Гиф анимашки - Анимационные блестящие картинки 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98" y="4647108"/>
            <a:ext cx="2370151" cy="221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сова - Гиф анимашки - Анимационные блестящие картинки 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371" y="4830142"/>
            <a:ext cx="2370151" cy="221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9172" y="5924272"/>
            <a:ext cx="609600" cy="6096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300192" y="980728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27" y="128476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Запитання від викладача математики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3086471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2400" dirty="0" smtClean="0"/>
              <a:t>В  лондонських офісах провели дослідження і виявили, що в середині цих предметів знаходиться така кількість сміття:  </a:t>
            </a:r>
            <a:r>
              <a:rPr lang="uk-UA" sz="2400" dirty="0"/>
              <a:t>15% </a:t>
            </a:r>
            <a:r>
              <a:rPr lang="uk-UA" sz="2400" dirty="0" smtClean="0"/>
              <a:t>-чіпси</a:t>
            </a:r>
            <a:r>
              <a:rPr lang="uk-UA" sz="2400" dirty="0"/>
              <a:t>, 15% - солодощі, 7% - макарони; по 1% - </a:t>
            </a:r>
            <a:r>
              <a:rPr lang="uk-UA" sz="2400" dirty="0" smtClean="0"/>
              <a:t> стружка олівця, </a:t>
            </a:r>
            <a:r>
              <a:rPr lang="uk-UA" sz="2400" dirty="0"/>
              <a:t>комахи, нігті, волосся. </a:t>
            </a:r>
            <a:endParaRPr lang="uk-UA" sz="2400" dirty="0" smtClean="0"/>
          </a:p>
          <a:p>
            <a:pPr algn="ctr"/>
            <a:r>
              <a:rPr lang="uk-UA" sz="2400" b="1" u="sng" dirty="0" smtClean="0"/>
              <a:t>Що це за предмет ?</a:t>
            </a:r>
            <a:endParaRPr lang="en-US" sz="2400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endParaRPr lang="uk-UA" b="1" dirty="0"/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10" name="Picture 2" descr="D:\таня\unnamed (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398" y="4663616"/>
            <a:ext cx="2163118" cy="249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таня\unnamed (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775" y="4686672"/>
            <a:ext cx="2163118" cy="249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6300192" y="980728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7041" y="212764"/>
            <a:ext cx="6347713" cy="13208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Чорна скринька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" y="1289829"/>
            <a:ext cx="8229600" cy="3484983"/>
          </a:xfrm>
        </p:spPr>
        <p:txBody>
          <a:bodyPr>
            <a:normAutofit fontScale="92500"/>
          </a:bodyPr>
          <a:lstStyle/>
          <a:p>
            <a:pPr algn="ctr"/>
            <a:r>
              <a:rPr lang="uk-UA" sz="2800" dirty="0" smtClean="0"/>
              <a:t>Винахід Дугласа Карла Енгельбарта являв собою дерев'яний куб на коліщатках з однією кнопкою.  Пізніше ідеєю цього вченого зацікавилася компанія </a:t>
            </a:r>
            <a:r>
              <a:rPr lang="ru-RU" sz="2800" dirty="0" err="1" smtClean="0"/>
              <a:t>Xerox</a:t>
            </a:r>
            <a:r>
              <a:rPr lang="uk-UA" sz="2800" dirty="0" smtClean="0"/>
              <a:t>, її дослідники змінили конструкцію, і пристрій став схожий на сучасний. Сьогодні </a:t>
            </a:r>
            <a:r>
              <a:rPr lang="ru-RU" sz="2800" dirty="0" smtClean="0"/>
              <a:t> практично 1 </a:t>
            </a:r>
            <a:r>
              <a:rPr lang="ru-RU" sz="2800" dirty="0" err="1" smtClean="0"/>
              <a:t>мільярд</a:t>
            </a:r>
            <a:r>
              <a:rPr lang="ru-RU" sz="2800" dirty="0" smtClean="0"/>
              <a:t> людей </a:t>
            </a:r>
            <a:r>
              <a:rPr lang="ru-RU" sz="2800" dirty="0" err="1" smtClean="0"/>
              <a:t>щодня</a:t>
            </a:r>
            <a:r>
              <a:rPr lang="ru-RU" sz="2800" dirty="0" smtClean="0"/>
              <a:t> </a:t>
            </a:r>
            <a:r>
              <a:rPr lang="ru-RU" sz="2800" dirty="0" err="1" smtClean="0"/>
              <a:t>користу</a:t>
            </a:r>
            <a:r>
              <a:rPr lang="uk-UA" sz="2800" dirty="0" err="1" smtClean="0"/>
              <a:t>єть</a:t>
            </a:r>
            <a:r>
              <a:rPr lang="ru-RU" sz="2800" dirty="0" err="1" smtClean="0"/>
              <a:t>ся</a:t>
            </a:r>
            <a:r>
              <a:rPr lang="ru-RU" sz="2800" dirty="0" smtClean="0"/>
              <a:t>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винаходом</a:t>
            </a:r>
            <a:r>
              <a:rPr lang="ru-RU" sz="2800" dirty="0" smtClean="0"/>
              <a:t>. </a:t>
            </a:r>
          </a:p>
          <a:p>
            <a:pPr algn="ctr"/>
            <a:r>
              <a:rPr lang="ru-RU" sz="2800" b="1" dirty="0" err="1" smtClean="0"/>
              <a:t>Що</a:t>
            </a:r>
            <a:r>
              <a:rPr lang="ru-RU" sz="2800" b="1" dirty="0" smtClean="0"/>
              <a:t> за </a:t>
            </a:r>
            <a:r>
              <a:rPr lang="ru-RU" sz="2800" b="1" dirty="0" err="1" smtClean="0"/>
              <a:t>пристрій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знаходиться</a:t>
            </a:r>
            <a:r>
              <a:rPr lang="ru-RU" sz="2800" b="1" dirty="0" smtClean="0"/>
              <a:t> в </a:t>
            </a:r>
            <a:r>
              <a:rPr lang="ru-RU" sz="2800" b="1" dirty="0" err="1" smtClean="0"/>
              <a:t>чорній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скриньці</a:t>
            </a:r>
            <a:r>
              <a:rPr lang="ru-RU" sz="2800" b="1" dirty="0" smtClean="0"/>
              <a:t>? </a:t>
            </a:r>
            <a:endParaRPr lang="uk-UA" b="1" dirty="0"/>
          </a:p>
        </p:txBody>
      </p:sp>
      <p:pic>
        <p:nvPicPr>
          <p:cNvPr id="18438" name="Picture 6" descr="Картинки по запросу анимационные картинки дети за компьютеро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869160"/>
            <a:ext cx="2705100" cy="1685926"/>
          </a:xfrm>
          <a:prstGeom prst="rect">
            <a:avLst/>
          </a:prstGeom>
          <a:noFill/>
        </p:spPr>
      </p:pic>
      <p:sp>
        <p:nvSpPr>
          <p:cNvPr id="7" name="Управляющая кнопка: домой 6">
            <a:hlinkClick r:id="rId5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pic>
        <p:nvPicPr>
          <p:cNvPr id="9" name="Picture 3" descr="D:\таня\b81d57eef7c9a758a3982d5e5182e04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0" y="4173911"/>
            <a:ext cx="2292742" cy="298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таня\b81d57eef7c9a758a3982d5e5182e04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470" y="4302740"/>
            <a:ext cx="2210018" cy="287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таня\orig (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980" y="3966940"/>
            <a:ext cx="2890292" cy="289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таня\orig (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85" y="3966940"/>
            <a:ext cx="3086348" cy="308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3950"/>
            <a:ext cx="5482952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Запитання від викладача </a:t>
            </a:r>
            <a:r>
              <a:rPr lang="uk-UA" b="1" dirty="0" err="1" smtClean="0">
                <a:solidFill>
                  <a:schemeClr val="accent2">
                    <a:lumMod val="50000"/>
                  </a:schemeClr>
                </a:solidFill>
              </a:rPr>
              <a:t>спецпредметів</a:t>
            </a: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 громадського харчування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20280"/>
            <a:ext cx="5338936" cy="2620888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/>
              <a:t>Що поєднує </a:t>
            </a:r>
            <a:r>
              <a:rPr lang="ru-RU" sz="2800" dirty="0" err="1"/>
              <a:t>небажані</a:t>
            </a:r>
            <a:r>
              <a:rPr lang="ru-RU" sz="2800" dirty="0"/>
              <a:t> </a:t>
            </a:r>
            <a:r>
              <a:rPr lang="ru-RU" sz="2800" dirty="0" err="1" smtClean="0"/>
              <a:t>інформаційні</a:t>
            </a:r>
            <a:r>
              <a:rPr lang="ru-RU" sz="2800" dirty="0" smtClean="0"/>
              <a:t> </a:t>
            </a:r>
            <a:r>
              <a:rPr lang="ru-RU" sz="2800" dirty="0" err="1" smtClean="0"/>
              <a:t>повідомлення</a:t>
            </a:r>
            <a:r>
              <a:rPr lang="ru-RU" sz="2800" dirty="0" smtClean="0"/>
              <a:t> та </a:t>
            </a:r>
            <a:r>
              <a:rPr lang="ru-RU" sz="2800" dirty="0" err="1"/>
              <a:t>відомий</a:t>
            </a:r>
            <a:r>
              <a:rPr lang="ru-RU" sz="2800" dirty="0"/>
              <a:t> </a:t>
            </a:r>
            <a:r>
              <a:rPr lang="ru-RU" sz="2800" dirty="0" err="1"/>
              <a:t>американський</a:t>
            </a:r>
            <a:r>
              <a:rPr lang="ru-RU" sz="2800" dirty="0"/>
              <a:t> </a:t>
            </a:r>
            <a:r>
              <a:rPr lang="ru-RU" sz="2800" dirty="0" err="1"/>
              <a:t>харчовий</a:t>
            </a:r>
            <a:r>
              <a:rPr lang="ru-RU" sz="2800" dirty="0"/>
              <a:t> продукт, </a:t>
            </a:r>
            <a:r>
              <a:rPr lang="ru-RU" sz="2800" dirty="0" err="1"/>
              <a:t>який</a:t>
            </a:r>
            <a:r>
              <a:rPr lang="ru-RU" sz="2800" dirty="0"/>
              <a:t> </a:t>
            </a:r>
            <a:r>
              <a:rPr lang="ru-RU" sz="2800" dirty="0" err="1"/>
              <a:t>складається</a:t>
            </a:r>
            <a:r>
              <a:rPr lang="ru-RU" sz="2800" dirty="0"/>
              <a:t> з </a:t>
            </a:r>
            <a:r>
              <a:rPr lang="ru-RU" sz="2800" dirty="0" err="1"/>
              <a:t>вареної</a:t>
            </a:r>
            <a:r>
              <a:rPr lang="ru-RU" sz="2800" dirty="0"/>
              <a:t> шинки та </a:t>
            </a:r>
            <a:r>
              <a:rPr lang="ru-RU" sz="2800" dirty="0" err="1" smtClean="0"/>
              <a:t>свинини</a:t>
            </a:r>
            <a:r>
              <a:rPr lang="ru-RU" sz="2800" dirty="0" smtClean="0"/>
              <a:t>?</a:t>
            </a:r>
            <a:endParaRPr lang="uk-UA" sz="2800" b="1" i="1" dirty="0"/>
          </a:p>
        </p:txBody>
      </p:sp>
      <p:sp>
        <p:nvSpPr>
          <p:cNvPr id="7" name="Управляющая кнопка: домой 6">
            <a:hlinkClick r:id="rId5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059921" y="476672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таня\orig (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269" y="3967708"/>
            <a:ext cx="2890292" cy="289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таня\orig (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41" y="4162996"/>
            <a:ext cx="2890292" cy="289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303" y="223533"/>
            <a:ext cx="6347713" cy="1320800"/>
          </a:xfrm>
        </p:spPr>
        <p:txBody>
          <a:bodyPr/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Запитання від викладача фізики</a:t>
            </a:r>
            <a:endParaRPr lang="uk-UA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65811" y="1313220"/>
            <a:ext cx="5554960" cy="4525963"/>
          </a:xfrm>
        </p:spPr>
        <p:txBody>
          <a:bodyPr>
            <a:normAutofit/>
          </a:bodyPr>
          <a:lstStyle/>
          <a:p>
            <a:r>
              <a:rPr lang="uk-UA" sz="2600" dirty="0"/>
              <a:t>Температура в </a:t>
            </a:r>
            <a:r>
              <a:rPr lang="uk-UA" sz="2600" dirty="0" err="1"/>
              <a:t>термоблоці</a:t>
            </a:r>
            <a:r>
              <a:rPr lang="uk-UA" sz="2600" dirty="0"/>
              <a:t> цього пристрою досягає 400 градусів за Фаренгейтом або трохи більше 200 градусів за Цельсієм. Ролики в </a:t>
            </a:r>
            <a:r>
              <a:rPr lang="uk-UA" sz="2600" dirty="0" err="1"/>
              <a:t>термоблоці</a:t>
            </a:r>
            <a:r>
              <a:rPr lang="uk-UA" sz="2600" dirty="0"/>
              <a:t> переміщують щось так швидко, щоб воно в ньому не встигло розпочати тліти. </a:t>
            </a:r>
            <a:endParaRPr lang="uk-UA" sz="2600" dirty="0" smtClean="0"/>
          </a:p>
          <a:p>
            <a:pPr algn="ctr"/>
            <a:r>
              <a:rPr lang="uk-UA" sz="2600" b="1" dirty="0" smtClean="0"/>
              <a:t>Про </a:t>
            </a:r>
            <a:r>
              <a:rPr lang="uk-UA" sz="2600" b="1" dirty="0"/>
              <a:t>який пристрій йдеться?</a:t>
            </a:r>
            <a:endParaRPr lang="en-US" sz="2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600" dirty="0"/>
          </a:p>
        </p:txBody>
      </p:sp>
      <p:sp>
        <p:nvSpPr>
          <p:cNvPr id="7" name="Управляющая кнопка: домой 6">
            <a:hlinkClick r:id="rId5" action="ppaction://hlinksldjump" highlightClick="1"/>
          </p:cNvPr>
          <p:cNvSpPr/>
          <p:nvPr/>
        </p:nvSpPr>
        <p:spPr>
          <a:xfrm>
            <a:off x="3995936" y="6309320"/>
            <a:ext cx="1008112" cy="548680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alarm_clock_ticking_loop_0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7441" y="5608142"/>
            <a:ext cx="609600" cy="6096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300192" y="980728"/>
            <a:ext cx="2376264" cy="388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Фото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Інтелектуальний клуб «Що? Де? Коли?» – Telegrap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3" t="8465" r="8108" b="7697"/>
          <a:stretch/>
        </p:blipFill>
        <p:spPr bwMode="auto">
          <a:xfrm>
            <a:off x="179511" y="7386"/>
            <a:ext cx="8088677" cy="685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36440"/>
            <a:ext cx="68645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Вітання</a:t>
            </a:r>
            <a:r>
              <a:rPr lang="ru-RU" sz="54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  <a:p>
            <a:pPr algn="ctr"/>
            <a:r>
              <a:rPr lang="ru-RU" sz="54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</a:t>
            </a:r>
            <a:r>
              <a:rPr lang="ru-RU" sz="5400" b="1" dirty="0" err="1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ереможцям</a:t>
            </a:r>
            <a:r>
              <a:rPr lang="ru-RU" sz="54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5400" b="1" dirty="0" err="1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гри</a:t>
            </a:r>
            <a:r>
              <a:rPr lang="ru-RU" sz="5400" b="1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ru-RU" sz="5400" b="1" dirty="0">
              <a:ln w="22225">
                <a:solidFill>
                  <a:srgbClr val="00206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01188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560</TotalTime>
  <Words>570</Words>
  <Application>Microsoft Office PowerPoint</Application>
  <PresentationFormat>Экран (4:3)</PresentationFormat>
  <Paragraphs>61</Paragraphs>
  <Slides>15</Slides>
  <Notes>0</Notes>
  <HiddenSlides>0</HiddenSlides>
  <MMClips>14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Times New Roman</vt:lpstr>
      <vt:lpstr>Trebuchet MS</vt:lpstr>
      <vt:lpstr>Wingdings 3</vt:lpstr>
      <vt:lpstr>Аспект</vt:lpstr>
      <vt:lpstr>Інтелектуальна</vt:lpstr>
      <vt:lpstr>Презентация PowerPoint</vt:lpstr>
      <vt:lpstr>Запитання від викладача інформатики</vt:lpstr>
      <vt:lpstr>Запитання від викладача інформатики</vt:lpstr>
      <vt:lpstr>Запитання від викладача біології</vt:lpstr>
      <vt:lpstr>Запитання від викладача історії</vt:lpstr>
      <vt:lpstr>Запитання від викладача англійської мови</vt:lpstr>
      <vt:lpstr>Бліц - опитування</vt:lpstr>
      <vt:lpstr>Запитання від викладача спецпредметів електротехнічного напрямку</vt:lpstr>
      <vt:lpstr>Запитання від викладача географії</vt:lpstr>
      <vt:lpstr>Запитання від викладача математики</vt:lpstr>
      <vt:lpstr>Чорна скринька</vt:lpstr>
      <vt:lpstr>Запитання від викладача спецпредметів громадського харчування</vt:lpstr>
      <vt:lpstr>Запитання від викладача фізики</vt:lpstr>
      <vt:lpstr>Презентация PowerPoint</vt:lpstr>
    </vt:vector>
  </TitlesOfParts>
  <Company>Romeo1994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Інтелектуальний батл</dc:title>
  <dc:creator>Лариса</dc:creator>
  <cp:lastModifiedBy>Vlad</cp:lastModifiedBy>
  <cp:revision>56</cp:revision>
  <dcterms:created xsi:type="dcterms:W3CDTF">2017-10-10T12:05:27Z</dcterms:created>
  <dcterms:modified xsi:type="dcterms:W3CDTF">2024-02-05T17:47:55Z</dcterms:modified>
</cp:coreProperties>
</file>