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1" roundtripDataSignature="AMtx7miZSByue9PQqdzHfEVGK6PZH9T30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B858014-31AE-4EFF-99F5-02069E29B182}">
  <a:tblStyle styleId="{9B858014-31AE-4EFF-99F5-02069E29B182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254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254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E6E6E6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6E6E6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/>
      <a:tcStyle>
        <a:tcBdr>
          <a:top>
            <a:ln w="508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 b="on" i="off">
        <a:font>
          <a:latin typeface="Calibri"/>
          <a:ea typeface="Calibri"/>
          <a:cs typeface="Calibri"/>
        </a:font>
        <a:schemeClr val="dk1"/>
      </a:tcTxStyle>
      <a:tcStyle>
        <a:tcBdr/>
      </a:tcStyle>
    </a:seCell>
    <a:swCell>
      <a:tcTxStyle b="on" i="off">
        <a:font>
          <a:latin typeface="Calibri"/>
          <a:ea typeface="Calibri"/>
          <a:cs typeface="Calibri"/>
        </a:font>
        <a:schemeClr val="dk1"/>
      </a:tcTxStyle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254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2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3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3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3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3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zakon.rada.gov.ua/laws/show/64/2022#n2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bezpeka.info/adults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39636" y="0"/>
            <a:ext cx="831272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>
            <a:spLocks noGrp="1"/>
          </p:cNvSpPr>
          <p:nvPr>
            <p:ph type="title"/>
          </p:nvPr>
        </p:nvSpPr>
        <p:spPr>
          <a:xfrm>
            <a:off x="126123" y="365125"/>
            <a:ext cx="11908221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E4E79"/>
              </a:buClr>
              <a:buSzPts val="5300"/>
              <a:buFont typeface="Calibri"/>
              <a:buNone/>
            </a:pPr>
            <a:r>
              <a:rPr lang="ru-RU" sz="5300" b="1" dirty="0">
                <a:solidFill>
                  <a:srgbClr val="1E4E79"/>
                </a:solidFill>
              </a:rPr>
              <a:t>ТВОЯ БЕЗПЕКА ПІД ЧАС ВОЄННОГО СТАНУ</a:t>
            </a:r>
            <a:endParaRPr sz="5300" b="1" dirty="0">
              <a:solidFill>
                <a:srgbClr val="1E4E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5000"/>
          </a:srgbClr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>
            <a:spLocks noGrp="1"/>
          </p:cNvSpPr>
          <p:nvPr>
            <p:ph type="body" idx="1"/>
          </p:nvPr>
        </p:nvSpPr>
        <p:spPr>
          <a:xfrm>
            <a:off x="838200" y="681925"/>
            <a:ext cx="10515600" cy="5495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ru-RU" b="1" dirty="0"/>
              <a:t>	</a:t>
            </a:r>
            <a:r>
              <a:rPr lang="ru-RU" sz="3200" b="1" dirty="0" err="1"/>
              <a:t>Воєнний</a:t>
            </a:r>
            <a:r>
              <a:rPr lang="ru-RU" sz="3200" b="1" dirty="0"/>
              <a:t> стан</a:t>
            </a:r>
            <a:r>
              <a:rPr lang="ru-RU" sz="3200" dirty="0"/>
              <a:t> - </a:t>
            </a:r>
            <a:r>
              <a:rPr lang="ru-RU" sz="3200" b="1" i="1" dirty="0" err="1"/>
              <a:t>це</a:t>
            </a:r>
            <a:r>
              <a:rPr lang="ru-RU" sz="3200" b="1" i="1" dirty="0"/>
              <a:t> </a:t>
            </a:r>
            <a:r>
              <a:rPr lang="ru-RU" sz="3200" b="1" i="1" dirty="0" err="1"/>
              <a:t>особливий</a:t>
            </a:r>
            <a:r>
              <a:rPr lang="ru-RU" sz="3200" b="1" i="1" dirty="0"/>
              <a:t> </a:t>
            </a:r>
            <a:r>
              <a:rPr lang="ru-RU" sz="3200" b="1" i="1" dirty="0" err="1"/>
              <a:t>правовий</a:t>
            </a:r>
            <a:r>
              <a:rPr lang="ru-RU" sz="3200" b="1" i="1" dirty="0"/>
              <a:t> режим, </a:t>
            </a:r>
            <a:r>
              <a:rPr lang="ru-RU" sz="3200" b="1" i="1" dirty="0" err="1"/>
              <a:t>що</a:t>
            </a:r>
            <a:r>
              <a:rPr lang="ru-RU" sz="3200" b="1" i="1" dirty="0"/>
              <a:t> вводиться в </a:t>
            </a:r>
            <a:r>
              <a:rPr lang="ru-RU" sz="3200" b="1" i="1" dirty="0" err="1"/>
              <a:t>Україні</a:t>
            </a:r>
            <a:r>
              <a:rPr lang="ru-RU" sz="3200" b="1" i="1" dirty="0"/>
              <a:t> </a:t>
            </a:r>
            <a:r>
              <a:rPr lang="ru-RU" sz="3200" b="1" i="1" dirty="0" err="1"/>
              <a:t>або</a:t>
            </a:r>
            <a:r>
              <a:rPr lang="ru-RU" sz="3200" b="1" i="1" dirty="0"/>
              <a:t> в </a:t>
            </a:r>
            <a:r>
              <a:rPr lang="ru-RU" sz="3200" b="1" i="1" dirty="0" err="1"/>
              <a:t>окремих</a:t>
            </a:r>
            <a:r>
              <a:rPr lang="ru-RU" sz="3200" b="1" i="1" dirty="0"/>
              <a:t> </a:t>
            </a:r>
            <a:r>
              <a:rPr lang="ru-RU" sz="3200" b="1" i="1" dirty="0" err="1"/>
              <a:t>її</a:t>
            </a:r>
            <a:r>
              <a:rPr lang="ru-RU" sz="3200" b="1" i="1" dirty="0"/>
              <a:t> </a:t>
            </a:r>
            <a:r>
              <a:rPr lang="ru-RU" sz="3200" b="1" i="1" dirty="0" err="1"/>
              <a:t>місцевостях</a:t>
            </a:r>
            <a:r>
              <a:rPr lang="ru-RU" sz="3200" b="1" i="1" dirty="0"/>
              <a:t> у </a:t>
            </a:r>
            <a:r>
              <a:rPr lang="ru-RU" sz="3200" b="1" i="1" dirty="0" err="1"/>
              <a:t>разі</a:t>
            </a:r>
            <a:r>
              <a:rPr lang="ru-RU" sz="3200" b="1" i="1" dirty="0"/>
              <a:t> </a:t>
            </a:r>
            <a:r>
              <a:rPr lang="ru-RU" sz="3200" b="1" i="1" dirty="0" err="1"/>
              <a:t>збройної</a:t>
            </a:r>
            <a:r>
              <a:rPr lang="ru-RU" sz="3200" b="1" i="1" dirty="0"/>
              <a:t> </a:t>
            </a:r>
            <a:r>
              <a:rPr lang="ru-RU" sz="3200" b="1" i="1" dirty="0" err="1"/>
              <a:t>агресії</a:t>
            </a:r>
            <a:r>
              <a:rPr lang="ru-RU" sz="3200" b="1" i="1" dirty="0"/>
              <a:t> </a:t>
            </a:r>
            <a:r>
              <a:rPr lang="ru-RU" sz="3200" b="1" i="1" dirty="0" err="1"/>
              <a:t>чи</a:t>
            </a:r>
            <a:r>
              <a:rPr lang="ru-RU" sz="3200" b="1" i="1" dirty="0"/>
              <a:t> </a:t>
            </a:r>
            <a:r>
              <a:rPr lang="ru-RU" sz="3200" b="1" i="1" dirty="0" err="1"/>
              <a:t>загрози</a:t>
            </a:r>
            <a:r>
              <a:rPr lang="ru-RU" sz="3200" b="1" i="1" dirty="0"/>
              <a:t> нападу, </a:t>
            </a:r>
            <a:r>
              <a:rPr lang="ru-RU" sz="3200" b="1" i="1" dirty="0" err="1"/>
              <a:t>небезпеки</a:t>
            </a:r>
            <a:r>
              <a:rPr lang="ru-RU" sz="3200" b="1" i="1" dirty="0"/>
              <a:t> </a:t>
            </a:r>
            <a:r>
              <a:rPr lang="ru-RU" sz="3200" b="1" i="1" dirty="0" err="1"/>
              <a:t>державній</a:t>
            </a:r>
            <a:r>
              <a:rPr lang="ru-RU" sz="3200" b="1" i="1" dirty="0"/>
              <a:t> </a:t>
            </a:r>
            <a:r>
              <a:rPr lang="ru-RU" sz="3200" b="1" i="1" dirty="0" err="1"/>
              <a:t>незалежності</a:t>
            </a:r>
            <a:r>
              <a:rPr lang="ru-RU" sz="3200" b="1" i="1" dirty="0"/>
              <a:t> </a:t>
            </a:r>
            <a:r>
              <a:rPr lang="ru-RU" sz="3200" b="1" i="1" dirty="0" err="1"/>
              <a:t>України</a:t>
            </a:r>
            <a:r>
              <a:rPr lang="ru-RU" sz="3200" b="1" i="1" dirty="0"/>
              <a:t>, </a:t>
            </a:r>
            <a:r>
              <a:rPr lang="ru-RU" sz="3200" b="1" i="1" dirty="0" err="1"/>
              <a:t>її</a:t>
            </a:r>
            <a:r>
              <a:rPr lang="ru-RU" sz="3200" b="1" i="1" dirty="0"/>
              <a:t> </a:t>
            </a:r>
            <a:r>
              <a:rPr lang="ru-RU" sz="3200" b="1" i="1" dirty="0" err="1"/>
              <a:t>територіальній</a:t>
            </a:r>
            <a:r>
              <a:rPr lang="ru-RU" sz="3200" b="1" i="1" dirty="0"/>
              <a:t> </a:t>
            </a:r>
            <a:r>
              <a:rPr lang="ru-RU" sz="3200" b="1" i="1" dirty="0" err="1"/>
              <a:t>цілісності</a:t>
            </a:r>
            <a:r>
              <a:rPr lang="ru-RU" sz="3200" b="1" i="1" dirty="0"/>
              <a:t> </a:t>
            </a:r>
            <a:r>
              <a:rPr lang="ru-RU" sz="3200" dirty="0"/>
              <a:t>та </a:t>
            </a:r>
            <a:r>
              <a:rPr lang="ru-RU" sz="3200" dirty="0" err="1"/>
              <a:t>передбачає</a:t>
            </a:r>
            <a:r>
              <a:rPr lang="ru-RU" sz="3200" dirty="0"/>
              <a:t> </a:t>
            </a:r>
            <a:r>
              <a:rPr lang="ru-RU" sz="3200" dirty="0" err="1"/>
              <a:t>надання</a:t>
            </a:r>
            <a:r>
              <a:rPr lang="ru-RU" sz="3200" dirty="0"/>
              <a:t> </a:t>
            </a:r>
            <a:r>
              <a:rPr lang="ru-RU" sz="3200" dirty="0" err="1"/>
              <a:t>відповідним</a:t>
            </a:r>
            <a:r>
              <a:rPr lang="ru-RU" sz="3200" dirty="0"/>
              <a:t> органам </a:t>
            </a:r>
            <a:r>
              <a:rPr lang="ru-RU" sz="3200" dirty="0" err="1"/>
              <a:t>державної</a:t>
            </a:r>
            <a:r>
              <a:rPr lang="ru-RU" sz="3200" dirty="0"/>
              <a:t> </a:t>
            </a:r>
            <a:r>
              <a:rPr lang="ru-RU" sz="3200" dirty="0" err="1"/>
              <a:t>влади</a:t>
            </a:r>
            <a:r>
              <a:rPr lang="ru-RU" sz="3200" dirty="0"/>
              <a:t>, </a:t>
            </a:r>
            <a:r>
              <a:rPr lang="ru-RU" sz="3200" dirty="0" err="1"/>
              <a:t>військовому</a:t>
            </a:r>
            <a:r>
              <a:rPr lang="ru-RU" sz="3200" dirty="0"/>
              <a:t> </a:t>
            </a:r>
            <a:r>
              <a:rPr lang="ru-RU" sz="3200" dirty="0" err="1"/>
              <a:t>командуванню</a:t>
            </a:r>
            <a:r>
              <a:rPr lang="ru-RU" sz="3200" dirty="0"/>
              <a:t>, </a:t>
            </a:r>
            <a:r>
              <a:rPr lang="ru-RU" sz="3200" dirty="0" err="1"/>
              <a:t>військовим</a:t>
            </a:r>
            <a:r>
              <a:rPr lang="ru-RU" sz="3200" dirty="0"/>
              <a:t> </a:t>
            </a:r>
            <a:r>
              <a:rPr lang="ru-RU" sz="3200" dirty="0" err="1"/>
              <a:t>адміністраціям</a:t>
            </a:r>
            <a:r>
              <a:rPr lang="ru-RU" sz="3200" dirty="0"/>
              <a:t> та органам </a:t>
            </a:r>
            <a:r>
              <a:rPr lang="ru-RU" sz="3200" dirty="0" err="1"/>
              <a:t>місцевого</a:t>
            </a:r>
            <a:r>
              <a:rPr lang="ru-RU" sz="3200" dirty="0"/>
              <a:t> </a:t>
            </a:r>
            <a:r>
              <a:rPr lang="ru-RU" sz="3200" dirty="0" err="1"/>
              <a:t>самоврядування</a:t>
            </a:r>
            <a:r>
              <a:rPr lang="ru-RU" sz="3200" dirty="0"/>
              <a:t> </a:t>
            </a:r>
            <a:r>
              <a:rPr lang="ru-RU" sz="3200" dirty="0" err="1"/>
              <a:t>повноважень</a:t>
            </a:r>
            <a:r>
              <a:rPr lang="ru-RU" sz="3200" dirty="0"/>
              <a:t>, </a:t>
            </a:r>
            <a:r>
              <a:rPr lang="ru-RU" sz="3200" dirty="0" err="1"/>
              <a:t>необхідних</a:t>
            </a:r>
            <a:r>
              <a:rPr lang="ru-RU" sz="3200" dirty="0"/>
              <a:t> для </a:t>
            </a:r>
            <a:r>
              <a:rPr lang="ru-RU" sz="3200" dirty="0" err="1"/>
              <a:t>відвернення</a:t>
            </a:r>
            <a:r>
              <a:rPr lang="ru-RU" sz="3200" dirty="0"/>
              <a:t> </a:t>
            </a:r>
            <a:r>
              <a:rPr lang="ru-RU" sz="3200" dirty="0" err="1"/>
              <a:t>загрози</a:t>
            </a:r>
            <a:r>
              <a:rPr lang="ru-RU" sz="3200" dirty="0"/>
              <a:t>, </a:t>
            </a:r>
            <a:r>
              <a:rPr lang="ru-RU" sz="3200" dirty="0" err="1"/>
              <a:t>відсічі</a:t>
            </a:r>
            <a:r>
              <a:rPr lang="ru-RU" sz="3200" dirty="0"/>
              <a:t> </a:t>
            </a:r>
            <a:r>
              <a:rPr lang="ru-RU" sz="3200" dirty="0" err="1"/>
              <a:t>збройної</a:t>
            </a:r>
            <a:r>
              <a:rPr lang="ru-RU" sz="3200" dirty="0"/>
              <a:t> </a:t>
            </a:r>
            <a:r>
              <a:rPr lang="ru-RU" sz="3200" dirty="0" err="1"/>
              <a:t>агресії</a:t>
            </a:r>
            <a:r>
              <a:rPr lang="ru-RU" sz="3200" dirty="0"/>
              <a:t> та </a:t>
            </a:r>
            <a:r>
              <a:rPr lang="ru-RU" sz="3200" dirty="0" err="1"/>
              <a:t>забезпечення</a:t>
            </a:r>
            <a:r>
              <a:rPr lang="ru-RU" sz="3200" dirty="0"/>
              <a:t> </a:t>
            </a:r>
            <a:r>
              <a:rPr lang="ru-RU" sz="3200" dirty="0" err="1"/>
              <a:t>національної</a:t>
            </a:r>
            <a:r>
              <a:rPr lang="ru-RU" sz="3200" dirty="0"/>
              <a:t> </a:t>
            </a:r>
            <a:r>
              <a:rPr lang="ru-RU" sz="3200" dirty="0" err="1"/>
              <a:t>безпеки</a:t>
            </a:r>
            <a:r>
              <a:rPr lang="ru-RU" sz="3200" dirty="0"/>
              <a:t>, </a:t>
            </a:r>
            <a:r>
              <a:rPr lang="ru-RU" sz="3200" dirty="0" err="1"/>
              <a:t>усунення</a:t>
            </a:r>
            <a:r>
              <a:rPr lang="ru-RU" sz="3200" dirty="0"/>
              <a:t> </a:t>
            </a:r>
            <a:r>
              <a:rPr lang="ru-RU" sz="3200" dirty="0" err="1"/>
              <a:t>загрози</a:t>
            </a:r>
            <a:r>
              <a:rPr lang="ru-RU" sz="3200" dirty="0"/>
              <a:t> </a:t>
            </a:r>
            <a:r>
              <a:rPr lang="ru-RU" sz="3200" dirty="0" err="1"/>
              <a:t>небезпеки</a:t>
            </a:r>
            <a:r>
              <a:rPr lang="ru-RU" sz="3200" dirty="0"/>
              <a:t> </a:t>
            </a:r>
            <a:r>
              <a:rPr lang="ru-RU" sz="3200" dirty="0" err="1"/>
              <a:t>державній</a:t>
            </a:r>
            <a:r>
              <a:rPr lang="ru-RU" sz="3200" dirty="0"/>
              <a:t> </a:t>
            </a:r>
            <a:r>
              <a:rPr lang="ru-RU" sz="3200" dirty="0" err="1"/>
              <a:t>незалежності</a:t>
            </a:r>
            <a:r>
              <a:rPr lang="ru-RU" sz="3200" dirty="0"/>
              <a:t> </a:t>
            </a:r>
            <a:r>
              <a:rPr lang="ru-RU" sz="3200" dirty="0" err="1"/>
              <a:t>України</a:t>
            </a:r>
            <a:r>
              <a:rPr lang="ru-RU" sz="3200" dirty="0"/>
              <a:t>, </a:t>
            </a:r>
            <a:r>
              <a:rPr lang="ru-RU" sz="3200" dirty="0" err="1"/>
              <a:t>її</a:t>
            </a:r>
            <a:r>
              <a:rPr lang="ru-RU" sz="3200" dirty="0"/>
              <a:t> </a:t>
            </a:r>
            <a:r>
              <a:rPr lang="ru-RU" sz="3200" dirty="0" err="1"/>
              <a:t>територіальній</a:t>
            </a:r>
            <a:r>
              <a:rPr lang="ru-RU" sz="3200" dirty="0"/>
              <a:t> </a:t>
            </a:r>
            <a:r>
              <a:rPr lang="ru-RU" sz="3200" dirty="0" err="1"/>
              <a:t>цілісності</a:t>
            </a:r>
            <a:r>
              <a:rPr lang="ru-RU" sz="3200" dirty="0"/>
              <a:t>, а </a:t>
            </a:r>
            <a:r>
              <a:rPr lang="ru-RU" sz="3200" dirty="0" err="1"/>
              <a:t>також</a:t>
            </a:r>
            <a:r>
              <a:rPr lang="ru-RU" sz="3200" dirty="0"/>
              <a:t> </a:t>
            </a:r>
            <a:r>
              <a:rPr lang="ru-RU" sz="3200" dirty="0" err="1"/>
              <a:t>тимчасове</a:t>
            </a:r>
            <a:r>
              <a:rPr lang="ru-RU" sz="3200" dirty="0"/>
              <a:t>, </a:t>
            </a:r>
            <a:r>
              <a:rPr lang="ru-RU" sz="3200" dirty="0" err="1"/>
              <a:t>зумовлене</a:t>
            </a:r>
            <a:r>
              <a:rPr lang="ru-RU" sz="3200" dirty="0"/>
              <a:t> </a:t>
            </a:r>
            <a:r>
              <a:rPr lang="ru-RU" sz="3200" dirty="0" err="1"/>
              <a:t>загрозою</a:t>
            </a:r>
            <a:r>
              <a:rPr lang="ru-RU" sz="3200" dirty="0"/>
              <a:t>, </a:t>
            </a:r>
            <a:r>
              <a:rPr lang="ru-RU" sz="3200" b="1" i="1" dirty="0" err="1"/>
              <a:t>обмеження</a:t>
            </a:r>
            <a:r>
              <a:rPr lang="ru-RU" sz="3200" b="1" i="1" dirty="0"/>
              <a:t> </a:t>
            </a:r>
            <a:r>
              <a:rPr lang="ru-RU" sz="3200" b="1" i="1" dirty="0" err="1"/>
              <a:t>конституційних</a:t>
            </a:r>
            <a:r>
              <a:rPr lang="ru-RU" sz="3200" b="1" i="1" dirty="0"/>
              <a:t> прав і свобод </a:t>
            </a:r>
            <a:r>
              <a:rPr lang="ru-RU" sz="3200" b="1" i="1" dirty="0" err="1"/>
              <a:t>людини</a:t>
            </a:r>
            <a:r>
              <a:rPr lang="ru-RU" sz="3200" b="1" i="1" dirty="0"/>
              <a:t> і </a:t>
            </a:r>
            <a:r>
              <a:rPr lang="ru-RU" sz="3200" b="1" i="1" dirty="0" err="1"/>
              <a:t>громадянина</a:t>
            </a:r>
            <a:r>
              <a:rPr lang="ru-RU" sz="3200" b="1" i="1" dirty="0"/>
              <a:t> та прав і </a:t>
            </a:r>
            <a:r>
              <a:rPr lang="ru-RU" sz="3200" b="1" i="1" dirty="0" err="1"/>
              <a:t>законних</a:t>
            </a:r>
            <a:r>
              <a:rPr lang="ru-RU" sz="3200" b="1" i="1" dirty="0"/>
              <a:t> </a:t>
            </a:r>
            <a:r>
              <a:rPr lang="ru-RU" sz="3200" b="1" i="1" dirty="0" err="1"/>
              <a:t>інтересів</a:t>
            </a:r>
            <a:r>
              <a:rPr lang="ru-RU" sz="3200" b="1" i="1" dirty="0"/>
              <a:t> </a:t>
            </a:r>
            <a:r>
              <a:rPr lang="ru-RU" sz="3200" b="1" i="1" dirty="0" err="1"/>
              <a:t>юридичних</a:t>
            </a:r>
            <a:r>
              <a:rPr lang="ru-RU" sz="3200" b="1" i="1" dirty="0"/>
              <a:t> </a:t>
            </a:r>
            <a:r>
              <a:rPr lang="ru-RU" sz="3200" b="1" i="1" dirty="0" err="1"/>
              <a:t>осіб</a:t>
            </a:r>
            <a:r>
              <a:rPr lang="ru-RU" sz="3200" dirty="0"/>
              <a:t> </a:t>
            </a:r>
            <a:r>
              <a:rPr lang="ru-RU" sz="3200" dirty="0" err="1"/>
              <a:t>із</a:t>
            </a:r>
            <a:r>
              <a:rPr lang="ru-RU" sz="3200" dirty="0"/>
              <a:t> </a:t>
            </a:r>
            <a:r>
              <a:rPr lang="ru-RU" sz="3200" dirty="0" err="1"/>
              <a:t>зазначенням</a:t>
            </a:r>
            <a:r>
              <a:rPr lang="ru-RU" sz="3200" dirty="0"/>
              <a:t> строку </a:t>
            </a:r>
            <a:r>
              <a:rPr lang="ru-RU" sz="3200" dirty="0" err="1"/>
              <a:t>дії</a:t>
            </a:r>
            <a:r>
              <a:rPr lang="ru-RU" sz="3200" dirty="0"/>
              <a:t> </a:t>
            </a:r>
            <a:r>
              <a:rPr lang="ru-RU" sz="3200" dirty="0" err="1"/>
              <a:t>цих</a:t>
            </a:r>
            <a:r>
              <a:rPr lang="ru-RU" sz="3200" dirty="0"/>
              <a:t> </a:t>
            </a:r>
            <a:r>
              <a:rPr lang="ru-RU" sz="3200" dirty="0" err="1"/>
              <a:t>обмежень</a:t>
            </a:r>
            <a:r>
              <a:rPr lang="ru-RU" sz="3200" dirty="0"/>
              <a:t>.</a:t>
            </a:r>
            <a:endParaRPr dirty="0"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"/>
          <p:cNvSpPr txBox="1">
            <a:spLocks noGrp="1"/>
          </p:cNvSpPr>
          <p:nvPr>
            <p:ph type="body" idx="1"/>
          </p:nvPr>
        </p:nvSpPr>
        <p:spPr>
          <a:xfrm>
            <a:off x="1" y="0"/>
            <a:ext cx="8500056" cy="6858000"/>
          </a:xfrm>
          <a:prstGeom prst="rect">
            <a:avLst/>
          </a:prstGeom>
          <a:solidFill>
            <a:srgbClr val="666633">
              <a:alpha val="44705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28600" lvl="0" indent="-64135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241934" algn="just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24 лютого 2022 року у зв'язку з військовою агресією російської федерації проти України </a:t>
            </a:r>
            <a:r>
              <a:rPr lang="ru-RU" u="sng">
                <a:solidFill>
                  <a:schemeClr val="hlink"/>
                </a:solidFill>
                <a:hlinkClick r:id="rId3"/>
              </a:rPr>
              <a:t>Указом Президента України № 64/2022</a:t>
            </a:r>
            <a:r>
              <a:rPr lang="ru-RU"/>
              <a:t> введено воєнний стан із 05 години 30 хвилин 24 лютого 2022 року строком на 30 діб.</a:t>
            </a:r>
            <a:endParaRPr/>
          </a:p>
          <a:p>
            <a:pPr marL="228600" lvl="0" indent="-64135" algn="just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b="0"/>
          </a:p>
          <a:p>
            <a:pPr marL="228600" lvl="0" indent="-241934" algn="just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Строк дії воєнного стану в Україні продовжувався Указами Президента України і наразі продовжений </a:t>
            </a:r>
            <a:r>
              <a:rPr lang="ru-RU" u="sng"/>
              <a:t>з 05 години 30 хвилин 12 серпня 2024 року строком на 90 діб.</a:t>
            </a:r>
            <a:r>
              <a:rPr lang="ru-RU"/>
              <a:t> Указ Президента України № 469/2024. </a:t>
            </a:r>
            <a:endParaRPr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b="1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/>
            </a:r>
            <a:br>
              <a:rPr lang="ru-RU"/>
            </a:br>
            <a:endParaRPr/>
          </a:p>
        </p:txBody>
      </p:sp>
      <p:pic>
        <p:nvPicPr>
          <p:cNvPr id="102" name="Google Shape;102;p4"/>
          <p:cNvPicPr preferRelativeResize="0"/>
          <p:nvPr/>
        </p:nvPicPr>
        <p:blipFill rotWithShape="1">
          <a:blip r:embed="rId4">
            <a:alphaModFix/>
          </a:blip>
          <a:srcRect l="2511" t="2066"/>
          <a:stretch/>
        </p:blipFill>
        <p:spPr>
          <a:xfrm>
            <a:off x="8500057" y="22442"/>
            <a:ext cx="3691944" cy="68355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1764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673"/>
            <a:ext cx="12192000" cy="685465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8" name="Google Shape;108;p5"/>
          <p:cNvGraphicFramePr/>
          <p:nvPr/>
        </p:nvGraphicFramePr>
        <p:xfrm>
          <a:off x="1017431" y="1004552"/>
          <a:ext cx="10264475" cy="4133705"/>
        </p:xfrm>
        <a:graphic>
          <a:graphicData uri="http://schemas.openxmlformats.org/drawingml/2006/table">
            <a:tbl>
              <a:tblPr firstRow="1" bandRow="1">
                <a:noFill/>
                <a:tableStyleId>{9B858014-31AE-4EFF-99F5-02069E29B182}</a:tableStyleId>
              </a:tblPr>
              <a:tblGrid>
                <a:gridCol w="4857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11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4000"/>
                        <a:buFont typeface="Calibri"/>
                        <a:buNone/>
                      </a:pPr>
                      <a:r>
                        <a:rPr lang="ru-RU" sz="4000" u="none" strike="noStrike" cap="none"/>
                        <a:t>Не вживаємо:</a:t>
                      </a:r>
                      <a:endParaRPr sz="40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4000"/>
                        <a:buFont typeface="Calibri"/>
                        <a:buNone/>
                      </a:pPr>
                      <a:r>
                        <a:rPr lang="ru-RU" sz="4000" u="none" strike="noStrike" cap="none"/>
                        <a:t>Вживаємо:</a:t>
                      </a:r>
                      <a:endParaRPr sz="40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8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endParaRPr sz="28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ru-RU" sz="2800" u="none" strike="noStrike" cap="none"/>
                        <a:t>24 лютого почалася війна</a:t>
                      </a:r>
                      <a:endParaRPr sz="28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ru-RU" sz="2800" u="none" strike="noStrike" cap="none"/>
                        <a:t> 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ru-RU" sz="2800" u="none" strike="noStrike" cap="none"/>
                        <a:t>відбувся напад на Україну</a:t>
                      </a:r>
                      <a:endParaRPr sz="2800" u="none" strike="noStrike" cap="none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Calibri"/>
                        <a:buNone/>
                      </a:pPr>
                      <a:r>
                        <a:rPr lang="ru-RU" sz="2400"/>
                        <a:t>війна росії проти України почалася ще у 2014 році. Тому для подій 2022 року експерти радять такі формулювання: 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ru-RU" sz="2800" b="1" u="sng"/>
                        <a:t>24 лютого 2022 року </a:t>
                      </a:r>
                      <a:endParaRPr/>
                    </a:p>
                    <a:p>
                      <a:pPr marL="457200" marR="0" lvl="0" indent="-457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Noto Sans Symbols"/>
                        <a:buChar char="⮚"/>
                      </a:pPr>
                      <a:r>
                        <a:rPr lang="ru-RU" sz="2800" b="1"/>
                        <a:t>почався новий етап війни</a:t>
                      </a:r>
                      <a:r>
                        <a:rPr lang="ru-RU" sz="2800"/>
                        <a:t> або </a:t>
                      </a:r>
                      <a:endParaRPr/>
                    </a:p>
                    <a:p>
                      <a:pPr marL="457200" marR="0" lvl="0" indent="-457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Noto Sans Symbols"/>
                        <a:buChar char="⮚"/>
                      </a:pPr>
                      <a:r>
                        <a:rPr lang="ru-RU" sz="2800" b="1"/>
                        <a:t>почалося повномасштабне російське вторгнення</a:t>
                      </a:r>
                      <a:endParaRPr sz="2800" b="1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6" descr="Військовий і воєнний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928549" y="998209"/>
            <a:ext cx="6179240" cy="477686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29803"/>
              </a:srgbClr>
            </a:outerShdw>
          </a:effectLst>
        </p:spPr>
      </p:pic>
      <p:sp>
        <p:nvSpPr>
          <p:cNvPr id="114" name="Google Shape;114;p6"/>
          <p:cNvSpPr/>
          <p:nvPr/>
        </p:nvSpPr>
        <p:spPr>
          <a:xfrm>
            <a:off x="240355" y="544820"/>
            <a:ext cx="2641069" cy="378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Військовий</a:t>
            </a:r>
            <a:r>
              <a:rPr lang="ru-RU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— той, що пов’язаний із військом: </a:t>
            </a:r>
            <a:endParaRPr sz="2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lang="ru-RU" sz="24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військова служба,</a:t>
            </a:r>
            <a:endParaRPr sz="2400" b="0" i="1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lang="ru-RU" sz="24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військовий квиток,</a:t>
            </a:r>
            <a:endParaRPr sz="2400" b="0" i="1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lang="ru-RU" sz="24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військовий обов’язок.</a:t>
            </a:r>
            <a:endParaRPr/>
          </a:p>
        </p:txBody>
      </p:sp>
      <p:sp>
        <p:nvSpPr>
          <p:cNvPr id="115" name="Google Shape;115;p6"/>
          <p:cNvSpPr/>
          <p:nvPr/>
        </p:nvSpPr>
        <p:spPr>
          <a:xfrm>
            <a:off x="9154915" y="544820"/>
            <a:ext cx="2843087" cy="3046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Воєнний</a:t>
            </a:r>
            <a:r>
              <a:rPr lang="ru-RU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— той, що пов’язаний із війною, тому:</a:t>
            </a:r>
            <a:endParaRPr sz="2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 i="1" u="sng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lang="ru-RU" sz="2400" b="1" i="1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воєнний стан</a:t>
            </a:r>
            <a:r>
              <a:rPr lang="ru-RU"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endParaRPr/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lang="ru-RU" sz="24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воєнні дії, </a:t>
            </a:r>
            <a:endParaRPr/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lang="ru-RU" sz="24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воєнні злочини,</a:t>
            </a:r>
            <a:endParaRPr/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lang="ru-RU" sz="24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воєнні роки.</a:t>
            </a:r>
            <a:endParaRPr sz="2400" b="0" i="1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7" descr="https://lh7-us.googleusercontent.com/XIkzyfrzjqv7S161-CJXw_NyRFoPaiGQcgprC2yZ85-HZI8SWplMdvagnar_DFT7vAJ40CZULRDaeuYlVsnwX2rU8bizhRXpRTYSG8UagyZ2EpBBeoAskVMh3Q1jnt0zDAp0lyp8cyWH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524000" y="-1"/>
            <a:ext cx="9144002" cy="685800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1764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6478" y="3419479"/>
            <a:ext cx="19044" cy="19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76952" y="902526"/>
            <a:ext cx="5638095" cy="563809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374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Скануйте </a:t>
            </a:r>
            <a:r>
              <a:rPr lang="en-US" dirty="0"/>
              <a:t>QR-</a:t>
            </a:r>
            <a:r>
              <a:rPr lang="uk-UA" dirty="0" smtClean="0"/>
              <a:t>код та пройдіть тест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838200" y="223458"/>
            <a:ext cx="10515600" cy="1000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 u="sng"/>
              <a:t>1. Інформаційна гігієна під час війни</a:t>
            </a:r>
            <a:endParaRPr u="sng"/>
          </a:p>
        </p:txBody>
      </p:sp>
      <p:sp>
        <p:nvSpPr>
          <p:cNvPr id="132" name="Google Shape;132;p9"/>
          <p:cNvSpPr txBox="1">
            <a:spLocks noGrp="1"/>
          </p:cNvSpPr>
          <p:nvPr>
            <p:ph type="body" idx="1"/>
          </p:nvPr>
        </p:nvSpPr>
        <p:spPr>
          <a:xfrm>
            <a:off x="838199" y="1223494"/>
            <a:ext cx="10515601" cy="21503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b="1"/>
              <a:t>	</a:t>
            </a:r>
            <a:r>
              <a:rPr lang="ru-RU" sz="3000" b="1"/>
              <a:t>Інформаційна гігієна - </a:t>
            </a:r>
            <a:r>
              <a:rPr lang="ru-RU" sz="3000"/>
              <a:t>це комплекс знань і навичок, які мінімізують негативний вплив потоків інформації на психічне та фізичне здоров’я окремої людини, а також на соціальне благополуччя суспільства. Як і звичайна гігієна, інфогігієна має стати хорошою звичкою, що змінює життя на краще.</a:t>
            </a:r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6233375" y="3535015"/>
            <a:ext cx="5958626" cy="3322986"/>
          </a:xfrm>
          <a:prstGeom prst="rect">
            <a:avLst/>
          </a:prstGeom>
          <a:solidFill>
            <a:srgbClr val="D0CECE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9144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Згідно з роз’ясненням 	Держспецзв’язку</a:t>
            </a:r>
            <a:endParaRPr/>
          </a:p>
          <a:p>
            <a:pPr marL="11430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/>
              <a:t>приблизно </a:t>
            </a:r>
            <a:r>
              <a:rPr lang="ru-RU" sz="2400" b="1"/>
              <a:t>80% розвідувальної інформації ворог отримує внаслідок публікацій з відкритих джерел.</a:t>
            </a:r>
            <a:r>
              <a:rPr lang="ru-RU" sz="2400"/>
              <a:t> Адже саме ці дані дозволяють ворогам коригувати свій вогонь та робити його точнішим</a:t>
            </a:r>
            <a:endParaRPr sz="2400"/>
          </a:p>
        </p:txBody>
      </p:sp>
      <p:pic>
        <p:nvPicPr>
          <p:cNvPr id="134" name="Google Shape;134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51549" y="3591896"/>
            <a:ext cx="3343141" cy="3343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" y="3535015"/>
            <a:ext cx="5693676" cy="33229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Google Shape;140;p10"/>
          <p:cNvGrpSpPr/>
          <p:nvPr/>
        </p:nvGrpSpPr>
        <p:grpSpPr>
          <a:xfrm>
            <a:off x="0" y="1551101"/>
            <a:ext cx="1951359" cy="1312040"/>
            <a:chOff x="0" y="1551101"/>
            <a:chExt cx="1951359" cy="1312040"/>
          </a:xfrm>
        </p:grpSpPr>
        <p:pic>
          <p:nvPicPr>
            <p:cNvPr id="141" name="Google Shape;141;p1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1551101"/>
              <a:ext cx="1951359" cy="13120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2" name="Google Shape;142;p1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49526" y="1888286"/>
              <a:ext cx="880911" cy="73783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3" name="Google Shape;143;p10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948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ru-RU" b="1"/>
              <a:t>ПРАВИЛА ПУБЛІКАЦІЇ ІНФОРМАЦІЇ В ІНТЕРНЕТІ ЩОДО БУДЬ-ЯКИХ ОФЛАЙН-РИЗИКІВ</a:t>
            </a:r>
            <a:endParaRPr b="1"/>
          </a:p>
        </p:txBody>
      </p:sp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2118894" y="1745603"/>
            <a:ext cx="9571385" cy="923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b="1"/>
              <a:t>не розміщувати у своїх акаунтах інформацію про скупчення великої кількості людей</a:t>
            </a:r>
            <a:endParaRPr/>
          </a:p>
        </p:txBody>
      </p:sp>
      <p:sp>
        <p:nvSpPr>
          <p:cNvPr id="145" name="Google Shape;145;p10"/>
          <p:cNvSpPr txBox="1"/>
          <p:nvPr/>
        </p:nvSpPr>
        <p:spPr>
          <a:xfrm>
            <a:off x="2118893" y="3107807"/>
            <a:ext cx="9571385" cy="8736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 поширювати фото/відео матеріали місцевості, де відбувався ворожий обстріл або місце, де впав снаряд</a:t>
            </a:r>
            <a:endParaRPr/>
          </a:p>
        </p:txBody>
      </p:sp>
      <p:sp>
        <p:nvSpPr>
          <p:cNvPr id="146" name="Google Shape;146;p10"/>
          <p:cNvSpPr txBox="1"/>
          <p:nvPr/>
        </p:nvSpPr>
        <p:spPr>
          <a:xfrm>
            <a:off x="2118894" y="4417807"/>
            <a:ext cx="9571384" cy="8627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 розповсюджувати відео з напрямками польотів ракет над вашою територією</a:t>
            </a:r>
            <a:endParaRPr sz="2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0"/>
          <p:cNvSpPr txBox="1"/>
          <p:nvPr/>
        </p:nvSpPr>
        <p:spPr>
          <a:xfrm>
            <a:off x="2118894" y="5735311"/>
            <a:ext cx="9571384" cy="922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 вказувати точні координати та геолокацію місць, де відбувалися бойові дії</a:t>
            </a:r>
            <a:endParaRPr sz="2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48" name="Google Shape;148;p10"/>
          <p:cNvGrpSpPr/>
          <p:nvPr/>
        </p:nvGrpSpPr>
        <p:grpSpPr>
          <a:xfrm>
            <a:off x="0" y="2866962"/>
            <a:ext cx="1954924" cy="1355344"/>
            <a:chOff x="0" y="2866962"/>
            <a:chExt cx="1954924" cy="1355344"/>
          </a:xfrm>
        </p:grpSpPr>
        <p:pic>
          <p:nvPicPr>
            <p:cNvPr id="149" name="Google Shape;149;p10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0" y="2866962"/>
              <a:ext cx="1954924" cy="135534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0" name="Google Shape;150;p1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35223" y="3200757"/>
              <a:ext cx="880911" cy="73783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1" name="Google Shape;151;p10"/>
          <p:cNvGrpSpPr/>
          <p:nvPr/>
        </p:nvGrpSpPr>
        <p:grpSpPr>
          <a:xfrm>
            <a:off x="-13136" y="4222306"/>
            <a:ext cx="1954926" cy="1312471"/>
            <a:chOff x="-13136" y="4222306"/>
            <a:chExt cx="1954926" cy="1312471"/>
          </a:xfrm>
        </p:grpSpPr>
        <p:pic>
          <p:nvPicPr>
            <p:cNvPr id="152" name="Google Shape;152;p10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3136" y="4222306"/>
              <a:ext cx="1954926" cy="1312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3" name="Google Shape;153;p1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35222" y="4480274"/>
              <a:ext cx="880911" cy="73783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4" name="Google Shape;154;p10"/>
          <p:cNvGrpSpPr/>
          <p:nvPr/>
        </p:nvGrpSpPr>
        <p:grpSpPr>
          <a:xfrm>
            <a:off x="-13136" y="5534777"/>
            <a:ext cx="1954926" cy="1323223"/>
            <a:chOff x="-13136" y="5534777"/>
            <a:chExt cx="1954926" cy="1323223"/>
          </a:xfrm>
        </p:grpSpPr>
        <p:pic>
          <p:nvPicPr>
            <p:cNvPr id="155" name="Google Shape;155;p10"/>
            <p:cNvPicPr preferRelativeResize="0"/>
            <p:nvPr/>
          </p:nvPicPr>
          <p:blipFill rotWithShape="1">
            <a:blip r:embed="rId7">
              <a:alphaModFix/>
            </a:blip>
            <a:srcRect l="787" t="12482" r="1857" b="9272"/>
            <a:stretch/>
          </p:blipFill>
          <p:spPr>
            <a:xfrm>
              <a:off x="-13136" y="5534777"/>
              <a:ext cx="1954926" cy="13232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6" name="Google Shape;156;p1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28394" y="5827473"/>
              <a:ext cx="880911" cy="73783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1"/>
          <p:cNvSpPr txBox="1">
            <a:spLocks noGrp="1"/>
          </p:cNvSpPr>
          <p:nvPr>
            <p:ph type="body" idx="1"/>
          </p:nvPr>
        </p:nvSpPr>
        <p:spPr>
          <a:xfrm>
            <a:off x="2385505" y="498878"/>
            <a:ext cx="9470163" cy="1540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b="1"/>
              <a:t>не поширювати фото/відео з українськими військовими, а також знаками їх відмінності: шевронами, погонами, пов’язками на руці, знаками на техніці</a:t>
            </a:r>
            <a:endParaRPr>
              <a:solidFill>
                <a:srgbClr val="FF0000"/>
              </a:solidFill>
            </a:endParaRPr>
          </a:p>
        </p:txBody>
      </p:sp>
      <p:grpSp>
        <p:nvGrpSpPr>
          <p:cNvPr id="162" name="Google Shape;162;p11"/>
          <p:cNvGrpSpPr/>
          <p:nvPr/>
        </p:nvGrpSpPr>
        <p:grpSpPr>
          <a:xfrm>
            <a:off x="-6810" y="3604897"/>
            <a:ext cx="2164520" cy="1449287"/>
            <a:chOff x="-6810" y="3604897"/>
            <a:chExt cx="2164520" cy="1449287"/>
          </a:xfrm>
        </p:grpSpPr>
        <p:pic>
          <p:nvPicPr>
            <p:cNvPr id="163" name="Google Shape;163;p1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-6810" y="3604897"/>
              <a:ext cx="2164520" cy="14492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4" name="Google Shape;164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57921" y="3815125"/>
              <a:ext cx="1035058" cy="103505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5" name="Google Shape;165;p11"/>
          <p:cNvGrpSpPr/>
          <p:nvPr/>
        </p:nvGrpSpPr>
        <p:grpSpPr>
          <a:xfrm>
            <a:off x="-8" y="2182735"/>
            <a:ext cx="2164528" cy="1422162"/>
            <a:chOff x="-8" y="2182735"/>
            <a:chExt cx="2164528" cy="1422162"/>
          </a:xfrm>
        </p:grpSpPr>
        <p:pic>
          <p:nvPicPr>
            <p:cNvPr id="166" name="Google Shape;166;p1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8" y="2182735"/>
              <a:ext cx="2164528" cy="142216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7" name="Google Shape;167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57921" y="2396957"/>
              <a:ext cx="1035058" cy="103505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8" name="Google Shape;168;p11"/>
          <p:cNvGrpSpPr/>
          <p:nvPr/>
        </p:nvGrpSpPr>
        <p:grpSpPr>
          <a:xfrm>
            <a:off x="336935" y="355150"/>
            <a:ext cx="1827585" cy="1827585"/>
            <a:chOff x="336935" y="355150"/>
            <a:chExt cx="1827585" cy="1827585"/>
          </a:xfrm>
        </p:grpSpPr>
        <p:pic>
          <p:nvPicPr>
            <p:cNvPr id="169" name="Google Shape;169;p1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36935" y="355150"/>
              <a:ext cx="1827585" cy="182758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0" name="Google Shape;170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57921" y="751414"/>
              <a:ext cx="1035058" cy="10350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71" name="Google Shape;171;p11"/>
          <p:cNvSpPr txBox="1"/>
          <p:nvPr/>
        </p:nvSpPr>
        <p:spPr>
          <a:xfrm>
            <a:off x="2385505" y="2365898"/>
            <a:ext cx="9470163" cy="105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 демонструвати роботу українських військових (ППО, артилерії, авіації)</a:t>
            </a:r>
            <a:endParaRPr/>
          </a:p>
          <a:p>
            <a:pPr marL="228600" marR="0" lvl="0" indent="-508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508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1"/>
          <p:cNvSpPr txBox="1"/>
          <p:nvPr/>
        </p:nvSpPr>
        <p:spPr>
          <a:xfrm>
            <a:off x="2385504" y="3706448"/>
            <a:ext cx="9470163" cy="124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 публікувати матеріали фото/відео формату з пересуванням військової техніки Збройних Сил України та місцями їх дислокації</a:t>
            </a:r>
            <a:endParaRPr sz="2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11"/>
          <p:cNvSpPr txBox="1"/>
          <p:nvPr/>
        </p:nvSpPr>
        <p:spPr>
          <a:xfrm>
            <a:off x="336935" y="5272340"/>
            <a:ext cx="11518732" cy="138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ru-RU" sz="2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За розповсюдження інформації про переміщення, розташування та рух ЗСУ - передбачено КРИМІНАЛЬНУ ВІДПОВІДАЛЬНІСТЬ (ст. 114 ч, 2), якщо ця інформація не була опублікована у відкритому доступі. </a:t>
            </a:r>
            <a:endParaRPr sz="28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2"/>
          <p:cNvSpPr txBox="1">
            <a:spLocks noGrp="1"/>
          </p:cNvSpPr>
          <p:nvPr>
            <p:ph type="body" idx="1"/>
          </p:nvPr>
        </p:nvSpPr>
        <p:spPr>
          <a:xfrm>
            <a:off x="838200" y="546538"/>
            <a:ext cx="10515600" cy="5630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b="1"/>
              <a:t>ЯКУ ІНФОРМАЦІЮ МОЖНА ПОШИРЮВАТИ?</a:t>
            </a:r>
            <a:endParaRPr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ru-RU"/>
              <a:t>верифіковані дані офіційних джерел та речників державних установ та військових адміністрацій (Офіс Президента України, офіційні речники та сайти СБУ, ГУР, ДСНС, Кабінет Міністрів, МВС, Національна поліція, Державна прикордонна служба);</a:t>
            </a:r>
            <a:endParaRPr/>
          </a:p>
          <a:p>
            <a:pPr marL="228600" lvl="0" indent="-508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ru-RU"/>
              <a:t>розвінчуйте фейки (перевіряйте публікації з різних джерел та критично оцінюйте те, що читаєте).</a:t>
            </a:r>
            <a:endParaRPr>
              <a:solidFill>
                <a:srgbClr val="FF0000"/>
              </a:solidFill>
            </a:endParaRPr>
          </a:p>
        </p:txBody>
      </p:sp>
      <p:grpSp>
        <p:nvGrpSpPr>
          <p:cNvPr id="179" name="Google Shape;179;p12"/>
          <p:cNvGrpSpPr/>
          <p:nvPr/>
        </p:nvGrpSpPr>
        <p:grpSpPr>
          <a:xfrm>
            <a:off x="525517" y="2683258"/>
            <a:ext cx="11140965" cy="1526793"/>
            <a:chOff x="525517" y="2683258"/>
            <a:chExt cx="11140965" cy="1526793"/>
          </a:xfrm>
        </p:grpSpPr>
        <p:sp>
          <p:nvSpPr>
            <p:cNvPr id="180" name="Google Shape;180;p12"/>
            <p:cNvSpPr/>
            <p:nvPr/>
          </p:nvSpPr>
          <p:spPr>
            <a:xfrm>
              <a:off x="525517" y="2683258"/>
              <a:ext cx="11140965" cy="1526793"/>
            </a:xfrm>
            <a:prstGeom prst="rect">
              <a:avLst/>
            </a:prstGeom>
            <a:solidFill>
              <a:schemeClr val="lt1"/>
            </a:solidFill>
            <a:ln w="38100" cap="flat" cmpd="sng">
              <a:solidFill>
                <a:srgbClr val="38562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1" name="Google Shape;181;p1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63282" y="2900851"/>
              <a:ext cx="1192761" cy="119276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62224" y="2898556"/>
              <a:ext cx="1232009" cy="123200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000414" y="2898555"/>
              <a:ext cx="1195057" cy="11950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2"/>
            <p:cNvPicPr preferRelativeResize="0"/>
            <p:nvPr/>
          </p:nvPicPr>
          <p:blipFill rotWithShape="1">
            <a:blip r:embed="rId6">
              <a:alphaModFix/>
            </a:blip>
            <a:srcRect r="84754"/>
            <a:stretch/>
          </p:blipFill>
          <p:spPr>
            <a:xfrm>
              <a:off x="5362407" y="2898555"/>
              <a:ext cx="1205145" cy="11950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2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6790488" y="2898555"/>
              <a:ext cx="1195057" cy="11950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2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8239596" y="2898555"/>
              <a:ext cx="1234638" cy="12346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2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9773815" y="2837757"/>
              <a:ext cx="1255855" cy="125585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5000"/>
          </a:srgbClr>
        </a:solid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3"/>
          <p:cNvSpPr txBox="1">
            <a:spLocks noGrp="1"/>
          </p:cNvSpPr>
          <p:nvPr>
            <p:ph type="body" idx="1"/>
          </p:nvPr>
        </p:nvSpPr>
        <p:spPr>
          <a:xfrm>
            <a:off x="838200" y="744279"/>
            <a:ext cx="10515600" cy="5432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84848"/>
              <a:buNone/>
            </a:pPr>
            <a:r>
              <a:rPr lang="ru-RU" dirty="0"/>
              <a:t>	</a:t>
            </a:r>
            <a:r>
              <a:rPr lang="ru-RU" sz="3300" b="1" u="sng" dirty="0" err="1"/>
              <a:t>Інформаційно-психологічна</a:t>
            </a:r>
            <a:r>
              <a:rPr lang="ru-RU" sz="3300" b="1" u="sng" dirty="0"/>
              <a:t> </a:t>
            </a:r>
            <a:r>
              <a:rPr lang="ru-RU" sz="3300" b="1" u="sng" dirty="0" err="1"/>
              <a:t>операція</a:t>
            </a:r>
            <a:r>
              <a:rPr lang="ru-RU" sz="3300" b="1" u="sng" dirty="0"/>
              <a:t> (</a:t>
            </a:r>
            <a:r>
              <a:rPr lang="ru-RU" sz="3300" b="1" u="sng" dirty="0" err="1"/>
              <a:t>ІПcО</a:t>
            </a:r>
            <a:r>
              <a:rPr lang="ru-RU" sz="3300" b="1" u="sng" dirty="0"/>
              <a:t>)</a:t>
            </a:r>
            <a:r>
              <a:rPr lang="ru-RU" sz="3300" b="1" dirty="0"/>
              <a:t> -</a:t>
            </a:r>
            <a:r>
              <a:rPr lang="ru-RU" sz="3300" dirty="0"/>
              <a:t> </a:t>
            </a:r>
            <a:r>
              <a:rPr lang="ru-RU" sz="3300" b="1" dirty="0"/>
              <a:t>комплекс </a:t>
            </a:r>
            <a:r>
              <a:rPr lang="ru-RU" sz="3300" b="1" dirty="0" err="1"/>
              <a:t>заходів</a:t>
            </a:r>
            <a:r>
              <a:rPr lang="ru-RU" sz="3300" b="1" dirty="0"/>
              <a:t> з </a:t>
            </a:r>
            <a:r>
              <a:rPr lang="ru-RU" sz="3300" b="1" dirty="0" err="1"/>
              <a:t>поширення</a:t>
            </a:r>
            <a:r>
              <a:rPr lang="ru-RU" sz="3300" b="1" dirty="0"/>
              <a:t> </a:t>
            </a:r>
            <a:r>
              <a:rPr lang="ru-RU" sz="3300" b="1" dirty="0" err="1"/>
              <a:t>спеціально</a:t>
            </a:r>
            <a:r>
              <a:rPr lang="ru-RU" sz="3300" b="1" dirty="0"/>
              <a:t> </a:t>
            </a:r>
            <a:r>
              <a:rPr lang="ru-RU" sz="3300" b="1" dirty="0" err="1"/>
              <a:t>підготовленої</a:t>
            </a:r>
            <a:r>
              <a:rPr lang="ru-RU" sz="3300" b="1" dirty="0"/>
              <a:t> </a:t>
            </a:r>
            <a:r>
              <a:rPr lang="ru-RU" sz="3300" b="1" dirty="0" err="1"/>
              <a:t>інформації</a:t>
            </a:r>
            <a:r>
              <a:rPr lang="ru-RU" sz="3300" b="1" dirty="0"/>
              <a:t> </a:t>
            </a:r>
            <a:r>
              <a:rPr lang="ru-RU" sz="3300" b="1" dirty="0" err="1"/>
              <a:t>задля</a:t>
            </a:r>
            <a:r>
              <a:rPr lang="ru-RU" sz="3300" b="1" dirty="0"/>
              <a:t> </a:t>
            </a:r>
            <a:r>
              <a:rPr lang="ru-RU" sz="3300" b="1" dirty="0" err="1"/>
              <a:t>впливу</a:t>
            </a:r>
            <a:r>
              <a:rPr lang="ru-RU" sz="3300" b="1" dirty="0"/>
              <a:t> на </a:t>
            </a:r>
            <a:r>
              <a:rPr lang="ru-RU" sz="3300" b="1" dirty="0" err="1"/>
              <a:t>емоції</a:t>
            </a:r>
            <a:r>
              <a:rPr lang="ru-RU" sz="3300" b="1" dirty="0"/>
              <a:t>, </a:t>
            </a:r>
            <a:r>
              <a:rPr lang="ru-RU" sz="3300" b="1" dirty="0" err="1"/>
              <a:t>почуття</a:t>
            </a:r>
            <a:r>
              <a:rPr lang="ru-RU" sz="3300" b="1" dirty="0"/>
              <a:t>, </a:t>
            </a:r>
            <a:r>
              <a:rPr lang="ru-RU" sz="3300" b="1" dirty="0" err="1"/>
              <a:t>поведінку</a:t>
            </a:r>
            <a:r>
              <a:rPr lang="ru-RU" sz="3300" b="1" dirty="0"/>
              <a:t> людей, </a:t>
            </a:r>
            <a:r>
              <a:rPr lang="ru-RU" sz="3300" b="1" dirty="0" err="1"/>
              <a:t>сформувавши</a:t>
            </a:r>
            <a:r>
              <a:rPr lang="ru-RU" sz="3300" b="1" dirty="0"/>
              <a:t> таким чином </a:t>
            </a:r>
            <a:r>
              <a:rPr lang="ru-RU" sz="3300" b="1" dirty="0" err="1"/>
              <a:t>громадську</a:t>
            </a:r>
            <a:r>
              <a:rPr lang="ru-RU" sz="3300" b="1" dirty="0"/>
              <a:t> думку у </a:t>
            </a:r>
            <a:r>
              <a:rPr lang="ru-RU" sz="3300" b="1" dirty="0" err="1"/>
              <a:t>потрібному</a:t>
            </a:r>
            <a:r>
              <a:rPr lang="ru-RU" sz="3300" b="1" dirty="0"/>
              <a:t> </a:t>
            </a:r>
            <a:r>
              <a:rPr lang="ru-RU" sz="3300" b="1" dirty="0" err="1"/>
              <a:t>руслі</a:t>
            </a:r>
            <a:r>
              <a:rPr lang="ru-RU" sz="3300" b="1" dirty="0"/>
              <a:t>. </a:t>
            </a:r>
            <a:endParaRPr sz="3300" b="1" dirty="0"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ru-RU" sz="3300" dirty="0"/>
              <a:t>	До </a:t>
            </a:r>
            <a:r>
              <a:rPr lang="ru-RU" sz="3300" dirty="0" err="1"/>
              <a:t>елементів</a:t>
            </a:r>
            <a:r>
              <a:rPr lang="ru-RU" sz="3300" dirty="0"/>
              <a:t> ІПСО </a:t>
            </a:r>
            <a:r>
              <a:rPr lang="ru-RU" sz="3300" dirty="0" err="1"/>
              <a:t>відносяться</a:t>
            </a:r>
            <a:r>
              <a:rPr lang="ru-RU" sz="3300" dirty="0"/>
              <a:t>:</a:t>
            </a:r>
            <a:endParaRPr sz="33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ru-RU" sz="3300" dirty="0" err="1"/>
              <a:t>дезінформація</a:t>
            </a:r>
            <a:r>
              <a:rPr lang="ru-RU" sz="3300" dirty="0"/>
              <a:t>, </a:t>
            </a:r>
            <a:endParaRPr sz="33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ru-RU" sz="3300" dirty="0"/>
              <a:t>пропаганда, </a:t>
            </a:r>
            <a:endParaRPr sz="33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ru-RU" sz="3300" dirty="0" err="1"/>
              <a:t>перебільшення</a:t>
            </a:r>
            <a:r>
              <a:rPr lang="ru-RU" sz="3300" dirty="0"/>
              <a:t> </a:t>
            </a:r>
            <a:r>
              <a:rPr lang="ru-RU" sz="3300" dirty="0" err="1"/>
              <a:t>певної</a:t>
            </a:r>
            <a:r>
              <a:rPr lang="ru-RU" sz="3300" dirty="0"/>
              <a:t> </a:t>
            </a:r>
            <a:r>
              <a:rPr lang="ru-RU" sz="3300" dirty="0" err="1"/>
              <a:t>інформації</a:t>
            </a:r>
            <a:r>
              <a:rPr lang="ru-RU" sz="3300" dirty="0"/>
              <a:t> </a:t>
            </a:r>
            <a:r>
              <a:rPr lang="ru-RU" sz="3300" dirty="0" err="1"/>
              <a:t>або</a:t>
            </a:r>
            <a:r>
              <a:rPr lang="ru-RU" sz="3300" dirty="0"/>
              <a:t> </a:t>
            </a:r>
            <a:r>
              <a:rPr lang="ru-RU" sz="3300" dirty="0" err="1"/>
              <a:t>применшення</a:t>
            </a:r>
            <a:r>
              <a:rPr lang="ru-RU" sz="3300" dirty="0"/>
              <a:t> </a:t>
            </a:r>
            <a:r>
              <a:rPr lang="ru-RU" sz="3300" dirty="0" err="1"/>
              <a:t>іншої</a:t>
            </a:r>
            <a:r>
              <a:rPr lang="ru-RU" sz="3300" dirty="0"/>
              <a:t>, </a:t>
            </a:r>
            <a:endParaRPr sz="33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ru-RU" sz="3300" dirty="0" err="1"/>
              <a:t>диверсії</a:t>
            </a:r>
            <a:r>
              <a:rPr lang="ru-RU" sz="3300" dirty="0"/>
              <a:t> в </a:t>
            </a:r>
            <a:r>
              <a:rPr lang="ru-RU" sz="3300" dirty="0" err="1"/>
              <a:t>тилу</a:t>
            </a:r>
            <a:r>
              <a:rPr lang="ru-RU" sz="3300" dirty="0"/>
              <a:t>, </a:t>
            </a:r>
            <a:endParaRPr sz="33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ru-RU" sz="3300" dirty="0" err="1"/>
              <a:t>кібератаки</a:t>
            </a:r>
            <a:r>
              <a:rPr lang="ru-RU" sz="3300" dirty="0"/>
              <a:t>.</a:t>
            </a:r>
            <a:endParaRPr sz="3300" b="0"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ru-RU" b="1" dirty="0"/>
              <a:t>Правила </a:t>
            </a:r>
            <a:r>
              <a:rPr lang="ru-RU" b="1" dirty="0" err="1"/>
              <a:t>інфогігієни</a:t>
            </a:r>
            <a:r>
              <a:rPr lang="ru-RU" b="1" dirty="0"/>
              <a:t> </a:t>
            </a:r>
            <a:r>
              <a:rPr lang="ru-RU" b="1" dirty="0" err="1"/>
              <a:t>під</a:t>
            </a:r>
            <a:r>
              <a:rPr lang="ru-RU" b="1" dirty="0"/>
              <a:t> час </a:t>
            </a:r>
            <a:r>
              <a:rPr lang="ru-RU" b="1" dirty="0" err="1" smtClean="0"/>
              <a:t>війни</a:t>
            </a:r>
            <a:endParaRPr lang="ru-RU" b="1" dirty="0" smtClean="0"/>
          </a:p>
          <a:p>
            <a:pPr marL="0" lvl="0" indent="0" algn="ctr">
              <a:buSzPct val="100000"/>
              <a:buNone/>
            </a:pPr>
            <a:r>
              <a:rPr lang="ru-RU" b="1" dirty="0" smtClean="0"/>
              <a:t>(перегляд </a:t>
            </a:r>
            <a:r>
              <a:rPr lang="ru-RU" b="1" dirty="0" err="1" smtClean="0"/>
              <a:t>відео</a:t>
            </a:r>
            <a:r>
              <a:rPr lang="ru-RU" b="1" dirty="0" smtClean="0"/>
              <a:t> з курсу «</a:t>
            </a:r>
            <a:r>
              <a:rPr lang="ru-RU" b="1" dirty="0" err="1" smtClean="0"/>
              <a:t>Інформаційна</a:t>
            </a:r>
            <a:r>
              <a:rPr lang="ru-RU" b="1" dirty="0" smtClean="0"/>
              <a:t> </a:t>
            </a:r>
            <a:r>
              <a:rPr lang="ru-RU" b="1" dirty="0" err="1"/>
              <a:t>гігієна</a:t>
            </a:r>
            <a:r>
              <a:rPr lang="ru-RU" b="1" dirty="0"/>
              <a:t> </a:t>
            </a:r>
            <a:r>
              <a:rPr lang="ru-RU" b="1" dirty="0" err="1"/>
              <a:t>під</a:t>
            </a:r>
            <a:r>
              <a:rPr lang="ru-RU" b="1" dirty="0"/>
              <a:t> час </a:t>
            </a:r>
            <a:r>
              <a:rPr lang="ru-RU" b="1" dirty="0" err="1" smtClean="0"/>
              <a:t>війни</a:t>
            </a:r>
            <a:r>
              <a:rPr lang="ru-RU" b="1" dirty="0" smtClean="0"/>
              <a:t>» на </a:t>
            </a:r>
            <a:r>
              <a:rPr lang="ru-RU" b="1" dirty="0" err="1" smtClean="0"/>
              <a:t>платформі</a:t>
            </a:r>
            <a:r>
              <a:rPr lang="ru-RU" b="1" dirty="0" smtClean="0"/>
              <a:t> </a:t>
            </a:r>
            <a:r>
              <a:rPr lang="ru-RU" b="1" dirty="0" err="1"/>
              <a:t>Prometheus</a:t>
            </a:r>
            <a:r>
              <a:rPr lang="ru-RU" b="1" dirty="0" smtClean="0"/>
              <a:t>)</a:t>
            </a: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ru-RU" sz="2100" dirty="0"/>
              <a:t>https://apps.prometheus.org.ua/learning/course/course-v1:Prometheus+IHWAR101+2022_T2/block-v1:Prometheus+IHWAR101+2022_T2+type@sequential+block@167acd3c79ad4872a51e20a1f046ebf7/block-v1:Prom</a:t>
            </a:r>
            <a:endParaRPr sz="2100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ru-RU" sz="2100" dirty="0"/>
              <a:t>etheus+IHWAR101+2022_T2+type@vertical+block@19e682cb1b28442c8371237db72897bf</a:t>
            </a:r>
            <a:endParaRPr sz="2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4"/>
          <p:cNvSpPr txBox="1">
            <a:spLocks noGrp="1"/>
          </p:cNvSpPr>
          <p:nvPr>
            <p:ph type="body" idx="1"/>
          </p:nvPr>
        </p:nvSpPr>
        <p:spPr>
          <a:xfrm>
            <a:off x="838200" y="637953"/>
            <a:ext cx="10515600" cy="5539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ru-RU" sz="3600" b="1"/>
              <a:t>Запитання для перевірки</a:t>
            </a:r>
            <a:endParaRPr sz="3600" b="1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514350" lvl="0" indent="-514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/>
              <a:t>Це те, що я хочу почути (бажання чи страх)?</a:t>
            </a:r>
            <a:endParaRPr/>
          </a:p>
          <a:p>
            <a:pPr marL="514350" lvl="0" indent="-514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/>
              <a:t>Хто це сказав?</a:t>
            </a:r>
            <a:endParaRPr/>
          </a:p>
          <a:p>
            <a:pPr marL="514350" lvl="0" indent="-514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/>
              <a:t>Цю інформацію підтвердили офіційні джерела?</a:t>
            </a:r>
            <a:endParaRPr/>
          </a:p>
          <a:p>
            <a:pPr marL="514350" lvl="0" indent="-514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/>
              <a:t>Ця інформація є у медіа з білого списку?</a:t>
            </a:r>
            <a:endParaRPr/>
          </a:p>
          <a:p>
            <a:pPr marL="514350" lvl="0" indent="-514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/>
              <a:t>Якщо інформації ніде немає, чому людина це поширює?</a:t>
            </a: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chemeClr val="accent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5"/>
          <p:cNvSpPr txBox="1">
            <a:spLocks noGrp="1"/>
          </p:cNvSpPr>
          <p:nvPr>
            <p:ph type="title"/>
          </p:nvPr>
        </p:nvSpPr>
        <p:spPr>
          <a:xfrm>
            <a:off x="775138" y="154918"/>
            <a:ext cx="10515600" cy="675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 u="sng"/>
              <a:t>2. Правила безпеки під час війни</a:t>
            </a:r>
            <a:endParaRPr b="1"/>
          </a:p>
        </p:txBody>
      </p:sp>
      <p:pic>
        <p:nvPicPr>
          <p:cNvPr id="205" name="Google Shape;205;p15"/>
          <p:cNvPicPr preferRelativeResize="0"/>
          <p:nvPr/>
        </p:nvPicPr>
        <p:blipFill rotWithShape="1">
          <a:blip r:embed="rId3">
            <a:alphaModFix/>
          </a:blip>
          <a:srcRect b="36241"/>
          <a:stretch/>
        </p:blipFill>
        <p:spPr>
          <a:xfrm>
            <a:off x="0" y="1040524"/>
            <a:ext cx="6455384" cy="5817476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5"/>
          <p:cNvSpPr txBox="1">
            <a:spLocks noGrp="1"/>
          </p:cNvSpPr>
          <p:nvPr>
            <p:ph type="body" idx="1"/>
          </p:nvPr>
        </p:nvSpPr>
        <p:spPr>
          <a:xfrm>
            <a:off x="7199586" y="1909768"/>
            <a:ext cx="4992414" cy="313444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ru-RU" sz="3200" b="1" i="1" dirty="0" err="1">
                <a:solidFill>
                  <a:srgbClr val="FF0000"/>
                </a:solidFill>
              </a:rPr>
              <a:t>Комендантська</a:t>
            </a:r>
            <a:r>
              <a:rPr lang="ru-RU" sz="3200" b="1" i="1" dirty="0">
                <a:solidFill>
                  <a:srgbClr val="FF0000"/>
                </a:solidFill>
              </a:rPr>
              <a:t> година </a:t>
            </a:r>
            <a:r>
              <a:rPr lang="ru-RU" sz="3200" dirty="0"/>
              <a:t>– </a:t>
            </a:r>
            <a:r>
              <a:rPr lang="ru-RU" sz="3200" dirty="0" err="1"/>
              <a:t>це</a:t>
            </a:r>
            <a:r>
              <a:rPr lang="ru-RU" sz="3200" dirty="0"/>
              <a:t> заборона </a:t>
            </a:r>
            <a:r>
              <a:rPr lang="ru-RU" sz="3200" dirty="0" err="1"/>
              <a:t>перебування</a:t>
            </a:r>
            <a:r>
              <a:rPr lang="ru-RU" sz="3200" dirty="0"/>
              <a:t> у </a:t>
            </a:r>
            <a:r>
              <a:rPr lang="ru-RU" sz="3200" dirty="0" err="1"/>
              <a:t>певний</a:t>
            </a:r>
            <a:r>
              <a:rPr lang="ru-RU" sz="3200" dirty="0"/>
              <a:t> </a:t>
            </a:r>
            <a:r>
              <a:rPr lang="ru-RU" sz="3200" dirty="0" err="1"/>
              <a:t>період</a:t>
            </a:r>
            <a:r>
              <a:rPr lang="ru-RU" sz="3200" dirty="0"/>
              <a:t> </a:t>
            </a:r>
            <a:r>
              <a:rPr lang="ru-RU" sz="3200" dirty="0" err="1"/>
              <a:t>доби</a:t>
            </a:r>
            <a:r>
              <a:rPr lang="ru-RU" sz="3200" dirty="0"/>
              <a:t> на </a:t>
            </a:r>
            <a:r>
              <a:rPr lang="ru-RU" sz="3200" dirty="0" err="1"/>
              <a:t>вулицях</a:t>
            </a:r>
            <a:r>
              <a:rPr lang="ru-RU" sz="3200" dirty="0"/>
              <a:t> та в </a:t>
            </a:r>
            <a:r>
              <a:rPr lang="ru-RU" sz="3200" dirty="0" err="1"/>
              <a:t>інших</a:t>
            </a:r>
            <a:r>
              <a:rPr lang="ru-RU" sz="3200" dirty="0"/>
              <a:t> </a:t>
            </a:r>
            <a:r>
              <a:rPr lang="ru-RU" sz="3200" dirty="0" err="1"/>
              <a:t>громадських</a:t>
            </a:r>
            <a:r>
              <a:rPr lang="ru-RU" sz="3200" dirty="0"/>
              <a:t> </a:t>
            </a:r>
            <a:r>
              <a:rPr lang="ru-RU" sz="3200" dirty="0" err="1"/>
              <a:t>місцях</a:t>
            </a:r>
            <a:r>
              <a:rPr lang="ru-RU" sz="3200" dirty="0"/>
              <a:t> без </a:t>
            </a:r>
            <a:r>
              <a:rPr lang="ru-RU" sz="3200" dirty="0" err="1"/>
              <a:t>спеціально</a:t>
            </a:r>
            <a:r>
              <a:rPr lang="ru-RU" sz="3200" dirty="0"/>
              <a:t> </a:t>
            </a:r>
            <a:r>
              <a:rPr lang="ru-RU" sz="3200" dirty="0" err="1"/>
              <a:t>виданих</a:t>
            </a:r>
            <a:r>
              <a:rPr lang="ru-RU" sz="3200" dirty="0"/>
              <a:t> </a:t>
            </a:r>
            <a:r>
              <a:rPr lang="ru-RU" sz="3200" dirty="0" err="1"/>
              <a:t>перепусток</a:t>
            </a:r>
            <a:r>
              <a:rPr lang="ru-RU" sz="3200" dirty="0"/>
              <a:t> і </a:t>
            </a:r>
            <a:r>
              <a:rPr lang="ru-RU" sz="3200" dirty="0" err="1"/>
              <a:t>посвідчень</a:t>
            </a:r>
            <a:r>
              <a:rPr lang="ru-RU" sz="3200" dirty="0"/>
              <a:t>.</a:t>
            </a:r>
            <a:endParaRPr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chemeClr val="accent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6"/>
          <p:cNvSpPr txBox="1">
            <a:spLocks noGrp="1"/>
          </p:cNvSpPr>
          <p:nvPr>
            <p:ph type="title"/>
          </p:nvPr>
        </p:nvSpPr>
        <p:spPr>
          <a:xfrm>
            <a:off x="378373" y="204179"/>
            <a:ext cx="11445766" cy="6333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ru-RU" sz="4000" b="1"/>
              <a:t>ПРАВИЛА ПОВЕДІНКИ ПІД ЧАС ПОВІТРЯНОЇ ТРИВОГИ</a:t>
            </a:r>
            <a:endParaRPr/>
          </a:p>
        </p:txBody>
      </p:sp>
      <p:sp>
        <p:nvSpPr>
          <p:cNvPr id="213" name="Google Shape;213;p16"/>
          <p:cNvSpPr txBox="1">
            <a:spLocks noGrp="1"/>
          </p:cNvSpPr>
          <p:nvPr>
            <p:ph type="body" idx="1"/>
          </p:nvPr>
        </p:nvSpPr>
        <p:spPr>
          <a:xfrm>
            <a:off x="519633" y="1198181"/>
            <a:ext cx="6160485" cy="51784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	</a:t>
            </a:r>
            <a:r>
              <a:rPr lang="ru-RU" b="1"/>
              <a:t>Повітряна тривога застала 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b="1"/>
              <a:t>у навчальному закладі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1. Зберігайте спокій. 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2. Слухайте інструкції викладача та виконуйте їх. 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3. Візьміть свої речі. 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4. Якщо хтось загубився, то повідомте 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про це викладача. 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5. Спокійно прямуйте до укриття разом з іншими студентами та викладачем. 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6. Чекайте на подальші інструкції.</a:t>
            </a:r>
            <a:endParaRPr/>
          </a:p>
        </p:txBody>
      </p:sp>
      <p:pic>
        <p:nvPicPr>
          <p:cNvPr id="214" name="Google Shape;21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59624" y="3083718"/>
            <a:ext cx="5032376" cy="3774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57698" y="998484"/>
            <a:ext cx="3436227" cy="1924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chemeClr val="accent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7"/>
          <p:cNvSpPr txBox="1">
            <a:spLocks noGrp="1"/>
          </p:cNvSpPr>
          <p:nvPr>
            <p:ph type="body" idx="1"/>
          </p:nvPr>
        </p:nvSpPr>
        <p:spPr>
          <a:xfrm>
            <a:off x="241738" y="105104"/>
            <a:ext cx="5489211" cy="6658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ru-RU" sz="3000" b="1"/>
              <a:t>Повітряна тривога застала 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ru-RU" sz="3000" b="1"/>
              <a:t>вдома чи на вулиці</a:t>
            </a:r>
            <a:endParaRPr sz="3000" b="1"/>
          </a:p>
          <a:p>
            <a:pPr marL="514350" lvl="0" indent="-51435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ru-RU"/>
              <a:t>Прямуйте до найближчого </a:t>
            </a:r>
            <a:r>
              <a:rPr lang="ru-RU" b="1">
                <a:solidFill>
                  <a:srgbClr val="00B0F0"/>
                </a:solidFill>
              </a:rPr>
              <a:t>укриття чи сховища.</a:t>
            </a:r>
            <a:endParaRPr/>
          </a:p>
          <a:p>
            <a:pPr marL="514350" lvl="0" indent="-51435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ru-RU"/>
              <a:t>Вдома за можливості вимкніть електроприлади, закрийте вікна, візьміть </a:t>
            </a:r>
            <a:r>
              <a:rPr lang="ru-RU" b="1">
                <a:solidFill>
                  <a:srgbClr val="00B0F0"/>
                </a:solidFill>
              </a:rPr>
              <a:t>“тривожну валізу”.</a:t>
            </a:r>
            <a:endParaRPr/>
          </a:p>
          <a:p>
            <a:pPr marL="514350" lvl="0" indent="-51435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ru-RU"/>
              <a:t>Якщо немає фізичної можливості перейти до укриття, то можна використати </a:t>
            </a:r>
            <a:r>
              <a:rPr lang="ru-RU" b="1">
                <a:solidFill>
                  <a:srgbClr val="00B0F0"/>
                </a:solidFill>
              </a:rPr>
              <a:t>“правило двох стін”</a:t>
            </a:r>
            <a:r>
              <a:rPr lang="ru-RU" b="1"/>
              <a:t>:</a:t>
            </a:r>
            <a:r>
              <a:rPr lang="ru-RU"/>
              <a:t> під час тривоги людину повинно відділяти щонайменше 2 стіни з кожної сторони, бо якщо одна з них зруйнується від удару, то інша візьме на себе уламки стіни, віконного скла тощо. </a:t>
            </a:r>
            <a:endParaRPr/>
          </a:p>
        </p:txBody>
      </p:sp>
      <p:pic>
        <p:nvPicPr>
          <p:cNvPr id="221" name="Google Shape;221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50885" y="3268351"/>
            <a:ext cx="6241115" cy="3495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50885" y="105104"/>
            <a:ext cx="6241115" cy="30760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chemeClr val="accent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8"/>
          <p:cNvSpPr txBox="1">
            <a:spLocks noGrp="1"/>
          </p:cNvSpPr>
          <p:nvPr>
            <p:ph type="title"/>
          </p:nvPr>
        </p:nvSpPr>
        <p:spPr>
          <a:xfrm>
            <a:off x="816935" y="167816"/>
            <a:ext cx="10515600" cy="651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ru-RU" sz="4000" b="1"/>
              <a:t>ПРАВИЛА ПОВЕДІНКИ ПІД ЧАС ОБСТРІЛІВ</a:t>
            </a:r>
            <a:endParaRPr sz="4000" b="1"/>
          </a:p>
        </p:txBody>
      </p:sp>
      <p:sp>
        <p:nvSpPr>
          <p:cNvPr id="228" name="Google Shape;228;p18"/>
          <p:cNvSpPr txBox="1">
            <a:spLocks noGrp="1"/>
          </p:cNvSpPr>
          <p:nvPr>
            <p:ph type="body" idx="1"/>
          </p:nvPr>
        </p:nvSpPr>
        <p:spPr>
          <a:xfrm>
            <a:off x="816935" y="1214956"/>
            <a:ext cx="4680474" cy="2251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ru-RU" sz="2200"/>
              <a:t>У разі раптового обстрілу та відсутності поблизу споруд цивільного захисту, сховища і укриття − </a:t>
            </a:r>
            <a:r>
              <a:rPr lang="ru-RU" sz="2200" b="1">
                <a:solidFill>
                  <a:srgbClr val="00B0F0"/>
                </a:solidFill>
              </a:rPr>
              <a:t>ляжте на землю головою в бік, протилежний вибухам. </a:t>
            </a:r>
            <a:r>
              <a:rPr lang="ru-RU" sz="2200"/>
              <a:t>Голову слід прикрити руками (за наявності для прикриття голови використовувати сумку або інші речі).</a:t>
            </a:r>
            <a:endParaRPr/>
          </a:p>
        </p:txBody>
      </p:sp>
      <p:pic>
        <p:nvPicPr>
          <p:cNvPr id="229" name="Google Shape;229;p18"/>
          <p:cNvPicPr preferRelativeResize="0"/>
          <p:nvPr/>
        </p:nvPicPr>
        <p:blipFill rotWithShape="1">
          <a:blip r:embed="rId3">
            <a:alphaModFix/>
          </a:blip>
          <a:srcRect b="40271"/>
          <a:stretch/>
        </p:blipFill>
        <p:spPr>
          <a:xfrm>
            <a:off x="6939210" y="3714489"/>
            <a:ext cx="4393325" cy="26240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0760" y="3700176"/>
            <a:ext cx="4532824" cy="2627501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18"/>
          <p:cNvSpPr txBox="1"/>
          <p:nvPr/>
        </p:nvSpPr>
        <p:spPr>
          <a:xfrm>
            <a:off x="6819237" y="1214956"/>
            <a:ext cx="4513298" cy="2334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ru-RU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Якщо почули стрілянину, негайно перейдіть у приміщення без вікон або скористайтесь </a:t>
            </a:r>
            <a:r>
              <a:rPr lang="ru-RU" sz="2800" b="1" i="0" u="none" strike="noStrike" cap="none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правилом двох стін.</a:t>
            </a:r>
            <a:r>
              <a:rPr lang="ru-RU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Коли це неможливо, варто </a:t>
            </a:r>
            <a:r>
              <a:rPr lang="ru-RU" sz="2800" b="1" i="0" u="none" strike="noStrike" cap="none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лягти в позу ембріона, </a:t>
            </a:r>
            <a:r>
              <a:rPr lang="ru-RU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згрупуватись. Розвернутись ногами в бік стрілянини, прикривши голову руками та відкрити рот.</a:t>
            </a:r>
            <a:endParaRPr/>
          </a:p>
          <a:p>
            <a:pPr marL="228600" marR="0" lvl="0" indent="-9080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18"/>
          <p:cNvSpPr txBox="1"/>
          <p:nvPr/>
        </p:nvSpPr>
        <p:spPr>
          <a:xfrm>
            <a:off x="678568" y="6433904"/>
            <a:ext cx="10515600" cy="254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ts val="1000"/>
            </a:pPr>
            <a:r>
              <a:rPr lang="uk-UA" sz="1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ВІДЕО: </a:t>
            </a:r>
            <a:r>
              <a:rPr lang="en-US" sz="1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</a:t>
            </a:r>
            <a:r>
              <a:rPr lang="en-US" sz="1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://www.youtube.com/watch?v=tQrE5SyEKCo</a:t>
            </a:r>
            <a:endParaRPr sz="1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3" name="Google Shape;233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813" y="1214956"/>
            <a:ext cx="792520" cy="792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36368" y="1303283"/>
            <a:ext cx="882869" cy="8284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chemeClr val="accent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9"/>
          <p:cNvSpPr txBox="1">
            <a:spLocks noGrp="1"/>
          </p:cNvSpPr>
          <p:nvPr>
            <p:ph type="title"/>
          </p:nvPr>
        </p:nvSpPr>
        <p:spPr>
          <a:xfrm>
            <a:off x="1173911" y="151162"/>
            <a:ext cx="10923496" cy="6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ru-RU" sz="3200" b="1"/>
              <a:t>ПРАВИЛА ПОВЕДІНКИ У РАЗІ РАДІАЦІЙНО-ХІМІЧНОЇ ЗАГРОЗИ</a:t>
            </a:r>
            <a:endParaRPr sz="3200" b="1"/>
          </a:p>
        </p:txBody>
      </p:sp>
      <p:sp>
        <p:nvSpPr>
          <p:cNvPr id="240" name="Google Shape;240;p19"/>
          <p:cNvSpPr txBox="1">
            <a:spLocks noGrp="1"/>
          </p:cNvSpPr>
          <p:nvPr>
            <p:ph type="body" idx="1"/>
          </p:nvPr>
        </p:nvSpPr>
        <p:spPr>
          <a:xfrm>
            <a:off x="838200" y="1116419"/>
            <a:ext cx="9031014" cy="549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dirty="0" err="1"/>
              <a:t>слідкуйте</a:t>
            </a:r>
            <a:r>
              <a:rPr lang="ru-RU" dirty="0"/>
              <a:t> за </a:t>
            </a:r>
            <a:r>
              <a:rPr lang="ru-RU" dirty="0" err="1"/>
              <a:t>офіційними</a:t>
            </a:r>
            <a:r>
              <a:rPr lang="ru-RU" dirty="0"/>
              <a:t> </a:t>
            </a:r>
            <a:r>
              <a:rPr lang="ru-RU" dirty="0" err="1"/>
              <a:t>повідомленнями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;</a:t>
            </a:r>
            <a:endParaRPr dirty="0"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dirty="0" err="1"/>
              <a:t>використовуйте</a:t>
            </a:r>
            <a:r>
              <a:rPr lang="ru-RU" dirty="0"/>
              <a:t> </a:t>
            </a:r>
            <a:r>
              <a:rPr lang="ru-RU" b="1" dirty="0" err="1">
                <a:solidFill>
                  <a:srgbClr val="00B0F0"/>
                </a:solidFill>
              </a:rPr>
              <a:t>засоби</a:t>
            </a:r>
            <a:r>
              <a:rPr lang="ru-RU" b="1" dirty="0">
                <a:solidFill>
                  <a:srgbClr val="00B0F0"/>
                </a:solidFill>
              </a:rPr>
              <a:t> </a:t>
            </a:r>
            <a:r>
              <a:rPr lang="ru-RU" b="1" dirty="0" err="1">
                <a:solidFill>
                  <a:srgbClr val="00B0F0"/>
                </a:solidFill>
              </a:rPr>
              <a:t>захисту</a:t>
            </a:r>
            <a:r>
              <a:rPr lang="ru-RU" b="1" dirty="0">
                <a:solidFill>
                  <a:srgbClr val="00B0F0"/>
                </a:solidFill>
              </a:rPr>
              <a:t> </a:t>
            </a:r>
            <a:r>
              <a:rPr lang="ru-RU" b="1" dirty="0" err="1">
                <a:solidFill>
                  <a:srgbClr val="00B0F0"/>
                </a:solidFill>
              </a:rPr>
              <a:t>органів</a:t>
            </a:r>
            <a:r>
              <a:rPr lang="ru-RU" b="1" dirty="0">
                <a:solidFill>
                  <a:srgbClr val="00B0F0"/>
                </a:solidFill>
              </a:rPr>
              <a:t> </a:t>
            </a:r>
            <a:r>
              <a:rPr lang="ru-RU" b="1" dirty="0" err="1">
                <a:solidFill>
                  <a:srgbClr val="00B0F0"/>
                </a:solidFill>
              </a:rPr>
              <a:t>дихання</a:t>
            </a:r>
            <a:r>
              <a:rPr lang="ru-RU" b="1" dirty="0">
                <a:solidFill>
                  <a:srgbClr val="00B0F0"/>
                </a:solidFill>
              </a:rPr>
              <a:t> </a:t>
            </a:r>
            <a:r>
              <a:rPr lang="ru-RU" dirty="0"/>
              <a:t>(</a:t>
            </a:r>
            <a:r>
              <a:rPr lang="ru-RU" dirty="0" err="1"/>
              <a:t>протигаз</a:t>
            </a:r>
            <a:r>
              <a:rPr lang="ru-RU" dirty="0"/>
              <a:t>, </a:t>
            </a:r>
            <a:r>
              <a:rPr lang="ru-RU" dirty="0" err="1"/>
              <a:t>респіратор</a:t>
            </a:r>
            <a:r>
              <a:rPr lang="ru-RU" dirty="0"/>
              <a:t>, маска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звичайна</a:t>
            </a:r>
            <a:r>
              <a:rPr lang="ru-RU" dirty="0"/>
              <a:t> тканина);</a:t>
            </a:r>
            <a:endParaRPr dirty="0"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dirty="0" err="1"/>
              <a:t>рухайтеся</a:t>
            </a:r>
            <a:r>
              <a:rPr lang="ru-RU" dirty="0"/>
              <a:t> </a:t>
            </a:r>
            <a:r>
              <a:rPr lang="ru-RU" b="1" dirty="0">
                <a:solidFill>
                  <a:srgbClr val="00B0F0"/>
                </a:solidFill>
              </a:rPr>
              <a:t>перпендикулярно</a:t>
            </a:r>
            <a:r>
              <a:rPr lang="ru-RU" dirty="0"/>
              <a:t> </a:t>
            </a:r>
            <a:r>
              <a:rPr lang="ru-RU" dirty="0" err="1"/>
              <a:t>напрямку</a:t>
            </a:r>
            <a:r>
              <a:rPr lang="ru-RU" dirty="0"/>
              <a:t> </a:t>
            </a:r>
            <a:r>
              <a:rPr lang="ru-RU" dirty="0" err="1"/>
              <a:t>вітру</a:t>
            </a:r>
            <a:r>
              <a:rPr lang="ru-RU" dirty="0"/>
              <a:t>;</a:t>
            </a:r>
            <a:endParaRPr dirty="0"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dirty="0" err="1"/>
              <a:t>перебувайте</a:t>
            </a:r>
            <a:r>
              <a:rPr lang="ru-RU" dirty="0"/>
              <a:t> </a:t>
            </a:r>
            <a:r>
              <a:rPr lang="ru-RU" b="1" dirty="0">
                <a:solidFill>
                  <a:srgbClr val="00B0F0"/>
                </a:solidFill>
              </a:rPr>
              <a:t>в </a:t>
            </a:r>
            <a:r>
              <a:rPr lang="ru-RU" b="1" dirty="0" err="1">
                <a:solidFill>
                  <a:srgbClr val="00B0F0"/>
                </a:solidFill>
              </a:rPr>
              <a:t>приміщенні</a:t>
            </a:r>
            <a:r>
              <a:rPr lang="ru-RU" b="1" dirty="0">
                <a:solidFill>
                  <a:srgbClr val="00B0F0"/>
                </a:solidFill>
              </a:rPr>
              <a:t> </a:t>
            </a:r>
            <a:r>
              <a:rPr lang="ru-RU" dirty="0"/>
              <a:t>та </a:t>
            </a:r>
            <a:r>
              <a:rPr lang="ru-RU" dirty="0" err="1"/>
              <a:t>герметизуйте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;</a:t>
            </a:r>
            <a:endParaRPr dirty="0"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2800"/>
              <a:buChar char="•"/>
            </a:pPr>
            <a:r>
              <a:rPr lang="ru-RU" b="1" dirty="0" err="1">
                <a:solidFill>
                  <a:srgbClr val="00B0F0"/>
                </a:solidFill>
              </a:rPr>
              <a:t>знезаразьте</a:t>
            </a:r>
            <a:r>
              <a:rPr lang="ru-RU" b="1" dirty="0">
                <a:solidFill>
                  <a:srgbClr val="00B0F0"/>
                </a:solidFill>
              </a:rPr>
              <a:t> себе </a:t>
            </a:r>
            <a:r>
              <a:rPr lang="ru-RU" dirty="0"/>
              <a:t>- </a:t>
            </a:r>
            <a:r>
              <a:rPr lang="ru-RU" dirty="0" err="1"/>
              <a:t>позбудьтеся</a:t>
            </a:r>
            <a:r>
              <a:rPr lang="ru-RU" dirty="0"/>
              <a:t> </a:t>
            </a:r>
            <a:r>
              <a:rPr lang="ru-RU" dirty="0" err="1"/>
              <a:t>одягу</a:t>
            </a:r>
            <a:r>
              <a:rPr lang="ru-RU" dirty="0"/>
              <a:t> у 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загрози</a:t>
            </a:r>
            <a:r>
              <a:rPr lang="ru-RU" dirty="0"/>
              <a:t> та </a:t>
            </a:r>
            <a:r>
              <a:rPr lang="ru-RU" dirty="0" err="1"/>
              <a:t>вимийте</a:t>
            </a:r>
            <a:r>
              <a:rPr lang="ru-RU" dirty="0"/>
              <a:t> з милом </a:t>
            </a:r>
            <a:r>
              <a:rPr lang="ru-RU" dirty="0" err="1"/>
              <a:t>відкриті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. За </a:t>
            </a:r>
            <a:r>
              <a:rPr lang="ru-RU" dirty="0" err="1"/>
              <a:t>можливості</a:t>
            </a:r>
            <a:r>
              <a:rPr lang="ru-RU" dirty="0"/>
              <a:t> </a:t>
            </a:r>
            <a:r>
              <a:rPr lang="ru-RU" dirty="0" err="1"/>
              <a:t>прийміть</a:t>
            </a:r>
            <a:r>
              <a:rPr lang="ru-RU" dirty="0"/>
              <a:t> душ;</a:t>
            </a:r>
            <a:endParaRPr dirty="0"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 dirty="0" err="1"/>
              <a:t>харчуйтеся</a:t>
            </a:r>
            <a:r>
              <a:rPr lang="ru-RU" dirty="0"/>
              <a:t> продуктами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закритої</a:t>
            </a:r>
            <a:r>
              <a:rPr lang="ru-RU" dirty="0"/>
              <a:t>, </a:t>
            </a:r>
            <a:r>
              <a:rPr lang="ru-RU" b="1" dirty="0" err="1">
                <a:solidFill>
                  <a:srgbClr val="00B0F0"/>
                </a:solidFill>
              </a:rPr>
              <a:t>герметичної</a:t>
            </a:r>
            <a:r>
              <a:rPr lang="ru-RU" b="1" dirty="0">
                <a:solidFill>
                  <a:srgbClr val="00B0F0"/>
                </a:solidFill>
              </a:rPr>
              <a:t> </a:t>
            </a:r>
            <a:r>
              <a:rPr lang="ru-RU" b="1" dirty="0" err="1">
                <a:solidFill>
                  <a:srgbClr val="00B0F0"/>
                </a:solidFill>
              </a:rPr>
              <a:t>тари</a:t>
            </a:r>
            <a:r>
              <a:rPr lang="ru-RU" b="1" dirty="0">
                <a:solidFill>
                  <a:srgbClr val="00B0F0"/>
                </a:solidFill>
              </a:rPr>
              <a:t> </a:t>
            </a:r>
            <a:r>
              <a:rPr lang="ru-RU" dirty="0"/>
              <a:t>та </a:t>
            </a:r>
            <a:r>
              <a:rPr lang="ru-RU" dirty="0" err="1"/>
              <a:t>пийте</a:t>
            </a:r>
            <a:r>
              <a:rPr lang="ru-RU" dirty="0"/>
              <a:t> </a:t>
            </a:r>
            <a:r>
              <a:rPr lang="ru-RU" dirty="0" err="1"/>
              <a:t>бутильовану</a:t>
            </a:r>
            <a:r>
              <a:rPr lang="ru-RU" dirty="0"/>
              <a:t> воду.</a:t>
            </a:r>
            <a:endParaRPr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ru-RU" sz="1400" dirty="0"/>
              <a:t>	</a:t>
            </a:r>
            <a:r>
              <a:rPr lang="ru-RU" sz="1400" dirty="0" smtClean="0"/>
              <a:t>ВІДЕО: </a:t>
            </a:r>
            <a:r>
              <a:rPr lang="ru-RU" sz="1000" dirty="0" smtClean="0"/>
              <a:t>https</a:t>
            </a:r>
            <a:r>
              <a:rPr lang="ru-RU" sz="1000" dirty="0"/>
              <a:t>://dsns.gov.ua/uk/abetka-bezpeki-1/nebezpeki-texnogennogo-xarakteru/ximicna-nebezpeka</a:t>
            </a:r>
            <a:endParaRPr sz="1000" dirty="0"/>
          </a:p>
        </p:txBody>
      </p:sp>
      <p:pic>
        <p:nvPicPr>
          <p:cNvPr id="241" name="Google Shape;241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22651" y="694788"/>
            <a:ext cx="1576825" cy="157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07662" y="2215429"/>
            <a:ext cx="1464851" cy="1464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222653" y="3846576"/>
            <a:ext cx="1576825" cy="157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222653" y="5419678"/>
            <a:ext cx="1634870" cy="1634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72" y="5517931"/>
            <a:ext cx="1340069" cy="1340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0440" y="68366"/>
            <a:ext cx="1242332" cy="12528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EFBF1"/>
            </a:gs>
            <a:gs pos="74000">
              <a:srgbClr val="FFE28B"/>
            </a:gs>
            <a:gs pos="83000">
              <a:srgbClr val="FFE28B"/>
            </a:gs>
            <a:gs pos="100000">
              <a:srgbClr val="FEEBB2"/>
            </a:gs>
          </a:gsLst>
          <a:lin ang="5400000" scaled="0"/>
        </a:gradFill>
        <a:effectLst/>
      </p:bgPr>
    </p:bg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3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ПЕРША ПСИХОЛОГІЧНА ДОПОМОГА</a:t>
            </a:r>
            <a:endParaRPr b="1"/>
          </a:p>
        </p:txBody>
      </p:sp>
      <p:sp>
        <p:nvSpPr>
          <p:cNvPr id="252" name="Google Shape;252;p20"/>
          <p:cNvSpPr/>
          <p:nvPr/>
        </p:nvSpPr>
        <p:spPr>
          <a:xfrm>
            <a:off x="1439917" y="1587062"/>
            <a:ext cx="2427890" cy="15345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СПОСТЕРІГАЙ</a:t>
            </a:r>
            <a:endParaRPr sz="28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20"/>
          <p:cNvSpPr/>
          <p:nvPr/>
        </p:nvSpPr>
        <p:spPr>
          <a:xfrm>
            <a:off x="4882055" y="1587062"/>
            <a:ext cx="2427890" cy="15345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СЛУХАЙ</a:t>
            </a:r>
            <a:endParaRPr sz="28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0"/>
          <p:cNvSpPr/>
          <p:nvPr/>
        </p:nvSpPr>
        <p:spPr>
          <a:xfrm>
            <a:off x="7990490" y="3879366"/>
            <a:ext cx="3289738" cy="188134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проявіть турботу та надайте практичну допомогу (зв’язатися з кимось, хто може побути з постраждалим, відвезти людину до пункту надання допомоги), але в межах відповідальності за ситуацію, яка Вам здається доречною</a:t>
            </a:r>
            <a:endParaRPr sz="16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20"/>
          <p:cNvSpPr/>
          <p:nvPr/>
        </p:nvSpPr>
        <p:spPr>
          <a:xfrm>
            <a:off x="966951" y="3865700"/>
            <a:ext cx="3365938" cy="190867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залишайтесь поруч з постраждалим</a:t>
            </a: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20"/>
          <p:cNvSpPr/>
          <p:nvPr/>
        </p:nvSpPr>
        <p:spPr>
          <a:xfrm>
            <a:off x="4587765" y="3893030"/>
            <a:ext cx="3147849" cy="188134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активно слухайте, поважайте почуття іншого</a:t>
            </a:r>
            <a:endParaRPr sz="2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20"/>
          <p:cNvSpPr/>
          <p:nvPr/>
        </p:nvSpPr>
        <p:spPr>
          <a:xfrm>
            <a:off x="8324193" y="1587062"/>
            <a:ext cx="2427890" cy="15345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СПРЯМОВУЙ</a:t>
            </a:r>
            <a:endParaRPr sz="28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8" name="Google Shape;258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6051" y="2549808"/>
            <a:ext cx="1508759" cy="150875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41731" y="2692223"/>
            <a:ext cx="1200807" cy="1200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95169" y="2585544"/>
            <a:ext cx="1307486" cy="13074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EFBF1"/>
            </a:gs>
            <a:gs pos="74000">
              <a:srgbClr val="FFE28B"/>
            </a:gs>
            <a:gs pos="83000">
              <a:srgbClr val="FFE28B"/>
            </a:gs>
            <a:gs pos="100000">
              <a:srgbClr val="FEEBB2"/>
            </a:gs>
          </a:gsLst>
          <a:lin ang="5400000" scaled="0"/>
        </a:gradFill>
        <a:effectLst/>
      </p:bgPr>
    </p:bg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1"/>
          <p:cNvSpPr txBox="1">
            <a:spLocks noGrp="1"/>
          </p:cNvSpPr>
          <p:nvPr>
            <p:ph type="title"/>
          </p:nvPr>
        </p:nvSpPr>
        <p:spPr>
          <a:xfrm>
            <a:off x="838200" y="312573"/>
            <a:ext cx="10515600" cy="664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ПСИХОЛОГІЧНА САМОДОПОМОГА</a:t>
            </a:r>
            <a:endParaRPr/>
          </a:p>
        </p:txBody>
      </p:sp>
      <p:sp>
        <p:nvSpPr>
          <p:cNvPr id="266" name="Google Shape;266;p21"/>
          <p:cNvSpPr/>
          <p:nvPr/>
        </p:nvSpPr>
        <p:spPr>
          <a:xfrm>
            <a:off x="160907" y="977462"/>
            <a:ext cx="4064251" cy="229125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Застосуйте </a:t>
            </a:r>
            <a:r>
              <a:rPr lang="ru-RU" sz="2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заспокійливе дихання,</a:t>
            </a:r>
            <a:r>
              <a:rPr lang="ru-RU"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при якому видих в два рази довше вдиху або </a:t>
            </a:r>
            <a:r>
              <a:rPr lang="ru-RU" sz="2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мобілізаційне дихання, </a:t>
            </a:r>
            <a:r>
              <a:rPr lang="ru-RU"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при якому необхідно затримувати дихання на раз, два, три після вдиху і видиху</a:t>
            </a:r>
            <a:endParaRPr sz="21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1"/>
          <p:cNvSpPr/>
          <p:nvPr/>
        </p:nvSpPr>
        <p:spPr>
          <a:xfrm>
            <a:off x="3319634" y="3354937"/>
            <a:ext cx="3284986" cy="28282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Зверніть увагу на </a:t>
            </a:r>
            <a:r>
              <a:rPr lang="ru-RU" sz="2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дрібні деталі </a:t>
            </a:r>
            <a:r>
              <a:rPr lang="ru-RU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навколо, навіть і добре вам знайомі. Повільно переберіть всі предмети один за одним</a:t>
            </a: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1"/>
          <p:cNvSpPr/>
          <p:nvPr/>
        </p:nvSpPr>
        <p:spPr>
          <a:xfrm>
            <a:off x="160908" y="4769068"/>
            <a:ext cx="3082495" cy="197594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Якщо у Вас тремтить тіло, легко струсіться, якщо є можливість, </a:t>
            </a:r>
            <a:r>
              <a:rPr lang="ru-RU" sz="22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накрийтеся чимось </a:t>
            </a:r>
            <a:r>
              <a:rPr lang="ru-RU" sz="2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та випийте гарячого чаю</a:t>
            </a:r>
            <a:endParaRPr/>
          </a:p>
        </p:txBody>
      </p:sp>
      <p:pic>
        <p:nvPicPr>
          <p:cNvPr id="269" name="Google Shape;269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80851" y="1115959"/>
            <a:ext cx="5469107" cy="546910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1764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2"/>
          <p:cNvSpPr txBox="1">
            <a:spLocks noGrp="1"/>
          </p:cNvSpPr>
          <p:nvPr>
            <p:ph type="title"/>
          </p:nvPr>
        </p:nvSpPr>
        <p:spPr>
          <a:xfrm>
            <a:off x="838200" y="260022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 u="sng"/>
              <a:t>3. Правила дій, якщо виявили </a:t>
            </a:r>
            <a:br>
              <a:rPr lang="ru-RU" b="1" u="sng"/>
            </a:br>
            <a:r>
              <a:rPr lang="ru-RU" b="1" u="sng"/>
              <a:t>потенційно вибухонебезпечний предмет</a:t>
            </a:r>
            <a:endParaRPr/>
          </a:p>
        </p:txBody>
      </p:sp>
      <p:pic>
        <p:nvPicPr>
          <p:cNvPr id="275" name="Google Shape;275;p22"/>
          <p:cNvPicPr preferRelativeResize="0"/>
          <p:nvPr/>
        </p:nvPicPr>
        <p:blipFill rotWithShape="1">
          <a:blip r:embed="rId3">
            <a:alphaModFix/>
          </a:blip>
          <a:srcRect l="31999" t="24493" r="32736" b="37873"/>
          <a:stretch/>
        </p:blipFill>
        <p:spPr>
          <a:xfrm>
            <a:off x="1839558" y="1731981"/>
            <a:ext cx="8261874" cy="4959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" name="Google Shape;280;p23"/>
          <p:cNvPicPr preferRelativeResize="0"/>
          <p:nvPr/>
        </p:nvPicPr>
        <p:blipFill rotWithShape="1">
          <a:blip r:embed="rId3">
            <a:alphaModFix/>
          </a:blip>
          <a:srcRect l="32952" t="21297" r="32946" b="63267"/>
          <a:stretch/>
        </p:blipFill>
        <p:spPr>
          <a:xfrm>
            <a:off x="138591" y="1381378"/>
            <a:ext cx="11932232" cy="30382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24"/>
          <p:cNvPicPr preferRelativeResize="0"/>
          <p:nvPr/>
        </p:nvPicPr>
        <p:blipFill rotWithShape="1">
          <a:blip r:embed="rId3">
            <a:alphaModFix/>
          </a:blip>
          <a:srcRect l="31103" t="51004" r="32690" b="18712"/>
          <a:stretch/>
        </p:blipFill>
        <p:spPr>
          <a:xfrm>
            <a:off x="1080142" y="620110"/>
            <a:ext cx="10186948" cy="479271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5816" y="5791200"/>
            <a:ext cx="10515600" cy="821443"/>
          </a:xfrm>
        </p:spPr>
        <p:txBody>
          <a:bodyPr>
            <a:normAutofit/>
          </a:bodyPr>
          <a:lstStyle/>
          <a:p>
            <a:r>
              <a:rPr lang="uk-UA" sz="2400" b="1" dirty="0" smtClean="0"/>
              <a:t>Перегляд відео – урок з мінної безпеки: </a:t>
            </a:r>
            <a:r>
              <a:rPr lang="en-US" sz="2400" dirty="0"/>
              <a:t>https://www.youtube.com/watch?v=XAs_uq3T8Ps&amp;t=8s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4705"/>
          </a:srgbClr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Основні правила</a:t>
            </a:r>
            <a:endParaRPr b="1"/>
          </a:p>
        </p:txBody>
      </p:sp>
      <p:sp>
        <p:nvSpPr>
          <p:cNvPr id="291" name="Google Shape;291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ru-RU" dirty="0"/>
              <a:t>Будь </a:t>
            </a:r>
            <a:r>
              <a:rPr lang="ru-RU" dirty="0" err="1"/>
              <a:t>уважним</a:t>
            </a:r>
            <a:r>
              <a:rPr lang="ru-RU" dirty="0"/>
              <a:t>/</a:t>
            </a:r>
            <a:r>
              <a:rPr lang="ru-RU" dirty="0" err="1"/>
              <a:t>уважною</a:t>
            </a:r>
            <a:r>
              <a:rPr lang="ru-RU" dirty="0"/>
              <a:t>, </a:t>
            </a:r>
            <a:endParaRPr dirty="0"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dirty="0" err="1"/>
              <a:t>аби</a:t>
            </a:r>
            <a:r>
              <a:rPr lang="ru-RU" dirty="0"/>
              <a:t> </a:t>
            </a:r>
            <a:r>
              <a:rPr lang="ru-RU" dirty="0" err="1"/>
              <a:t>вчасно</a:t>
            </a:r>
            <a:r>
              <a:rPr lang="ru-RU" dirty="0"/>
              <a:t> </a:t>
            </a:r>
            <a:r>
              <a:rPr lang="ru-RU" dirty="0" err="1"/>
              <a:t>побачити</a:t>
            </a:r>
            <a:r>
              <a:rPr lang="ru-RU" dirty="0"/>
              <a:t> </a:t>
            </a:r>
            <a:r>
              <a:rPr lang="ru-RU" dirty="0" err="1"/>
              <a:t>небезпечний</a:t>
            </a:r>
            <a:r>
              <a:rPr lang="ru-RU" dirty="0"/>
              <a:t> предмет.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ru-RU" dirty="0"/>
              <a:t>Не </a:t>
            </a:r>
            <a:r>
              <a:rPr lang="ru-RU" dirty="0" err="1"/>
              <a:t>чіпай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.</a:t>
            </a:r>
            <a:endParaRPr dirty="0"/>
          </a:p>
          <a:p>
            <a:pPr marL="228600" lvl="0" indent="-2286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ru-RU" dirty="0"/>
              <a:t>Не </a:t>
            </a:r>
            <a:r>
              <a:rPr lang="ru-RU" dirty="0" err="1"/>
              <a:t>підходь</a:t>
            </a:r>
            <a:r>
              <a:rPr lang="ru-RU" dirty="0"/>
              <a:t> до </a:t>
            </a:r>
            <a:r>
              <a:rPr lang="ru-RU" dirty="0" err="1"/>
              <a:t>нього</a:t>
            </a:r>
            <a:r>
              <a:rPr lang="ru-RU" dirty="0"/>
              <a:t>.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ru-RU" dirty="0" err="1"/>
              <a:t>Повідом</a:t>
            </a:r>
            <a:r>
              <a:rPr lang="ru-RU" dirty="0"/>
              <a:t> </a:t>
            </a:r>
            <a:r>
              <a:rPr lang="ru-RU" dirty="0" err="1"/>
              <a:t>дорослих</a:t>
            </a:r>
            <a:r>
              <a:rPr lang="ru-RU" dirty="0"/>
              <a:t>, людей </a:t>
            </a:r>
            <a:r>
              <a:rPr lang="ru-RU" dirty="0" err="1"/>
              <a:t>навколо</a:t>
            </a:r>
            <a:r>
              <a:rPr lang="ru-RU" dirty="0"/>
              <a:t>, </a:t>
            </a:r>
            <a:r>
              <a:rPr lang="ru-RU" dirty="0" err="1"/>
              <a:t>телефонуй</a:t>
            </a:r>
            <a:r>
              <a:rPr lang="ru-RU" dirty="0"/>
              <a:t> </a:t>
            </a:r>
            <a:r>
              <a:rPr lang="ru-RU" b="1" u="sng" dirty="0">
                <a:solidFill>
                  <a:srgbClr val="FF0000"/>
                </a:solidFill>
              </a:rPr>
              <a:t>101.</a:t>
            </a:r>
            <a:endParaRPr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u="sng" dirty="0">
              <a:solidFill>
                <a:schemeClr val="hlink"/>
              </a:solidFill>
              <a:hlinkClick r:id="rId3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u="sng" dirty="0">
              <a:solidFill>
                <a:schemeClr val="hlink"/>
              </a:solidFill>
              <a:hlinkClick r:id="rId3"/>
            </a:endParaRPr>
          </a:p>
        </p:txBody>
      </p:sp>
      <p:pic>
        <p:nvPicPr>
          <p:cNvPr id="292" name="Google Shape;292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26792" y="0"/>
            <a:ext cx="4165208" cy="26198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4509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2475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/>
              <a:t>Список використаних джерел:</a:t>
            </a:r>
            <a:endParaRPr lang="en-US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38200" y="1354667"/>
            <a:ext cx="10515600" cy="4822296"/>
          </a:xfrm>
        </p:spPr>
        <p:txBody>
          <a:bodyPr>
            <a:normAutofit fontScale="70000" lnSpcReduction="20000"/>
          </a:bodyPr>
          <a:lstStyle/>
          <a:p>
            <a:pPr marL="62865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solidFill>
                  <a:schemeClr val="tx1"/>
                </a:solidFill>
              </a:rPr>
              <a:t>Закон України </a:t>
            </a:r>
            <a:r>
              <a:rPr lang="uk-UA" dirty="0" smtClean="0">
                <a:solidFill>
                  <a:schemeClr val="tx1"/>
                </a:solidFill>
              </a:rPr>
              <a:t>«Про правовий режим воєнного стану». </a:t>
            </a:r>
            <a:r>
              <a:rPr lang="en-US" dirty="0" smtClean="0">
                <a:solidFill>
                  <a:schemeClr val="tx1"/>
                </a:solidFill>
              </a:rPr>
              <a:t>№</a:t>
            </a:r>
            <a:r>
              <a:rPr lang="en-US" dirty="0">
                <a:solidFill>
                  <a:schemeClr val="tx1"/>
                </a:solidFill>
              </a:rPr>
              <a:t> 389-VIII</a:t>
            </a:r>
            <a:r>
              <a:rPr lang="uk-UA" dirty="0">
                <a:solidFill>
                  <a:schemeClr val="tx1"/>
                </a:solidFill>
              </a:rPr>
              <a:t> від </a:t>
            </a:r>
            <a:r>
              <a:rPr lang="en-US" dirty="0">
                <a:solidFill>
                  <a:schemeClr val="tx1"/>
                </a:solidFill>
              </a:rPr>
              <a:t>12.05.2015</a:t>
            </a:r>
            <a:r>
              <a:rPr lang="uk-UA" dirty="0">
                <a:solidFill>
                  <a:schemeClr val="tx1"/>
                </a:solidFill>
              </a:rPr>
              <a:t>.</a:t>
            </a:r>
          </a:p>
          <a:p>
            <a:pPr marL="628650" lvl="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solidFill>
                  <a:schemeClr val="tx1"/>
                </a:solidFill>
              </a:rPr>
              <a:t>Захист і самопоміч у надзвичайних ситуаціях. / С</a:t>
            </a:r>
            <a:r>
              <a:rPr lang="uk-UA" dirty="0" smtClean="0">
                <a:solidFill>
                  <a:schemeClr val="tx1"/>
                </a:solidFill>
              </a:rPr>
              <a:t>. І. </a:t>
            </a:r>
            <a:r>
              <a:rPr lang="uk-UA" dirty="0" err="1" smtClean="0">
                <a:solidFill>
                  <a:schemeClr val="tx1"/>
                </a:solidFill>
              </a:rPr>
              <a:t>Осипенко</a:t>
            </a:r>
            <a:r>
              <a:rPr lang="uk-UA" dirty="0">
                <a:solidFill>
                  <a:schemeClr val="tx1"/>
                </a:solidFill>
              </a:rPr>
              <a:t>, О. В. Ткач. - </a:t>
            </a:r>
            <a:r>
              <a:rPr lang="ru-RU" dirty="0" err="1">
                <a:solidFill>
                  <a:schemeClr val="tx1"/>
                </a:solidFill>
              </a:rPr>
              <a:t>Державна</a:t>
            </a:r>
            <a:r>
              <a:rPr lang="ru-RU" dirty="0">
                <a:solidFill>
                  <a:schemeClr val="tx1"/>
                </a:solidFill>
              </a:rPr>
              <a:t> служба </a:t>
            </a:r>
            <a:r>
              <a:rPr lang="ru-RU" dirty="0" err="1">
                <a:solidFill>
                  <a:schemeClr val="tx1"/>
                </a:solidFill>
              </a:rPr>
              <a:t>України</a:t>
            </a:r>
            <a:r>
              <a:rPr lang="ru-RU" dirty="0">
                <a:solidFill>
                  <a:schemeClr val="tx1"/>
                </a:solidFill>
              </a:rPr>
              <a:t> з </a:t>
            </a:r>
            <a:r>
              <a:rPr lang="ru-RU" dirty="0" err="1">
                <a:solidFill>
                  <a:schemeClr val="tx1"/>
                </a:solidFill>
              </a:rPr>
              <a:t>надзвичайних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ситуацій</a:t>
            </a:r>
            <a:r>
              <a:rPr lang="uk-UA" dirty="0">
                <a:solidFill>
                  <a:schemeClr val="tx1"/>
                </a:solidFill>
              </a:rPr>
              <a:t>. – К., 2019. – 48 с.</a:t>
            </a:r>
          </a:p>
          <a:p>
            <a:pPr marL="628650" lvl="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https</a:t>
            </a:r>
            <a:r>
              <a:rPr lang="en-US" dirty="0">
                <a:solidFill>
                  <a:schemeClr val="tx1"/>
                </a:solidFill>
              </a:rPr>
              <a:t>://apps.prometheus.org.ua/learning/course/course-v1:Prometheus+IHWAR101+2022_T2/home</a:t>
            </a:r>
          </a:p>
          <a:p>
            <a:pPr marL="628650" lvl="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https</a:t>
            </a:r>
            <a:r>
              <a:rPr lang="en-US" dirty="0">
                <a:solidFill>
                  <a:schemeClr val="tx1"/>
                </a:solidFill>
              </a:rPr>
              <a:t>://bezpeka.info/adults/</a:t>
            </a:r>
          </a:p>
          <a:p>
            <a:pPr marL="628650" lvl="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https</a:t>
            </a:r>
            <a:r>
              <a:rPr lang="en-US" dirty="0">
                <a:solidFill>
                  <a:schemeClr val="tx1"/>
                </a:solidFill>
              </a:rPr>
              <a:t>://dovidka.info/u-zoni-bojovyh-dij/#rules</a:t>
            </a:r>
          </a:p>
          <a:p>
            <a:pPr marL="628650" lvl="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https</a:t>
            </a:r>
            <a:r>
              <a:rPr lang="en-US" dirty="0">
                <a:solidFill>
                  <a:schemeClr val="tx1"/>
                </a:solidFill>
              </a:rPr>
              <a:t>://dsns.gov.ua/abetka-bezpeki</a:t>
            </a:r>
          </a:p>
          <a:p>
            <a:pPr marL="628650" lvl="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https</a:t>
            </a:r>
            <a:r>
              <a:rPr lang="en-US" dirty="0">
                <a:solidFill>
                  <a:schemeClr val="tx1"/>
                </a:solidFill>
              </a:rPr>
              <a:t>://stop-sexting.in.ua/adult/wp-content/uploads/2023/08/Starsha-shkola.pdf</a:t>
            </a:r>
          </a:p>
          <a:p>
            <a:pPr marL="628650" lvl="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https</a:t>
            </a:r>
            <a:r>
              <a:rPr lang="en-US" dirty="0">
                <a:solidFill>
                  <a:schemeClr val="tx1"/>
                </a:solidFill>
              </a:rPr>
              <a:t>://stop-sexting.in.ua/adult/wp-content/uploads/2023/08/starsha-shkola-onlayn.pdf</a:t>
            </a:r>
          </a:p>
          <a:p>
            <a:pPr marL="628650" lvl="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https</a:t>
            </a:r>
            <a:r>
              <a:rPr lang="en-US" dirty="0">
                <a:solidFill>
                  <a:schemeClr val="tx1"/>
                </a:solidFill>
              </a:rPr>
              <a:t>://wiki.legalaid.gov.ua/index.php/%D0%9F%D1%80%D0%B0%D0%B2%D0%BE%D0%B2%D0%B8%D0%B9_%D1%80%D0%B5%D0%B6%D0%B8%D0%BC_%D0%B2%D0%BE%D1%94%D0%BD%D0%BD%D0%BE%D0%B3%D0%BE_%D1%81%D1%82%D0%B0%D0%BD%D1%83</a:t>
            </a:r>
          </a:p>
          <a:p>
            <a:pPr marL="628650" lvl="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https</a:t>
            </a:r>
            <a:r>
              <a:rPr lang="en-US" dirty="0">
                <a:solidFill>
                  <a:schemeClr val="tx1"/>
                </a:solidFill>
              </a:rPr>
              <a:t>://www.unicef.org/ukraine/media/18761/file/teenagers-safety-war-rules.pdf</a:t>
            </a:r>
          </a:p>
          <a:p>
            <a:pPr marL="114300" lv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114300" lv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uk-UA" dirty="0" smtClean="0">
              <a:solidFill>
                <a:schemeClr val="tx1"/>
              </a:solidFill>
            </a:endParaRPr>
          </a:p>
          <a:p>
            <a:pPr lvl="0" algn="just"/>
            <a:endParaRPr lang="en-US" dirty="0" smtClean="0"/>
          </a:p>
          <a:p>
            <a:pPr marL="114300" indent="0" algn="just">
              <a:buNone/>
            </a:pPr>
            <a:endParaRPr lang="uk-UA" dirty="0" smtClean="0"/>
          </a:p>
          <a:p>
            <a:pPr algn="just"/>
            <a:endParaRPr lang="uk-UA" dirty="0" smtClean="0"/>
          </a:p>
          <a:p>
            <a:pPr algn="just"/>
            <a:endParaRPr lang="ru-RU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623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888</Words>
  <Application>Microsoft Office PowerPoint</Application>
  <PresentationFormat>Широкоэкранный</PresentationFormat>
  <Paragraphs>136</Paragraphs>
  <Slides>25</Slides>
  <Notes>24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Noto Sans Symbols</vt:lpstr>
      <vt:lpstr>Тема Office</vt:lpstr>
      <vt:lpstr>ТВОЯ БЕЗПЕКА ПІД ЧАС ВОЄННОГО СТАНУ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Скануйте QR-код та пройдіть тест</vt:lpstr>
      <vt:lpstr>1. Інформаційна гігієна під час війни</vt:lpstr>
      <vt:lpstr>ПРАВИЛА ПУБЛІКАЦІЇ ІНФОРМАЦІЇ В ІНТЕРНЕТІ ЩОДО БУДЬ-ЯКИХ ОФЛАЙН-РИЗИКІВ</vt:lpstr>
      <vt:lpstr>Презентация PowerPoint</vt:lpstr>
      <vt:lpstr>Презентация PowerPoint</vt:lpstr>
      <vt:lpstr>Презентация PowerPoint</vt:lpstr>
      <vt:lpstr>Презентация PowerPoint</vt:lpstr>
      <vt:lpstr>2. Правила безпеки під час війни</vt:lpstr>
      <vt:lpstr>ПРАВИЛА ПОВЕДІНКИ ПІД ЧАС ПОВІТРЯНОЇ ТРИВОГИ</vt:lpstr>
      <vt:lpstr>Презентация PowerPoint</vt:lpstr>
      <vt:lpstr>ПРАВИЛА ПОВЕДІНКИ ПІД ЧАС ОБСТРІЛІВ</vt:lpstr>
      <vt:lpstr>ПРАВИЛА ПОВЕДІНКИ У РАЗІ РАДІАЦІЙНО-ХІМІЧНОЇ ЗАГРОЗИ</vt:lpstr>
      <vt:lpstr>ПЕРША ПСИХОЛОГІЧНА ДОПОМОГА</vt:lpstr>
      <vt:lpstr>ПСИХОЛОГІЧНА САМОДОПОМОГА</vt:lpstr>
      <vt:lpstr>3. Правила дій, якщо виявили  потенційно вибухонебезпечний предмет</vt:lpstr>
      <vt:lpstr>Презентация PowerPoint</vt:lpstr>
      <vt:lpstr>Перегляд відео – урок з мінної безпеки: https://www.youtube.com/watch?v=XAs_uq3T8Ps&amp;t=8s</vt:lpstr>
      <vt:lpstr>Основні правила</vt:lpstr>
      <vt:lpstr>Список використаних джерел: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ТВОЯ БЕЗПЕКА ПІД ЧАС ВОЄННОГО СТАНУ</dc:title>
  <dc:creator>*</dc:creator>
  <cp:lastModifiedBy>ANASTASIA</cp:lastModifiedBy>
  <cp:revision>11</cp:revision>
  <dcterms:created xsi:type="dcterms:W3CDTF">2023-10-24T11:35:31Z</dcterms:created>
  <dcterms:modified xsi:type="dcterms:W3CDTF">2024-11-05T12:59:50Z</dcterms:modified>
</cp:coreProperties>
</file>