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</p:sldIdLst>
  <p:sldSz cy="5143500" cx="9144000"/>
  <p:notesSz cx="6858000" cy="9144000"/>
  <p:embeddedFontLst>
    <p:embeddedFont>
      <p:font typeface="Nunito"/>
      <p:regular r:id="rId31"/>
      <p:bold r:id="rId32"/>
      <p:italic r:id="rId33"/>
      <p:boldItalic r:id="rId3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font" Target="fonts/Nunito-regular.fntdata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font" Target="fonts/Nunito-italic.fntdata"/><Relationship Id="rId10" Type="http://schemas.openxmlformats.org/officeDocument/2006/relationships/slide" Target="slides/slide5.xml"/><Relationship Id="rId32" Type="http://schemas.openxmlformats.org/officeDocument/2006/relationships/font" Target="fonts/Nunito-bold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34" Type="http://schemas.openxmlformats.org/officeDocument/2006/relationships/font" Target="fonts/Nunito-boldItalic.fntdata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20808779798_0_1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20808779798_0_1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20808779798_0_1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" name="Google Shape;137;g20808779798_0_1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20808779798_0_12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20808779798_0_1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20808779798_0_13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g20808779798_0_1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20808779798_0_1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" name="Google Shape;152;g20808779798_0_1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20808779798_0_14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Google Shape;157;g20808779798_0_1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20808779798_0_14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20808779798_0_1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20808779798_0_1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" name="Google Shape;167;g20808779798_0_1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20808779798_0_15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" name="Google Shape;172;g20808779798_0_15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20808779798_0_16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20808779798_0_16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g20808779798_0_16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6" name="Google Shape;186;g20808779798_0_16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g20808779798_0_17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" name="Google Shape;192;g20808779798_0_17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g20808779798_0_17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9" name="Google Shape;199;g20808779798_0_17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g20808779798_0_18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5" name="Google Shape;205;g20808779798_0_18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20808779798_0_2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20808779798_0_2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g20808779798_0_2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8" name="Google Shape;218;g20808779798_0_2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g20808779798_0_2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4" name="Google Shape;224;g20808779798_0_2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20808779798_0_2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1" name="Google Shape;231;g20808779798_0_2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g20808779798_0_2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6" name="Google Shape;236;g20808779798_0_2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g20808779798_0_2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2" name="Google Shape;242;g20808779798_0_2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20808779798_0_24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20808779798_0_2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g20808779798_0_24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4" name="Google Shape;254;g20808779798_0_2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g20808779798_0_25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9" name="Google Shape;259;g20808779798_0_2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g20808779798_0_30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4" name="Google Shape;264;g20808779798_0_30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accent6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" name="Google Shape;11;p2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" name="Google Shape;12;p2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4" name="Google Shape;14;p2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15" name="Google Shape;15;p2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8" name="Google Shape;18;p2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19" name="Google Shape;19;p2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2" name="Google Shape;22;p2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23" name="Google Shape;23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6" name="Google Shape;26;p2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27" name="Google Shape;27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0" name="Google Shape;30;p2"/>
          <p:cNvGrpSpPr/>
          <p:nvPr/>
        </p:nvGrpSpPr>
        <p:grpSpPr>
          <a:xfrm>
            <a:off x="199149" y="4055652"/>
            <a:ext cx="2795414" cy="1083308"/>
            <a:chOff x="6917201" y="0"/>
            <a:chExt cx="2227777" cy="863400"/>
          </a:xfrm>
        </p:grpSpPr>
        <p:sp>
          <p:nvSpPr>
            <p:cNvPr id="31" name="Google Shape;31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4" name="Google Shape;34;p2"/>
          <p:cNvSpPr txBox="1"/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/>
        </p:txBody>
      </p:sp>
      <p:sp>
        <p:nvSpPr>
          <p:cNvPr id="35" name="Google Shape;35;p2"/>
          <p:cNvSpPr txBox="1"/>
          <p:nvPr>
            <p:ph idx="1" type="subTitle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6" name="Google Shape;36;p2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accent3"/>
        </a:solidFill>
      </p:bgPr>
    </p:bg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3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9" name="Google Shape;39;p3"/>
          <p:cNvGrpSpPr/>
          <p:nvPr/>
        </p:nvGrpSpPr>
        <p:grpSpPr>
          <a:xfrm>
            <a:off x="5594191" y="3961115"/>
            <a:ext cx="2910145" cy="1182340"/>
            <a:chOff x="6917201" y="0"/>
            <a:chExt cx="2227777" cy="863400"/>
          </a:xfrm>
        </p:grpSpPr>
        <p:sp>
          <p:nvSpPr>
            <p:cNvPr id="40" name="Google Shape;40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" name="Google Shape;41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" name="Google Shape;42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3" name="Google Shape;43;p3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44" name="Google Shape;44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" name="Google Shape;45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" name="Google Shape;46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7" name="Google Shape;47;p3"/>
          <p:cNvSpPr txBox="1"/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8" name="Google Shape;48;p3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bg>
      <p:bgPr>
        <a:solidFill>
          <a:schemeClr val="dk2"/>
        </a:solidFill>
      </p:bgPr>
    </p:bg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" name="Google Shape;51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" name="Google Shape;52;p4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" name="Google Shape;53;p4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54" name="Google Shape;54;p4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55" name="Google Shape;55;p4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bg>
      <p:bgPr>
        <a:solidFill>
          <a:schemeClr val="dk2"/>
        </a:solidFill>
      </p:bgPr>
    </p:bg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5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" name="Google Shape;58;p5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" name="Google Shape;59;p5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" name="Google Shape;60;p5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61" name="Google Shape;61;p5"/>
          <p:cNvSpPr txBox="1"/>
          <p:nvPr>
            <p:ph idx="1" type="body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62" name="Google Shape;62;p5"/>
          <p:cNvSpPr txBox="1"/>
          <p:nvPr>
            <p:ph idx="2" type="body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63" name="Google Shape;63;p5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bg>
      <p:bgPr>
        <a:solidFill>
          <a:schemeClr val="dk2"/>
        </a:solidFill>
      </p:bgPr>
    </p:bg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" name="Google Shape;66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" name="Google Shape;67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" name="Google Shape;68;p6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69" name="Google Shape;69;p6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bg>
      <p:bgPr>
        <a:solidFill>
          <a:schemeClr val="accent3"/>
        </a:solidFill>
      </p:bgPr>
    </p:bg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" name="Google Shape;72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" name="Google Shape;73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" name="Google Shape;74;p7"/>
          <p:cNvSpPr txBox="1"/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75" name="Google Shape;75;p7"/>
          <p:cNvSpPr txBox="1"/>
          <p:nvPr>
            <p:ph idx="1" type="body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76" name="Google Shape;76;p7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1"/>
        </a:solidFill>
      </p:bgPr>
    </p:bg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8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" name="Google Shape;79;p8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80" name="Google Shape;80;p8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8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" name="Google Shape;82;p8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3" name="Google Shape;83;p8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84" name="Google Shape;84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85" name="Google Shape;85;p8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" name="Google Shape;87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" name="Google Shape;88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89" name="Google Shape;89;p8"/>
          <p:cNvGrpSpPr/>
          <p:nvPr/>
        </p:nvGrpSpPr>
        <p:grpSpPr>
          <a:xfrm>
            <a:off x="5886353" y="1243"/>
            <a:ext cx="3257455" cy="1261514"/>
            <a:chOff x="6917201" y="0"/>
            <a:chExt cx="2227777" cy="863400"/>
          </a:xfrm>
        </p:grpSpPr>
        <p:sp>
          <p:nvSpPr>
            <p:cNvPr id="90" name="Google Shape;90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1" name="Google Shape;91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2" name="Google Shape;92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93" name="Google Shape;93;p8"/>
          <p:cNvSpPr txBox="1"/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/>
        </p:txBody>
      </p:sp>
      <p:sp>
        <p:nvSpPr>
          <p:cNvPr id="94" name="Google Shape;94;p8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bg>
      <p:bgPr>
        <a:solidFill>
          <a:schemeClr val="dk2"/>
        </a:solidFill>
      </p:bgPr>
    </p:bg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9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9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9"/>
          <p:cNvSpPr txBox="1"/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100" name="Google Shape;100;p9"/>
          <p:cNvSpPr txBox="1"/>
          <p:nvPr>
            <p:ph idx="1" type="subTitle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01" name="Google Shape;101;p9"/>
          <p:cNvSpPr txBox="1"/>
          <p:nvPr>
            <p:ph idx="2" type="body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02" name="Google Shape;102;p9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bg>
      <p:bgPr>
        <a:solidFill>
          <a:schemeClr val="accent1"/>
        </a:solidFill>
      </p:bgPr>
    </p:bg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10"/>
          <p:cNvSpPr txBox="1"/>
          <p:nvPr>
            <p:ph idx="1" type="body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/>
        </p:txBody>
      </p:sp>
      <p:sp>
        <p:nvSpPr>
          <p:cNvPr id="108" name="Google Shape;108;p10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bg>
      <p:bgPr>
        <a:solidFill>
          <a:schemeClr val="accent3"/>
        </a:solidFill>
      </p:bgPr>
    </p:bg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1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11" name="Google Shape;111;p11"/>
          <p:cNvGrpSpPr/>
          <p:nvPr/>
        </p:nvGrpSpPr>
        <p:grpSpPr>
          <a:xfrm>
            <a:off x="5959222" y="4119576"/>
            <a:ext cx="2520952" cy="1024165"/>
            <a:chOff x="6917201" y="0"/>
            <a:chExt cx="2227777" cy="863400"/>
          </a:xfrm>
        </p:grpSpPr>
        <p:sp>
          <p:nvSpPr>
            <p:cNvPr id="112" name="Google Shape;112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" name="Google Shape;113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" name="Google Shape;114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15" name="Google Shape;115;p11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116" name="Google Shape;116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" name="Google Shape;117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" name="Google Shape;118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19" name="Google Shape;119;p11"/>
          <p:cNvSpPr txBox="1"/>
          <p:nvPr>
            <p:ph hasCustomPrompt="1" type="title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1"/>
          <p:cNvSpPr txBox="1"/>
          <p:nvPr>
            <p:ph idx="1" type="body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algn="ctr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algn="ctr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algn="ctr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21" name="Google Shape;121;p11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2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hift">
    <p:bg>
      <p:bgPr>
        <a:solidFill>
          <a:schemeClr val="dk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9845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9845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9845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9845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9845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9845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9845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9845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hyperlink" Target="http://www.youtube.com/watch?v=_WzCThGCk38" TargetMode="External"/><Relationship Id="rId4" Type="http://schemas.openxmlformats.org/officeDocument/2006/relationships/image" Target="../media/image1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5.jpg"/><Relationship Id="rId4" Type="http://schemas.openxmlformats.org/officeDocument/2006/relationships/image" Target="../media/image21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5.jpg"/><Relationship Id="rId4" Type="http://schemas.openxmlformats.org/officeDocument/2006/relationships/image" Target="../media/image3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6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6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8.jpg"/><Relationship Id="rId4" Type="http://schemas.openxmlformats.org/officeDocument/2006/relationships/image" Target="../media/image12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9.jpg"/><Relationship Id="rId4" Type="http://schemas.openxmlformats.org/officeDocument/2006/relationships/image" Target="../media/image20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7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7.jpg"/><Relationship Id="rId4" Type="http://schemas.openxmlformats.org/officeDocument/2006/relationships/image" Target="../media/image4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8.jpg"/><Relationship Id="rId4" Type="http://schemas.openxmlformats.org/officeDocument/2006/relationships/image" Target="../media/image11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9.jpg"/><Relationship Id="rId4" Type="http://schemas.openxmlformats.org/officeDocument/2006/relationships/image" Target="../media/image2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0.jp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3"/>
          <p:cNvSpPr txBox="1"/>
          <p:nvPr>
            <p:ph type="ctrTitle"/>
          </p:nvPr>
        </p:nvSpPr>
        <p:spPr>
          <a:xfrm>
            <a:off x="1891353" y="1376783"/>
            <a:ext cx="5361300" cy="144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" sz="6300"/>
              <a:t>Етно-стиль</a:t>
            </a:r>
            <a:endParaRPr sz="6400"/>
          </a:p>
        </p:txBody>
      </p:sp>
      <p:sp>
        <p:nvSpPr>
          <p:cNvPr id="129" name="Google Shape;129;p13"/>
          <p:cNvSpPr txBox="1"/>
          <p:nvPr>
            <p:ph idx="1" type="subTitle"/>
          </p:nvPr>
        </p:nvSpPr>
        <p:spPr>
          <a:xfrm>
            <a:off x="1338150" y="2911350"/>
            <a:ext cx="6760500" cy="52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" sz="2900"/>
              <a:t>як модний напрямок в сучасному одязі</a:t>
            </a:r>
            <a:endParaRPr sz="29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4"/>
          <p:cNvSpPr txBox="1"/>
          <p:nvPr>
            <p:ph type="title"/>
          </p:nvPr>
        </p:nvSpPr>
        <p:spPr>
          <a:xfrm>
            <a:off x="819150" y="845600"/>
            <a:ext cx="6861300" cy="3015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Як модний напрямок, етно-стиль сформувався в середині минулого століття, втіливши в одязі кращі національні риси і найвиразніші характеристики,що  формувалися протягом століть, а то й тисячоліть.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15"/>
          <p:cNvSpPr txBox="1"/>
          <p:nvPr>
            <p:ph idx="1" type="body"/>
          </p:nvPr>
        </p:nvSpPr>
        <p:spPr>
          <a:xfrm>
            <a:off x="819150" y="683000"/>
            <a:ext cx="7505700" cy="3791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523"/>
              <a:buNone/>
            </a:pPr>
            <a:r>
              <a:rPr lang="uk" sz="2172"/>
              <a:t>В наш час існує безліч різноманітних стилів. Знати, як їх поєднувати між собою – це особливе мистецтво, яке має вивчити кожна жінка, що бажає виглядати завжди ефектно і привабливо. Етно-стиль – це не національний одяг, а одяг, в пошитті якого використовували елементи народних мотивів. Ефектний вигляд і колорит такого одягу складно перебільшити. Одягаючи його, ми поринаємо в минуле, отримуємо енергію від творчості наших предків, втіленої в одязі.</a:t>
            </a:r>
            <a:endParaRPr sz="2172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SzPts val="523"/>
              <a:buNone/>
            </a:pPr>
            <a:r>
              <a:t/>
            </a:r>
            <a:endParaRPr sz="917"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SzPts val="523"/>
              <a:buNone/>
            </a:pPr>
            <a:r>
              <a:t/>
            </a:r>
            <a:endParaRPr sz="917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Сучасний одяг в українському стилі під українську електронну музику з народними приспівами (стиль фолк + ембієнт). Ukrainian electronic music in the style of folk-ambient. Ukrainian contemporary designer clothes in the folk style. &#10;Музика: &quot;Алекс Надемський, Illaria - Новая&quot;; &quot;Коралі - Вилети, гулю, вилети&quot;; &quot; Коралі - Поцухи&quot;. Також на відео Петриківський розпис на одязі.&#10;Не плутайте з традиційним одягом. Крій відрізняється від традиційного, вишивка нанесена не так як у традиційному одязі. В принципі, традиційний одяг перевірений тисячоліттями. А дизайнерські моделі - це відрив від тисячолітніх традицій. Але в умовах, коли ніхто в повсякденні не носить вишиванки - такий ось дизайнерський одяг теж може популяризувати нашу народну культуру. Одна людина вдягає вишиванку - виходить на вулицю і всім іншим людям також хочеться вдягнути вишиванки.&#10;З приводу чорних вишиванок... Краще взагалі їх не вдягати. Споконвіку чорний колір в українців вважався траурним одягом. Чорну вишиванку бійці УПА носили на випадок, якщо їх уб’ють. Цю вишиванку вдягали після загибелі на солдата. Чорна вишивка по білому - борщівські вишиванки, які майже повністю складаються лише з чорних візерунків - теж не раджу вдягати. Кілька сот років тому у тих місцях турки вирізали все чоловіче населення і в знак трауру жінки почали вишивати чорним. Вже сотні років пройшло - траур давно забувся, а люди бездумно повторюють непотрібну традицію, не задумуючись, навіщо вони це роблять. Чорний і сірий колір - це кольори, що викликають депресію. А в нас вся країна вже 24 роки носить чорне і сіре. Тож не дивуймося тому, що в нашій державі занепад. Сірий і чорний колір блокують розвиток правої півкулі мозку. І навпаки, різнобар’я розкриває праву півкулю мозку. Права півкуля відповідає за творчі здібності, за уяву, за екстрасенсорику. Більшість людства користується здебільшого лівою півкулею мозку (півкуля, що відповідає за логіку). Нашим дітям у школах втовкмачують логічний спосіб мислення і відучують покладатися на відчуття, відучують відчувати серцем. закривають дітям екстрасенсорні здібності. Тому світ такий бездушний. Калі юга - ера духовного занепаду за індійськими уявленнями почалася 5000 років тому. Сучасні дослідники пв’язують початок цієї ери з тим. що людство перестало користуватися правою півкулею мозку.&#10;&#10;Плейліст &quot;Українська електронна музика&quot;&#10;https://www.youtube.com/playlist?list=PL806BBEI4TlxfHULcu5yD1FN4KVuHKizZ&#10;&#10;Плейліст &quot;Український стиль&quot;&#10;https://www.youtube.com/playlist?list=PL806BBEI4Tlx8o2tIoTZMvzwW5YrRkO6o" id="144" name="Google Shape;144;p16" title="Сучасний одяг в українському стилі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456175" y="234875"/>
            <a:ext cx="6231650" cy="4673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17"/>
          <p:cNvSpPr txBox="1"/>
          <p:nvPr>
            <p:ph type="title"/>
          </p:nvPr>
        </p:nvSpPr>
        <p:spPr>
          <a:xfrm>
            <a:off x="554300" y="422850"/>
            <a:ext cx="7505700" cy="429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uk" sz="2500"/>
              <a:t>На показах високої моди як у нас, так і за кордоном, колекції в українському етно-стилі викликають захоплення і незгасний інтерес. Слід зазначити, що елементи національного костюма в етно-одязі, це не тільки наявність вишивки. Це ще і крій виробів, обробка деталей. Адже в сучасному житті ми не будемо носити точну копію народного костюма, а от використання деяких елементів з нього – дуже вдало можна вписати в сучасний стиль. </a:t>
            </a:r>
            <a:endParaRPr sz="25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18"/>
          <p:cNvSpPr txBox="1"/>
          <p:nvPr>
            <p:ph type="title"/>
          </p:nvPr>
        </p:nvSpPr>
        <p:spPr>
          <a:xfrm>
            <a:off x="512475" y="492450"/>
            <a:ext cx="7505700" cy="43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033"/>
              <a:t>Відмінні риси етно-стилю в одязі: </a:t>
            </a:r>
            <a:endParaRPr sz="2033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33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033"/>
              <a:t>• Велика кількість декору та оздоблення: вишивка, шиття, стрічки, тасьма, декоративні нитки; </a:t>
            </a:r>
            <a:endParaRPr sz="2033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033"/>
              <a:t>• Насичені кольори, яскраві фарби; </a:t>
            </a:r>
            <a:endParaRPr sz="2033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033"/>
              <a:t>• Найчастіше натуральні тканини; </a:t>
            </a:r>
            <a:endParaRPr sz="2033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033"/>
              <a:t>• Просторий одяг, що не затримує рухів; </a:t>
            </a:r>
            <a:endParaRPr sz="2033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033"/>
              <a:t>• Наявність різноманітних аксесуарів: пояси, хустки, пов’язки, вінки, прикраси на шию і руки; </a:t>
            </a:r>
            <a:endParaRPr sz="2033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033"/>
              <a:t>• Малюнок: квітковий, зооморфний візерунок або геометричний орнамент; </a:t>
            </a:r>
            <a:endParaRPr sz="2033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033"/>
              <a:t>• Аксесуари ручної роботи (hand made). </a:t>
            </a:r>
            <a:endParaRPr sz="2033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033"/>
              <a:t>Залежно від зовнішнього вигляду етно-одягу, його доречно одягнути і на урочисту подію, і на роботу, і на прогулянку.</a:t>
            </a:r>
            <a:endParaRPr sz="2033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9"/>
          <p:cNvSpPr txBox="1"/>
          <p:nvPr>
            <p:ph type="title"/>
          </p:nvPr>
        </p:nvSpPr>
        <p:spPr>
          <a:xfrm>
            <a:off x="819150" y="845600"/>
            <a:ext cx="7505700" cy="3865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555"/>
              <a:t>Проходять десятки і тисячі років. Змінюються люди, їх потреби і смакові якостіі. Як наслідок,змінюється мода. Але кардинальних змін кожен стиль не зазнав. Це перевтілення проходить поступово.</a:t>
            </a:r>
            <a:endParaRPr sz="2555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555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555"/>
              <a:t>Стиль етно актуальний та улюблений у модників та модельєрів вже багато років. Як будь-яка народна творчість, національний одяг не може набриднути, так як саме від нього йдуть оригінальні і неповторні ідеї для дизайну одягу, взуття, прикрас, аксесуарів. </a:t>
            </a:r>
            <a:endParaRPr sz="2555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0"/>
          <p:cNvSpPr txBox="1"/>
          <p:nvPr>
            <p:ph type="title"/>
          </p:nvPr>
        </p:nvSpPr>
        <p:spPr>
          <a:xfrm>
            <a:off x="819150" y="845600"/>
            <a:ext cx="7505700" cy="364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100"/>
              <a:t>Найбільш помітні етнічні мотиви в літньому та легкому демісезонному одязі. В теплу пору року хочеться одягатися яскраво, з вигадкою, створювати щось нове, так як ваше вбрання не буде приховано під пальто, і ваша творчість буде радувати та захоплювати погляд всіх оточуючих.</a:t>
            </a:r>
            <a:endParaRPr sz="21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100"/>
              <a:t>Основна відмінна риса етностілю – наявність традиційних ознак національного одягу, які знайшли відображення в сучасній моді в манері крою костюма, особливих тканинах, характерними для певного народу біжутерією та взуттям. Якщо використовувати народні мотиви у своєму вбранні, можна створити абсолютно неповторний образ, який відображає культуру якогось народу.</a:t>
            </a:r>
            <a:endParaRPr sz="21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1"/>
          <p:cNvSpPr txBox="1"/>
          <p:nvPr>
            <p:ph type="title"/>
          </p:nvPr>
        </p:nvSpPr>
        <p:spPr>
          <a:xfrm>
            <a:off x="806850" y="729500"/>
            <a:ext cx="7530300" cy="3907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622"/>
              <a:t>Будь-який елемент одягу виконано в українському етностилі, не тільки несе чатку нашої стародавньої культури, а й набуває символічного й патріотичного змісту.</a:t>
            </a:r>
            <a:endParaRPr sz="2622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22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622"/>
              <a:t>Етнофешн від Юлії Магдич набув стрімкої популярності в Україні та закордоном. У її барвистих творіннях красуються:</a:t>
            </a:r>
            <a:endParaRPr sz="3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2"/>
          <p:cNvSpPr txBox="1"/>
          <p:nvPr>
            <p:ph type="title"/>
          </p:nvPr>
        </p:nvSpPr>
        <p:spPr>
          <a:xfrm>
            <a:off x="3399450" y="1925850"/>
            <a:ext cx="23451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Тіна Кароль</a:t>
            </a:r>
            <a:endParaRPr/>
          </a:p>
        </p:txBody>
      </p:sp>
      <p:pic>
        <p:nvPicPr>
          <p:cNvPr id="175" name="Google Shape;175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24650" y="599373"/>
            <a:ext cx="2443688" cy="4057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893775" y="599373"/>
            <a:ext cx="2801840" cy="40570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23"/>
          <p:cNvSpPr txBox="1"/>
          <p:nvPr>
            <p:ph type="title"/>
          </p:nvPr>
        </p:nvSpPr>
        <p:spPr>
          <a:xfrm>
            <a:off x="3250425" y="2234850"/>
            <a:ext cx="1829400" cy="673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Джамала</a:t>
            </a:r>
            <a:endParaRPr/>
          </a:p>
        </p:txBody>
      </p:sp>
      <p:pic>
        <p:nvPicPr>
          <p:cNvPr id="182" name="Google Shape;182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5750" y="426313"/>
            <a:ext cx="2327800" cy="42908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Google Shape;183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86700" y="426325"/>
            <a:ext cx="3100650" cy="42908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24"/>
          <p:cNvSpPr txBox="1"/>
          <p:nvPr>
            <p:ph type="title"/>
          </p:nvPr>
        </p:nvSpPr>
        <p:spPr>
          <a:xfrm>
            <a:off x="777325" y="555275"/>
            <a:ext cx="3432300" cy="631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uk" sz="3600"/>
              <a:t>Марія Бурмака</a:t>
            </a:r>
            <a:endParaRPr sz="3600"/>
          </a:p>
        </p:txBody>
      </p:sp>
      <p:pic>
        <p:nvPicPr>
          <p:cNvPr id="189" name="Google Shape;189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34975" y="428401"/>
            <a:ext cx="3038175" cy="4286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25"/>
          <p:cNvSpPr txBox="1"/>
          <p:nvPr>
            <p:ph type="title"/>
          </p:nvPr>
        </p:nvSpPr>
        <p:spPr>
          <a:xfrm>
            <a:off x="3294900" y="2267850"/>
            <a:ext cx="25542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300"/>
              <a:t>Влада Литовченко</a:t>
            </a:r>
            <a:r>
              <a:rPr lang="uk"/>
              <a:t> </a:t>
            </a:r>
            <a:endParaRPr/>
          </a:p>
        </p:txBody>
      </p:sp>
      <p:pic>
        <p:nvPicPr>
          <p:cNvPr id="195" name="Google Shape;195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4825" y="687376"/>
            <a:ext cx="2482074" cy="37687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Google Shape;196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77425" y="664750"/>
            <a:ext cx="2482076" cy="38139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26"/>
          <p:cNvSpPr txBox="1"/>
          <p:nvPr>
            <p:ph type="title"/>
          </p:nvPr>
        </p:nvSpPr>
        <p:spPr>
          <a:xfrm>
            <a:off x="585450" y="845600"/>
            <a:ext cx="4613700" cy="3810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155"/>
              <a:t>Полонить серця прихильниць стильним  етно-одягом Лілія Братусь. </a:t>
            </a:r>
            <a:endParaRPr sz="2155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55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155"/>
              <a:t>Створюючи вбрання з особливим "почерком" й активно полонить серця прихильниць стильним етноодягом: пальтами з лаконічною вишивкою на спині, теплими сукнями з вишивками-оберегами, жилетами з відкритими швами.</a:t>
            </a:r>
            <a:endParaRPr sz="2155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02" name="Google Shape;202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16597" y="510100"/>
            <a:ext cx="2697806" cy="4145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" name="Google Shape;207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25750" y="464900"/>
            <a:ext cx="2916674" cy="4213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45916" y="464900"/>
            <a:ext cx="2561133" cy="42136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28"/>
          <p:cNvSpPr txBox="1"/>
          <p:nvPr>
            <p:ph type="title"/>
          </p:nvPr>
        </p:nvSpPr>
        <p:spPr>
          <a:xfrm>
            <a:off x="1137750" y="511025"/>
            <a:ext cx="6868500" cy="84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222"/>
              <a:t>Також варті особливої уваги оксамитові вбрання: сукні, кептарики, шаровари, спідниці від Христини Патик.</a:t>
            </a:r>
            <a:endParaRPr sz="2222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14" name="Google Shape;214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83250" y="1598825"/>
            <a:ext cx="2231176" cy="311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5" name="Google Shape;215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48384" y="1598825"/>
            <a:ext cx="2121692" cy="3114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29"/>
          <p:cNvSpPr txBox="1"/>
          <p:nvPr>
            <p:ph type="title"/>
          </p:nvPr>
        </p:nvSpPr>
        <p:spPr>
          <a:xfrm>
            <a:off x="582200" y="610950"/>
            <a:ext cx="4979400" cy="392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Дизайнер Анна Козак живе в Ірландії, де популяризує українську культуру. А в рідному Житомирі разом із невеликою командою випускає одяг та аксесуари для впевнених у собі українок, підкреслюючи їхню силу та чуттєвість водночас.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21" name="Google Shape;221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24075" y="494150"/>
            <a:ext cx="2548300" cy="4155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30"/>
          <p:cNvSpPr txBox="1"/>
          <p:nvPr>
            <p:ph type="title"/>
          </p:nvPr>
        </p:nvSpPr>
        <p:spPr>
          <a:xfrm>
            <a:off x="819150" y="525000"/>
            <a:ext cx="7505700" cy="701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1888"/>
              <a:t>В етновбраннях від Христини Рачицької жінка неодмінно ловитиме на собі погляди перехожих, хоч і виглядатиме стримано.</a:t>
            </a:r>
            <a:endParaRPr sz="1888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27" name="Google Shape;227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49875" y="1477525"/>
            <a:ext cx="1738025" cy="33184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28" name="Google Shape;228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98989" y="1477525"/>
            <a:ext cx="1820986" cy="3318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31"/>
          <p:cNvSpPr txBox="1"/>
          <p:nvPr>
            <p:ph type="title"/>
          </p:nvPr>
        </p:nvSpPr>
        <p:spPr>
          <a:xfrm>
            <a:off x="819150" y="1600050"/>
            <a:ext cx="7505700" cy="194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3333"/>
              <a:t>А зараз пропонуємо вашій увазі колекцію  «Етно-калейдоскоп», що створили юні ,майбутні дизайнери одягу ЦПТО.</a:t>
            </a:r>
            <a:endParaRPr sz="3333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" name="Google Shape;238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79650" y="306900"/>
            <a:ext cx="3527501" cy="4529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9" name="Google Shape;239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76000" y="306900"/>
            <a:ext cx="3527500" cy="45589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" name="Google Shape;244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72350" y="394300"/>
            <a:ext cx="3326075" cy="4354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" name="Google Shape;245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72004" y="394300"/>
            <a:ext cx="3391371" cy="4354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34"/>
          <p:cNvSpPr txBox="1"/>
          <p:nvPr>
            <p:ph type="title"/>
          </p:nvPr>
        </p:nvSpPr>
        <p:spPr>
          <a:xfrm>
            <a:off x="4112000" y="513913"/>
            <a:ext cx="4212900" cy="411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777"/>
              <a:t>Фольк-стиль залишається завжди актуальним і завжди прихильно сприймається на модних показах. Вбрання з національними елементами може підкреслити вишуканий смак і виявити патріотичні почуття.</a:t>
            </a:r>
            <a:endParaRPr sz="2777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51" name="Google Shape;251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5150" y="470213"/>
            <a:ext cx="3210125" cy="42030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35"/>
          <p:cNvSpPr txBox="1"/>
          <p:nvPr>
            <p:ph type="title"/>
          </p:nvPr>
        </p:nvSpPr>
        <p:spPr>
          <a:xfrm>
            <a:off x="819150" y="845600"/>
            <a:ext cx="6610200" cy="353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В них страждання і кохання битва,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Чорні і червоні кольори.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І барви ті не прорсто для прикраси,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І візерунки квітнуть не для скринь.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Невже ми носим лиш для ретро-моди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Крисані і жупани, й кожушки?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У них- жива історія народу,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Його талант прекрасний і важкий.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36"/>
          <p:cNvSpPr txBox="1"/>
          <p:nvPr>
            <p:ph type="title"/>
          </p:nvPr>
        </p:nvSpPr>
        <p:spPr>
          <a:xfrm>
            <a:off x="819150" y="845600"/>
            <a:ext cx="6763800" cy="3559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І це не простоо вишиті одежі,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В яких цвітуть і ружі, і ромен.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В них- дух свободи, вольності пожежі,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Що повставали з-над крутих рамен.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І їх ні час, ні простір не порушать,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Нехай на порох зітруться роки!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У них живуть людські, безсмертні душі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І добрі чари з легкої руки.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37"/>
          <p:cNvSpPr txBox="1"/>
          <p:nvPr>
            <p:ph type="title"/>
          </p:nvPr>
        </p:nvSpPr>
        <p:spPr>
          <a:xfrm>
            <a:off x="1657950" y="2022900"/>
            <a:ext cx="5828100" cy="109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5800"/>
              <a:t>Дякую за увагу!</a:t>
            </a:r>
            <a:endParaRPr sz="58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