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5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3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5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1528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594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02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858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424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593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9466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859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669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449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3093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960755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013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74460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067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6764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56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079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jpg"/><Relationship Id="rId5" Type="http://schemas.openxmlformats.org/officeDocument/2006/relationships/image" Target="../media/image9.gif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365761"/>
            <a:ext cx="9417731" cy="2133599"/>
          </a:xfrm>
        </p:spPr>
        <p:txBody>
          <a:bodyPr>
            <a:normAutofit/>
          </a:bodyPr>
          <a:lstStyle/>
          <a:p>
            <a:r>
              <a:rPr lang="en-US" sz="9600" dirty="0" smtClean="0">
                <a:solidFill>
                  <a:srgbClr val="FFFF00"/>
                </a:solidFill>
              </a:rPr>
              <a:t>ABC</a:t>
            </a:r>
            <a:r>
              <a:rPr lang="uk-UA" sz="9600" dirty="0" smtClean="0">
                <a:solidFill>
                  <a:srgbClr val="FFFF00"/>
                </a:solidFill>
              </a:rPr>
              <a:t> </a:t>
            </a:r>
            <a:r>
              <a:rPr lang="en-US" sz="9600" dirty="0" smtClean="0">
                <a:solidFill>
                  <a:srgbClr val="FFFF00"/>
                </a:solidFill>
              </a:rPr>
              <a:t>- </a:t>
            </a:r>
            <a:r>
              <a:rPr lang="en-US" sz="9600" dirty="0" smtClean="0">
                <a:solidFill>
                  <a:srgbClr val="FFFF00"/>
                </a:solidFill>
              </a:rPr>
              <a:t>CODE</a:t>
            </a:r>
            <a:endParaRPr lang="uk-UA" sz="9600" dirty="0">
              <a:solidFill>
                <a:srgbClr val="FFFF00"/>
              </a:solidFill>
            </a:endParaRPr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79864"/>
            <a:ext cx="28854" cy="9747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uk-UA" alt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flipH="1">
            <a:off x="454897" y="2551205"/>
            <a:ext cx="1040469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smtClean="0">
                <a:solidFill>
                  <a:srgbClr val="FF0000"/>
                </a:solidFill>
              </a:rPr>
              <a:t>Entertaining lesson for </a:t>
            </a:r>
            <a:r>
              <a:rPr lang="en-US" sz="5400" dirty="0">
                <a:solidFill>
                  <a:srgbClr val="FF0000"/>
                </a:solidFill>
              </a:rPr>
              <a:t>fifth </a:t>
            </a:r>
            <a:r>
              <a:rPr lang="en-US" sz="5400" dirty="0" smtClean="0">
                <a:solidFill>
                  <a:srgbClr val="FF0000"/>
                </a:solidFill>
              </a:rPr>
              <a:t>grade </a:t>
            </a:r>
            <a:r>
              <a:rPr lang="en-US" sz="5400" dirty="0">
                <a:solidFill>
                  <a:srgbClr val="FF0000"/>
                </a:solidFill>
              </a:rPr>
              <a:t>students </a:t>
            </a:r>
          </a:p>
          <a:p>
            <a:r>
              <a:rPr lang="en-US" sz="5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(topics </a:t>
            </a:r>
            <a:r>
              <a:rPr lang="en-US" sz="5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of the first semester)</a:t>
            </a:r>
          </a:p>
        </p:txBody>
      </p:sp>
    </p:spTree>
    <p:extLst>
      <p:ext uri="{BB962C8B-B14F-4D97-AF65-F5344CB8AC3E}">
        <p14:creationId xmlns:p14="http://schemas.microsoft.com/office/powerpoint/2010/main" val="154352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810">
        <p14:reveal/>
      </p:transition>
    </mc:Choice>
    <mc:Fallback xmlns="">
      <p:transition spd="slow" advTm="108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1222" y="685799"/>
            <a:ext cx="8153990" cy="1508761"/>
          </a:xfrm>
        </p:spPr>
        <p:txBody>
          <a:bodyPr>
            <a:normAutofit/>
          </a:bodyPr>
          <a:lstStyle/>
          <a:p>
            <a:endParaRPr lang="uk-UA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2595154"/>
            <a:ext cx="6400800" cy="1193075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22" y="685799"/>
            <a:ext cx="9340455" cy="11747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482" y="2640874"/>
            <a:ext cx="8194767" cy="9579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482" y="4045131"/>
            <a:ext cx="5992887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20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4176">
        <p14:flash/>
      </p:transition>
    </mc:Choice>
    <mc:Fallback xmlns="">
      <p:transition spd="slow" advTm="41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16. 18. 15.6. 5 .19. 19.9.15.14.19</a:t>
            </a:r>
            <a:br>
              <a:rPr lang="en-US" dirty="0"/>
            </a:br>
            <a:endParaRPr lang="uk-UA" dirty="0"/>
          </a:p>
        </p:txBody>
      </p:sp>
      <p:pic>
        <p:nvPicPr>
          <p:cNvPr id="8" name="Объект 7"/>
          <p:cNvPicPr preferRelativeResize="0"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110" y="685800"/>
            <a:ext cx="6436606" cy="3614738"/>
          </a:xfrm>
          <a:prstGeom prst="snip2DiagRect">
            <a:avLst>
              <a:gd name="adj1" fmla="val 10168"/>
              <a:gd name="adj2" fmla="val 0"/>
            </a:avLst>
          </a:prstGeom>
        </p:spPr>
      </p:pic>
    </p:spTree>
    <p:extLst>
      <p:ext uri="{BB962C8B-B14F-4D97-AF65-F5344CB8AC3E}">
        <p14:creationId xmlns:p14="http://schemas.microsoft.com/office/powerpoint/2010/main" val="424851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5"/>
    </mc:Choice>
    <mc:Fallback xmlns="">
      <p:transition spd="slow" advTm="285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uk-UA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99" y="355927"/>
            <a:ext cx="6763510" cy="4470072"/>
          </a:xfrm>
        </p:spPr>
      </p:pic>
      <p:sp>
        <p:nvSpPr>
          <p:cNvPr id="9" name="Rectangle 1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5039139" y="4988727"/>
            <a:ext cx="6303365" cy="83613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you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 </a:t>
            </a: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need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 </a:t>
            </a: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to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 </a:t>
            </a: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write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 </a:t>
            </a: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as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 </a:t>
            </a: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many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 </a:t>
            </a: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professions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 </a:t>
            </a: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as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 </a:t>
            </a:r>
            <a:r>
              <a:rPr kumimoji="0" lang="uk-UA" altLang="uk-UA" sz="2800" b="0" i="1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possible</a:t>
            </a:r>
            <a:r>
              <a:rPr kumimoji="0" lang="uk-UA" altLang="uk-UA" sz="2800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kumimoji="0" lang="uk-UA" altLang="uk-UA" sz="2800" b="0" i="1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9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9"/>
    </mc:Choice>
    <mc:Fallback xmlns="">
      <p:transition spd="slow" advTm="146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67140" y="4676176"/>
            <a:ext cx="10843591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dirty="0">
                <a:latin typeface="+mn-lt"/>
              </a:rPr>
              <a:t>let's guess the topic of the second </a:t>
            </a:r>
            <a:r>
              <a:rPr lang="en-US" sz="2200" dirty="0" smtClean="0">
                <a:latin typeface="+mn-lt"/>
              </a:rPr>
              <a:t>round</a:t>
            </a:r>
            <a:r>
              <a:rPr lang="uk-UA" sz="2200" dirty="0" smtClean="0">
                <a:latin typeface="+mn-lt"/>
              </a:rPr>
              <a:t>.</a:t>
            </a:r>
            <a:r>
              <a:rPr lang="en-US" sz="2200" dirty="0">
                <a:latin typeface="+mn-lt"/>
              </a:rPr>
              <a:t> we play </a:t>
            </a:r>
            <a:r>
              <a:rPr lang="en-US" sz="2200" dirty="0" smtClean="0">
                <a:latin typeface="+mn-lt"/>
              </a:rPr>
              <a:t>again</a:t>
            </a:r>
            <a:r>
              <a:rPr lang="uk-UA" sz="2200" dirty="0" smtClean="0">
                <a:latin typeface="+mn-lt"/>
              </a:rPr>
              <a:t> </a:t>
            </a:r>
            <a:r>
              <a:rPr lang="en-US" sz="2200" dirty="0" smtClean="0">
                <a:latin typeface="+mn-lt"/>
              </a:rPr>
              <a:t>ABC-CODE</a:t>
            </a:r>
            <a:r>
              <a:rPr lang="uk-UA" sz="2200" dirty="0" smtClean="0">
                <a:latin typeface="+mn-lt"/>
              </a:rPr>
              <a:t>:</a:t>
            </a:r>
            <a:br>
              <a:rPr lang="uk-UA" sz="2200" dirty="0" smtClean="0">
                <a:latin typeface="+mn-lt"/>
              </a:rPr>
            </a:br>
            <a:r>
              <a:rPr lang="uk-UA" sz="2200" dirty="0">
                <a:latin typeface="+mn-lt"/>
              </a:rPr>
              <a:t/>
            </a:r>
            <a:br>
              <a:rPr lang="uk-UA" sz="2200" dirty="0">
                <a:latin typeface="+mn-lt"/>
              </a:rPr>
            </a:br>
            <a:r>
              <a:rPr lang="uk-UA" sz="1600" dirty="0" smtClean="0">
                <a:latin typeface="+mn-lt"/>
              </a:rPr>
              <a:t/>
            </a:r>
            <a:br>
              <a:rPr lang="uk-UA" sz="1600" dirty="0" smtClean="0">
                <a:latin typeface="+mn-lt"/>
              </a:rPr>
            </a:br>
            <a:r>
              <a:rPr lang="uk-UA" sz="4000" dirty="0" smtClean="0">
                <a:latin typeface="+mn-lt"/>
              </a:rPr>
              <a:t>3.12.15.20.8.5.19</a:t>
            </a:r>
            <a:r>
              <a:rPr lang="en-US" sz="4000" dirty="0">
                <a:latin typeface="+mn-lt"/>
              </a:rPr>
              <a:t/>
            </a:r>
            <a:br>
              <a:rPr lang="en-US" sz="4000" dirty="0">
                <a:latin typeface="+mn-lt"/>
              </a:rPr>
            </a:br>
            <a:endParaRPr lang="uk-UA" sz="4000" dirty="0">
              <a:latin typeface="+mn-lt"/>
            </a:endParaRPr>
          </a:p>
        </p:txBody>
      </p:sp>
      <p:pic>
        <p:nvPicPr>
          <p:cNvPr id="8" name="Объект 7"/>
          <p:cNvPicPr preferRelativeResize="0"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110" y="685800"/>
            <a:ext cx="6436606" cy="3614738"/>
          </a:xfrm>
          <a:prstGeom prst="snip2DiagRect">
            <a:avLst>
              <a:gd name="adj1" fmla="val 10168"/>
              <a:gd name="adj2" fmla="val 0"/>
            </a:avLst>
          </a:prstGeom>
        </p:spPr>
      </p:pic>
    </p:spTree>
    <p:extLst>
      <p:ext uri="{BB962C8B-B14F-4D97-AF65-F5344CB8AC3E}">
        <p14:creationId xmlns:p14="http://schemas.microsoft.com/office/powerpoint/2010/main" val="159787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"/>
    </mc:Choice>
    <mc:Fallback xmlns="">
      <p:transition spd="slow" advTm="101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096645" y="274982"/>
            <a:ext cx="6836397" cy="1871869"/>
          </a:xfrm>
        </p:spPr>
        <p:txBody>
          <a:bodyPr>
            <a:normAutofit/>
          </a:bodyPr>
          <a:lstStyle/>
          <a:p>
            <a:r>
              <a:rPr lang="en-US" dirty="0"/>
              <a:t>your task is to say what clothes we wear in the following </a:t>
            </a:r>
            <a:r>
              <a:rPr lang="en-US" dirty="0" smtClean="0"/>
              <a:t>situations</a:t>
            </a:r>
            <a:r>
              <a:rPr lang="uk-UA" dirty="0" smtClean="0"/>
              <a:t>:</a:t>
            </a:r>
            <a:endParaRPr lang="uk-UA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9" r="3549"/>
          <a:stretch>
            <a:fillRect/>
          </a:stretch>
        </p:blipFill>
        <p:spPr>
          <a:xfrm>
            <a:off x="303213" y="175592"/>
            <a:ext cx="3280974" cy="3124199"/>
          </a:xfrm>
          <a:prstGeom prst="snip2DiagRect">
            <a:avLst>
              <a:gd name="adj1" fmla="val 10815"/>
              <a:gd name="adj2" fmla="val 23932"/>
            </a:avLst>
          </a:prstGeo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9631016" y="4532243"/>
            <a:ext cx="1113183" cy="293756"/>
          </a:xfrm>
        </p:spPr>
        <p:txBody>
          <a:bodyPr>
            <a:normAutofit fontScale="85000" lnSpcReduction="20000"/>
          </a:bodyPr>
          <a:lstStyle/>
          <a:p>
            <a:endParaRPr lang="uk-UA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23" y="3677478"/>
            <a:ext cx="3866320" cy="28425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417" y="3011557"/>
            <a:ext cx="3071192" cy="350851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957" y="1848678"/>
            <a:ext cx="3329608" cy="173934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783" y="3935896"/>
            <a:ext cx="3766931" cy="258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5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7"/>
    </mc:Choice>
    <mc:Fallback xmlns="">
      <p:transition spd="slow" advTm="209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200" dirty="0">
                <a:latin typeface="+mn-lt"/>
              </a:rPr>
              <a:t/>
            </a:r>
            <a:br>
              <a:rPr lang="uk-UA" sz="2200" dirty="0">
                <a:latin typeface="+mn-lt"/>
              </a:rPr>
            </a:br>
            <a:r>
              <a:rPr lang="uk-UA" sz="1600" dirty="0" smtClean="0">
                <a:latin typeface="+mn-lt"/>
              </a:rPr>
              <a:t/>
            </a:r>
            <a:br>
              <a:rPr lang="uk-UA" sz="1600" dirty="0" smtClean="0">
                <a:latin typeface="+mn-lt"/>
              </a:rPr>
            </a:br>
            <a:r>
              <a:rPr lang="en-US" sz="4000" dirty="0">
                <a:latin typeface="+mn-lt"/>
              </a:rPr>
              <a:t/>
            </a:r>
            <a:br>
              <a:rPr lang="en-US" sz="4000" dirty="0">
                <a:latin typeface="+mn-lt"/>
              </a:rPr>
            </a:br>
            <a:endParaRPr lang="uk-UA" sz="400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974034" y="4899990"/>
            <a:ext cx="8246165" cy="1094409"/>
          </a:xfrm>
        </p:spPr>
        <p:txBody>
          <a:bodyPr>
            <a:noAutofit/>
          </a:bodyPr>
          <a:lstStyle/>
          <a:p>
            <a:pPr algn="ctr"/>
            <a:r>
              <a:rPr lang="en-US" sz="8800" dirty="0" smtClean="0"/>
              <a:t>6. 15.15.4.</a:t>
            </a:r>
            <a:endParaRPr lang="uk-UA" sz="8800" dirty="0"/>
          </a:p>
        </p:txBody>
      </p:sp>
      <p:pic>
        <p:nvPicPr>
          <p:cNvPr id="8" name="Объект 7"/>
          <p:cNvPicPr preferRelativeResize="0"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38" y="1599202"/>
            <a:ext cx="10445750" cy="3041650"/>
          </a:xfrm>
          <a:prstGeom prst="snip2DiagRect">
            <a:avLst>
              <a:gd name="adj1" fmla="val 10168"/>
              <a:gd name="adj2" fmla="val 0"/>
            </a:avLst>
          </a:prstGeom>
        </p:spPr>
      </p:pic>
      <p:sp>
        <p:nvSpPr>
          <p:cNvPr id="2" name="Прямоугольник 1"/>
          <p:cNvSpPr/>
          <p:nvPr/>
        </p:nvSpPr>
        <p:spPr>
          <a:xfrm>
            <a:off x="5057895" y="3244334"/>
            <a:ext cx="2076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third round code</a:t>
            </a:r>
            <a:endParaRPr lang="uk-UA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61052" y="732861"/>
            <a:ext cx="9621077" cy="589913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lang="en-US" altLang="uk-UA" sz="4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inherit"/>
              </a:rPr>
              <a:t>Guess</a:t>
            </a:r>
            <a:r>
              <a:rPr kumimoji="0" lang="en-US" altLang="uk-UA" sz="4000" b="0" i="0" u="none" strike="noStrike" cap="none" normalizeH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inherit"/>
              </a:rPr>
              <a:t> the </a:t>
            </a:r>
            <a:r>
              <a:rPr kumimoji="0" lang="uk-UA" altLang="uk-UA" sz="4000" b="0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inherit"/>
              </a:rPr>
              <a:t>third</a:t>
            </a:r>
            <a:r>
              <a:rPr kumimoji="0" lang="uk-UA" altLang="uk-UA" sz="4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inherit"/>
              </a:rPr>
              <a:t> </a:t>
            </a:r>
            <a:r>
              <a:rPr kumimoji="0" lang="uk-UA" altLang="uk-UA" sz="4000" b="0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inherit"/>
              </a:rPr>
              <a:t>round</a:t>
            </a:r>
            <a:r>
              <a:rPr kumimoji="0" lang="uk-UA" altLang="uk-UA" sz="4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inherit"/>
              </a:rPr>
              <a:t> - </a:t>
            </a:r>
            <a:r>
              <a:rPr kumimoji="0" lang="uk-UA" altLang="uk-UA" sz="4000" b="0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inherit"/>
              </a:rPr>
              <a:t>code</a:t>
            </a:r>
            <a:r>
              <a:rPr kumimoji="0" lang="uk-UA" altLang="uk-UA" sz="4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 </a:t>
            </a:r>
            <a:endParaRPr kumimoji="0" lang="uk-UA" altLang="uk-UA" sz="4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77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7"/>
    </mc:Choice>
    <mc:Fallback xmlns="">
      <p:transition spd="slow" advTm="1487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4212" y="993914"/>
            <a:ext cx="8534400" cy="5000486"/>
          </a:xfrm>
        </p:spPr>
        <p:txBody>
          <a:bodyPr>
            <a:noAutofit/>
          </a:bodyPr>
          <a:lstStyle/>
          <a:p>
            <a:r>
              <a:rPr lang="en-US" sz="6000" dirty="0">
                <a:solidFill>
                  <a:srgbClr val="000000"/>
                </a:solidFill>
                <a:latin typeface="Times New Roman" panose="02020603050405020304" pitchFamily="18" charset="0"/>
              </a:rPr>
              <a:t>Soft and sweet and almost round. Color is a </a:t>
            </a:r>
            <a:r>
              <a:rPr lang="en-US" sz="6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greeny</a:t>
            </a:r>
            <a:r>
              <a:rPr lang="en-US" sz="6000" dirty="0">
                <a:solidFill>
                  <a:srgbClr val="000000"/>
                </a:solidFill>
                <a:latin typeface="Times New Roman" panose="02020603050405020304" pitchFamily="18" charset="0"/>
              </a:rPr>
              <a:t>-brown. Eat it with the skin or bare. </a:t>
            </a:r>
            <a:r>
              <a:rPr lang="en-US" sz="6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It’s a juicy</a:t>
            </a:r>
            <a:r>
              <a:rPr lang="uk-UA" sz="6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…</a:t>
            </a:r>
            <a:r>
              <a:rPr lang="en-US" sz="6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!</a:t>
            </a:r>
            <a:endParaRPr lang="uk-UA" sz="6000" dirty="0"/>
          </a:p>
        </p:txBody>
      </p:sp>
    </p:spTree>
    <p:extLst>
      <p:ext uri="{BB962C8B-B14F-4D97-AF65-F5344CB8AC3E}">
        <p14:creationId xmlns:p14="http://schemas.microsoft.com/office/powerpoint/2010/main" val="126428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6"/>
    </mc:Choice>
    <mc:Fallback xmlns="">
      <p:transition spd="slow" advTm="89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751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5"/>
    </mc:Choice>
    <mc:Fallback xmlns="">
      <p:transition spd="slow" advTm="401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5364" y="1958008"/>
            <a:ext cx="5715001" cy="2295939"/>
          </a:xfrm>
        </p:spPr>
        <p:txBody>
          <a:bodyPr>
            <a:noAutofit/>
          </a:bodyPr>
          <a:lstStyle/>
          <a:p>
            <a:pPr algn="ctr"/>
            <a:r>
              <a:rPr lang="en-US" sz="9600" dirty="0" smtClean="0"/>
              <a:t>pear</a:t>
            </a:r>
            <a:endParaRPr lang="uk-UA" sz="9600" dirty="0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5" r="14115"/>
          <a:stretch>
            <a:fillRect/>
          </a:stretch>
        </p:blipFill>
        <p:spPr/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8090452" y="2777066"/>
            <a:ext cx="2653748" cy="2048933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8439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6"/>
    </mc:Choice>
    <mc:Fallback xmlns="">
      <p:transition spd="slow" advTm="197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543" y="864704"/>
            <a:ext cx="8534400" cy="4939748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Clean, but not </a:t>
            </a:r>
            <a:r>
              <a:rPr lang="en-US" sz="5400" dirty="0" err="1">
                <a:solidFill>
                  <a:schemeClr val="accent6">
                    <a:lumMod val="75000"/>
                  </a:schemeClr>
                </a:solidFill>
              </a:rPr>
              <a:t>water,White</a:t>
            </a:r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, but not </a:t>
            </a:r>
            <a:r>
              <a:rPr lang="en-US" sz="5400" dirty="0" err="1">
                <a:solidFill>
                  <a:schemeClr val="accent6">
                    <a:lumMod val="75000"/>
                  </a:schemeClr>
                </a:solidFill>
              </a:rPr>
              <a:t>snow,Sweet</a:t>
            </a:r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, but not ice-</a:t>
            </a:r>
            <a:r>
              <a:rPr lang="en-US" sz="5400" dirty="0" err="1">
                <a:solidFill>
                  <a:schemeClr val="accent6">
                    <a:lumMod val="75000"/>
                  </a:schemeClr>
                </a:solidFill>
              </a:rPr>
              <a:t>cream,What</a:t>
            </a:r>
            <a:r>
              <a:rPr lang="en-US" sz="5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</a:rPr>
              <a:t>is it?</a:t>
            </a:r>
            <a:r>
              <a:rPr lang="uk-UA" sz="5400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5400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uk-UA" sz="5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24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5"/>
    </mc:Choice>
    <mc:Fallback xmlns="">
      <p:transition spd="slow" advTm="128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14400" y="715617"/>
            <a:ext cx="5824330" cy="1875183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2" r="22982"/>
          <a:stretch>
            <a:fillRect/>
          </a:stretch>
        </p:blipFill>
        <p:spPr>
          <a:xfrm>
            <a:off x="7563678" y="601917"/>
            <a:ext cx="3478695" cy="4636005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 flipH="1">
            <a:off x="675858" y="2733261"/>
            <a:ext cx="5923721" cy="496956"/>
          </a:xfrm>
        </p:spPr>
        <p:txBody>
          <a:bodyPr>
            <a:normAutofit fontScale="25000" lnSpcReduction="20000"/>
          </a:bodyPr>
          <a:lstStyle/>
          <a:p>
            <a:pPr algn="ctr"/>
            <a:endParaRPr lang="en-US" sz="14000" dirty="0" smtClean="0"/>
          </a:p>
          <a:p>
            <a:pPr algn="ctr"/>
            <a:r>
              <a:rPr lang="en-US" sz="56000" dirty="0"/>
              <a:t> </a:t>
            </a:r>
            <a:r>
              <a:rPr lang="en-US" sz="56000" dirty="0" smtClean="0"/>
              <a:t>sugar</a:t>
            </a:r>
            <a:endParaRPr lang="uk-UA" sz="560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08113"/>
            <a:ext cx="5824330" cy="292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1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0"/>
    </mc:Choice>
    <mc:Fallback xmlns="">
      <p:transition spd="slow" advTm="185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4212" y="477078"/>
            <a:ext cx="8534400" cy="5517321"/>
          </a:xfrm>
        </p:spPr>
        <p:txBody>
          <a:bodyPr>
            <a:normAutofit/>
          </a:bodyPr>
          <a:lstStyle/>
          <a:p>
            <a:r>
              <a:rPr lang="en-US" dirty="0"/>
              <a:t> grow in the dark</a:t>
            </a:r>
            <a:r>
              <a:rPr lang="en-US" dirty="0" smtClean="0"/>
              <a:t>, but </a:t>
            </a:r>
            <a:r>
              <a:rPr lang="en-US" dirty="0"/>
              <a:t>I come up white</a:t>
            </a:r>
            <a:r>
              <a:rPr lang="en-US" dirty="0" smtClean="0"/>
              <a:t>. On </a:t>
            </a:r>
            <a:r>
              <a:rPr lang="en-US" dirty="0"/>
              <a:t>a pizza or a </a:t>
            </a:r>
            <a:r>
              <a:rPr lang="en-US" dirty="0" err="1"/>
              <a:t>saladI</a:t>
            </a:r>
            <a:r>
              <a:rPr lang="en-US" dirty="0"/>
              <a:t> am a delight</a:t>
            </a:r>
            <a:r>
              <a:rPr lang="en-US" dirty="0" smtClean="0"/>
              <a:t>. But be ware </a:t>
            </a:r>
            <a:r>
              <a:rPr lang="en-US" dirty="0"/>
              <a:t>their </a:t>
            </a:r>
            <a:r>
              <a:rPr lang="en-US" dirty="0" smtClean="0"/>
              <a:t>trick If </a:t>
            </a:r>
            <a:r>
              <a:rPr lang="en-US" dirty="0"/>
              <a:t>you eat the wrong </a:t>
            </a:r>
            <a:r>
              <a:rPr lang="en-US" dirty="0" smtClean="0"/>
              <a:t>kind they </a:t>
            </a:r>
            <a:r>
              <a:rPr lang="en-US" dirty="0"/>
              <a:t>can make </a:t>
            </a:r>
            <a:r>
              <a:rPr lang="en-US" dirty="0" smtClean="0"/>
              <a:t>you sick. :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5242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"/>
    </mc:Choice>
    <mc:Fallback xmlns="">
      <p:transition spd="slow" advTm="814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89" y="283678"/>
            <a:ext cx="4724894" cy="34236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278" y="636104"/>
            <a:ext cx="4631635" cy="3214896"/>
          </a:xfrm>
          <a:prstGeom prst="rect">
            <a:avLst/>
          </a:prstGeo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9600" dirty="0" smtClean="0"/>
              <a:t>mushroom</a:t>
            </a:r>
            <a:endParaRPr lang="uk-UA" sz="9600" dirty="0"/>
          </a:p>
        </p:txBody>
      </p:sp>
    </p:spTree>
    <p:extLst>
      <p:ext uri="{BB962C8B-B14F-4D97-AF65-F5344CB8AC3E}">
        <p14:creationId xmlns:p14="http://schemas.microsoft.com/office/powerpoint/2010/main" val="345391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1"/>
    </mc:Choice>
    <mc:Fallback xmlns="">
      <p:transition spd="slow" advTm="89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4212" y="377687"/>
            <a:ext cx="7793866" cy="2703443"/>
          </a:xfrm>
        </p:spPr>
        <p:txBody>
          <a:bodyPr>
            <a:noAutofit/>
          </a:bodyPr>
          <a:lstStyle/>
          <a:p>
            <a:r>
              <a:rPr lang="en-US" sz="4000" dirty="0" smtClean="0"/>
              <a:t>1.I </a:t>
            </a:r>
            <a:r>
              <a:rPr lang="en-US" sz="4000" dirty="0"/>
              <a:t>am yellow, I am made from milk, you eat me with </a:t>
            </a:r>
            <a:r>
              <a:rPr lang="en-US" sz="4000" dirty="0" smtClean="0"/>
              <a:t>bread…</a:t>
            </a:r>
            <a:endParaRPr lang="uk-UA" sz="4000" dirty="0"/>
          </a:p>
        </p:txBody>
      </p:sp>
      <p:sp>
        <p:nvSpPr>
          <p:cNvPr id="6" name="Текст 5"/>
          <p:cNvSpPr>
            <a:spLocks noGrp="1"/>
          </p:cNvSpPr>
          <p:nvPr>
            <p:ph type="subTitle" idx="1"/>
          </p:nvPr>
        </p:nvSpPr>
        <p:spPr>
          <a:xfrm>
            <a:off x="684212" y="3369365"/>
            <a:ext cx="8549240" cy="2421835"/>
          </a:xfrm>
        </p:spPr>
        <p:txBody>
          <a:bodyPr>
            <a:noAutofit/>
          </a:bodyPr>
          <a:lstStyle/>
          <a:p>
            <a:r>
              <a:rPr lang="en-US" sz="5400" dirty="0" smtClean="0"/>
              <a:t>2.It’s </a:t>
            </a:r>
            <a:r>
              <a:rPr lang="en-US" sz="5400" dirty="0"/>
              <a:t>white </a:t>
            </a:r>
            <a:r>
              <a:rPr lang="en-US" sz="5400" dirty="0" err="1"/>
              <a:t>outside,and</a:t>
            </a:r>
            <a:r>
              <a:rPr lang="en-US" sz="5400" dirty="0"/>
              <a:t> yellow </a:t>
            </a:r>
            <a:r>
              <a:rPr lang="en-US" sz="5400" dirty="0" smtClean="0"/>
              <a:t>inside….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196389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6"/>
    </mc:Choice>
    <mc:Fallback xmlns="">
      <p:transition spd="slow" advTm="276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16" y="3360461"/>
            <a:ext cx="5119688" cy="29111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89" y="234937"/>
            <a:ext cx="5229638" cy="3316150"/>
          </a:xfrm>
          <a:prstGeom prst="rect">
            <a:avLst/>
          </a:prstGeom>
        </p:spPr>
      </p:pic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6826527" y="3677478"/>
            <a:ext cx="8001000" cy="1675779"/>
          </a:xfrm>
        </p:spPr>
        <p:txBody>
          <a:bodyPr>
            <a:normAutofit/>
          </a:bodyPr>
          <a:lstStyle/>
          <a:p>
            <a:r>
              <a:rPr lang="en-US" sz="8800" dirty="0" smtClean="0"/>
              <a:t>egg</a:t>
            </a:r>
            <a:endParaRPr lang="uk-UA" sz="8800" dirty="0"/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948151" y="1287484"/>
            <a:ext cx="4394131" cy="1947333"/>
          </a:xfrm>
        </p:spPr>
        <p:txBody>
          <a:bodyPr>
            <a:normAutofit/>
          </a:bodyPr>
          <a:lstStyle/>
          <a:p>
            <a:pPr algn="ctr"/>
            <a:r>
              <a:rPr lang="en-US" sz="8800" dirty="0" smtClean="0">
                <a:solidFill>
                  <a:srgbClr val="7030A0"/>
                </a:solidFill>
              </a:rPr>
              <a:t>butter</a:t>
            </a:r>
            <a:endParaRPr lang="uk-UA" sz="8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39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1"/>
    </mc:Choice>
    <mc:Fallback xmlns="">
      <p:transition spd="slow" advTm="128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200" dirty="0">
                <a:latin typeface="+mn-lt"/>
              </a:rPr>
              <a:t/>
            </a:r>
            <a:br>
              <a:rPr lang="uk-UA" sz="2200" dirty="0">
                <a:latin typeface="+mn-lt"/>
              </a:rPr>
            </a:br>
            <a:r>
              <a:rPr lang="uk-UA" sz="1600" dirty="0" smtClean="0">
                <a:latin typeface="+mn-lt"/>
              </a:rPr>
              <a:t/>
            </a:r>
            <a:br>
              <a:rPr lang="uk-UA" sz="1600" dirty="0" smtClean="0">
                <a:latin typeface="+mn-lt"/>
              </a:rPr>
            </a:br>
            <a:r>
              <a:rPr lang="en-US" sz="4000" dirty="0">
                <a:latin typeface="+mn-lt"/>
              </a:rPr>
              <a:t/>
            </a:r>
            <a:br>
              <a:rPr lang="en-US" sz="4000" dirty="0">
                <a:latin typeface="+mn-lt"/>
              </a:rPr>
            </a:br>
            <a:endParaRPr lang="uk-UA" sz="4000" dirty="0"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974034" y="4899990"/>
            <a:ext cx="8246165" cy="1094409"/>
          </a:xfrm>
        </p:spPr>
        <p:txBody>
          <a:bodyPr>
            <a:noAutofit/>
          </a:bodyPr>
          <a:lstStyle/>
          <a:p>
            <a:pPr algn="ctr"/>
            <a:r>
              <a:rPr lang="en-US" sz="8800" dirty="0" smtClean="0"/>
              <a:t>18.5.19.20</a:t>
            </a:r>
            <a:endParaRPr lang="uk-UA" sz="8800" dirty="0"/>
          </a:p>
        </p:txBody>
      </p:sp>
      <p:pic>
        <p:nvPicPr>
          <p:cNvPr id="8" name="Объект 7"/>
          <p:cNvPicPr preferRelativeResize="0"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38" y="1599202"/>
            <a:ext cx="10445750" cy="3041650"/>
          </a:xfrm>
          <a:prstGeom prst="snip2DiagRect">
            <a:avLst>
              <a:gd name="adj1" fmla="val 10168"/>
              <a:gd name="adj2" fmla="val 0"/>
            </a:avLst>
          </a:prstGeom>
        </p:spPr>
      </p:pic>
      <p:sp>
        <p:nvSpPr>
          <p:cNvPr id="2" name="Прямоугольник 1"/>
          <p:cNvSpPr/>
          <p:nvPr/>
        </p:nvSpPr>
        <p:spPr>
          <a:xfrm>
            <a:off x="5057895" y="3244334"/>
            <a:ext cx="2076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third round code</a:t>
            </a:r>
            <a:endParaRPr lang="uk-UA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61052" y="732861"/>
            <a:ext cx="9621077" cy="589913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lang="en-US" altLang="uk-UA" sz="4000" b="1" i="1" dirty="0" smtClean="0">
                <a:solidFill>
                  <a:srgbClr val="7030A0"/>
                </a:solidFill>
                <a:latin typeface="inherit"/>
              </a:rPr>
              <a:t>Guess</a:t>
            </a:r>
            <a:r>
              <a:rPr kumimoji="0" lang="en-US" altLang="uk-UA" sz="4000" b="1" i="1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inherit"/>
              </a:rPr>
              <a:t> the </a:t>
            </a:r>
            <a:r>
              <a:rPr lang="en-US" altLang="uk-UA" sz="4000" b="1" i="1" dirty="0" smtClean="0">
                <a:solidFill>
                  <a:srgbClr val="7030A0"/>
                </a:solidFill>
                <a:latin typeface="inherit"/>
              </a:rPr>
              <a:t>last topic</a:t>
            </a:r>
            <a:endParaRPr kumimoji="0" lang="uk-UA" altLang="uk-UA" sz="4000" b="1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10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6"/>
    </mc:Choice>
    <mc:Fallback xmlns="">
      <p:transition spd="slow" advTm="177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dc1ffd3f2b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2479" y="1471749"/>
            <a:ext cx="5042263" cy="3539989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719252"/>
          </a:xfrm>
        </p:spPr>
        <p:txBody>
          <a:bodyPr>
            <a:noAutofit/>
          </a:bodyPr>
          <a:lstStyle/>
          <a:p>
            <a:pPr marL="342900" indent="-342900">
              <a:buAutoNum type="alphaLcPeriod"/>
            </a:pPr>
            <a:r>
              <a:rPr lang="uk-UA" sz="3200" dirty="0" smtClean="0"/>
              <a:t>Ні про що. Все гаразд</a:t>
            </a:r>
          </a:p>
          <a:p>
            <a:pPr marL="342900" indent="-342900">
              <a:buAutoNum type="alphaLcPeriod"/>
            </a:pPr>
            <a:r>
              <a:rPr lang="uk-UA" sz="3200" dirty="0" smtClean="0"/>
              <a:t>Не підніматися</a:t>
            </a:r>
          </a:p>
          <a:p>
            <a:pPr marL="342900" indent="-342900">
              <a:buAutoNum type="alphaLcPeriod"/>
            </a:pPr>
            <a:r>
              <a:rPr lang="uk-UA" sz="3200" dirty="0" smtClean="0"/>
              <a:t>Не вибачатися	</a:t>
            </a:r>
          </a:p>
          <a:p>
            <a:pPr marL="342900" indent="-342900">
              <a:buAutoNum type="alphaLcPeriod"/>
            </a:pPr>
            <a:r>
              <a:rPr lang="uk-UA" sz="3200" dirty="0" smtClean="0"/>
              <a:t>Не згадувати про </a:t>
            </a:r>
            <a:r>
              <a:rPr lang="uk-UA" sz="3200" dirty="0" err="1" smtClean="0"/>
              <a:t>те.що</a:t>
            </a:r>
            <a:r>
              <a:rPr lang="uk-UA" sz="3200" dirty="0" smtClean="0"/>
              <a:t> було раніше</a:t>
            </a:r>
            <a:endParaRPr lang="uk-UA" sz="3200" dirty="0"/>
          </a:p>
        </p:txBody>
      </p:sp>
      <p:sp>
        <p:nvSpPr>
          <p:cNvPr id="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7085012" y="1015088"/>
            <a:ext cx="4712541" cy="71302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What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 </a:t>
            </a:r>
            <a:r>
              <a:rPr kumimoji="0" lang="uk-UA" altLang="uk-UA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does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 </a:t>
            </a:r>
            <a:r>
              <a:rPr kumimoji="0" lang="uk-UA" altLang="uk-UA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Elsa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 </a:t>
            </a:r>
            <a:r>
              <a:rPr kumimoji="0" lang="uk-UA" altLang="uk-UA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ask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 </a:t>
            </a:r>
            <a:r>
              <a:rPr kumimoji="0" lang="uk-UA" altLang="uk-UA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her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 </a:t>
            </a:r>
            <a:r>
              <a:rPr kumimoji="0" lang="uk-UA" altLang="uk-UA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sister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 </a:t>
            </a:r>
            <a:r>
              <a:rPr kumimoji="0" lang="uk-UA" altLang="uk-UA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for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?</a:t>
            </a:r>
            <a:b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</a:b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inherit"/>
              </a:rPr>
              <a:t>(Про що Ельза просить сестру?)</a:t>
            </a:r>
            <a:r>
              <a:rPr kumimoji="0" lang="uk-UA" altLang="uk-UA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endParaRPr kumimoji="0" lang="uk-UA" altLang="uk-UA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33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9"/>
    </mc:Choice>
    <mc:Fallback xmlns="">
      <p:transition spd="slow" advTm="4709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e8690ddfc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4213" y="1668463"/>
            <a:ext cx="5943600" cy="334327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marL="342900" indent="-342900">
              <a:buAutoNum type="alphaLcPeriod"/>
            </a:pPr>
            <a:r>
              <a:rPr lang="en-US" sz="4000" dirty="0" smtClean="0"/>
              <a:t>Cat</a:t>
            </a:r>
          </a:p>
          <a:p>
            <a:pPr marL="342900" indent="-342900">
              <a:buAutoNum type="alphaLcPeriod"/>
            </a:pPr>
            <a:r>
              <a:rPr lang="en-US" sz="4000" dirty="0" smtClean="0"/>
              <a:t>Spider</a:t>
            </a:r>
          </a:p>
          <a:p>
            <a:pPr marL="342900" indent="-342900">
              <a:buAutoNum type="alphaLcPeriod"/>
            </a:pPr>
            <a:r>
              <a:rPr lang="en-US" sz="4000" dirty="0" smtClean="0"/>
              <a:t>Dog</a:t>
            </a:r>
          </a:p>
          <a:p>
            <a:pPr marL="342900" indent="-342900">
              <a:buAutoNum type="alphaLcPeriod"/>
            </a:pPr>
            <a:r>
              <a:rPr lang="en-US" sz="4000" dirty="0" smtClean="0"/>
              <a:t>parrot</a:t>
            </a:r>
            <a:endParaRPr lang="uk-UA" sz="4000" dirty="0"/>
          </a:p>
        </p:txBody>
      </p:sp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1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What</a:t>
            </a: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kumimoji="0" lang="uk-UA" altLang="uk-UA" sz="21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pet</a:t>
            </a: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kumimoji="0" lang="uk-UA" altLang="uk-UA" sz="21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is</a:t>
            </a: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kumimoji="0" lang="uk-UA" altLang="uk-UA" sz="21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Billie</a:t>
            </a: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kumimoji="0" lang="uk-UA" altLang="uk-UA" sz="21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Eilish</a:t>
            </a: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kumimoji="0" lang="uk-UA" altLang="uk-UA" sz="21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talking</a:t>
            </a: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 </a:t>
            </a:r>
            <a:r>
              <a:rPr kumimoji="0" lang="uk-UA" altLang="uk-UA" sz="2100" b="0" i="0" u="none" strike="noStrike" cap="none" normalizeH="0" baseline="0" dirty="0" err="1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about</a:t>
            </a:r>
            <a:r>
              <a:rPr kumimoji="0" lang="uk-UA" altLang="uk-UA" sz="2100" b="0" i="0" u="none" strike="noStrike" cap="none" normalizeH="0" baseline="0" dirty="0" smtClean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?</a:t>
            </a:r>
            <a:r>
              <a:rPr kumimoji="0" lang="uk-UA" altLang="uk-UA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uk-UA" alt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0"/>
    </mc:Choice>
    <mc:Fallback xmlns="">
      <p:transition spd="slow" advTm="331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71063" y="685800"/>
            <a:ext cx="4676503" cy="1371600"/>
          </a:xfrm>
        </p:spPr>
        <p:txBody>
          <a:bodyPr>
            <a:noAutofit/>
          </a:bodyPr>
          <a:lstStyle/>
          <a:p>
            <a:r>
              <a:rPr lang="en-US" sz="4400" dirty="0" smtClean="0"/>
              <a:t>What was </a:t>
            </a:r>
            <a:r>
              <a:rPr lang="en-US" sz="4400"/>
              <a:t>t</a:t>
            </a:r>
            <a:r>
              <a:rPr lang="en-US" sz="4400" smtClean="0"/>
              <a:t>he </a:t>
            </a:r>
            <a:r>
              <a:rPr lang="en-US" sz="4400" smtClean="0"/>
              <a:t>question</a:t>
            </a:r>
            <a:endParaRPr lang="uk-UA" sz="44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7085012" y="2481943"/>
            <a:ext cx="3657600" cy="1819123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0" name="49ec5b4ab2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4213" y="1668463"/>
            <a:ext cx="5943600" cy="3343275"/>
          </a:xfrm>
        </p:spPr>
      </p:pic>
    </p:spTree>
    <p:extLst>
      <p:ext uri="{BB962C8B-B14F-4D97-AF65-F5344CB8AC3E}">
        <p14:creationId xmlns:p14="http://schemas.microsoft.com/office/powerpoint/2010/main" val="208332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8"/>
    </mc:Choice>
    <mc:Fallback xmlns="">
      <p:transition spd="slow" advTm="1958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200</TotalTime>
  <Words>232</Words>
  <Application>Microsoft Office PowerPoint</Application>
  <PresentationFormat>Широкоэкранный</PresentationFormat>
  <Paragraphs>39</Paragraphs>
  <Slides>20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Century Gothic</vt:lpstr>
      <vt:lpstr>inherit</vt:lpstr>
      <vt:lpstr>Times New Roman</vt:lpstr>
      <vt:lpstr>Wingdings 3</vt:lpstr>
      <vt:lpstr>Сектор</vt:lpstr>
      <vt:lpstr>ABC - CODE</vt:lpstr>
      <vt:lpstr>Презентация PowerPoint</vt:lpstr>
      <vt:lpstr>16. 18. 15.6. 5 .19. 19.9.15.14.19 </vt:lpstr>
      <vt:lpstr>.</vt:lpstr>
      <vt:lpstr>let's guess the topic of the second round. we play again ABC-CODE:   3.12.15.20.8.5.19 </vt:lpstr>
      <vt:lpstr>your task is to say what clothes we wear in the following situations:</vt:lpstr>
      <vt:lpstr>   </vt:lpstr>
      <vt:lpstr>Soft and sweet and almost round. Color is a greeny-brown. Eat it with the skin or bare. It’s a juicy…!</vt:lpstr>
      <vt:lpstr>Презентация PowerPoint</vt:lpstr>
      <vt:lpstr>pear</vt:lpstr>
      <vt:lpstr>Clean, but not water,White, but not snow,Sweet, but not ice-cream,What is it? </vt:lpstr>
      <vt:lpstr>Презентация PowerPoint</vt:lpstr>
      <vt:lpstr> grow in the dark, but I come up white. On a pizza or a saladI am a delight. But be ware their trick If you eat the wrong kind they can make you sick. :</vt:lpstr>
      <vt:lpstr>mushroom</vt:lpstr>
      <vt:lpstr>1.I am yellow, I am made from milk, you eat me with bread…</vt:lpstr>
      <vt:lpstr>egg</vt:lpstr>
      <vt:lpstr>   </vt:lpstr>
      <vt:lpstr>What does Elsa ask her sister for? (Про що Ельза просить сестру?) </vt:lpstr>
      <vt:lpstr>What pet is Billie Eilish talking about? </vt:lpstr>
      <vt:lpstr>What was the question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Quest game  English battle</dc:title>
  <dc:creator>User</dc:creator>
  <cp:lastModifiedBy>User</cp:lastModifiedBy>
  <cp:revision>23</cp:revision>
  <dcterms:created xsi:type="dcterms:W3CDTF">2022-02-01T17:21:38Z</dcterms:created>
  <dcterms:modified xsi:type="dcterms:W3CDTF">2022-02-03T08:49:18Z</dcterms:modified>
</cp:coreProperties>
</file>