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handoutMasterIdLst>
    <p:handoutMasterId r:id="rId35"/>
  </p:handoutMasterIdLst>
  <p:sldIdLst>
    <p:sldId id="258" r:id="rId2"/>
    <p:sldId id="259" r:id="rId3"/>
    <p:sldId id="272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73" r:id="rId12"/>
    <p:sldId id="269" r:id="rId13"/>
    <p:sldId id="270" r:id="rId14"/>
    <p:sldId id="261" r:id="rId15"/>
    <p:sldId id="271" r:id="rId16"/>
    <p:sldId id="274" r:id="rId17"/>
    <p:sldId id="276" r:id="rId18"/>
    <p:sldId id="277" r:id="rId19"/>
    <p:sldId id="278" r:id="rId20"/>
    <p:sldId id="275" r:id="rId21"/>
    <p:sldId id="279" r:id="rId22"/>
    <p:sldId id="285" r:id="rId23"/>
    <p:sldId id="256" r:id="rId24"/>
    <p:sldId id="257" r:id="rId25"/>
    <p:sldId id="281" r:id="rId26"/>
    <p:sldId id="282" r:id="rId27"/>
    <p:sldId id="283" r:id="rId28"/>
    <p:sldId id="284" r:id="rId29"/>
    <p:sldId id="286" r:id="rId30"/>
    <p:sldId id="287" r:id="rId31"/>
    <p:sldId id="288" r:id="rId32"/>
    <p:sldId id="289" r:id="rId33"/>
    <p:sldId id="290" r:id="rId3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E88B4E"/>
    <a:srgbClr val="AE4F22"/>
    <a:srgbClr val="DFC6B9"/>
    <a:srgbClr val="F0E5D9"/>
    <a:srgbClr val="F4F1EC"/>
    <a:srgbClr val="A5928B"/>
    <a:srgbClr val="7B777A"/>
    <a:srgbClr val="78706C"/>
    <a:srgbClr val="9A6F6C"/>
    <a:srgbClr val="F8F4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>
        <p:scale>
          <a:sx n="80" d="100"/>
          <a:sy n="80" d="100"/>
        </p:scale>
        <p:origin x="-342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7" d="100"/>
          <a:sy n="67" d="100"/>
        </p:scale>
        <p:origin x="3120" y="77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804A4D-F5F2-494E-9BE0-98887F520041}" type="datetimeFigureOut">
              <a:rPr lang="ru-RU" smtClean="0"/>
              <a:pPr/>
              <a:t>25.04.2018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B9F2B2-0D01-4ADE-A187-06F48774F29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39768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F35BB-2B4D-43BF-8811-E6812B7C6735}" type="datetimeFigureOut">
              <a:rPr lang="ru-RU" smtClean="0"/>
              <a:pPr/>
              <a:t>25.04.2018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FC9D-386F-444C-BCAD-260BC8BCC0C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80765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F35BB-2B4D-43BF-8811-E6812B7C6735}" type="datetimeFigureOut">
              <a:rPr lang="ru-RU" smtClean="0"/>
              <a:pPr/>
              <a:t>25.04.2018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FC9D-386F-444C-BCAD-260BC8BCC0C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6962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F35BB-2B4D-43BF-8811-E6812B7C6735}" type="datetimeFigureOut">
              <a:rPr lang="ru-RU" smtClean="0"/>
              <a:pPr/>
              <a:t>25.04.2018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FC9D-386F-444C-BCAD-260BC8BCC0C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9199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F35BB-2B4D-43BF-8811-E6812B7C6735}" type="datetimeFigureOut">
              <a:rPr lang="ru-RU" smtClean="0"/>
              <a:pPr/>
              <a:t>25.04.2018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FC9D-386F-444C-BCAD-260BC8BCC0C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8342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F35BB-2B4D-43BF-8811-E6812B7C6735}" type="datetimeFigureOut">
              <a:rPr lang="ru-RU" smtClean="0"/>
              <a:pPr/>
              <a:t>25.04.2018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FC9D-386F-444C-BCAD-260BC8BCC0C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03870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F35BB-2B4D-43BF-8811-E6812B7C6735}" type="datetimeFigureOut">
              <a:rPr lang="ru-RU" smtClean="0"/>
              <a:pPr/>
              <a:t>25.04.2018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FC9D-386F-444C-BCAD-260BC8BCC0C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49698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F35BB-2B4D-43BF-8811-E6812B7C6735}" type="datetimeFigureOut">
              <a:rPr lang="ru-RU" smtClean="0"/>
              <a:pPr/>
              <a:t>25.04.2018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FC9D-386F-444C-BCAD-260BC8BCC0C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07149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F35BB-2B4D-43BF-8811-E6812B7C6735}" type="datetimeFigureOut">
              <a:rPr lang="ru-RU" smtClean="0"/>
              <a:pPr/>
              <a:t>25.04.2018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FC9D-386F-444C-BCAD-260BC8BCC0C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4007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F35BB-2B4D-43BF-8811-E6812B7C6735}" type="datetimeFigureOut">
              <a:rPr lang="ru-RU" smtClean="0"/>
              <a:pPr/>
              <a:t>25.04.2018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FC9D-386F-444C-BCAD-260BC8BCC0C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20750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F35BB-2B4D-43BF-8811-E6812B7C6735}" type="datetimeFigureOut">
              <a:rPr lang="ru-RU" smtClean="0"/>
              <a:pPr/>
              <a:t>25.04.2018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FC9D-386F-444C-BCAD-260BC8BCC0C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83428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F35BB-2B4D-43BF-8811-E6812B7C6735}" type="datetimeFigureOut">
              <a:rPr lang="ru-RU" smtClean="0"/>
              <a:pPr/>
              <a:t>25.04.2018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FC9D-386F-444C-BCAD-260BC8BCC0C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79547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EF35BB-2B4D-43BF-8811-E6812B7C6735}" type="datetimeFigureOut">
              <a:rPr lang="ru-RU" smtClean="0"/>
              <a:pPr/>
              <a:t>25.04.2018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2FFC9D-386F-444C-BCAD-260BC8BCC0C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3498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allpapercraft.net/wp-content/uploads/2016/05/Blue-gradient-Wallpaper-1080p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Практичний тренінг</a:t>
            </a:r>
            <a:br>
              <a:rPr lang="uk-UA" dirty="0" smtClean="0"/>
            </a:br>
            <a:r>
              <a:rPr lang="en-US" dirty="0" smtClean="0"/>
              <a:t>“</a:t>
            </a:r>
            <a:r>
              <a:rPr lang="uk-UA" dirty="0" smtClean="0"/>
              <a:t>Передбачити. Уникати. Діяти</a:t>
            </a:r>
            <a:r>
              <a:rPr lang="en-US" dirty="0" smtClean="0"/>
              <a:t>”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53256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Картинки по запросу исторический фон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44915" y="1191927"/>
            <a:ext cx="5339080" cy="4287203"/>
          </a:xfrm>
        </p:spPr>
        <p:txBody>
          <a:bodyPr/>
          <a:lstStyle/>
          <a:p>
            <a:pPr marL="0" indent="0">
              <a:buNone/>
            </a:pPr>
            <a:r>
              <a:rPr lang="uk-UA" i="1" dirty="0" smtClean="0">
                <a:latin typeface="Comic Sans MS" panose="030F0702030302020204" pitchFamily="66" charset="0"/>
              </a:rPr>
              <a:t>Життя – це те, що люди більш за все прагнуть зберегти і менш за все бережуть.</a:t>
            </a:r>
          </a:p>
          <a:p>
            <a:pPr marL="0" indent="0" algn="r">
              <a:buNone/>
            </a:pPr>
            <a:r>
              <a:rPr lang="uk-UA" i="1" dirty="0" smtClean="0">
                <a:latin typeface="Comic Sans MS" panose="030F0702030302020204" pitchFamily="66" charset="0"/>
              </a:rPr>
              <a:t>Ж. Лабрюйєр</a:t>
            </a:r>
            <a:endParaRPr lang="ru-RU" i="1" dirty="0">
              <a:latin typeface="Comic Sans MS" panose="030F0702030302020204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73080" y="722474"/>
            <a:ext cx="3212429" cy="4247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384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ураган и молни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252366" y="395895"/>
            <a:ext cx="701178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dirty="0" smtClean="0">
                <a:latin typeface="Charlemagne Std" panose="04020705060702020204" pitchFamily="82" charset="0"/>
              </a:rPr>
              <a:t>I</a:t>
            </a:r>
            <a:r>
              <a:rPr lang="uk-UA" sz="8000" dirty="0">
                <a:latin typeface="Charlemagne Std" panose="04020705060702020204" pitchFamily="82" charset="0"/>
              </a:rPr>
              <a:t> </a:t>
            </a:r>
            <a:r>
              <a:rPr lang="uk-UA" sz="8000" dirty="0" smtClean="0"/>
              <a:t>тур</a:t>
            </a:r>
            <a:endParaRPr lang="ru-RU" sz="8000" dirty="0"/>
          </a:p>
        </p:txBody>
      </p:sp>
    </p:spTree>
    <p:extLst>
      <p:ext uri="{BB962C8B-B14F-4D97-AF65-F5344CB8AC3E}">
        <p14:creationId xmlns:p14="http://schemas.microsoft.com/office/powerpoint/2010/main" val="11746339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Картинки по запросу лес и рек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06"/>
            <a:ext cx="12192000" cy="6854613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4320" y="1094273"/>
            <a:ext cx="10515600" cy="84645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sz="40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Вам необхідно перейти річку зі швидкою течією. Який спосіб ви </a:t>
            </a:r>
            <a:r>
              <a:rPr lang="uk-UA" sz="4000" dirty="0" err="1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оберете</a:t>
            </a:r>
            <a:r>
              <a:rPr lang="uk-UA" sz="40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:</a:t>
            </a:r>
            <a:endParaRPr lang="ru-RU" sz="40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4072" y="2635624"/>
            <a:ext cx="5440680" cy="360173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TextBox 1"/>
          <p:cNvSpPr txBox="1"/>
          <p:nvPr/>
        </p:nvSpPr>
        <p:spPr>
          <a:xfrm>
            <a:off x="646176" y="85344"/>
            <a:ext cx="10058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 smtClean="0">
                <a:solidFill>
                  <a:schemeClr val="accent2"/>
                </a:solidFill>
              </a:rPr>
              <a:t>Група 1. Завдання №1</a:t>
            </a:r>
            <a:endParaRPr lang="ru-RU" sz="4400" b="1" dirty="0">
              <a:solidFill>
                <a:schemeClr val="accent2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4320" y="2407920"/>
            <a:ext cx="539496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uk-UA" sz="36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Перейти вниз за течією</a:t>
            </a:r>
          </a:p>
          <a:p>
            <a:pPr marL="342900" indent="-342900">
              <a:buFont typeface="+mj-lt"/>
              <a:buAutoNum type="arabicPeriod"/>
            </a:pPr>
            <a:r>
              <a:rPr lang="uk-UA" sz="36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Перпендикулярно до течії річки</a:t>
            </a:r>
          </a:p>
          <a:p>
            <a:pPr marL="342900" indent="-342900">
              <a:buFont typeface="+mj-lt"/>
              <a:buAutoNum type="arabicPeriod"/>
            </a:pPr>
            <a:r>
              <a:rPr lang="uk-UA" sz="36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Проти течії</a:t>
            </a:r>
          </a:p>
          <a:p>
            <a:pPr marL="342900" indent="-342900">
              <a:buFont typeface="+mj-lt"/>
              <a:buAutoNum type="arabicPeriod"/>
            </a:pPr>
            <a:r>
              <a:rPr lang="uk-UA" sz="36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Під кутом 45° до течії</a:t>
            </a:r>
            <a:endParaRPr lang="ru-RU" sz="36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1117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Картинки по запросу лес и рек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06"/>
            <a:ext cx="12192000" cy="6854613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47472" y="2635624"/>
            <a:ext cx="53949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Що зробити з рюкзаком, який знаходиться у вас за </a:t>
            </a:r>
            <a:r>
              <a:rPr lang="uk-UA" sz="3600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плечима</a:t>
            </a:r>
            <a:r>
              <a:rPr lang="uk-UA" sz="36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?</a:t>
            </a:r>
            <a:endParaRPr lang="ru-RU" sz="36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4072" y="2635624"/>
            <a:ext cx="5440680" cy="360173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TextBox 1"/>
          <p:cNvSpPr txBox="1"/>
          <p:nvPr/>
        </p:nvSpPr>
        <p:spPr>
          <a:xfrm>
            <a:off x="646176" y="85344"/>
            <a:ext cx="10058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 smtClean="0">
                <a:solidFill>
                  <a:schemeClr val="accent2"/>
                </a:solidFill>
              </a:rPr>
              <a:t>Група 1. Завдання №1</a:t>
            </a:r>
            <a:endParaRPr lang="ru-RU" sz="44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0151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C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46176" y="1282312"/>
            <a:ext cx="110205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/>
              <a:t>Протягом декількох днів ви рухаєтеся по вкритій снігом </a:t>
            </a:r>
            <a:r>
              <a:rPr lang="uk-UA" sz="3200" dirty="0" err="1" smtClean="0"/>
              <a:t>равнині</a:t>
            </a:r>
            <a:r>
              <a:rPr lang="uk-UA" sz="3200" dirty="0" smtClean="0"/>
              <a:t>. Яскраве сонячне світло відбите від снігу сильно подразнює очі. </a:t>
            </a:r>
            <a:r>
              <a:rPr lang="uk-UA" sz="3200" dirty="0" err="1" smtClean="0"/>
              <a:t>Ваши</a:t>
            </a:r>
            <a:r>
              <a:rPr lang="uk-UA" sz="3200" dirty="0" smtClean="0"/>
              <a:t> дії:</a:t>
            </a:r>
            <a:endParaRPr lang="ru-RU" sz="3200" dirty="0"/>
          </a:p>
        </p:txBody>
      </p:sp>
      <p:sp>
        <p:nvSpPr>
          <p:cNvPr id="2" name="TextBox 1"/>
          <p:cNvSpPr txBox="1"/>
          <p:nvPr/>
        </p:nvSpPr>
        <p:spPr>
          <a:xfrm>
            <a:off x="646176" y="85344"/>
            <a:ext cx="10058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 smtClean="0"/>
              <a:t>Група 2. Завдання №1</a:t>
            </a:r>
            <a:endParaRPr lang="ru-RU" sz="44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646176" y="3279499"/>
            <a:ext cx="519379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uk-UA" sz="2800" dirty="0" smtClean="0"/>
              <a:t> Продовжувати </a:t>
            </a:r>
            <a:r>
              <a:rPr lang="uk-UA" sz="2800" dirty="0" smtClean="0"/>
              <a:t>пересування не </a:t>
            </a:r>
            <a:r>
              <a:rPr lang="uk-UA" sz="2800" dirty="0" smtClean="0"/>
              <a:t>турбуючись про очі</a:t>
            </a:r>
          </a:p>
          <a:p>
            <a:pPr marL="342900" indent="-342900">
              <a:buFont typeface="+mj-lt"/>
              <a:buAutoNum type="arabicPeriod"/>
            </a:pPr>
            <a:r>
              <a:rPr lang="uk-UA" sz="2800" dirty="0" smtClean="0"/>
              <a:t> Змазати шкуру навколо очей </a:t>
            </a:r>
            <a:r>
              <a:rPr lang="uk-UA" sz="2800" dirty="0" err="1" smtClean="0"/>
              <a:t>вугллям</a:t>
            </a:r>
            <a:r>
              <a:rPr lang="uk-UA" sz="2800" dirty="0" smtClean="0"/>
              <a:t> від дерева, </a:t>
            </a:r>
            <a:r>
              <a:rPr lang="uk-UA" sz="2800" dirty="0" err="1" smtClean="0"/>
              <a:t>попелом</a:t>
            </a:r>
            <a:r>
              <a:rPr lang="uk-UA" sz="2800" dirty="0" smtClean="0"/>
              <a:t>, шоколадом</a:t>
            </a:r>
          </a:p>
          <a:p>
            <a:pPr marL="342900" indent="-342900">
              <a:buFont typeface="+mj-lt"/>
              <a:buAutoNum type="arabicPeriod"/>
            </a:pPr>
            <a:r>
              <a:rPr lang="uk-UA" sz="2800" dirty="0" smtClean="0"/>
              <a:t>Зробити з підручних матеріалів маску</a:t>
            </a:r>
            <a:endParaRPr lang="ru-RU" sz="28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7428" y="3433572"/>
            <a:ext cx="5829300" cy="220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189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DA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46176" y="1282312"/>
            <a:ext cx="110205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/>
              <a:t>Пересуваючись по тонкому льоду озера ви потрапили у холодну воду. Що ви будете робити, коли дістанетесь берега.</a:t>
            </a:r>
            <a:endParaRPr lang="ru-RU" sz="3200" dirty="0"/>
          </a:p>
        </p:txBody>
      </p:sp>
      <p:sp>
        <p:nvSpPr>
          <p:cNvPr id="2" name="TextBox 1"/>
          <p:cNvSpPr txBox="1"/>
          <p:nvPr/>
        </p:nvSpPr>
        <p:spPr>
          <a:xfrm>
            <a:off x="646176" y="85344"/>
            <a:ext cx="10058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 smtClean="0"/>
              <a:t>Група </a:t>
            </a:r>
            <a:r>
              <a:rPr lang="uk-UA" sz="4400" b="1" dirty="0"/>
              <a:t>1</a:t>
            </a:r>
            <a:r>
              <a:rPr lang="uk-UA" sz="4400" b="1" dirty="0" smtClean="0"/>
              <a:t>. Завдання №2</a:t>
            </a:r>
            <a:endParaRPr lang="ru-RU" sz="44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646176" y="2747230"/>
            <a:ext cx="519379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uk-UA" sz="2800" dirty="0" smtClean="0"/>
              <a:t> Звільнившись від мокрої одежі активно рухатися, поки не зігрієтесь</a:t>
            </a:r>
          </a:p>
          <a:p>
            <a:pPr marL="342900" indent="-342900">
              <a:buFont typeface="+mj-lt"/>
              <a:buAutoNum type="arabicPeriod"/>
            </a:pPr>
            <a:r>
              <a:rPr lang="uk-UA" sz="2800" dirty="0" smtClean="0"/>
              <a:t>Деякий час кататися по снігу у мокрій одежі</a:t>
            </a:r>
          </a:p>
          <a:p>
            <a:pPr marL="342900" indent="-342900">
              <a:buFont typeface="+mj-lt"/>
              <a:buAutoNum type="arabicPeriod"/>
            </a:pPr>
            <a:r>
              <a:rPr lang="uk-UA" sz="2800" dirty="0" smtClean="0"/>
              <a:t>Стрибати у мокрій одежі</a:t>
            </a:r>
            <a:endParaRPr lang="ru-RU" sz="28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1728" y="2747230"/>
            <a:ext cx="5715000" cy="3209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705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2C89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46176" y="1282312"/>
            <a:ext cx="110205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/>
              <a:t>Поблизу вашого табору джерело зі сумнівною за чистотою водою та болото. Воду для приготування їжі ви візьмете:</a:t>
            </a:r>
            <a:endParaRPr lang="ru-RU" sz="3200" dirty="0"/>
          </a:p>
        </p:txBody>
      </p:sp>
      <p:sp>
        <p:nvSpPr>
          <p:cNvPr id="2" name="TextBox 1"/>
          <p:cNvSpPr txBox="1"/>
          <p:nvPr/>
        </p:nvSpPr>
        <p:spPr>
          <a:xfrm>
            <a:off x="646176" y="85344"/>
            <a:ext cx="10058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 smtClean="0"/>
              <a:t>Група 2. Завдання №2</a:t>
            </a:r>
            <a:endParaRPr lang="ru-RU" sz="44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646176" y="2747230"/>
            <a:ext cx="519379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uk-UA" sz="2800" dirty="0" smtClean="0"/>
              <a:t> З джерела</a:t>
            </a:r>
          </a:p>
          <a:p>
            <a:pPr marL="342900" indent="-342900">
              <a:buFont typeface="+mj-lt"/>
              <a:buAutoNum type="arabicPeriod"/>
            </a:pPr>
            <a:r>
              <a:rPr lang="uk-UA" sz="2800" dirty="0" smtClean="0"/>
              <a:t>З болота</a:t>
            </a:r>
          </a:p>
          <a:p>
            <a:pPr marL="342900" indent="-342900">
              <a:buFont typeface="+mj-lt"/>
              <a:buAutoNum type="arabicPeriod"/>
            </a:pPr>
            <a:r>
              <a:rPr lang="uk-UA" sz="2800" dirty="0" smtClean="0"/>
              <a:t>Зі спеціально виритої ями поблизу болота</a:t>
            </a:r>
            <a:endParaRPr lang="ru-RU" sz="28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9408" y="2359530"/>
            <a:ext cx="5967603" cy="3969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793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4D6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46176" y="1282312"/>
            <a:ext cx="110205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/>
              <a:t>Ви повинні подолати велику відстань. Далеко від пункту призначення ви відчули натертя на нозі. Що треба робити:</a:t>
            </a:r>
            <a:endParaRPr lang="ru-RU" sz="3200" dirty="0"/>
          </a:p>
        </p:txBody>
      </p:sp>
      <p:sp>
        <p:nvSpPr>
          <p:cNvPr id="2" name="TextBox 1"/>
          <p:cNvSpPr txBox="1"/>
          <p:nvPr/>
        </p:nvSpPr>
        <p:spPr>
          <a:xfrm>
            <a:off x="646176" y="85344"/>
            <a:ext cx="10058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 smtClean="0"/>
              <a:t>Група 1. Завдання №3</a:t>
            </a:r>
            <a:endParaRPr lang="ru-RU" sz="44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646176" y="2747230"/>
            <a:ext cx="573024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uk-UA" sz="2800" dirty="0" smtClean="0"/>
              <a:t>Обробити підошву взуття бензином</a:t>
            </a:r>
          </a:p>
          <a:p>
            <a:pPr marL="342900" indent="-342900">
              <a:buFont typeface="+mj-lt"/>
              <a:buAutoNum type="arabicPeriod"/>
            </a:pPr>
            <a:r>
              <a:rPr lang="uk-UA" sz="2800" dirty="0" smtClean="0"/>
              <a:t>Змочити шкарпетки водою та взути чоботи</a:t>
            </a:r>
          </a:p>
          <a:p>
            <a:pPr marL="342900" indent="-342900">
              <a:buFont typeface="+mj-lt"/>
              <a:buAutoNum type="arabicPeriod"/>
            </a:pPr>
            <a:r>
              <a:rPr lang="uk-UA" sz="2800" dirty="0" smtClean="0"/>
              <a:t>Час від часу перевдягати шкарпетки з однієї ноги на іншу та надіти шкарпетки на виворіт</a:t>
            </a:r>
          </a:p>
          <a:p>
            <a:pPr marL="342900" indent="-342900">
              <a:buFont typeface="+mj-lt"/>
              <a:buAutoNum type="arabicPeriod"/>
            </a:pPr>
            <a:r>
              <a:rPr lang="uk-UA" sz="2800" dirty="0" smtClean="0"/>
              <a:t>Вдягти взуття на босу ногу</a:t>
            </a:r>
            <a:endParaRPr lang="ru-RU" sz="28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7244" y="2641300"/>
            <a:ext cx="5489484" cy="3645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796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BC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46176" y="1282312"/>
            <a:ext cx="110205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/>
              <a:t>Зненацька почалась сильна гроза. Зона інтенсивних блискавок наближається до вас. Ваші дії:</a:t>
            </a:r>
            <a:endParaRPr lang="ru-RU" sz="3200" dirty="0"/>
          </a:p>
        </p:txBody>
      </p:sp>
      <p:sp>
        <p:nvSpPr>
          <p:cNvPr id="2" name="TextBox 1"/>
          <p:cNvSpPr txBox="1"/>
          <p:nvPr/>
        </p:nvSpPr>
        <p:spPr>
          <a:xfrm>
            <a:off x="646176" y="85344"/>
            <a:ext cx="10058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 smtClean="0"/>
              <a:t>Група 2. Завдання №3</a:t>
            </a:r>
            <a:endParaRPr lang="ru-RU" sz="44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646176" y="2747230"/>
            <a:ext cx="581558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uk-UA" sz="2800" dirty="0" smtClean="0"/>
              <a:t>Сховатися під великим деревом</a:t>
            </a:r>
          </a:p>
          <a:p>
            <a:pPr marL="342900" indent="-342900">
              <a:buFont typeface="+mj-lt"/>
              <a:buAutoNum type="arabicPeriod"/>
            </a:pPr>
            <a:r>
              <a:rPr lang="uk-UA" sz="2800" dirty="0" smtClean="0"/>
              <a:t>Сховатися під виступом скелі</a:t>
            </a:r>
          </a:p>
          <a:p>
            <a:pPr marL="342900" indent="-342900">
              <a:buFont typeface="+mj-lt"/>
              <a:buAutoNum type="arabicPeriod"/>
            </a:pPr>
            <a:r>
              <a:rPr lang="uk-UA" sz="2800" dirty="0" smtClean="0"/>
              <a:t>Залишитись на відкритій місцевості та продовжувати рухатися не зважаючи на небезпеку.</a:t>
            </a:r>
            <a:endParaRPr lang="ru-RU" sz="28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4128" y="2901696"/>
            <a:ext cx="5715676" cy="3215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377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s1.fotokto.ru/photo/full/87/87561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40"/>
            <a:ext cx="12192000" cy="6851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46176" y="854785"/>
            <a:ext cx="111191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 страждаєте від відчуття голоду, а продукти харчування відсутні. Що треба робити, якщо не знаєте які з рослин та ягід можна застосовувати до вживання.</a:t>
            </a:r>
            <a:endParaRPr lang="ru-RU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46176" y="85344"/>
            <a:ext cx="10058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Група </a:t>
            </a:r>
            <a:r>
              <a:rPr lang="uk-UA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uk-UA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Завдання №4</a:t>
            </a:r>
            <a:endParaRPr lang="ru-RU" sz="4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6176" y="2424445"/>
            <a:ext cx="527913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uk-UA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Спробувати з</a:t>
            </a:r>
            <a:r>
              <a:rPr lang="en-U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’</a:t>
            </a:r>
            <a:r>
              <a:rPr lang="uk-UA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їсти те, що їдять птахи</a:t>
            </a:r>
          </a:p>
          <a:p>
            <a:pPr marL="342900" indent="-342900">
              <a:buFont typeface="+mj-lt"/>
              <a:buAutoNum type="arabicPeriod"/>
            </a:pPr>
            <a:r>
              <a:rPr lang="uk-UA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Вживати усі ягоди крім червоних</a:t>
            </a:r>
          </a:p>
          <a:p>
            <a:pPr marL="342900" indent="-342900">
              <a:buFont typeface="+mj-lt"/>
              <a:buAutoNum type="arabicPeriod"/>
            </a:pPr>
            <a:r>
              <a:rPr lang="uk-UA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</a:t>
            </a:r>
            <a:r>
              <a:rPr lang="en-U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’</a:t>
            </a:r>
            <a:r>
              <a:rPr lang="uk-UA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їсти невелику кількість ягід та почекати 5-10 хвилин</a:t>
            </a:r>
            <a:endParaRPr lang="ru-RU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http://s1.fotokto.ru/photo/full/87/87561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5255" y="2424445"/>
            <a:ext cx="4664267" cy="349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840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C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46176" y="1282312"/>
            <a:ext cx="110205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/>
              <a:t>Від диму лісової пожежі ви почали задихатися та він засліплює вас:</a:t>
            </a:r>
            <a:endParaRPr lang="ru-RU" sz="3200" dirty="0"/>
          </a:p>
        </p:txBody>
      </p:sp>
      <p:sp>
        <p:nvSpPr>
          <p:cNvPr id="2" name="TextBox 1"/>
          <p:cNvSpPr txBox="1"/>
          <p:nvPr/>
        </p:nvSpPr>
        <p:spPr>
          <a:xfrm>
            <a:off x="646176" y="85344"/>
            <a:ext cx="10058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 smtClean="0"/>
              <a:t>Група 2. Завдання №4</a:t>
            </a:r>
            <a:endParaRPr lang="ru-RU" sz="44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646176" y="2747230"/>
            <a:ext cx="583996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uk-UA" sz="2800" dirty="0" smtClean="0"/>
              <a:t>Продовжити рухатися не звертаючи увагу на дим, хоча обставини дозволяюсь перечекати</a:t>
            </a:r>
          </a:p>
          <a:p>
            <a:pPr marL="342900" indent="-342900">
              <a:buFont typeface="+mj-lt"/>
              <a:buAutoNum type="arabicPeriod"/>
            </a:pPr>
            <a:r>
              <a:rPr lang="uk-UA" sz="2800" dirty="0" smtClean="0"/>
              <a:t>Сховатися на високому дереві</a:t>
            </a:r>
          </a:p>
          <a:p>
            <a:pPr marL="342900" indent="-342900">
              <a:buFont typeface="+mj-lt"/>
              <a:buAutoNum type="arabicPeriod"/>
            </a:pPr>
            <a:r>
              <a:rPr lang="uk-UA" sz="2800" dirty="0" smtClean="0"/>
              <a:t>Побігти у пошуку безпечного місця</a:t>
            </a:r>
          </a:p>
          <a:p>
            <a:pPr marL="342900" indent="-342900">
              <a:buFont typeface="+mj-lt"/>
              <a:buAutoNum type="arabicPeriod"/>
            </a:pPr>
            <a:r>
              <a:rPr lang="uk-UA" sz="2800" dirty="0" smtClean="0"/>
              <a:t>Пересуватися притискаючись до землі</a:t>
            </a:r>
            <a:endParaRPr lang="ru-RU" sz="2800" dirty="0"/>
          </a:p>
        </p:txBody>
      </p:sp>
      <p:pic>
        <p:nvPicPr>
          <p:cNvPr id="1026" name="Picture 2" descr="Картинки по запросу дим лісової пожежі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6144" y="2995477"/>
            <a:ext cx="4936658" cy="261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990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Похожее изображени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96480"/>
            <a:ext cx="12192000" cy="812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309872" y="-15217"/>
            <a:ext cx="35722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dirty="0" smtClean="0">
                <a:latin typeface="Charlemagne Std" panose="04020705060702020204" pitchFamily="82" charset="0"/>
              </a:rPr>
              <a:t>II</a:t>
            </a:r>
            <a:r>
              <a:rPr lang="ru-RU" sz="8000" dirty="0" smtClean="0">
                <a:latin typeface="Charlemagne Std" panose="04020705060702020204" pitchFamily="82" charset="0"/>
              </a:rPr>
              <a:t> </a:t>
            </a:r>
            <a:r>
              <a:rPr lang="uk-UA" sz="8000" dirty="0" smtClean="0"/>
              <a:t>тур</a:t>
            </a:r>
            <a:endParaRPr lang="ru-RU" sz="8000" dirty="0"/>
          </a:p>
        </p:txBody>
      </p:sp>
    </p:spTree>
    <p:extLst>
      <p:ext uri="{BB962C8B-B14F-4D97-AF65-F5344CB8AC3E}">
        <p14:creationId xmlns:p14="http://schemas.microsoft.com/office/powerpoint/2010/main" val="8841775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F3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5400" dirty="0" smtClean="0"/>
              <a:t>Презентація пошукової роботи:</a:t>
            </a:r>
            <a:endParaRPr lang="ru-RU" sz="5400" dirty="0"/>
          </a:p>
        </p:txBody>
      </p:sp>
      <p:pic>
        <p:nvPicPr>
          <p:cNvPr id="2050" name="Picture 2" descr="Картинки по запросу забезпечення водою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0600" y="1534447"/>
            <a:ext cx="4013200" cy="2636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Картинки по запросу як подолати голод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335" y="3986784"/>
            <a:ext cx="4759452" cy="2379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38200" y="2206533"/>
            <a:ext cx="7083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 smtClean="0"/>
              <a:t>Група 1 – забезпечення водою</a:t>
            </a:r>
            <a:endParaRPr lang="ru-RU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5827776" y="4803648"/>
            <a:ext cx="53888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dirty="0" smtClean="0"/>
              <a:t>Група 2 – як подолати голод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729039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Картинки по запросу перша медична допомога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r="-2659" b="-4307"/>
          <a:stretch/>
        </p:blipFill>
        <p:spPr bwMode="auto">
          <a:xfrm>
            <a:off x="1364690" y="956124"/>
            <a:ext cx="8941925" cy="5384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497052" y="125963"/>
            <a:ext cx="558265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dirty="0" smtClean="0">
                <a:latin typeface="Charlemagne Std" panose="04020705060702020204" pitchFamily="82" charset="0"/>
              </a:rPr>
              <a:t>III</a:t>
            </a:r>
            <a:r>
              <a:rPr lang="ru-RU" sz="8000" dirty="0" smtClean="0">
                <a:latin typeface="Charlemagne Std" panose="04020705060702020204" pitchFamily="82" charset="0"/>
              </a:rPr>
              <a:t> </a:t>
            </a:r>
            <a:r>
              <a:rPr lang="uk-UA" sz="8000" dirty="0" smtClean="0"/>
              <a:t>тур</a:t>
            </a:r>
            <a:endParaRPr lang="ru-RU" sz="8000" dirty="0"/>
          </a:p>
        </p:txBody>
      </p:sp>
      <p:sp>
        <p:nvSpPr>
          <p:cNvPr id="2" name="TextBox 1"/>
          <p:cNvSpPr txBox="1"/>
          <p:nvPr/>
        </p:nvSpPr>
        <p:spPr>
          <a:xfrm>
            <a:off x="613610" y="125963"/>
            <a:ext cx="50051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dirty="0" smtClean="0">
                <a:solidFill>
                  <a:srgbClr val="FF0000"/>
                </a:solidFill>
              </a:rPr>
              <a:t>Перша</a:t>
            </a:r>
            <a:endParaRPr lang="ru-RU" sz="7200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4536" y="5558589"/>
            <a:ext cx="97892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dirty="0" err="1" smtClean="0">
                <a:solidFill>
                  <a:srgbClr val="FF0000"/>
                </a:solidFill>
              </a:rPr>
              <a:t>Медична</a:t>
            </a:r>
            <a:r>
              <a:rPr lang="ru-RU" sz="7200" dirty="0" smtClean="0">
                <a:solidFill>
                  <a:srgbClr val="FF0000"/>
                </a:solidFill>
              </a:rPr>
              <a:t>  </a:t>
            </a:r>
            <a:r>
              <a:rPr lang="ru-RU" sz="7200" dirty="0" err="1" smtClean="0">
                <a:solidFill>
                  <a:srgbClr val="FF0000"/>
                </a:solidFill>
              </a:rPr>
              <a:t>допомога</a:t>
            </a:r>
            <a:endParaRPr lang="ru-RU" sz="7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1875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3D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8912" y="0"/>
            <a:ext cx="114604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dirty="0" smtClean="0"/>
              <a:t>Алгоритм надання долікарської допомоги</a:t>
            </a:r>
            <a:endParaRPr lang="ru-RU" sz="4000" dirty="0"/>
          </a:p>
        </p:txBody>
      </p:sp>
      <p:sp>
        <p:nvSpPr>
          <p:cNvPr id="5" name="TextBox 4"/>
          <p:cNvSpPr txBox="1"/>
          <p:nvPr/>
        </p:nvSpPr>
        <p:spPr>
          <a:xfrm>
            <a:off x="438912" y="585216"/>
            <a:ext cx="34259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smtClean="0"/>
              <a:t>Група 2. Задача №1</a:t>
            </a:r>
            <a:endParaRPr lang="ru-RU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438912" y="1108436"/>
            <a:ext cx="11460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Під час ремонту телевізора відбувається сильний розряд електричного струму. Майстер втратив свідомість та впав на підлогу. У руці він продовжував тримати жмут електричних дротів з деталями. Обличчя зведене </a:t>
            </a:r>
            <a:r>
              <a:rPr lang="uk-UA" dirty="0" err="1" smtClean="0"/>
              <a:t>судурогою</a:t>
            </a:r>
            <a:r>
              <a:rPr lang="uk-UA" dirty="0" smtClean="0"/>
              <a:t>.</a:t>
            </a:r>
          </a:p>
        </p:txBody>
      </p:sp>
      <p:pic>
        <p:nvPicPr>
          <p:cNvPr id="2050" name="Picture 2" descr="https://www.zdorovieinfo.ru/wp-content/uploads/2016/03/anons_2203201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871" y="2300668"/>
            <a:ext cx="5095875" cy="3924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714746" y="1754767"/>
            <a:ext cx="647725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700" dirty="0" smtClean="0"/>
              <a:t>Вкажіть вірні відповіді та розташуйте їх у послідовності необхідних дій, продемонструйте їх виконання:</a:t>
            </a:r>
          </a:p>
          <a:p>
            <a:pPr marL="342900" indent="-342900">
              <a:buFont typeface="+mj-lt"/>
              <a:buAutoNum type="arabicPeriod"/>
            </a:pPr>
            <a:r>
              <a:rPr lang="uk-UA" sz="1700" dirty="0" smtClean="0"/>
              <a:t>Викликати швидку допомогу</a:t>
            </a:r>
          </a:p>
          <a:p>
            <a:pPr marL="342900" indent="-342900">
              <a:buFont typeface="+mj-lt"/>
              <a:buAutoNum type="arabicPeriod"/>
            </a:pPr>
            <a:r>
              <a:rPr lang="uk-UA" sz="1700" dirty="0" smtClean="0"/>
              <a:t>Покликати будь-кого на допомогу</a:t>
            </a:r>
          </a:p>
          <a:p>
            <a:pPr marL="342900" indent="-342900">
              <a:buFont typeface="+mj-lt"/>
              <a:buAutoNum type="arabicPeriod"/>
            </a:pPr>
            <a:r>
              <a:rPr lang="uk-UA" sz="1700" dirty="0" smtClean="0"/>
              <a:t>Якомога швидше нанести </a:t>
            </a:r>
            <a:r>
              <a:rPr lang="uk-UA" sz="1700" dirty="0" err="1" smtClean="0"/>
              <a:t>прекардиальний</a:t>
            </a:r>
            <a:r>
              <a:rPr lang="uk-UA" sz="1700" dirty="0" smtClean="0"/>
              <a:t> удар та приступити до непрямого масажу серця</a:t>
            </a:r>
          </a:p>
          <a:p>
            <a:pPr marL="342900" indent="-342900">
              <a:buFont typeface="+mj-lt"/>
              <a:buAutoNum type="arabicPeriod"/>
            </a:pPr>
            <a:r>
              <a:rPr lang="uk-UA" sz="1700" dirty="0" smtClean="0"/>
              <a:t>Перерубати електричні дроти </a:t>
            </a:r>
            <a:r>
              <a:rPr lang="uk-UA" sz="1700" dirty="0" err="1" smtClean="0"/>
              <a:t>ножем</a:t>
            </a:r>
            <a:r>
              <a:rPr lang="uk-UA" sz="1700" dirty="0" smtClean="0"/>
              <a:t> або сокирою</a:t>
            </a:r>
          </a:p>
          <a:p>
            <a:pPr marL="342900" indent="-342900">
              <a:buFont typeface="+mj-lt"/>
              <a:buAutoNum type="arabicPeriod"/>
            </a:pPr>
            <a:r>
              <a:rPr lang="uk-UA" sz="1700" dirty="0" smtClean="0"/>
              <a:t>Перерізати кожний дріт окремо на різних рівнях</a:t>
            </a:r>
          </a:p>
          <a:p>
            <a:pPr marL="342900" indent="-342900">
              <a:buFont typeface="+mj-lt"/>
              <a:buAutoNum type="arabicPeriod"/>
            </a:pPr>
            <a:r>
              <a:rPr lang="uk-UA" sz="1700" dirty="0" smtClean="0"/>
              <a:t>Підкласти під голову подушку</a:t>
            </a:r>
          </a:p>
          <a:p>
            <a:pPr marL="342900" indent="-342900">
              <a:buFont typeface="+mj-lt"/>
              <a:buAutoNum type="arabicPeriod"/>
            </a:pPr>
            <a:r>
              <a:rPr lang="uk-UA" sz="1700" dirty="0" smtClean="0"/>
              <a:t>Впевнитися в наявності пульсу на сонній артерії та перегорнути постраждалого на живіт.</a:t>
            </a:r>
          </a:p>
          <a:p>
            <a:pPr marL="342900" indent="-342900">
              <a:buFont typeface="+mj-lt"/>
              <a:buAutoNum type="arabicPeriod"/>
            </a:pPr>
            <a:r>
              <a:rPr lang="uk-UA" sz="1700" dirty="0" smtClean="0"/>
              <a:t>Впевнитися в наявності </a:t>
            </a:r>
            <a:r>
              <a:rPr lang="uk-UA" sz="1700" dirty="0"/>
              <a:t>пульсу на сонній </a:t>
            </a:r>
            <a:r>
              <a:rPr lang="uk-UA" sz="1700" dirty="0" smtClean="0"/>
              <a:t>артерії, вдарити постраждалого по грудині приступити до непрямого масажу серця.</a:t>
            </a:r>
          </a:p>
          <a:p>
            <a:pPr marL="342900" indent="-342900">
              <a:buFont typeface="+mj-lt"/>
              <a:buAutoNum type="arabicPeriod"/>
            </a:pPr>
            <a:r>
              <a:rPr lang="uk-UA" sz="1700" dirty="0"/>
              <a:t>Впевнитися в </a:t>
            </a:r>
            <a:r>
              <a:rPr lang="uk-UA" sz="1700" dirty="0" smtClean="0"/>
              <a:t>відсутності </a:t>
            </a:r>
            <a:r>
              <a:rPr lang="uk-UA" sz="1700" dirty="0"/>
              <a:t>пульсу на сонній </a:t>
            </a:r>
            <a:r>
              <a:rPr lang="uk-UA" sz="1700" dirty="0" smtClean="0"/>
              <a:t>артерії та після </a:t>
            </a:r>
            <a:r>
              <a:rPr lang="uk-UA" sz="1700" dirty="0" err="1" smtClean="0"/>
              <a:t>прекардиального</a:t>
            </a:r>
            <a:r>
              <a:rPr lang="uk-UA" sz="1700" dirty="0" smtClean="0"/>
              <a:t> удару почати серцево-легеневу реанімацію.</a:t>
            </a:r>
          </a:p>
          <a:p>
            <a:pPr marL="342900" indent="-342900">
              <a:buFont typeface="+mj-lt"/>
              <a:buAutoNum type="arabicPeriod"/>
            </a:pPr>
            <a:r>
              <a:rPr lang="uk-UA" sz="1700" dirty="0"/>
              <a:t>Впевнитися в відсутності пульсу на сонній артерії </a:t>
            </a:r>
            <a:r>
              <a:rPr lang="uk-UA" sz="1700" dirty="0" smtClean="0"/>
              <a:t>та перегорнути постраждалого набік</a:t>
            </a:r>
            <a:endParaRPr lang="ru-RU" sz="1700" dirty="0"/>
          </a:p>
        </p:txBody>
      </p:sp>
    </p:spTree>
    <p:extLst>
      <p:ext uri="{BB962C8B-B14F-4D97-AF65-F5344CB8AC3E}">
        <p14:creationId xmlns:p14="http://schemas.microsoft.com/office/powerpoint/2010/main" val="33878751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8912" y="0"/>
            <a:ext cx="114604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dirty="0" smtClean="0"/>
              <a:t>Алгоритм надання долікарської допомоги</a:t>
            </a:r>
            <a:endParaRPr lang="ru-RU" sz="4000" dirty="0"/>
          </a:p>
        </p:txBody>
      </p:sp>
      <p:sp>
        <p:nvSpPr>
          <p:cNvPr id="5" name="TextBox 4"/>
          <p:cNvSpPr txBox="1"/>
          <p:nvPr/>
        </p:nvSpPr>
        <p:spPr>
          <a:xfrm>
            <a:off x="438912" y="585216"/>
            <a:ext cx="34259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smtClean="0"/>
              <a:t>Група 1. Задача №1</a:t>
            </a:r>
            <a:endParaRPr lang="ru-RU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438912" y="1108436"/>
            <a:ext cx="11460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/>
              <a:t>Під</a:t>
            </a:r>
            <a:r>
              <a:rPr lang="ru-RU" dirty="0" smtClean="0"/>
              <a:t> </a:t>
            </a:r>
            <a:r>
              <a:rPr lang="ru-RU" dirty="0"/>
              <a:t>час походу туристу деревом привалило ноги. </a:t>
            </a:r>
            <a:r>
              <a:rPr lang="ru-RU" dirty="0" err="1"/>
              <a:t>Він</a:t>
            </a:r>
            <a:r>
              <a:rPr lang="ru-RU" dirty="0"/>
              <a:t> не </a:t>
            </a:r>
            <a:r>
              <a:rPr lang="ru-RU" dirty="0" err="1"/>
              <a:t>втратив</a:t>
            </a:r>
            <a:r>
              <a:rPr lang="ru-RU" dirty="0"/>
              <a:t> </a:t>
            </a:r>
            <a:r>
              <a:rPr lang="ru-RU" dirty="0" err="1"/>
              <a:t>свідомість</a:t>
            </a:r>
            <a:r>
              <a:rPr lang="ru-RU" dirty="0"/>
              <a:t> і у шоковому </a:t>
            </a:r>
            <a:r>
              <a:rPr lang="ru-RU" dirty="0" err="1"/>
              <a:t>стані</a:t>
            </a:r>
            <a:r>
              <a:rPr lang="ru-RU" dirty="0"/>
              <a:t> </a:t>
            </a:r>
            <a:r>
              <a:rPr lang="ru-RU" dirty="0" err="1"/>
              <a:t>знаходиться</a:t>
            </a:r>
            <a:r>
              <a:rPr lang="ru-RU" dirty="0"/>
              <a:t> </a:t>
            </a:r>
            <a:r>
              <a:rPr lang="ru-RU" dirty="0" err="1"/>
              <a:t>більше</a:t>
            </a:r>
            <a:r>
              <a:rPr lang="ru-RU" dirty="0"/>
              <a:t> </a:t>
            </a:r>
            <a:r>
              <a:rPr lang="ru-RU" dirty="0" err="1"/>
              <a:t>двох</a:t>
            </a:r>
            <a:r>
              <a:rPr lang="ru-RU" dirty="0"/>
              <a:t> годин.</a:t>
            </a:r>
            <a:endParaRPr lang="uk-UA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5714746" y="1754767"/>
            <a:ext cx="6477254" cy="492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err="1"/>
              <a:t>Встановіть</a:t>
            </a:r>
            <a:r>
              <a:rPr lang="ru-RU" sz="1600" dirty="0"/>
              <a:t> </a:t>
            </a:r>
            <a:r>
              <a:rPr lang="ru-RU" sz="1600" dirty="0" err="1"/>
              <a:t>вірні</a:t>
            </a:r>
            <a:r>
              <a:rPr lang="ru-RU" sz="1600" dirty="0"/>
              <a:t> </a:t>
            </a:r>
            <a:r>
              <a:rPr lang="ru-RU" sz="1600" dirty="0" err="1"/>
              <a:t>відповіді</a:t>
            </a:r>
            <a:r>
              <a:rPr lang="ru-RU" sz="1600" dirty="0"/>
              <a:t> та </a:t>
            </a:r>
            <a:r>
              <a:rPr lang="ru-RU" sz="1600" dirty="0" err="1"/>
              <a:t>розташуйте</a:t>
            </a:r>
            <a:r>
              <a:rPr lang="ru-RU" sz="1600" dirty="0"/>
              <a:t> </a:t>
            </a:r>
            <a:r>
              <a:rPr lang="ru-RU" sz="1600" dirty="0" err="1"/>
              <a:t>їх</a:t>
            </a:r>
            <a:r>
              <a:rPr lang="ru-RU" sz="1600" dirty="0"/>
              <a:t> у </a:t>
            </a:r>
            <a:r>
              <a:rPr lang="ru-RU" sz="1600" dirty="0" err="1"/>
              <a:t>необхідній</a:t>
            </a:r>
            <a:r>
              <a:rPr lang="ru-RU" sz="1600" dirty="0"/>
              <a:t> </a:t>
            </a:r>
            <a:r>
              <a:rPr lang="ru-RU" sz="1600" dirty="0" err="1"/>
              <a:t>послідовності</a:t>
            </a:r>
            <a:r>
              <a:rPr lang="ru-RU" sz="1600" dirty="0"/>
              <a:t>, </a:t>
            </a:r>
            <a:r>
              <a:rPr lang="ru-RU" sz="1600" dirty="0" err="1"/>
              <a:t>продемонструйте</a:t>
            </a:r>
            <a:r>
              <a:rPr lang="ru-RU" sz="1600" dirty="0"/>
              <a:t> </a:t>
            </a:r>
            <a:r>
              <a:rPr lang="ru-RU" sz="1600" dirty="0" err="1" smtClean="0"/>
              <a:t>виконання</a:t>
            </a:r>
            <a:r>
              <a:rPr lang="ru-RU" sz="1600" dirty="0" smtClean="0"/>
              <a:t>:</a:t>
            </a:r>
            <a:endParaRPr lang="ru-RU" sz="1600" dirty="0"/>
          </a:p>
          <a:p>
            <a:r>
              <a:rPr lang="ru-RU" sz="1600" dirty="0"/>
              <a:t>1. </a:t>
            </a:r>
            <a:r>
              <a:rPr lang="ru-RU" sz="1600" dirty="0" err="1"/>
              <a:t>Підняти</a:t>
            </a:r>
            <a:r>
              <a:rPr lang="ru-RU" sz="1600" dirty="0"/>
              <a:t> дерево та </a:t>
            </a:r>
            <a:r>
              <a:rPr lang="ru-RU" sz="1600" dirty="0" err="1"/>
              <a:t>звільнити</a:t>
            </a:r>
            <a:r>
              <a:rPr lang="ru-RU" sz="1600" dirty="0"/>
              <a:t> ноги</a:t>
            </a:r>
          </a:p>
          <a:p>
            <a:r>
              <a:rPr lang="ru-RU" sz="1600" dirty="0"/>
              <a:t>2. Не </a:t>
            </a:r>
            <a:r>
              <a:rPr lang="ru-RU" sz="1600" dirty="0" err="1"/>
              <a:t>піднімати</a:t>
            </a:r>
            <a:r>
              <a:rPr lang="ru-RU" sz="1600" dirty="0"/>
              <a:t> дерева та не </a:t>
            </a:r>
            <a:r>
              <a:rPr lang="ru-RU" sz="1600" dirty="0" err="1"/>
              <a:t>турбувати</a:t>
            </a:r>
            <a:r>
              <a:rPr lang="ru-RU" sz="1600" dirty="0"/>
              <a:t> </a:t>
            </a:r>
            <a:r>
              <a:rPr lang="ru-RU" sz="1600" dirty="0" err="1"/>
              <a:t>постраждалого</a:t>
            </a:r>
            <a:r>
              <a:rPr lang="ru-RU" sz="1600" dirty="0"/>
              <a:t> до </a:t>
            </a:r>
            <a:r>
              <a:rPr lang="ru-RU" sz="1600" dirty="0" err="1"/>
              <a:t>прибуття</a:t>
            </a:r>
            <a:r>
              <a:rPr lang="ru-RU" sz="1600" dirty="0"/>
              <a:t> </a:t>
            </a:r>
            <a:r>
              <a:rPr lang="ru-RU" sz="1600" dirty="0" err="1"/>
              <a:t>рятівної</a:t>
            </a:r>
            <a:r>
              <a:rPr lang="ru-RU" sz="1600" dirty="0"/>
              <a:t> </a:t>
            </a:r>
            <a:r>
              <a:rPr lang="ru-RU" sz="1600" dirty="0" err="1"/>
              <a:t>служби</a:t>
            </a:r>
            <a:r>
              <a:rPr lang="ru-RU" sz="1600" dirty="0"/>
              <a:t>, </a:t>
            </a:r>
            <a:r>
              <a:rPr lang="ru-RU" sz="1600" dirty="0" err="1"/>
              <a:t>навіть</a:t>
            </a:r>
            <a:r>
              <a:rPr lang="ru-RU" sz="1600" dirty="0"/>
              <a:t>, </a:t>
            </a:r>
            <a:r>
              <a:rPr lang="ru-RU" sz="1600" dirty="0" err="1"/>
              <a:t>якщо</a:t>
            </a:r>
            <a:r>
              <a:rPr lang="ru-RU" sz="1600" dirty="0"/>
              <a:t> на </a:t>
            </a:r>
            <a:r>
              <a:rPr lang="ru-RU" sz="1600" dirty="0" err="1"/>
              <a:t>їх</a:t>
            </a:r>
            <a:r>
              <a:rPr lang="ru-RU" sz="1600" dirty="0"/>
              <a:t> </a:t>
            </a:r>
            <a:r>
              <a:rPr lang="ru-RU" sz="1600" dirty="0" err="1"/>
              <a:t>очікування</a:t>
            </a:r>
            <a:r>
              <a:rPr lang="ru-RU" sz="1600" dirty="0"/>
              <a:t> </a:t>
            </a:r>
            <a:r>
              <a:rPr lang="ru-RU" sz="1600" dirty="0" err="1"/>
              <a:t>необхідна</a:t>
            </a:r>
            <a:r>
              <a:rPr lang="ru-RU" sz="1600" dirty="0"/>
              <a:t> </a:t>
            </a:r>
            <a:r>
              <a:rPr lang="ru-RU" sz="1600" dirty="0" err="1"/>
              <a:t>доба</a:t>
            </a:r>
            <a:endParaRPr lang="ru-RU" sz="1600" dirty="0"/>
          </a:p>
          <a:p>
            <a:r>
              <a:rPr lang="ru-RU" sz="1600" dirty="0"/>
              <a:t>3. </a:t>
            </a:r>
            <a:r>
              <a:rPr lang="ru-RU" sz="1600" dirty="0" err="1"/>
              <a:t>Зняти</a:t>
            </a:r>
            <a:r>
              <a:rPr lang="ru-RU" sz="1600" dirty="0"/>
              <a:t> </a:t>
            </a:r>
            <a:r>
              <a:rPr lang="ru-RU" sz="1600" dirty="0" err="1"/>
              <a:t>взуття</a:t>
            </a:r>
            <a:r>
              <a:rPr lang="ru-RU" sz="1600" dirty="0"/>
              <a:t> та </a:t>
            </a:r>
            <a:r>
              <a:rPr lang="ru-RU" sz="1600" dirty="0" err="1"/>
              <a:t>обкласти</a:t>
            </a:r>
            <a:r>
              <a:rPr lang="ru-RU" sz="1600" dirty="0"/>
              <a:t> ноги </a:t>
            </a:r>
            <a:r>
              <a:rPr lang="ru-RU" sz="1600" dirty="0" err="1"/>
              <a:t>нижче</a:t>
            </a:r>
            <a:r>
              <a:rPr lang="ru-RU" sz="1600" dirty="0"/>
              <a:t> </a:t>
            </a:r>
            <a:r>
              <a:rPr lang="ru-RU" sz="1600" dirty="0" err="1"/>
              <a:t>перешкоди</a:t>
            </a:r>
            <a:r>
              <a:rPr lang="ru-RU" sz="1600" dirty="0"/>
              <a:t> </a:t>
            </a:r>
            <a:r>
              <a:rPr lang="ru-RU" sz="1600" dirty="0" err="1"/>
              <a:t>пляшками</a:t>
            </a:r>
            <a:r>
              <a:rPr lang="ru-RU" sz="1600" dirty="0"/>
              <a:t> і </a:t>
            </a:r>
            <a:r>
              <a:rPr lang="ru-RU" sz="1600" dirty="0" err="1"/>
              <a:t>гарячою</a:t>
            </a:r>
            <a:r>
              <a:rPr lang="ru-RU" sz="1600" dirty="0"/>
              <a:t> водою</a:t>
            </a:r>
          </a:p>
          <a:p>
            <a:r>
              <a:rPr lang="ru-RU" sz="1600" dirty="0"/>
              <a:t>4. </a:t>
            </a:r>
            <a:r>
              <a:rPr lang="ru-RU" sz="1600" dirty="0" err="1"/>
              <a:t>Обкласти</a:t>
            </a:r>
            <a:r>
              <a:rPr lang="ru-RU" sz="1600" dirty="0"/>
              <a:t> ноги </a:t>
            </a:r>
            <a:r>
              <a:rPr lang="ru-RU" sz="1600" dirty="0" err="1"/>
              <a:t>пляшками</a:t>
            </a:r>
            <a:r>
              <a:rPr lang="ru-RU" sz="1600" dirty="0"/>
              <a:t> з холодною </a:t>
            </a:r>
            <a:r>
              <a:rPr lang="ru-RU" sz="1600" dirty="0" err="1"/>
              <a:t>джерельною</a:t>
            </a:r>
            <a:r>
              <a:rPr lang="ru-RU" sz="1600" dirty="0"/>
              <a:t> водою</a:t>
            </a:r>
          </a:p>
          <a:p>
            <a:r>
              <a:rPr lang="ru-RU" sz="1600" dirty="0"/>
              <a:t>5. </a:t>
            </a:r>
            <a:r>
              <a:rPr lang="ru-RU" sz="1600" dirty="0" err="1"/>
              <a:t>Накласти</a:t>
            </a:r>
            <a:r>
              <a:rPr lang="ru-RU" sz="1600" dirty="0"/>
              <a:t> </a:t>
            </a:r>
            <a:r>
              <a:rPr lang="ru-RU" sz="1600" dirty="0" err="1"/>
              <a:t>тугу</a:t>
            </a:r>
            <a:r>
              <a:rPr lang="ru-RU" sz="1600" dirty="0"/>
              <a:t> </a:t>
            </a:r>
            <a:r>
              <a:rPr lang="ru-RU" sz="1600" dirty="0" err="1"/>
              <a:t>пов'язку</a:t>
            </a:r>
            <a:r>
              <a:rPr lang="ru-RU" sz="1600" dirty="0"/>
              <a:t> на ноги до </a:t>
            </a:r>
            <a:r>
              <a:rPr lang="ru-RU" sz="1600" dirty="0" err="1"/>
              <a:t>місця</a:t>
            </a:r>
            <a:r>
              <a:rPr lang="ru-RU" sz="1600" dirty="0"/>
              <a:t> </a:t>
            </a:r>
            <a:r>
              <a:rPr lang="ru-RU" sz="1600" dirty="0" err="1"/>
              <a:t>перешкоди</a:t>
            </a:r>
            <a:endParaRPr lang="ru-RU" sz="1600" dirty="0"/>
          </a:p>
          <a:p>
            <a:r>
              <a:rPr lang="ru-RU" sz="1600" dirty="0"/>
              <a:t>6. </a:t>
            </a:r>
            <a:r>
              <a:rPr lang="ru-RU" sz="1600" dirty="0" err="1"/>
              <a:t>Запропонувати</a:t>
            </a:r>
            <a:r>
              <a:rPr lang="ru-RU" sz="1600" dirty="0"/>
              <a:t> </a:t>
            </a:r>
            <a:r>
              <a:rPr lang="ru-RU" sz="1600" dirty="0" err="1"/>
              <a:t>велику</a:t>
            </a:r>
            <a:r>
              <a:rPr lang="ru-RU" sz="1600" dirty="0"/>
              <a:t> </a:t>
            </a:r>
            <a:r>
              <a:rPr lang="ru-RU" sz="1600" dirty="0" err="1"/>
              <a:t>кількість</a:t>
            </a:r>
            <a:r>
              <a:rPr lang="ru-RU" sz="1600" dirty="0"/>
              <a:t> </a:t>
            </a:r>
            <a:r>
              <a:rPr lang="ru-RU" sz="1600" dirty="0" err="1"/>
              <a:t>теплої</a:t>
            </a:r>
            <a:r>
              <a:rPr lang="ru-RU" sz="1600" dirty="0"/>
              <a:t> </a:t>
            </a:r>
            <a:r>
              <a:rPr lang="ru-RU" sz="1600" dirty="0" err="1"/>
              <a:t>рідини</a:t>
            </a:r>
            <a:r>
              <a:rPr lang="ru-RU" sz="1600" dirty="0"/>
              <a:t> (чай)</a:t>
            </a:r>
          </a:p>
          <a:p>
            <a:r>
              <a:rPr lang="ru-RU" sz="1600" dirty="0"/>
              <a:t>7. </a:t>
            </a:r>
            <a:r>
              <a:rPr lang="ru-RU" sz="1600" dirty="0" err="1"/>
              <a:t>Виключити</a:t>
            </a:r>
            <a:r>
              <a:rPr lang="ru-RU" sz="1600" dirty="0"/>
              <a:t> </a:t>
            </a:r>
            <a:r>
              <a:rPr lang="ru-RU" sz="1600" dirty="0" err="1"/>
              <a:t>вживання</a:t>
            </a:r>
            <a:r>
              <a:rPr lang="ru-RU" sz="1600" dirty="0"/>
              <a:t> будь-</a:t>
            </a:r>
            <a:r>
              <a:rPr lang="ru-RU" sz="1600" dirty="0" err="1"/>
              <a:t>якої</a:t>
            </a:r>
            <a:r>
              <a:rPr lang="ru-RU" sz="1600" dirty="0"/>
              <a:t> </a:t>
            </a:r>
            <a:r>
              <a:rPr lang="ru-RU" sz="1600" dirty="0" err="1"/>
              <a:t>рідини</a:t>
            </a:r>
            <a:endParaRPr lang="ru-RU" sz="1600" dirty="0"/>
          </a:p>
          <a:p>
            <a:r>
              <a:rPr lang="ru-RU" sz="1600" dirty="0"/>
              <a:t>8. </a:t>
            </a:r>
            <a:r>
              <a:rPr lang="ru-RU" sz="1600" dirty="0" err="1"/>
              <a:t>Дати</a:t>
            </a:r>
            <a:r>
              <a:rPr lang="ru-RU" sz="1600" dirty="0"/>
              <a:t> 2-3 таблетки </a:t>
            </a:r>
            <a:r>
              <a:rPr lang="ru-RU" sz="1600" dirty="0" err="1"/>
              <a:t>анальгіну</a:t>
            </a:r>
            <a:endParaRPr lang="ru-RU" sz="1600" dirty="0"/>
          </a:p>
          <a:p>
            <a:r>
              <a:rPr lang="ru-RU" sz="1600" dirty="0"/>
              <a:t>9. </a:t>
            </a:r>
            <a:r>
              <a:rPr lang="ru-RU" sz="1600" dirty="0" err="1"/>
              <a:t>Накласти</a:t>
            </a:r>
            <a:r>
              <a:rPr lang="ru-RU" sz="1600" dirty="0"/>
              <a:t> </a:t>
            </a:r>
            <a:r>
              <a:rPr lang="ru-RU" sz="1600" dirty="0" err="1"/>
              <a:t>захисні</a:t>
            </a:r>
            <a:r>
              <a:rPr lang="ru-RU" sz="1600" dirty="0"/>
              <a:t> </a:t>
            </a:r>
            <a:r>
              <a:rPr lang="ru-RU" sz="1600" dirty="0" err="1"/>
              <a:t>джгути</a:t>
            </a:r>
            <a:r>
              <a:rPr lang="ru-RU" sz="1600" dirty="0"/>
              <a:t> на стегно </a:t>
            </a:r>
            <a:r>
              <a:rPr lang="ru-RU" sz="1600" dirty="0" err="1"/>
              <a:t>вище</a:t>
            </a:r>
            <a:r>
              <a:rPr lang="ru-RU" sz="1600" dirty="0"/>
              <a:t> </a:t>
            </a:r>
            <a:r>
              <a:rPr lang="ru-RU" sz="1600" dirty="0" err="1"/>
              <a:t>місця</a:t>
            </a:r>
            <a:r>
              <a:rPr lang="ru-RU" sz="1600" dirty="0"/>
              <a:t> натиску</a:t>
            </a:r>
          </a:p>
          <a:p>
            <a:r>
              <a:rPr lang="ru-RU" sz="1600" dirty="0"/>
              <a:t>10. </a:t>
            </a:r>
            <a:r>
              <a:rPr lang="ru-RU" sz="1600" dirty="0" err="1"/>
              <a:t>Постійно</a:t>
            </a:r>
            <a:r>
              <a:rPr lang="ru-RU" sz="1600" dirty="0"/>
              <a:t> </a:t>
            </a:r>
            <a:r>
              <a:rPr lang="ru-RU" sz="1600" dirty="0" err="1"/>
              <a:t>проводити</a:t>
            </a:r>
            <a:r>
              <a:rPr lang="ru-RU" sz="1600" dirty="0"/>
              <a:t> </a:t>
            </a:r>
            <a:r>
              <a:rPr lang="ru-RU" sz="1600" dirty="0" err="1"/>
              <a:t>масаж</a:t>
            </a:r>
            <a:r>
              <a:rPr lang="ru-RU" sz="1600" dirty="0"/>
              <a:t> </a:t>
            </a:r>
            <a:r>
              <a:rPr lang="ru-RU" sz="1600" dirty="0" err="1"/>
              <a:t>ніг</a:t>
            </a:r>
            <a:r>
              <a:rPr lang="ru-RU" sz="1600" dirty="0"/>
              <a:t> до </a:t>
            </a:r>
            <a:r>
              <a:rPr lang="ru-RU" sz="1600" dirty="0" err="1"/>
              <a:t>визволення</a:t>
            </a:r>
            <a:r>
              <a:rPr lang="ru-RU" sz="1600" dirty="0"/>
              <a:t> </a:t>
            </a:r>
            <a:r>
              <a:rPr lang="ru-RU" sz="1600" dirty="0" err="1"/>
              <a:t>постраждалого</a:t>
            </a:r>
            <a:endParaRPr lang="ru-RU" sz="1600" dirty="0"/>
          </a:p>
          <a:p>
            <a:r>
              <a:rPr lang="ru-RU" sz="1600" dirty="0"/>
              <a:t>11. </a:t>
            </a:r>
            <a:r>
              <a:rPr lang="ru-RU" sz="1600" dirty="0" err="1"/>
              <a:t>Накласти</a:t>
            </a:r>
            <a:r>
              <a:rPr lang="ru-RU" sz="1600" dirty="0"/>
              <a:t> </a:t>
            </a:r>
            <a:r>
              <a:rPr lang="ru-RU" sz="1600" dirty="0" err="1"/>
              <a:t>імпровізовані</a:t>
            </a:r>
            <a:r>
              <a:rPr lang="ru-RU" sz="1600" dirty="0"/>
              <a:t> </a:t>
            </a:r>
            <a:r>
              <a:rPr lang="ru-RU" sz="1600" dirty="0" err="1"/>
              <a:t>шини</a:t>
            </a:r>
            <a:r>
              <a:rPr lang="ru-RU" sz="1600" dirty="0"/>
              <a:t> </a:t>
            </a:r>
            <a:r>
              <a:rPr lang="ru-RU" sz="1600" dirty="0" err="1"/>
              <a:t>увздовж</a:t>
            </a:r>
            <a:r>
              <a:rPr lang="ru-RU" sz="1600" dirty="0"/>
              <a:t> </a:t>
            </a:r>
            <a:r>
              <a:rPr lang="ru-RU" sz="1600" dirty="0" err="1"/>
              <a:t>усього</a:t>
            </a:r>
            <a:r>
              <a:rPr lang="ru-RU" sz="1600" dirty="0"/>
              <a:t> </a:t>
            </a:r>
            <a:r>
              <a:rPr lang="ru-RU" sz="1600" dirty="0" err="1"/>
              <a:t>тіла</a:t>
            </a:r>
            <a:endParaRPr lang="ru-RU" sz="1600" dirty="0"/>
          </a:p>
          <a:p>
            <a:r>
              <a:rPr lang="ru-RU" sz="1600" dirty="0"/>
              <a:t>12. </a:t>
            </a:r>
            <a:r>
              <a:rPr lang="ru-RU" sz="1600" dirty="0" err="1"/>
              <a:t>Накласти</a:t>
            </a:r>
            <a:r>
              <a:rPr lang="ru-RU" sz="1600" dirty="0"/>
              <a:t> </a:t>
            </a:r>
            <a:r>
              <a:rPr lang="ru-RU" sz="1600" dirty="0" err="1"/>
              <a:t>імпровізовані</a:t>
            </a:r>
            <a:r>
              <a:rPr lang="ru-RU" sz="1600" dirty="0"/>
              <a:t> </a:t>
            </a:r>
            <a:r>
              <a:rPr lang="ru-RU" sz="1600" dirty="0" err="1"/>
              <a:t>шини</a:t>
            </a:r>
            <a:r>
              <a:rPr lang="ru-RU" sz="1600" dirty="0"/>
              <a:t> </a:t>
            </a:r>
            <a:r>
              <a:rPr lang="ru-RU" sz="1600" dirty="0" err="1"/>
              <a:t>від</a:t>
            </a:r>
            <a:r>
              <a:rPr lang="ru-RU" sz="1600" dirty="0"/>
              <a:t> </a:t>
            </a:r>
            <a:r>
              <a:rPr lang="ru-RU" sz="1600" dirty="0" err="1"/>
              <a:t>пахової</a:t>
            </a:r>
            <a:r>
              <a:rPr lang="ru-RU" sz="1600" dirty="0"/>
              <a:t> складки до </a:t>
            </a:r>
            <a:r>
              <a:rPr lang="ru-RU" sz="1600" dirty="0" err="1"/>
              <a:t>п'ятки</a:t>
            </a:r>
            <a:endParaRPr lang="ru-RU" sz="1600" dirty="0"/>
          </a:p>
          <a:p>
            <a:r>
              <a:rPr lang="ru-RU" sz="1600" dirty="0"/>
              <a:t>13. </a:t>
            </a:r>
            <a:r>
              <a:rPr lang="ru-RU" sz="1600" dirty="0" err="1"/>
              <a:t>Накласти</a:t>
            </a:r>
            <a:r>
              <a:rPr lang="ru-RU" sz="1600" dirty="0"/>
              <a:t> </a:t>
            </a:r>
            <a:r>
              <a:rPr lang="ru-RU" sz="1600" dirty="0" err="1"/>
              <a:t>тугу</a:t>
            </a:r>
            <a:r>
              <a:rPr lang="ru-RU" sz="1600" dirty="0"/>
              <a:t> </a:t>
            </a:r>
            <a:r>
              <a:rPr lang="ru-RU" sz="1600" dirty="0" err="1"/>
              <a:t>пов'язку</a:t>
            </a:r>
            <a:r>
              <a:rPr lang="ru-RU" sz="1600" dirty="0"/>
              <a:t> до </a:t>
            </a:r>
            <a:r>
              <a:rPr lang="ru-RU" sz="1600" dirty="0" err="1"/>
              <a:t>пахової</a:t>
            </a:r>
            <a:r>
              <a:rPr lang="ru-RU" sz="1600" dirty="0"/>
              <a:t> складки</a:t>
            </a:r>
          </a:p>
          <a:p>
            <a:r>
              <a:rPr lang="ru-RU" sz="1600" dirty="0"/>
              <a:t>14. </a:t>
            </a:r>
            <a:r>
              <a:rPr lang="ru-RU" sz="1600" dirty="0" err="1"/>
              <a:t>Переносити</a:t>
            </a:r>
            <a:r>
              <a:rPr lang="ru-RU" sz="1600" dirty="0"/>
              <a:t> та </a:t>
            </a:r>
            <a:r>
              <a:rPr lang="ru-RU" sz="1600" dirty="0" err="1"/>
              <a:t>перевозити</a:t>
            </a:r>
            <a:r>
              <a:rPr lang="ru-RU" sz="1600" dirty="0"/>
              <a:t> </a:t>
            </a:r>
            <a:r>
              <a:rPr lang="ru-RU" sz="1600" dirty="0" err="1"/>
              <a:t>постраждалого</a:t>
            </a:r>
            <a:r>
              <a:rPr lang="ru-RU" sz="1600" dirty="0"/>
              <a:t> на носилках </a:t>
            </a:r>
            <a:r>
              <a:rPr lang="ru-RU" sz="1600" dirty="0" err="1"/>
              <a:t>навіть</a:t>
            </a:r>
            <a:r>
              <a:rPr lang="ru-RU" sz="1600" dirty="0"/>
              <a:t> при </a:t>
            </a:r>
            <a:r>
              <a:rPr lang="ru-RU" sz="1600" dirty="0" err="1"/>
              <a:t>задовільному</a:t>
            </a:r>
            <a:r>
              <a:rPr lang="ru-RU" sz="1600" dirty="0"/>
              <a:t> </a:t>
            </a:r>
            <a:r>
              <a:rPr lang="ru-RU" sz="1600" dirty="0" err="1"/>
              <a:t>стані</a:t>
            </a:r>
            <a:endParaRPr lang="ru-RU" sz="1600" dirty="0"/>
          </a:p>
        </p:txBody>
      </p:sp>
      <p:pic>
        <p:nvPicPr>
          <p:cNvPr id="8" name="Picture 2" descr="Картинки по запросу дерево придавило ногу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255" y="2666618"/>
            <a:ext cx="4623689" cy="2918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01231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8912" y="0"/>
            <a:ext cx="114604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dirty="0" smtClean="0"/>
              <a:t>Алгоритм надання долікарської допомоги</a:t>
            </a:r>
            <a:endParaRPr lang="ru-RU" sz="4000" dirty="0"/>
          </a:p>
        </p:txBody>
      </p:sp>
      <p:sp>
        <p:nvSpPr>
          <p:cNvPr id="5" name="TextBox 4"/>
          <p:cNvSpPr txBox="1"/>
          <p:nvPr/>
        </p:nvSpPr>
        <p:spPr>
          <a:xfrm>
            <a:off x="438912" y="585216"/>
            <a:ext cx="34259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smtClean="0"/>
              <a:t>Група 2. Задача №2</a:t>
            </a:r>
            <a:endParaRPr lang="ru-RU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438912" y="1108436"/>
            <a:ext cx="11460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Хлопчик </a:t>
            </a:r>
            <a:r>
              <a:rPr lang="ru-RU" dirty="0" err="1"/>
              <a:t>грався</a:t>
            </a:r>
            <a:r>
              <a:rPr lang="ru-RU" dirty="0"/>
              <a:t> конструктором і </a:t>
            </a:r>
            <a:r>
              <a:rPr lang="ru-RU" dirty="0" err="1"/>
              <a:t>узяв</a:t>
            </a:r>
            <a:r>
              <a:rPr lang="ru-RU" dirty="0"/>
              <a:t> одну з плоских деталей до роту, </a:t>
            </a:r>
            <a:r>
              <a:rPr lang="ru-RU" dirty="0" err="1"/>
              <a:t>відгукнувшись</a:t>
            </a:r>
            <a:r>
              <a:rPr lang="ru-RU" dirty="0"/>
              <a:t> на оклик батька, </a:t>
            </a:r>
            <a:r>
              <a:rPr lang="ru-RU" dirty="0" err="1"/>
              <a:t>дитина</a:t>
            </a:r>
            <a:r>
              <a:rPr lang="ru-RU" dirty="0"/>
              <a:t> </a:t>
            </a:r>
            <a:r>
              <a:rPr lang="ru-RU" dirty="0" err="1"/>
              <a:t>проковтнула</a:t>
            </a:r>
            <a:r>
              <a:rPr lang="ru-RU" dirty="0"/>
              <a:t> деталь.</a:t>
            </a:r>
            <a:endParaRPr lang="uk-UA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5714746" y="1754767"/>
            <a:ext cx="6477254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err="1"/>
              <a:t>Вкажіть</a:t>
            </a:r>
            <a:r>
              <a:rPr lang="ru-RU" sz="1600" dirty="0"/>
              <a:t> </a:t>
            </a:r>
            <a:r>
              <a:rPr lang="ru-RU" sz="1600" dirty="0" err="1"/>
              <a:t>вірні</a:t>
            </a:r>
            <a:r>
              <a:rPr lang="ru-RU" sz="1600" dirty="0"/>
              <a:t> </a:t>
            </a:r>
            <a:r>
              <a:rPr lang="ru-RU" sz="1600" dirty="0" err="1"/>
              <a:t>відповіді</a:t>
            </a:r>
            <a:r>
              <a:rPr lang="ru-RU" sz="1600" dirty="0"/>
              <a:t> та </a:t>
            </a:r>
            <a:r>
              <a:rPr lang="ru-RU" sz="1600" dirty="0" err="1"/>
              <a:t>розташуйте</a:t>
            </a:r>
            <a:r>
              <a:rPr lang="ru-RU" sz="1600" dirty="0"/>
              <a:t> </a:t>
            </a:r>
            <a:r>
              <a:rPr lang="ru-RU" sz="1600" dirty="0" err="1"/>
              <a:t>їх</a:t>
            </a:r>
            <a:r>
              <a:rPr lang="ru-RU" sz="1600" dirty="0"/>
              <a:t> у </a:t>
            </a:r>
            <a:r>
              <a:rPr lang="ru-RU" sz="1600" dirty="0" err="1"/>
              <a:t>послідовності</a:t>
            </a:r>
            <a:r>
              <a:rPr lang="ru-RU" sz="1600" dirty="0"/>
              <a:t> </a:t>
            </a:r>
            <a:r>
              <a:rPr lang="ru-RU" sz="1600" dirty="0" err="1"/>
              <a:t>необхідних</a:t>
            </a:r>
            <a:r>
              <a:rPr lang="ru-RU" sz="1600" dirty="0"/>
              <a:t> </a:t>
            </a:r>
            <a:r>
              <a:rPr lang="ru-RU" sz="1600" dirty="0" err="1"/>
              <a:t>дій</a:t>
            </a:r>
            <a:r>
              <a:rPr lang="ru-RU" sz="1600" dirty="0"/>
              <a:t>, </a:t>
            </a:r>
            <a:r>
              <a:rPr lang="ru-RU" sz="1600" dirty="0" err="1"/>
              <a:t>продемонструйте</a:t>
            </a:r>
            <a:r>
              <a:rPr lang="ru-RU" sz="1600" dirty="0"/>
              <a:t> </a:t>
            </a:r>
            <a:r>
              <a:rPr lang="ru-RU" sz="1600" dirty="0" err="1"/>
              <a:t>виконання</a:t>
            </a:r>
            <a:r>
              <a:rPr lang="ru-RU" sz="1600" dirty="0"/>
              <a:t>.</a:t>
            </a:r>
          </a:p>
          <a:p>
            <a:r>
              <a:rPr lang="ru-RU" sz="1600" dirty="0"/>
              <a:t>1. </a:t>
            </a:r>
            <a:r>
              <a:rPr lang="ru-RU" sz="1600" dirty="0" err="1"/>
              <a:t>Викликати</a:t>
            </a:r>
            <a:r>
              <a:rPr lang="ru-RU" sz="1600" dirty="0"/>
              <a:t> </a:t>
            </a:r>
            <a:r>
              <a:rPr lang="ru-RU" sz="1600" dirty="0" err="1"/>
              <a:t>швидку</a:t>
            </a:r>
            <a:r>
              <a:rPr lang="ru-RU" sz="1600" dirty="0"/>
              <a:t> </a:t>
            </a:r>
            <a:r>
              <a:rPr lang="ru-RU" sz="1600" dirty="0" err="1"/>
              <a:t>допомогу</a:t>
            </a:r>
            <a:endParaRPr lang="ru-RU" sz="1600" dirty="0"/>
          </a:p>
          <a:p>
            <a:r>
              <a:rPr lang="ru-RU" sz="1600" dirty="0"/>
              <a:t>2. </a:t>
            </a:r>
            <a:r>
              <a:rPr lang="ru-RU" sz="1600" dirty="0" err="1"/>
              <a:t>Дати</a:t>
            </a:r>
            <a:r>
              <a:rPr lang="ru-RU" sz="1600" dirty="0"/>
              <a:t> </a:t>
            </a:r>
            <a:r>
              <a:rPr lang="ru-RU" sz="1600" dirty="0" err="1"/>
              <a:t>дитині</a:t>
            </a:r>
            <a:r>
              <a:rPr lang="ru-RU" sz="1600" dirty="0"/>
              <a:t> </a:t>
            </a:r>
            <a:r>
              <a:rPr lang="ru-RU" sz="1600" dirty="0" err="1"/>
              <a:t>велику</a:t>
            </a:r>
            <a:r>
              <a:rPr lang="ru-RU" sz="1600" dirty="0"/>
              <a:t> </a:t>
            </a:r>
            <a:r>
              <a:rPr lang="ru-RU" sz="1600" dirty="0" err="1"/>
              <a:t>кількість</a:t>
            </a:r>
            <a:r>
              <a:rPr lang="ru-RU" sz="1600" dirty="0"/>
              <a:t> </a:t>
            </a:r>
            <a:r>
              <a:rPr lang="ru-RU" sz="1600" dirty="0" err="1"/>
              <a:t>рідини</a:t>
            </a:r>
            <a:endParaRPr lang="ru-RU" sz="1600" dirty="0"/>
          </a:p>
          <a:p>
            <a:r>
              <a:rPr lang="ru-RU" sz="1600" dirty="0"/>
              <a:t>3. </a:t>
            </a:r>
            <a:r>
              <a:rPr lang="ru-RU" sz="1600" dirty="0" err="1"/>
              <a:t>Дати</a:t>
            </a:r>
            <a:r>
              <a:rPr lang="ru-RU" sz="1600" dirty="0"/>
              <a:t> </a:t>
            </a:r>
            <a:r>
              <a:rPr lang="ru-RU" sz="1600" dirty="0" err="1"/>
              <a:t>дитині</a:t>
            </a:r>
            <a:r>
              <a:rPr lang="ru-RU" sz="1600" dirty="0"/>
              <a:t> </a:t>
            </a:r>
            <a:r>
              <a:rPr lang="ru-RU" sz="1600" dirty="0" err="1"/>
              <a:t>проковтнути</a:t>
            </a:r>
            <a:r>
              <a:rPr lang="ru-RU" sz="1600" dirty="0"/>
              <a:t> шматок </a:t>
            </a:r>
            <a:r>
              <a:rPr lang="ru-RU" sz="1600" dirty="0" err="1"/>
              <a:t>хліба</a:t>
            </a:r>
            <a:endParaRPr lang="ru-RU" sz="1600" dirty="0"/>
          </a:p>
          <a:p>
            <a:r>
              <a:rPr lang="ru-RU" sz="1600" dirty="0"/>
              <a:t>4. </a:t>
            </a:r>
            <a:r>
              <a:rPr lang="ru-RU" sz="1600" dirty="0" err="1"/>
              <a:t>Перегорнути</a:t>
            </a:r>
            <a:r>
              <a:rPr lang="ru-RU" sz="1600" dirty="0"/>
              <a:t> </a:t>
            </a:r>
            <a:r>
              <a:rPr lang="ru-RU" sz="1600" dirty="0" err="1"/>
              <a:t>дитину</a:t>
            </a:r>
            <a:r>
              <a:rPr lang="ru-RU" sz="1600" dirty="0"/>
              <a:t> на </a:t>
            </a:r>
            <a:r>
              <a:rPr lang="ru-RU" sz="1600" dirty="0" err="1"/>
              <a:t>правий</a:t>
            </a:r>
            <a:r>
              <a:rPr lang="ru-RU" sz="1600" dirty="0"/>
              <a:t> </a:t>
            </a:r>
            <a:r>
              <a:rPr lang="ru-RU" sz="1600" dirty="0" err="1"/>
              <a:t>бік</a:t>
            </a:r>
            <a:r>
              <a:rPr lang="ru-RU" sz="1600" dirty="0"/>
              <a:t> та </a:t>
            </a:r>
            <a:r>
              <a:rPr lang="ru-RU" sz="1600" dirty="0" err="1"/>
              <a:t>розкритою</a:t>
            </a:r>
            <a:r>
              <a:rPr lang="ru-RU" sz="1600" dirty="0"/>
              <a:t> </a:t>
            </a:r>
            <a:r>
              <a:rPr lang="ru-RU" sz="1600" dirty="0" err="1"/>
              <a:t>долонею</a:t>
            </a:r>
            <a:r>
              <a:rPr lang="ru-RU" sz="1600" dirty="0"/>
              <a:t> </a:t>
            </a:r>
            <a:r>
              <a:rPr lang="ru-RU" sz="1600" dirty="0" err="1"/>
              <a:t>вдарити</a:t>
            </a:r>
            <a:r>
              <a:rPr lang="ru-RU" sz="1600" dirty="0"/>
              <a:t> по </a:t>
            </a:r>
            <a:r>
              <a:rPr lang="ru-RU" sz="1600" dirty="0" err="1"/>
              <a:t>спині</a:t>
            </a:r>
            <a:endParaRPr lang="ru-RU" sz="1600" dirty="0"/>
          </a:p>
          <a:p>
            <a:r>
              <a:rPr lang="ru-RU" sz="1600" dirty="0"/>
              <a:t>5. </a:t>
            </a:r>
            <a:r>
              <a:rPr lang="ru-RU" sz="1600" dirty="0" err="1"/>
              <a:t>Встати</a:t>
            </a:r>
            <a:r>
              <a:rPr lang="ru-RU" sz="1600" dirty="0"/>
              <a:t> </a:t>
            </a:r>
            <a:r>
              <a:rPr lang="ru-RU" sz="1600" dirty="0" err="1"/>
              <a:t>позаду</a:t>
            </a:r>
            <a:r>
              <a:rPr lang="ru-RU" sz="1600" dirty="0"/>
              <a:t> </a:t>
            </a:r>
            <a:r>
              <a:rPr lang="ru-RU" sz="1600" dirty="0" err="1"/>
              <a:t>постраждалого</a:t>
            </a:r>
            <a:r>
              <a:rPr lang="ru-RU" sz="1600" dirty="0"/>
              <a:t> та </a:t>
            </a:r>
            <a:r>
              <a:rPr lang="ru-RU" sz="1600" dirty="0" err="1"/>
              <a:t>поклавши</a:t>
            </a:r>
            <a:r>
              <a:rPr lang="ru-RU" sz="1600" dirty="0"/>
              <a:t> руки на </a:t>
            </a:r>
            <a:r>
              <a:rPr lang="ru-RU" sz="1600" dirty="0" err="1"/>
              <a:t>плечі</a:t>
            </a:r>
            <a:r>
              <a:rPr lang="ru-RU" sz="1600" dirty="0"/>
              <a:t>, сильно </a:t>
            </a:r>
            <a:r>
              <a:rPr lang="ru-RU" sz="1600" dirty="0" err="1"/>
              <a:t>вдарити</a:t>
            </a:r>
            <a:r>
              <a:rPr lang="ru-RU" sz="1600" dirty="0"/>
              <a:t> спиною у свою грудь</a:t>
            </a:r>
          </a:p>
          <a:p>
            <a:r>
              <a:rPr lang="ru-RU" sz="1600" dirty="0"/>
              <a:t>6. </a:t>
            </a:r>
            <a:r>
              <a:rPr lang="ru-RU" sz="1600" dirty="0" err="1"/>
              <a:t>Нахилити</a:t>
            </a:r>
            <a:r>
              <a:rPr lang="ru-RU" sz="1600" dirty="0"/>
              <a:t> голову </a:t>
            </a:r>
            <a:r>
              <a:rPr lang="ru-RU" sz="1600" dirty="0" err="1"/>
              <a:t>нижче</a:t>
            </a:r>
            <a:r>
              <a:rPr lang="ru-RU" sz="1600" dirty="0"/>
              <a:t> </a:t>
            </a:r>
            <a:r>
              <a:rPr lang="ru-RU" sz="1600" dirty="0" err="1"/>
              <a:t>колін</a:t>
            </a:r>
            <a:endParaRPr lang="ru-RU" sz="1600" dirty="0"/>
          </a:p>
          <a:p>
            <a:r>
              <a:rPr lang="ru-RU" sz="1600" dirty="0"/>
              <a:t>7. </a:t>
            </a:r>
            <a:r>
              <a:rPr lang="ru-RU" sz="1600" dirty="0" err="1"/>
              <a:t>Підняти</a:t>
            </a:r>
            <a:r>
              <a:rPr lang="ru-RU" sz="1600" dirty="0"/>
              <a:t> за ноги та </a:t>
            </a:r>
            <a:r>
              <a:rPr lang="ru-RU" sz="1600" dirty="0" err="1"/>
              <a:t>потрусити</a:t>
            </a:r>
            <a:endParaRPr lang="ru-RU" sz="1600" dirty="0"/>
          </a:p>
          <a:p>
            <a:r>
              <a:rPr lang="ru-RU" sz="1600" dirty="0"/>
              <a:t>8. </a:t>
            </a:r>
            <a:r>
              <a:rPr lang="ru-RU" sz="1600" dirty="0" err="1"/>
              <a:t>Встати</a:t>
            </a:r>
            <a:r>
              <a:rPr lang="ru-RU" sz="1600" dirty="0"/>
              <a:t> </a:t>
            </a:r>
            <a:r>
              <a:rPr lang="ru-RU" sz="1600" dirty="0" err="1"/>
              <a:t>позаду</a:t>
            </a:r>
            <a:r>
              <a:rPr lang="ru-RU" sz="1600" dirty="0"/>
              <a:t>, </a:t>
            </a:r>
            <a:r>
              <a:rPr lang="ru-RU" sz="1600" dirty="0" err="1"/>
              <a:t>скласти</a:t>
            </a:r>
            <a:r>
              <a:rPr lang="ru-RU" sz="1600" dirty="0"/>
              <a:t> руки у замок та </a:t>
            </a:r>
            <a:r>
              <a:rPr lang="ru-RU" sz="1600" dirty="0" err="1"/>
              <a:t>розташувати</a:t>
            </a:r>
            <a:r>
              <a:rPr lang="ru-RU" sz="1600" dirty="0"/>
              <a:t> </a:t>
            </a:r>
            <a:r>
              <a:rPr lang="ru-RU" sz="1600" dirty="0" err="1"/>
              <a:t>їх</a:t>
            </a:r>
            <a:r>
              <a:rPr lang="ru-RU" sz="1600" dirty="0"/>
              <a:t> </a:t>
            </a:r>
            <a:r>
              <a:rPr lang="ru-RU" sz="1600" dirty="0" err="1"/>
              <a:t>під</a:t>
            </a:r>
            <a:r>
              <a:rPr lang="ru-RU" sz="1600" dirty="0"/>
              <a:t> реберною дугою, </a:t>
            </a:r>
            <a:r>
              <a:rPr lang="ru-RU" sz="1600" dirty="0" err="1"/>
              <a:t>притягнути</a:t>
            </a:r>
            <a:r>
              <a:rPr lang="ru-RU" sz="1600" dirty="0"/>
              <a:t> </a:t>
            </a:r>
            <a:r>
              <a:rPr lang="ru-RU" sz="1600" dirty="0" err="1"/>
              <a:t>постраждалого</a:t>
            </a:r>
            <a:r>
              <a:rPr lang="ru-RU" sz="1600" dirty="0"/>
              <a:t> до себе </a:t>
            </a:r>
            <a:r>
              <a:rPr lang="ru-RU" sz="1600" dirty="0" err="1"/>
              <a:t>одночасно</a:t>
            </a:r>
            <a:r>
              <a:rPr lang="ru-RU" sz="1600" dirty="0"/>
              <a:t> </a:t>
            </a:r>
            <a:r>
              <a:rPr lang="ru-RU" sz="1600" dirty="0" err="1"/>
              <a:t>надавлюючи</a:t>
            </a:r>
            <a:r>
              <a:rPr lang="ru-RU" sz="1600" dirty="0"/>
              <a:t> руками у </a:t>
            </a:r>
            <a:r>
              <a:rPr lang="ru-RU" sz="1600" dirty="0" err="1"/>
              <a:t>підребер'я</a:t>
            </a:r>
            <a:endParaRPr lang="ru-RU" sz="1600" dirty="0"/>
          </a:p>
          <a:p>
            <a:r>
              <a:rPr lang="ru-RU" sz="1600" dirty="0"/>
              <a:t>9. </a:t>
            </a:r>
            <a:r>
              <a:rPr lang="ru-RU" sz="1600" dirty="0" err="1"/>
              <a:t>Намагатися</a:t>
            </a:r>
            <a:r>
              <a:rPr lang="ru-RU" sz="1600" dirty="0"/>
              <a:t> </a:t>
            </a:r>
            <a:r>
              <a:rPr lang="ru-RU" sz="1600" dirty="0" err="1"/>
              <a:t>дістати</a:t>
            </a:r>
            <a:r>
              <a:rPr lang="ru-RU" sz="1600" dirty="0"/>
              <a:t> деталь рукою</a:t>
            </a:r>
          </a:p>
          <a:p>
            <a:r>
              <a:rPr lang="ru-RU" sz="1600" dirty="0"/>
              <a:t>10. </a:t>
            </a:r>
            <a:r>
              <a:rPr lang="ru-RU" sz="1600" dirty="0" err="1"/>
              <a:t>Після</a:t>
            </a:r>
            <a:r>
              <a:rPr lang="ru-RU" sz="1600" dirty="0"/>
              <a:t> </a:t>
            </a:r>
            <a:r>
              <a:rPr lang="ru-RU" sz="1600" dirty="0" err="1"/>
              <a:t>полегшення</a:t>
            </a:r>
            <a:r>
              <a:rPr lang="ru-RU" sz="1600" dirty="0"/>
              <a:t> </a:t>
            </a:r>
            <a:r>
              <a:rPr lang="ru-RU" sz="1600" dirty="0" err="1"/>
              <a:t>дихання</a:t>
            </a:r>
            <a:r>
              <a:rPr lang="ru-RU" sz="1600" dirty="0"/>
              <a:t>, </a:t>
            </a:r>
            <a:r>
              <a:rPr lang="ru-RU" sz="1600" dirty="0" err="1"/>
              <a:t>звернутися</a:t>
            </a:r>
            <a:r>
              <a:rPr lang="ru-RU" sz="1600" dirty="0"/>
              <a:t> до </a:t>
            </a:r>
            <a:r>
              <a:rPr lang="ru-RU" sz="1600" dirty="0" err="1"/>
              <a:t>лікаря</a:t>
            </a:r>
            <a:r>
              <a:rPr lang="ru-RU" sz="1600" dirty="0"/>
              <a:t>.</a:t>
            </a:r>
          </a:p>
        </p:txBody>
      </p:sp>
      <p:pic>
        <p:nvPicPr>
          <p:cNvPr id="4098" name="Picture 2" descr="Картинки по запросу ребенок плачет рядом пап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809" y="2491665"/>
            <a:ext cx="5285359" cy="2971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89711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92B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8912" y="0"/>
            <a:ext cx="114604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dirty="0" smtClean="0"/>
              <a:t>Алгоритм надання долікарської допомоги</a:t>
            </a:r>
            <a:endParaRPr lang="ru-RU" sz="4000" dirty="0"/>
          </a:p>
        </p:txBody>
      </p:sp>
      <p:sp>
        <p:nvSpPr>
          <p:cNvPr id="5" name="TextBox 4"/>
          <p:cNvSpPr txBox="1"/>
          <p:nvPr/>
        </p:nvSpPr>
        <p:spPr>
          <a:xfrm>
            <a:off x="438912" y="585216"/>
            <a:ext cx="34259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smtClean="0"/>
              <a:t>Група 1. Задача №2</a:t>
            </a:r>
            <a:endParaRPr lang="ru-RU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438912" y="1108436"/>
            <a:ext cx="114604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/>
              <a:t>Після</a:t>
            </a:r>
            <a:r>
              <a:rPr lang="ru-RU" dirty="0"/>
              <a:t> удару </a:t>
            </a:r>
            <a:r>
              <a:rPr lang="ru-RU" dirty="0" err="1"/>
              <a:t>блискавки</a:t>
            </a:r>
            <a:r>
              <a:rPr lang="ru-RU" dirty="0"/>
              <a:t> в </a:t>
            </a:r>
            <a:r>
              <a:rPr lang="ru-RU" dirty="0" err="1"/>
              <a:t>поодинці</a:t>
            </a:r>
            <a:r>
              <a:rPr lang="ru-RU" dirty="0"/>
              <a:t> </a:t>
            </a:r>
            <a:r>
              <a:rPr lang="ru-RU" dirty="0" err="1"/>
              <a:t>розшматоване</a:t>
            </a:r>
            <a:r>
              <a:rPr lang="ru-RU" dirty="0"/>
              <a:t> дерево, один з </a:t>
            </a:r>
            <a:r>
              <a:rPr lang="ru-RU" dirty="0" err="1"/>
              <a:t>туристів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ховався</a:t>
            </a:r>
            <a:r>
              <a:rPr lang="ru-RU" dirty="0"/>
              <a:t> </a:t>
            </a:r>
            <a:r>
              <a:rPr lang="ru-RU" dirty="0" err="1"/>
              <a:t>під</a:t>
            </a:r>
            <a:r>
              <a:rPr lang="ru-RU" dirty="0"/>
              <a:t> деревом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дощу</a:t>
            </a:r>
            <a:r>
              <a:rPr lang="ru-RU" dirty="0"/>
              <a:t>, впав. У </a:t>
            </a:r>
            <a:r>
              <a:rPr lang="ru-RU" dirty="0" err="1"/>
              <a:t>ураженого</a:t>
            </a:r>
            <a:r>
              <a:rPr lang="ru-RU" dirty="0"/>
              <a:t> </a:t>
            </a:r>
            <a:r>
              <a:rPr lang="ru-RU" dirty="0" err="1"/>
              <a:t>блискавкою</a:t>
            </a:r>
            <a:r>
              <a:rPr lang="ru-RU" dirty="0"/>
              <a:t> </a:t>
            </a:r>
            <a:r>
              <a:rPr lang="ru-RU" dirty="0" err="1"/>
              <a:t>ліва</a:t>
            </a:r>
            <a:r>
              <a:rPr lang="ru-RU" dirty="0"/>
              <a:t> рука </a:t>
            </a:r>
            <a:r>
              <a:rPr lang="ru-RU" dirty="0" err="1"/>
              <a:t>почорніла</a:t>
            </a:r>
            <a:r>
              <a:rPr lang="ru-RU" dirty="0"/>
              <a:t>, </a:t>
            </a:r>
            <a:r>
              <a:rPr lang="ru-RU" dirty="0" err="1"/>
              <a:t>обпечена</a:t>
            </a:r>
            <a:r>
              <a:rPr lang="ru-RU" dirty="0"/>
              <a:t> по </a:t>
            </a:r>
            <a:r>
              <a:rPr lang="ru-RU" dirty="0" err="1"/>
              <a:t>лікоть</a:t>
            </a:r>
            <a:r>
              <a:rPr lang="ru-RU" dirty="0"/>
              <a:t>, </a:t>
            </a:r>
            <a:r>
              <a:rPr lang="ru-RU" dirty="0" err="1"/>
              <a:t>зірниці</a:t>
            </a:r>
            <a:r>
              <a:rPr lang="ru-RU" dirty="0"/>
              <a:t> </a:t>
            </a:r>
            <a:r>
              <a:rPr lang="ru-RU" dirty="0" err="1"/>
              <a:t>розширені</a:t>
            </a:r>
            <a:r>
              <a:rPr lang="ru-RU" dirty="0"/>
              <a:t> та не </a:t>
            </a:r>
            <a:r>
              <a:rPr lang="ru-RU" dirty="0" err="1"/>
              <a:t>реагують</a:t>
            </a:r>
            <a:r>
              <a:rPr lang="ru-RU" dirty="0"/>
              <a:t> на </a:t>
            </a:r>
            <a:r>
              <a:rPr lang="ru-RU" dirty="0" err="1"/>
              <a:t>світло</a:t>
            </a:r>
            <a:r>
              <a:rPr lang="ru-RU" dirty="0"/>
              <a:t>, пульс на </a:t>
            </a:r>
            <a:r>
              <a:rPr lang="ru-RU" dirty="0" err="1"/>
              <a:t>сонній</a:t>
            </a:r>
            <a:r>
              <a:rPr lang="ru-RU" dirty="0"/>
              <a:t> </a:t>
            </a:r>
            <a:r>
              <a:rPr lang="ru-RU" dirty="0" err="1"/>
              <a:t>артерії</a:t>
            </a:r>
            <a:r>
              <a:rPr lang="ru-RU" dirty="0"/>
              <a:t> </a:t>
            </a:r>
            <a:r>
              <a:rPr lang="ru-RU" dirty="0" err="1"/>
              <a:t>відсутній</a:t>
            </a:r>
            <a:r>
              <a:rPr lang="ru-RU" dirty="0"/>
              <a:t>.</a:t>
            </a:r>
            <a:endParaRPr lang="uk-UA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5714746" y="2242581"/>
            <a:ext cx="6477254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err="1"/>
              <a:t>Вкажіть</a:t>
            </a:r>
            <a:r>
              <a:rPr lang="ru-RU" sz="1600" dirty="0"/>
              <a:t> </a:t>
            </a:r>
            <a:r>
              <a:rPr lang="ru-RU" sz="1600" dirty="0" err="1"/>
              <a:t>вірні</a:t>
            </a:r>
            <a:r>
              <a:rPr lang="ru-RU" sz="1600" dirty="0"/>
              <a:t> </a:t>
            </a:r>
            <a:r>
              <a:rPr lang="ru-RU" sz="1600" dirty="0" err="1"/>
              <a:t>відповіді</a:t>
            </a:r>
            <a:r>
              <a:rPr lang="ru-RU" sz="1600" dirty="0"/>
              <a:t>, </a:t>
            </a:r>
            <a:r>
              <a:rPr lang="ru-RU" sz="1600" dirty="0" err="1"/>
              <a:t>розташуйте</a:t>
            </a:r>
            <a:r>
              <a:rPr lang="ru-RU" sz="1600" dirty="0"/>
              <a:t> </a:t>
            </a:r>
            <a:r>
              <a:rPr lang="ru-RU" sz="1600" dirty="0" err="1"/>
              <a:t>їх</a:t>
            </a:r>
            <a:r>
              <a:rPr lang="ru-RU" sz="1600" dirty="0"/>
              <a:t> у </a:t>
            </a:r>
            <a:r>
              <a:rPr lang="ru-RU" sz="1600" dirty="0" err="1"/>
              <a:t>послідовності</a:t>
            </a:r>
            <a:r>
              <a:rPr lang="ru-RU" sz="1600" dirty="0"/>
              <a:t> </a:t>
            </a:r>
            <a:r>
              <a:rPr lang="ru-RU" sz="1600" dirty="0" err="1"/>
              <a:t>необхідних</a:t>
            </a:r>
            <a:r>
              <a:rPr lang="ru-RU" sz="1600" dirty="0"/>
              <a:t> </a:t>
            </a:r>
            <a:r>
              <a:rPr lang="ru-RU" sz="1600" dirty="0" err="1"/>
              <a:t>дій</a:t>
            </a:r>
            <a:r>
              <a:rPr lang="ru-RU" sz="1600" dirty="0"/>
              <a:t>, </a:t>
            </a:r>
            <a:r>
              <a:rPr lang="ru-RU" sz="1600" dirty="0" err="1"/>
              <a:t>продемонструйте</a:t>
            </a:r>
            <a:r>
              <a:rPr lang="ru-RU" sz="1600" dirty="0"/>
              <a:t> </a:t>
            </a:r>
            <a:r>
              <a:rPr lang="ru-RU" sz="1600" dirty="0" err="1"/>
              <a:t>виконання</a:t>
            </a:r>
            <a:r>
              <a:rPr lang="ru-RU" sz="1600" dirty="0"/>
              <a:t>:</a:t>
            </a:r>
          </a:p>
          <a:p>
            <a:r>
              <a:rPr lang="ru-RU" sz="1600" dirty="0"/>
              <a:t>1. </a:t>
            </a:r>
            <a:r>
              <a:rPr lang="ru-RU" sz="1600" dirty="0" err="1"/>
              <a:t>Закапати</a:t>
            </a:r>
            <a:r>
              <a:rPr lang="ru-RU" sz="1600" dirty="0"/>
              <a:t> </a:t>
            </a:r>
            <a:r>
              <a:rPr lang="ru-RU" sz="1600" dirty="0" err="1"/>
              <a:t>ураженого</a:t>
            </a:r>
            <a:r>
              <a:rPr lang="ru-RU" sz="1600" dirty="0"/>
              <a:t> </a:t>
            </a:r>
            <a:r>
              <a:rPr lang="ru-RU" sz="1600" dirty="0" err="1"/>
              <a:t>блискавкою</a:t>
            </a:r>
            <a:r>
              <a:rPr lang="ru-RU" sz="1600" dirty="0"/>
              <a:t> у землю</a:t>
            </a:r>
          </a:p>
          <a:p>
            <a:r>
              <a:rPr lang="ru-RU" sz="1600" dirty="0"/>
              <a:t>2. Нанести </a:t>
            </a:r>
            <a:r>
              <a:rPr lang="ru-RU" sz="1600" dirty="0" err="1"/>
              <a:t>прекардиальний</a:t>
            </a:r>
            <a:r>
              <a:rPr lang="ru-RU" sz="1600" dirty="0"/>
              <a:t> удар та </a:t>
            </a:r>
            <a:r>
              <a:rPr lang="ru-RU" sz="1600" dirty="0" err="1"/>
              <a:t>почати</a:t>
            </a:r>
            <a:r>
              <a:rPr lang="ru-RU" sz="1600" dirty="0"/>
              <a:t> </a:t>
            </a:r>
            <a:r>
              <a:rPr lang="ru-RU" sz="1600" dirty="0" err="1"/>
              <a:t>серцево-легеневу</a:t>
            </a:r>
            <a:r>
              <a:rPr lang="ru-RU" sz="1600" dirty="0"/>
              <a:t> </a:t>
            </a:r>
            <a:r>
              <a:rPr lang="ru-RU" sz="1600" dirty="0" err="1"/>
              <a:t>реанімацію</a:t>
            </a:r>
            <a:endParaRPr lang="ru-RU" sz="1600" dirty="0"/>
          </a:p>
          <a:p>
            <a:r>
              <a:rPr lang="ru-RU" sz="1600" dirty="0"/>
              <a:t>3. </a:t>
            </a:r>
            <a:r>
              <a:rPr lang="ru-RU" sz="1600" dirty="0" err="1"/>
              <a:t>Накрити</a:t>
            </a:r>
            <a:r>
              <a:rPr lang="ru-RU" sz="1600" dirty="0"/>
              <a:t> </a:t>
            </a:r>
            <a:r>
              <a:rPr lang="ru-RU" sz="1600" dirty="0" err="1"/>
              <a:t>поверхню</a:t>
            </a:r>
            <a:r>
              <a:rPr lang="ru-RU" sz="1600" dirty="0"/>
              <a:t> </a:t>
            </a:r>
            <a:r>
              <a:rPr lang="ru-RU" sz="1600" dirty="0" err="1"/>
              <a:t>опіки</a:t>
            </a:r>
            <a:r>
              <a:rPr lang="ru-RU" sz="1600" dirty="0"/>
              <a:t> чистою тканиною</a:t>
            </a:r>
          </a:p>
          <a:p>
            <a:r>
              <a:rPr lang="ru-RU" sz="1600" dirty="0"/>
              <a:t>4. </a:t>
            </a:r>
            <a:r>
              <a:rPr lang="ru-RU" sz="1600" dirty="0" err="1"/>
              <a:t>Доручити</a:t>
            </a:r>
            <a:r>
              <a:rPr lang="ru-RU" sz="1600" dirty="0"/>
              <a:t> будь-кому </a:t>
            </a:r>
            <a:r>
              <a:rPr lang="ru-RU" sz="1600" dirty="0" err="1"/>
              <a:t>викликати</a:t>
            </a:r>
            <a:r>
              <a:rPr lang="ru-RU" sz="1600" dirty="0"/>
              <a:t> «</a:t>
            </a:r>
            <a:r>
              <a:rPr lang="ru-RU" sz="1600" dirty="0" err="1"/>
              <a:t>Швидку</a:t>
            </a:r>
            <a:r>
              <a:rPr lang="ru-RU" sz="1600" dirty="0"/>
              <a:t> </a:t>
            </a:r>
            <a:r>
              <a:rPr lang="ru-RU" sz="1600" dirty="0" err="1"/>
              <a:t>допомогу</a:t>
            </a:r>
            <a:r>
              <a:rPr lang="ru-RU" sz="1600" dirty="0"/>
              <a:t>»</a:t>
            </a:r>
          </a:p>
          <a:p>
            <a:r>
              <a:rPr lang="ru-RU" sz="1600" dirty="0"/>
              <a:t>5. </a:t>
            </a:r>
            <a:r>
              <a:rPr lang="ru-RU" sz="1600" dirty="0" err="1"/>
              <a:t>Перегорнути</a:t>
            </a:r>
            <a:r>
              <a:rPr lang="ru-RU" sz="1600" dirty="0"/>
              <a:t> </a:t>
            </a:r>
            <a:r>
              <a:rPr lang="ru-RU" sz="1600" dirty="0" err="1"/>
              <a:t>постраждалого</a:t>
            </a:r>
            <a:r>
              <a:rPr lang="ru-RU" sz="1600" dirty="0"/>
              <a:t> на </a:t>
            </a:r>
            <a:r>
              <a:rPr lang="ru-RU" sz="1600" dirty="0" err="1"/>
              <a:t>живіт</a:t>
            </a:r>
            <a:r>
              <a:rPr lang="ru-RU" sz="1600" dirty="0"/>
              <a:t> та </a:t>
            </a:r>
            <a:r>
              <a:rPr lang="ru-RU" sz="1600" dirty="0" err="1"/>
              <a:t>очікувати</a:t>
            </a:r>
            <a:r>
              <a:rPr lang="ru-RU" sz="1600" dirty="0"/>
              <a:t> </a:t>
            </a:r>
            <a:r>
              <a:rPr lang="ru-RU" sz="1600" dirty="0" err="1"/>
              <a:t>прибуття</a:t>
            </a:r>
            <a:r>
              <a:rPr lang="ru-RU" sz="1600" dirty="0"/>
              <a:t> </a:t>
            </a:r>
            <a:r>
              <a:rPr lang="ru-RU" sz="1600" dirty="0" err="1"/>
              <a:t>лікаря</a:t>
            </a:r>
            <a:endParaRPr lang="ru-RU" sz="1600" dirty="0"/>
          </a:p>
          <a:p>
            <a:r>
              <a:rPr lang="ru-RU" sz="1600" dirty="0"/>
              <a:t>6. </a:t>
            </a:r>
            <a:r>
              <a:rPr lang="ru-RU" sz="1600" dirty="0" err="1"/>
              <a:t>Впевнитися</a:t>
            </a:r>
            <a:r>
              <a:rPr lang="ru-RU" sz="1600" dirty="0"/>
              <a:t> у </a:t>
            </a:r>
            <a:r>
              <a:rPr lang="ru-RU" sz="1600" dirty="0" err="1"/>
              <a:t>відстутності</a:t>
            </a:r>
            <a:r>
              <a:rPr lang="ru-RU" sz="1600" dirty="0"/>
              <a:t> </a:t>
            </a:r>
            <a:r>
              <a:rPr lang="ru-RU" sz="1600" dirty="0" err="1"/>
              <a:t>реакції</a:t>
            </a:r>
            <a:r>
              <a:rPr lang="ru-RU" sz="1600" dirty="0"/>
              <a:t> </a:t>
            </a:r>
            <a:r>
              <a:rPr lang="ru-RU" sz="1600" dirty="0" err="1"/>
              <a:t>зіниць</a:t>
            </a:r>
            <a:r>
              <a:rPr lang="ru-RU" sz="1600" dirty="0"/>
              <a:t> на </a:t>
            </a:r>
            <a:r>
              <a:rPr lang="ru-RU" sz="1600" dirty="0" err="1"/>
              <a:t>світло</a:t>
            </a:r>
            <a:r>
              <a:rPr lang="ru-RU" sz="1600" dirty="0"/>
              <a:t> та пульсу на </a:t>
            </a:r>
            <a:r>
              <a:rPr lang="ru-RU" sz="1600" dirty="0" err="1"/>
              <a:t>сонній</a:t>
            </a:r>
            <a:r>
              <a:rPr lang="ru-RU" sz="1600" dirty="0"/>
              <a:t> </a:t>
            </a:r>
            <a:r>
              <a:rPr lang="ru-RU" sz="1600" dirty="0" err="1"/>
              <a:t>артерії</a:t>
            </a:r>
            <a:endParaRPr lang="ru-RU" sz="1600" dirty="0"/>
          </a:p>
          <a:p>
            <a:r>
              <a:rPr lang="ru-RU" sz="1600" dirty="0"/>
              <a:t>7. </a:t>
            </a:r>
            <a:r>
              <a:rPr lang="ru-RU" sz="1600" dirty="0" err="1"/>
              <a:t>Піднести</a:t>
            </a:r>
            <a:r>
              <a:rPr lang="ru-RU" sz="1600" dirty="0"/>
              <a:t> до рота </a:t>
            </a:r>
            <a:r>
              <a:rPr lang="ru-RU" sz="1600" dirty="0" err="1"/>
              <a:t>дзеркальце</a:t>
            </a:r>
            <a:r>
              <a:rPr lang="ru-RU" sz="1600" dirty="0"/>
              <a:t>, </a:t>
            </a:r>
            <a:r>
              <a:rPr lang="ru-RU" sz="1600" dirty="0" err="1"/>
              <a:t>пір'ячко</a:t>
            </a:r>
            <a:r>
              <a:rPr lang="ru-RU" sz="1600" dirty="0"/>
              <a:t> та </a:t>
            </a:r>
            <a:r>
              <a:rPr lang="ru-RU" sz="1600" dirty="0" err="1"/>
              <a:t>визначити</a:t>
            </a:r>
            <a:r>
              <a:rPr lang="ru-RU" sz="1600" dirty="0"/>
              <a:t> </a:t>
            </a:r>
            <a:r>
              <a:rPr lang="ru-RU" sz="1600" dirty="0" err="1"/>
              <a:t>наявність</a:t>
            </a:r>
            <a:r>
              <a:rPr lang="ru-RU" sz="1600" dirty="0"/>
              <a:t> </a:t>
            </a:r>
            <a:r>
              <a:rPr lang="ru-RU" sz="1600" dirty="0" err="1"/>
              <a:t>дихання</a:t>
            </a:r>
            <a:endParaRPr lang="ru-RU" sz="1600" dirty="0"/>
          </a:p>
          <a:p>
            <a:r>
              <a:rPr lang="ru-RU" sz="1600" dirty="0"/>
              <a:t>8. </a:t>
            </a:r>
            <a:r>
              <a:rPr lang="ru-RU" sz="1600" dirty="0" err="1"/>
              <a:t>Покласти</a:t>
            </a:r>
            <a:r>
              <a:rPr lang="ru-RU" sz="1600" dirty="0"/>
              <a:t> холод на голову</a:t>
            </a:r>
          </a:p>
          <a:p>
            <a:r>
              <a:rPr lang="ru-RU" sz="1600" dirty="0"/>
              <a:t>9. </a:t>
            </a:r>
            <a:r>
              <a:rPr lang="ru-RU" sz="1600" dirty="0" err="1"/>
              <a:t>Покласти</a:t>
            </a:r>
            <a:r>
              <a:rPr lang="ru-RU" sz="1600" dirty="0"/>
              <a:t> холод на </a:t>
            </a:r>
            <a:r>
              <a:rPr lang="ru-RU" sz="1600" dirty="0" err="1"/>
              <a:t>місце</a:t>
            </a:r>
            <a:r>
              <a:rPr lang="ru-RU" sz="1600" dirty="0"/>
              <a:t> </a:t>
            </a:r>
            <a:r>
              <a:rPr lang="ru-RU" sz="1600" dirty="0" err="1"/>
              <a:t>опіку</a:t>
            </a:r>
            <a:endParaRPr lang="ru-RU" sz="1600" dirty="0"/>
          </a:p>
          <a:p>
            <a:r>
              <a:rPr lang="ru-RU" sz="1600" dirty="0"/>
              <a:t>10. </a:t>
            </a:r>
            <a:r>
              <a:rPr lang="ru-RU" sz="1600" dirty="0" err="1"/>
              <a:t>Піднести</a:t>
            </a:r>
            <a:r>
              <a:rPr lang="ru-RU" sz="1600" dirty="0"/>
              <a:t> до носа вату з </a:t>
            </a:r>
            <a:r>
              <a:rPr lang="ru-RU" sz="1600" dirty="0" err="1"/>
              <a:t>нашатирним</a:t>
            </a:r>
            <a:r>
              <a:rPr lang="ru-RU" sz="1600" dirty="0"/>
              <a:t> спиртом</a:t>
            </a:r>
          </a:p>
        </p:txBody>
      </p:sp>
      <p:pic>
        <p:nvPicPr>
          <p:cNvPr id="6146" name="Picture 2" descr="Картинки по запросу молния дерево и человек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16"/>
          <a:stretch/>
        </p:blipFill>
        <p:spPr bwMode="auto">
          <a:xfrm>
            <a:off x="438912" y="2453396"/>
            <a:ext cx="4887069" cy="3201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787188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://go-diamond-forever.ru/wp-content/uploads/2014/03/shutterstoc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65956"/>
            <a:ext cx="12192000" cy="8132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57199" y="710893"/>
            <a:ext cx="329665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dirty="0" smtClean="0">
                <a:solidFill>
                  <a:schemeClr val="bg1">
                    <a:lumMod val="95000"/>
                  </a:schemeClr>
                </a:solidFill>
                <a:latin typeface="Charlemagne Std" panose="04020705060702020204" pitchFamily="82" charset="0"/>
              </a:rPr>
              <a:t>IV</a:t>
            </a:r>
            <a:r>
              <a:rPr lang="ru-RU" sz="8000" dirty="0" smtClean="0">
                <a:solidFill>
                  <a:schemeClr val="bg1">
                    <a:lumMod val="95000"/>
                  </a:schemeClr>
                </a:solidFill>
                <a:latin typeface="Charlemagne Std" panose="04020705060702020204" pitchFamily="82" charset="0"/>
              </a:rPr>
              <a:t> </a:t>
            </a:r>
            <a:r>
              <a:rPr lang="uk-UA" sz="8000" dirty="0" smtClean="0">
                <a:solidFill>
                  <a:schemeClr val="bg1">
                    <a:lumMod val="95000"/>
                  </a:schemeClr>
                </a:solidFill>
              </a:rPr>
              <a:t>тур</a:t>
            </a:r>
            <a:endParaRPr lang="ru-RU" sz="8000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6255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51104" y="219456"/>
            <a:ext cx="10082784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err="1"/>
              <a:t>Обережність</a:t>
            </a:r>
            <a:r>
              <a:rPr lang="ru-RU" sz="3200" dirty="0"/>
              <a:t> на </a:t>
            </a:r>
            <a:r>
              <a:rPr lang="ru-RU" sz="3200" dirty="0" err="1"/>
              <a:t>кожний</a:t>
            </a:r>
            <a:r>
              <a:rPr lang="ru-RU" sz="3200" dirty="0"/>
              <a:t> день. </a:t>
            </a:r>
            <a:r>
              <a:rPr lang="ru-RU" sz="3200" dirty="0" err="1"/>
              <a:t>Кожній</a:t>
            </a:r>
            <a:r>
              <a:rPr lang="ru-RU" sz="3200" dirty="0"/>
              <a:t> </a:t>
            </a:r>
            <a:r>
              <a:rPr lang="ru-RU" sz="3200" dirty="0" err="1"/>
              <a:t>команді</a:t>
            </a:r>
            <a:r>
              <a:rPr lang="ru-RU" sz="3200" dirty="0"/>
              <a:t> </a:t>
            </a:r>
            <a:r>
              <a:rPr lang="ru-RU" sz="3200" dirty="0" err="1"/>
              <a:t>пропонується</a:t>
            </a:r>
            <a:r>
              <a:rPr lang="ru-RU" sz="3200" dirty="0"/>
              <a:t> </a:t>
            </a:r>
            <a:r>
              <a:rPr lang="ru-RU" sz="3200" dirty="0" err="1"/>
              <a:t>надати</a:t>
            </a:r>
            <a:r>
              <a:rPr lang="ru-RU" sz="3200" dirty="0"/>
              <a:t> </a:t>
            </a:r>
            <a:r>
              <a:rPr lang="ru-RU" sz="3200" dirty="0" err="1"/>
              <a:t>поради</a:t>
            </a:r>
            <a:r>
              <a:rPr lang="ru-RU" sz="3200" dirty="0"/>
              <a:t> при </a:t>
            </a:r>
            <a:r>
              <a:rPr lang="ru-RU" sz="3200" dirty="0" err="1"/>
              <a:t>виникненні</a:t>
            </a:r>
            <a:r>
              <a:rPr lang="ru-RU" sz="3200" dirty="0"/>
              <a:t> </a:t>
            </a:r>
            <a:r>
              <a:rPr lang="ru-RU" sz="3200" dirty="0" err="1"/>
              <a:t>загрози</a:t>
            </a:r>
            <a:r>
              <a:rPr lang="ru-RU" sz="3200" dirty="0"/>
              <a:t> </a:t>
            </a:r>
            <a:r>
              <a:rPr lang="ru-RU" sz="3200" dirty="0" err="1"/>
              <a:t>кримінального</a:t>
            </a:r>
            <a:r>
              <a:rPr lang="ru-RU" sz="3200" dirty="0"/>
              <a:t> характеру</a:t>
            </a:r>
            <a:r>
              <a:rPr lang="ru-RU" sz="3200" dirty="0" smtClean="0"/>
              <a:t>.</a:t>
            </a:r>
          </a:p>
          <a:p>
            <a:endParaRPr lang="ru-RU" sz="3200" dirty="0"/>
          </a:p>
          <a:p>
            <a:r>
              <a:rPr lang="ru-RU" sz="3200" dirty="0" err="1" smtClean="0"/>
              <a:t>Віктімна</a:t>
            </a:r>
            <a:r>
              <a:rPr lang="ru-RU" sz="3200" dirty="0" smtClean="0"/>
              <a:t> </a:t>
            </a:r>
            <a:r>
              <a:rPr lang="ru-RU" sz="3200" dirty="0" err="1" smtClean="0"/>
              <a:t>поведінка</a:t>
            </a:r>
            <a:r>
              <a:rPr lang="ru-RU" sz="3200" dirty="0" smtClean="0"/>
              <a:t> – </a:t>
            </a:r>
            <a:r>
              <a:rPr lang="ru-RU" sz="3200" dirty="0" err="1" smtClean="0"/>
              <a:t>це</a:t>
            </a:r>
            <a:r>
              <a:rPr lang="ru-RU" sz="3200" dirty="0" smtClean="0"/>
              <a:t> </a:t>
            </a:r>
            <a:r>
              <a:rPr lang="ru-RU" sz="3200" dirty="0" err="1" smtClean="0"/>
              <a:t>дії</a:t>
            </a:r>
            <a:r>
              <a:rPr lang="ru-RU" sz="3200" dirty="0" smtClean="0"/>
              <a:t> </a:t>
            </a:r>
            <a:r>
              <a:rPr lang="ru-RU" sz="3200" dirty="0" err="1"/>
              <a:t>людини</a:t>
            </a:r>
            <a:r>
              <a:rPr lang="ru-RU" sz="3200" dirty="0"/>
              <a:t>, </a:t>
            </a:r>
            <a:r>
              <a:rPr lang="ru-RU" sz="3200" dirty="0" err="1"/>
              <a:t>які</a:t>
            </a:r>
            <a:r>
              <a:rPr lang="ru-RU" sz="3200" dirty="0"/>
              <a:t> </a:t>
            </a:r>
            <a:r>
              <a:rPr lang="ru-RU" sz="3200" dirty="0" err="1"/>
              <a:t>ставлять</a:t>
            </a:r>
            <a:r>
              <a:rPr lang="ru-RU" sz="3200" dirty="0"/>
              <a:t> </a:t>
            </a:r>
            <a:r>
              <a:rPr lang="ru-RU" sz="3200" dirty="0" err="1"/>
              <a:t>ії</a:t>
            </a:r>
            <a:r>
              <a:rPr lang="ru-RU" sz="3200" dirty="0"/>
              <a:t> на </a:t>
            </a:r>
            <a:r>
              <a:rPr lang="ru-RU" sz="3200" dirty="0" smtClean="0"/>
              <a:t>роль </a:t>
            </a:r>
            <a:r>
              <a:rPr lang="ru-RU" sz="3200" smtClean="0"/>
              <a:t>жертви.</a:t>
            </a:r>
            <a:endParaRPr lang="ru-RU" sz="3200" dirty="0" smtClean="0"/>
          </a:p>
          <a:p>
            <a:endParaRPr lang="ru-RU" sz="3200" dirty="0" smtClean="0"/>
          </a:p>
          <a:p>
            <a:r>
              <a:rPr lang="ru-RU" sz="3200" dirty="0" err="1"/>
              <a:t>Приклади</a:t>
            </a:r>
            <a:r>
              <a:rPr lang="ru-RU" sz="3200" dirty="0"/>
              <a:t> </a:t>
            </a:r>
            <a:r>
              <a:rPr lang="ru-RU" sz="3200" dirty="0" err="1"/>
              <a:t>віктимної</a:t>
            </a:r>
            <a:r>
              <a:rPr lang="ru-RU" sz="3200" dirty="0"/>
              <a:t> </a:t>
            </a:r>
            <a:r>
              <a:rPr lang="ru-RU" sz="3200" dirty="0" err="1" smtClean="0"/>
              <a:t>поведінки</a:t>
            </a:r>
            <a:r>
              <a:rPr lang="ru-RU" sz="3200" dirty="0" smtClean="0"/>
              <a:t>:</a:t>
            </a:r>
            <a:endParaRPr lang="ru-RU" sz="3200" dirty="0"/>
          </a:p>
          <a:p>
            <a:r>
              <a:rPr lang="ru-RU" sz="3200" dirty="0"/>
              <a:t>- </a:t>
            </a:r>
            <a:r>
              <a:rPr lang="ru-RU" sz="3200" dirty="0" err="1"/>
              <a:t>дівчина</a:t>
            </a:r>
            <a:r>
              <a:rPr lang="ru-RU" sz="3200" dirty="0"/>
              <a:t>, яка </a:t>
            </a:r>
            <a:r>
              <a:rPr lang="ru-RU" sz="3200" dirty="0" err="1"/>
              <a:t>пізно</a:t>
            </a:r>
            <a:r>
              <a:rPr lang="ru-RU" sz="3200" dirty="0"/>
              <a:t> </a:t>
            </a:r>
            <a:r>
              <a:rPr lang="ru-RU" sz="3200" dirty="0" err="1"/>
              <a:t>ввечері</a:t>
            </a:r>
            <a:r>
              <a:rPr lang="ru-RU" sz="3200" dirty="0"/>
              <a:t> </a:t>
            </a:r>
            <a:r>
              <a:rPr lang="ru-RU" sz="3200" dirty="0" err="1"/>
              <a:t>йде</a:t>
            </a:r>
            <a:r>
              <a:rPr lang="ru-RU" sz="3200" dirty="0"/>
              <a:t> у </a:t>
            </a:r>
            <a:r>
              <a:rPr lang="ru-RU" sz="3200" dirty="0" err="1"/>
              <a:t>короткій</a:t>
            </a:r>
            <a:r>
              <a:rPr lang="ru-RU" sz="3200" dirty="0"/>
              <a:t> </a:t>
            </a:r>
            <a:r>
              <a:rPr lang="ru-RU" sz="3200" dirty="0" err="1"/>
              <a:t>спідниці</a:t>
            </a:r>
            <a:r>
              <a:rPr lang="ru-RU" sz="3200" dirty="0"/>
              <a:t>;</a:t>
            </a:r>
          </a:p>
          <a:p>
            <a:r>
              <a:rPr lang="ru-RU" sz="3200" dirty="0"/>
              <a:t>- </a:t>
            </a:r>
            <a:r>
              <a:rPr lang="ru-RU" sz="3200" dirty="0" err="1"/>
              <a:t>п'яний</a:t>
            </a:r>
            <a:r>
              <a:rPr lang="ru-RU" sz="3200" dirty="0"/>
              <a:t> </a:t>
            </a:r>
            <a:r>
              <a:rPr lang="ru-RU" sz="3200" dirty="0" err="1"/>
              <a:t>чоловік</a:t>
            </a:r>
            <a:r>
              <a:rPr lang="ru-RU" sz="3200" dirty="0"/>
              <a:t> в </a:t>
            </a:r>
            <a:r>
              <a:rPr lang="ru-RU" sz="3200" dirty="0" err="1"/>
              <a:t>одягу</a:t>
            </a:r>
            <a:r>
              <a:rPr lang="ru-RU" sz="3200" dirty="0"/>
              <a:t>, </a:t>
            </a:r>
            <a:r>
              <a:rPr lang="ru-RU" sz="3200" dirty="0" err="1"/>
              <a:t>який</a:t>
            </a:r>
            <a:r>
              <a:rPr lang="ru-RU" sz="3200" dirty="0"/>
              <a:t> </a:t>
            </a:r>
            <a:r>
              <a:rPr lang="ru-RU" sz="3200" dirty="0" err="1"/>
              <a:t>багато</a:t>
            </a:r>
            <a:r>
              <a:rPr lang="ru-RU" sz="3200" dirty="0"/>
              <a:t> </a:t>
            </a:r>
            <a:r>
              <a:rPr lang="ru-RU" sz="3200" dirty="0" err="1"/>
              <a:t>коштує</a:t>
            </a:r>
            <a:r>
              <a:rPr lang="ru-RU" sz="3200" dirty="0"/>
              <a:t>;</a:t>
            </a:r>
          </a:p>
          <a:p>
            <a:r>
              <a:rPr lang="ru-RU" sz="3200" dirty="0"/>
              <a:t>- </a:t>
            </a:r>
            <a:r>
              <a:rPr lang="ru-RU" sz="3200" dirty="0" err="1"/>
              <a:t>самотній</a:t>
            </a:r>
            <a:r>
              <a:rPr lang="ru-RU" sz="3200" dirty="0"/>
              <a:t> </a:t>
            </a:r>
            <a:r>
              <a:rPr lang="ru-RU" sz="3200" dirty="0" err="1"/>
              <a:t>підліток</a:t>
            </a:r>
            <a:r>
              <a:rPr lang="ru-RU" sz="3200" dirty="0"/>
              <a:t>, </a:t>
            </a:r>
            <a:r>
              <a:rPr lang="ru-RU" sz="3200" dirty="0" err="1"/>
              <a:t>інвалід</a:t>
            </a:r>
            <a:r>
              <a:rPr lang="ru-RU" sz="3200" dirty="0"/>
              <a:t>;</a:t>
            </a:r>
          </a:p>
          <a:p>
            <a:pPr marL="342900" indent="-342900">
              <a:buFontTx/>
              <a:buChar char="-"/>
            </a:pPr>
            <a:r>
              <a:rPr lang="ru-RU" sz="3200" dirty="0" err="1" smtClean="0"/>
              <a:t>жінка</a:t>
            </a:r>
            <a:r>
              <a:rPr lang="ru-RU" sz="3200" dirty="0"/>
              <a:t>, яка </a:t>
            </a:r>
            <a:r>
              <a:rPr lang="ru-RU" sz="3200" dirty="0" err="1"/>
              <a:t>шантажує</a:t>
            </a:r>
            <a:r>
              <a:rPr lang="ru-RU" sz="3200" dirty="0"/>
              <a:t> </a:t>
            </a:r>
            <a:r>
              <a:rPr lang="ru-RU" sz="3200" dirty="0" err="1"/>
              <a:t>свого</a:t>
            </a:r>
            <a:r>
              <a:rPr lang="ru-RU" sz="3200" dirty="0"/>
              <a:t> </a:t>
            </a:r>
            <a:r>
              <a:rPr lang="ru-RU" sz="3200" dirty="0" err="1" smtClean="0"/>
              <a:t>коханця</a:t>
            </a:r>
            <a:endParaRPr lang="ru-RU" sz="3200" dirty="0"/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644840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Похожее изображени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3424" y="133361"/>
            <a:ext cx="5553546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Картинки по запросу п'яний чоловік у дорогому одязі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474" y="133361"/>
            <a:ext cx="55721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Похожее изображение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649" y="3448061"/>
            <a:ext cx="5573950" cy="3239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Похожее изображение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1599" y="3448061"/>
            <a:ext cx="5555371" cy="3239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6673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02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0140" y="1391920"/>
            <a:ext cx="7060346" cy="396779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838960" y="538480"/>
            <a:ext cx="94183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err="1" smtClean="0">
                <a:solidFill>
                  <a:schemeClr val="bg1"/>
                </a:solidFill>
              </a:rPr>
              <a:t>Назв</a:t>
            </a:r>
            <a:r>
              <a:rPr lang="en-US" sz="4000" dirty="0" err="1" smtClean="0">
                <a:solidFill>
                  <a:schemeClr val="bg1"/>
                </a:solidFill>
              </a:rPr>
              <a:t>i</a:t>
            </a:r>
            <a:r>
              <a:rPr lang="uk-UA" sz="4000" dirty="0" err="1" smtClean="0">
                <a:solidFill>
                  <a:schemeClr val="bg1"/>
                </a:solidFill>
              </a:rPr>
              <a:t>ть</a:t>
            </a:r>
            <a:r>
              <a:rPr lang="uk-UA" sz="4000" dirty="0" smtClean="0">
                <a:solidFill>
                  <a:schemeClr val="bg1"/>
                </a:solidFill>
              </a:rPr>
              <a:t> </a:t>
            </a:r>
            <a:r>
              <a:rPr lang="ru-RU" sz="4000" dirty="0" err="1" smtClean="0">
                <a:solidFill>
                  <a:schemeClr val="bg1"/>
                </a:solidFill>
              </a:rPr>
              <a:t>основні</a:t>
            </a:r>
            <a:r>
              <a:rPr lang="ru-RU" sz="4000" dirty="0" smtClean="0">
                <a:solidFill>
                  <a:schemeClr val="bg1"/>
                </a:solidFill>
              </a:rPr>
              <a:t> правила </a:t>
            </a:r>
            <a:r>
              <a:rPr lang="ru-RU" sz="4000" dirty="0" err="1" smtClean="0">
                <a:solidFill>
                  <a:schemeClr val="bg1"/>
                </a:solidFill>
              </a:rPr>
              <a:t>забезпечення</a:t>
            </a:r>
            <a:endParaRPr lang="ru-RU" sz="40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13760" y="5505272"/>
            <a:ext cx="5475025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err="1" smtClean="0">
                <a:solidFill>
                  <a:schemeClr val="bg1"/>
                </a:solidFill>
              </a:rPr>
              <a:t>вашої</a:t>
            </a:r>
            <a:r>
              <a:rPr lang="ru-RU" sz="4000" dirty="0" smtClean="0">
                <a:solidFill>
                  <a:schemeClr val="bg1"/>
                </a:solidFill>
              </a:rPr>
              <a:t> </a:t>
            </a:r>
            <a:r>
              <a:rPr lang="ru-RU" sz="4000" dirty="0" err="1" smtClean="0">
                <a:solidFill>
                  <a:schemeClr val="bg1"/>
                </a:solidFill>
              </a:rPr>
              <a:t>безпеки</a:t>
            </a:r>
            <a:r>
              <a:rPr lang="ru-RU" sz="4000" dirty="0" smtClean="0">
                <a:solidFill>
                  <a:schemeClr val="bg1"/>
                </a:solidFill>
              </a:rPr>
              <a:t> на </a:t>
            </a:r>
            <a:r>
              <a:rPr lang="ru-RU" sz="4000" dirty="0" err="1" smtClean="0">
                <a:solidFill>
                  <a:schemeClr val="bg1"/>
                </a:solidFill>
              </a:rPr>
              <a:t>вулиці</a:t>
            </a:r>
            <a:endParaRPr lang="ru-RU" sz="4000" dirty="0" smtClean="0">
              <a:solidFill>
                <a:schemeClr val="bg1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76224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12640" y="3483930"/>
            <a:ext cx="715264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uk-UA" sz="2400" dirty="0" smtClean="0"/>
              <a:t>Нікуди не ходити з незнайомцями</a:t>
            </a:r>
          </a:p>
          <a:p>
            <a:pPr marL="285750" indent="-285750">
              <a:buFontTx/>
              <a:buChar char="-"/>
            </a:pPr>
            <a:r>
              <a:rPr lang="uk-UA" sz="2400" dirty="0" smtClean="0"/>
              <a:t>Не сідати до незнайомих у машину</a:t>
            </a:r>
          </a:p>
          <a:p>
            <a:pPr marL="285750" indent="-285750">
              <a:buFontTx/>
              <a:buChar char="-"/>
            </a:pPr>
            <a:r>
              <a:rPr lang="uk-UA" sz="2400" dirty="0" smtClean="0"/>
              <a:t>По можливості не залишатися на самоті в темний період на вулиці</a:t>
            </a:r>
          </a:p>
          <a:p>
            <a:pPr marL="285750" indent="-285750">
              <a:buFontTx/>
              <a:buChar char="-"/>
            </a:pPr>
            <a:r>
              <a:rPr lang="uk-UA" sz="2400" dirty="0" smtClean="0"/>
              <a:t>Не гуляти далеко від дома</a:t>
            </a:r>
          </a:p>
          <a:p>
            <a:pPr marL="285750" indent="-285750">
              <a:buFontTx/>
              <a:buChar char="-"/>
            </a:pPr>
            <a:r>
              <a:rPr lang="uk-UA" sz="2400" dirty="0" smtClean="0"/>
              <a:t>Попередити дорослих про можливі місця вашого знаходження</a:t>
            </a:r>
          </a:p>
          <a:p>
            <a:pPr marL="285750" indent="-285750">
              <a:buFontTx/>
              <a:buChar char="-"/>
            </a:pPr>
            <a:r>
              <a:rPr lang="uk-UA" sz="2400" dirty="0" smtClean="0"/>
              <a:t>Не довіряти незнайомцям</a:t>
            </a:r>
            <a:endParaRPr lang="uk-UA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6807" y="270394"/>
            <a:ext cx="4039985" cy="282217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66" t="5482" r="57000" b="11703"/>
          <a:stretch/>
        </p:blipFill>
        <p:spPr>
          <a:xfrm>
            <a:off x="924559" y="725490"/>
            <a:ext cx="3230880" cy="567944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46176" y="85344"/>
            <a:ext cx="10058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 smtClean="0"/>
              <a:t>Група </a:t>
            </a:r>
            <a:r>
              <a:rPr lang="uk-UA" sz="4400" b="1" dirty="0"/>
              <a:t>1</a:t>
            </a:r>
            <a:r>
              <a:rPr lang="uk-UA" sz="4400" b="1" dirty="0" smtClean="0"/>
              <a:t>. Завдання №1</a:t>
            </a:r>
            <a:endParaRPr lang="ru-RU" sz="4400" b="1" dirty="0"/>
          </a:p>
        </p:txBody>
      </p:sp>
    </p:spTree>
    <p:extLst>
      <p:ext uri="{BB962C8B-B14F-4D97-AF65-F5344CB8AC3E}">
        <p14:creationId xmlns:p14="http://schemas.microsoft.com/office/powerpoint/2010/main" val="22514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DC7B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47957" y="1159125"/>
            <a:ext cx="112776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Ви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знаходитесь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вдома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зненацька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 у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вашій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квартирі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з'явився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злочинець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3200" b="0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</p:txBody>
      </p:sp>
      <p:pic>
        <p:nvPicPr>
          <p:cNvPr id="8196" name="Picture 4" descr="https://vi.ill.in.ua/m/625x469/132257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6151" y="2236343"/>
            <a:ext cx="4762500" cy="307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30311" y="287225"/>
            <a:ext cx="10058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 smtClean="0"/>
              <a:t>Група 2. Завдання №1</a:t>
            </a:r>
            <a:endParaRPr lang="ru-RU" sz="4400" b="1" dirty="0"/>
          </a:p>
        </p:txBody>
      </p:sp>
    </p:spTree>
    <p:extLst>
      <p:ext uri="{BB962C8B-B14F-4D97-AF65-F5344CB8AC3E}">
        <p14:creationId xmlns:p14="http://schemas.microsoft.com/office/powerpoint/2010/main" val="3760265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4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85216" y="441585"/>
            <a:ext cx="631545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err="1"/>
              <a:t>Рішення</a:t>
            </a:r>
            <a:r>
              <a:rPr lang="ru-RU" sz="2000" dirty="0"/>
              <a:t>:</a:t>
            </a:r>
          </a:p>
          <a:p>
            <a:pPr marL="457200" indent="-457200">
              <a:buAutoNum type="arabicPeriod"/>
            </a:pPr>
            <a:r>
              <a:rPr lang="ru-RU" sz="2000" dirty="0" smtClean="0"/>
              <a:t>Один </a:t>
            </a:r>
            <a:r>
              <a:rPr lang="ru-RU" sz="2000" dirty="0"/>
              <a:t>з самих </a:t>
            </a:r>
            <a:r>
              <a:rPr lang="ru-RU" sz="2000" dirty="0" err="1"/>
              <a:t>простих</a:t>
            </a:r>
            <a:r>
              <a:rPr lang="ru-RU" sz="2000" dirty="0"/>
              <a:t> та </a:t>
            </a:r>
            <a:r>
              <a:rPr lang="ru-RU" sz="2000" dirty="0" err="1"/>
              <a:t>надійних</a:t>
            </a:r>
            <a:r>
              <a:rPr lang="ru-RU" sz="2000" dirty="0"/>
              <a:t> </a:t>
            </a:r>
            <a:r>
              <a:rPr lang="ru-RU" sz="2000" dirty="0" err="1"/>
              <a:t>засобів</a:t>
            </a:r>
            <a:r>
              <a:rPr lang="ru-RU" sz="2000" dirty="0"/>
              <a:t> </a:t>
            </a:r>
            <a:r>
              <a:rPr lang="ru-RU" sz="2000" dirty="0" err="1"/>
              <a:t>уникнути</a:t>
            </a:r>
            <a:r>
              <a:rPr lang="ru-RU" sz="2000" dirty="0"/>
              <a:t> </a:t>
            </a:r>
            <a:r>
              <a:rPr lang="ru-RU" sz="2000" dirty="0" err="1"/>
              <a:t>небезпеки</a:t>
            </a:r>
            <a:r>
              <a:rPr lang="ru-RU" sz="2000" dirty="0"/>
              <a:t> – </a:t>
            </a:r>
            <a:r>
              <a:rPr lang="ru-RU" sz="2000" dirty="0" err="1"/>
              <a:t>залишити</a:t>
            </a:r>
            <a:r>
              <a:rPr lang="ru-RU" sz="2000" dirty="0"/>
              <a:t> квартиру, </a:t>
            </a:r>
            <a:r>
              <a:rPr lang="ru-RU" sz="2000" dirty="0" err="1"/>
              <a:t>вибігти</a:t>
            </a:r>
            <a:r>
              <a:rPr lang="ru-RU" sz="2000" dirty="0"/>
              <a:t> у </a:t>
            </a:r>
            <a:r>
              <a:rPr lang="ru-RU" sz="2000" dirty="0" err="1"/>
              <a:t>під'їзд</a:t>
            </a:r>
            <a:r>
              <a:rPr lang="ru-RU" sz="2000" dirty="0"/>
              <a:t>, до </a:t>
            </a:r>
            <a:r>
              <a:rPr lang="ru-RU" sz="2000" dirty="0" err="1"/>
              <a:t>сусідів</a:t>
            </a:r>
            <a:r>
              <a:rPr lang="ru-RU" sz="2000" dirty="0"/>
              <a:t> на </a:t>
            </a:r>
            <a:r>
              <a:rPr lang="ru-RU" sz="2000" dirty="0" err="1"/>
              <a:t>вулицю</a:t>
            </a:r>
            <a:r>
              <a:rPr lang="ru-RU" sz="2000" dirty="0" smtClean="0"/>
              <a:t>.</a:t>
            </a:r>
            <a:endParaRPr lang="ru-RU" sz="2000" dirty="0"/>
          </a:p>
          <a:p>
            <a:pPr marL="457200" indent="-457200">
              <a:buFont typeface="+mj-lt"/>
              <a:buAutoNum type="arabicPeriod"/>
            </a:pPr>
            <a:r>
              <a:rPr lang="ru-RU" sz="2000" dirty="0" smtClean="0"/>
              <a:t> </a:t>
            </a:r>
            <a:r>
              <a:rPr lang="ru-RU" sz="2000" dirty="0" err="1"/>
              <a:t>Якщо</a:t>
            </a:r>
            <a:r>
              <a:rPr lang="ru-RU" sz="2000" dirty="0"/>
              <a:t> </a:t>
            </a:r>
            <a:r>
              <a:rPr lang="ru-RU" sz="2000" dirty="0" err="1"/>
              <a:t>це</a:t>
            </a:r>
            <a:r>
              <a:rPr lang="ru-RU" sz="2000" dirty="0"/>
              <a:t> </a:t>
            </a:r>
            <a:r>
              <a:rPr lang="ru-RU" sz="2000" dirty="0" err="1"/>
              <a:t>зробити</a:t>
            </a:r>
            <a:r>
              <a:rPr lang="ru-RU" sz="2000" dirty="0"/>
              <a:t> </a:t>
            </a:r>
            <a:r>
              <a:rPr lang="ru-RU" sz="2000" dirty="0" err="1"/>
              <a:t>неможливо</a:t>
            </a:r>
            <a:r>
              <a:rPr lang="ru-RU" sz="2000" dirty="0"/>
              <a:t>, </a:t>
            </a:r>
            <a:r>
              <a:rPr lang="ru-RU" sz="2000" dirty="0" err="1"/>
              <a:t>підійміть</a:t>
            </a:r>
            <a:r>
              <a:rPr lang="ru-RU" sz="2000" dirty="0"/>
              <a:t> шум, </a:t>
            </a:r>
            <a:endParaRPr lang="ru-RU" sz="2000" dirty="0" smtClean="0"/>
          </a:p>
          <a:p>
            <a:pPr marL="457200" indent="-457200">
              <a:buFont typeface="+mj-lt"/>
              <a:buAutoNum type="arabicPeriod"/>
            </a:pPr>
            <a:r>
              <a:rPr lang="ru-RU" sz="2000" dirty="0" err="1" smtClean="0"/>
              <a:t>переверніть</a:t>
            </a:r>
            <a:r>
              <a:rPr lang="ru-RU" sz="2000" dirty="0" smtClean="0"/>
              <a:t> </a:t>
            </a:r>
            <a:r>
              <a:rPr lang="ru-RU" sz="2000" dirty="0" err="1"/>
              <a:t>меблі</a:t>
            </a:r>
            <a:r>
              <a:rPr lang="ru-RU" sz="2000" dirty="0"/>
              <a:t>, </a:t>
            </a:r>
            <a:r>
              <a:rPr lang="ru-RU" sz="2000" dirty="0" err="1"/>
              <a:t>заваліть</a:t>
            </a:r>
            <a:r>
              <a:rPr lang="ru-RU" sz="2000" dirty="0"/>
              <a:t> </a:t>
            </a:r>
            <a:r>
              <a:rPr lang="ru-RU" sz="2000" dirty="0" err="1"/>
              <a:t>прохід</a:t>
            </a:r>
            <a:r>
              <a:rPr lang="ru-RU" sz="2000" dirty="0"/>
              <a:t> речами, </a:t>
            </a:r>
            <a:r>
              <a:rPr lang="ru-RU" sz="2000" dirty="0" err="1"/>
              <a:t>розбийте</a:t>
            </a:r>
            <a:r>
              <a:rPr lang="ru-RU" sz="2000" dirty="0"/>
              <a:t> </a:t>
            </a:r>
            <a:r>
              <a:rPr lang="ru-RU" sz="2000" dirty="0" err="1"/>
              <a:t>вікно</a:t>
            </a:r>
            <a:r>
              <a:rPr lang="ru-RU" sz="2000" dirty="0"/>
              <a:t>, </a:t>
            </a:r>
            <a:r>
              <a:rPr lang="ru-RU" sz="2000" dirty="0" err="1"/>
              <a:t>приверніть</a:t>
            </a:r>
            <a:r>
              <a:rPr lang="ru-RU" sz="2000" dirty="0"/>
              <a:t> </a:t>
            </a:r>
            <a:r>
              <a:rPr lang="ru-RU" sz="2000" dirty="0" err="1"/>
              <a:t>увагу</a:t>
            </a:r>
            <a:r>
              <a:rPr lang="ru-RU" sz="2000" dirty="0"/>
              <a:t> </a:t>
            </a:r>
            <a:r>
              <a:rPr lang="ru-RU" sz="2000" dirty="0" err="1"/>
              <a:t>сторонніх</a:t>
            </a:r>
            <a:r>
              <a:rPr lang="ru-RU" sz="2000" dirty="0" smtClean="0"/>
              <a:t>.</a:t>
            </a:r>
            <a:endParaRPr lang="ru-RU" sz="2000" dirty="0"/>
          </a:p>
          <a:p>
            <a:pPr marL="457200" indent="-457200">
              <a:buFont typeface="+mj-lt"/>
              <a:buAutoNum type="arabicPeriod"/>
            </a:pPr>
            <a:r>
              <a:rPr lang="ru-RU" sz="2000" dirty="0" smtClean="0"/>
              <a:t> </a:t>
            </a:r>
            <a:r>
              <a:rPr lang="ru-RU" sz="2000" dirty="0" err="1"/>
              <a:t>Спробуйте</a:t>
            </a:r>
            <a:r>
              <a:rPr lang="ru-RU" sz="2000" dirty="0"/>
              <a:t> </a:t>
            </a:r>
            <a:r>
              <a:rPr lang="ru-RU" sz="2000" dirty="0" err="1"/>
              <a:t>закритися</a:t>
            </a:r>
            <a:r>
              <a:rPr lang="ru-RU" sz="2000" dirty="0"/>
              <a:t> в </a:t>
            </a:r>
            <a:r>
              <a:rPr lang="ru-RU" sz="2000" dirty="0" err="1"/>
              <a:t>іншій</a:t>
            </a:r>
            <a:r>
              <a:rPr lang="ru-RU" sz="2000" dirty="0"/>
              <a:t> </a:t>
            </a:r>
            <a:r>
              <a:rPr lang="ru-RU" sz="2000" dirty="0" err="1"/>
              <a:t>кімнаті</a:t>
            </a:r>
            <a:r>
              <a:rPr lang="ru-RU" sz="2000" dirty="0"/>
              <a:t>, </a:t>
            </a:r>
            <a:r>
              <a:rPr lang="ru-RU" sz="2000" dirty="0" err="1"/>
              <a:t>підійде</a:t>
            </a:r>
            <a:r>
              <a:rPr lang="ru-RU" sz="2000" dirty="0"/>
              <a:t> ванна </a:t>
            </a:r>
            <a:r>
              <a:rPr lang="ru-RU" sz="2000" dirty="0" err="1"/>
              <a:t>кімната</a:t>
            </a:r>
            <a:r>
              <a:rPr lang="ru-RU" sz="2000" dirty="0"/>
              <a:t> де </a:t>
            </a:r>
            <a:r>
              <a:rPr lang="ru-RU" sz="2000" dirty="0" err="1"/>
              <a:t>можна</a:t>
            </a:r>
            <a:r>
              <a:rPr lang="ru-RU" sz="2000" dirty="0"/>
              <a:t> </a:t>
            </a:r>
            <a:r>
              <a:rPr lang="ru-RU" sz="2000" dirty="0" err="1"/>
              <a:t>пустити</a:t>
            </a:r>
            <a:r>
              <a:rPr lang="ru-RU" sz="2000" dirty="0"/>
              <a:t> воду – ваша </a:t>
            </a:r>
            <a:r>
              <a:rPr lang="ru-RU" sz="2000" dirty="0" err="1"/>
              <a:t>безпека</a:t>
            </a:r>
            <a:r>
              <a:rPr lang="ru-RU" sz="2000" dirty="0"/>
              <a:t> </a:t>
            </a:r>
            <a:r>
              <a:rPr lang="ru-RU" sz="2000" dirty="0" err="1"/>
              <a:t>важніше</a:t>
            </a:r>
            <a:r>
              <a:rPr lang="ru-RU" sz="2000" dirty="0"/>
              <a:t>, </a:t>
            </a:r>
            <a:r>
              <a:rPr lang="ru-RU" sz="2000" dirty="0" err="1"/>
              <a:t>ніж</a:t>
            </a:r>
            <a:r>
              <a:rPr lang="ru-RU" sz="2000" dirty="0"/>
              <a:t> ремонт </a:t>
            </a:r>
            <a:r>
              <a:rPr lang="ru-RU" sz="2000" dirty="0" err="1"/>
              <a:t>сусідам</a:t>
            </a:r>
            <a:endParaRPr lang="ru-RU" sz="2000" dirty="0"/>
          </a:p>
          <a:p>
            <a:pPr marL="457200" indent="-457200">
              <a:buFont typeface="+mj-lt"/>
              <a:buAutoNum type="arabicPeriod"/>
            </a:pPr>
            <a:r>
              <a:rPr lang="ru-RU" sz="2000" dirty="0" smtClean="0"/>
              <a:t> </a:t>
            </a:r>
            <a:r>
              <a:rPr lang="ru-RU" sz="2000" dirty="0" err="1"/>
              <a:t>Якщо</a:t>
            </a:r>
            <a:r>
              <a:rPr lang="ru-RU" sz="2000" dirty="0"/>
              <a:t> </a:t>
            </a:r>
            <a:r>
              <a:rPr lang="ru-RU" sz="2000" dirty="0" err="1"/>
              <a:t>ви</a:t>
            </a:r>
            <a:r>
              <a:rPr lang="ru-RU" sz="2000" dirty="0"/>
              <a:t> не </a:t>
            </a:r>
            <a:r>
              <a:rPr lang="ru-RU" sz="2000" dirty="0" err="1"/>
              <a:t>маєте</a:t>
            </a:r>
            <a:r>
              <a:rPr lang="ru-RU" sz="2000" dirty="0"/>
              <a:t> </a:t>
            </a:r>
            <a:r>
              <a:rPr lang="ru-RU" sz="2000" dirty="0" err="1"/>
              <a:t>такої</a:t>
            </a:r>
            <a:r>
              <a:rPr lang="ru-RU" sz="2000" dirty="0"/>
              <a:t> </a:t>
            </a:r>
            <a:r>
              <a:rPr lang="ru-RU" sz="2000" dirty="0" err="1"/>
              <a:t>можливості</a:t>
            </a:r>
            <a:r>
              <a:rPr lang="ru-RU" sz="2000" dirty="0"/>
              <a:t> (вас </a:t>
            </a:r>
            <a:r>
              <a:rPr lang="ru-RU" sz="2000" dirty="0" err="1"/>
              <a:t>зв'язали</a:t>
            </a:r>
            <a:r>
              <a:rPr lang="ru-RU" sz="2000" dirty="0"/>
              <a:t> </a:t>
            </a:r>
            <a:r>
              <a:rPr lang="ru-RU" sz="2000" dirty="0" err="1"/>
              <a:t>або</a:t>
            </a:r>
            <a:r>
              <a:rPr lang="ru-RU" sz="2000" dirty="0"/>
              <a:t> </a:t>
            </a:r>
            <a:r>
              <a:rPr lang="ru-RU" sz="2000" dirty="0" err="1"/>
              <a:t>закрили</a:t>
            </a:r>
            <a:r>
              <a:rPr lang="ru-RU" sz="2000" dirty="0"/>
              <a:t>) </a:t>
            </a:r>
            <a:r>
              <a:rPr lang="ru-RU" sz="2000" dirty="0" err="1"/>
              <a:t>захищайтеся</a:t>
            </a:r>
            <a:r>
              <a:rPr lang="ru-RU" sz="2000" dirty="0"/>
              <a:t> будь-</a:t>
            </a:r>
            <a:r>
              <a:rPr lang="ru-RU" sz="2000" dirty="0" err="1"/>
              <a:t>яким</a:t>
            </a:r>
            <a:r>
              <a:rPr lang="ru-RU" sz="2000" dirty="0"/>
              <a:t> </a:t>
            </a:r>
            <a:r>
              <a:rPr lang="ru-RU" sz="2000" dirty="0" err="1"/>
              <a:t>можливим</a:t>
            </a:r>
            <a:r>
              <a:rPr lang="ru-RU" sz="2000" dirty="0"/>
              <a:t> </a:t>
            </a:r>
            <a:r>
              <a:rPr lang="ru-RU" sz="2000" dirty="0" err="1"/>
              <a:t>засобом</a:t>
            </a:r>
            <a:endParaRPr lang="ru-RU" sz="2000" dirty="0"/>
          </a:p>
          <a:p>
            <a:pPr marL="457200" indent="-457200">
              <a:buFont typeface="+mj-lt"/>
              <a:buAutoNum type="arabicPeriod"/>
            </a:pPr>
            <a:r>
              <a:rPr lang="ru-RU" sz="2000" dirty="0" smtClean="0"/>
              <a:t> </a:t>
            </a:r>
            <a:r>
              <a:rPr lang="ru-RU" sz="2000" dirty="0"/>
              <a:t>З метою </a:t>
            </a:r>
            <a:r>
              <a:rPr lang="ru-RU" sz="2000" dirty="0" err="1"/>
              <a:t>визволення</a:t>
            </a:r>
            <a:r>
              <a:rPr lang="ru-RU" sz="2000" dirty="0"/>
              <a:t> </a:t>
            </a:r>
            <a:r>
              <a:rPr lang="ru-RU" sz="2000" dirty="0" err="1"/>
              <a:t>вдарте</a:t>
            </a:r>
            <a:r>
              <a:rPr lang="ru-RU" sz="2000" dirty="0"/>
              <a:t> </a:t>
            </a:r>
            <a:r>
              <a:rPr lang="ru-RU" sz="2000" dirty="0" err="1"/>
              <a:t>нападника</a:t>
            </a:r>
            <a:r>
              <a:rPr lang="ru-RU" sz="2000" dirty="0"/>
              <a:t> в </a:t>
            </a:r>
            <a:r>
              <a:rPr lang="ru-RU" sz="2000" dirty="0" err="1"/>
              <a:t>найбільш</a:t>
            </a:r>
            <a:r>
              <a:rPr lang="ru-RU" sz="2000" dirty="0"/>
              <a:t> </a:t>
            </a:r>
            <a:r>
              <a:rPr lang="ru-RU" sz="2000" dirty="0" err="1"/>
              <a:t>болючі</a:t>
            </a:r>
            <a:r>
              <a:rPr lang="ru-RU" sz="2000" dirty="0"/>
              <a:t> </a:t>
            </a:r>
            <a:r>
              <a:rPr lang="ru-RU" sz="2000" dirty="0" err="1"/>
              <a:t>місця</a:t>
            </a:r>
            <a:endParaRPr lang="ru-RU" sz="2000" dirty="0"/>
          </a:p>
          <a:p>
            <a:pPr marL="457200" indent="-457200">
              <a:buFont typeface="+mj-lt"/>
              <a:buAutoNum type="arabicPeriod"/>
            </a:pPr>
            <a:r>
              <a:rPr lang="ru-RU" sz="2000" dirty="0" smtClean="0"/>
              <a:t> </a:t>
            </a:r>
            <a:r>
              <a:rPr lang="ru-RU" sz="2000" dirty="0" err="1"/>
              <a:t>Опинившись</a:t>
            </a:r>
            <a:r>
              <a:rPr lang="ru-RU" sz="2000" dirty="0"/>
              <a:t> у </a:t>
            </a:r>
            <a:r>
              <a:rPr lang="ru-RU" sz="2000" dirty="0" err="1"/>
              <a:t>відносній</a:t>
            </a:r>
            <a:r>
              <a:rPr lang="ru-RU" sz="2000" dirty="0"/>
              <a:t> </a:t>
            </a:r>
            <a:r>
              <a:rPr lang="ru-RU" sz="2000" dirty="0" err="1"/>
              <a:t>безпеці</a:t>
            </a:r>
            <a:r>
              <a:rPr lang="ru-RU" sz="2000" dirty="0"/>
              <a:t> </a:t>
            </a:r>
            <a:r>
              <a:rPr lang="ru-RU" sz="2000" dirty="0" err="1"/>
              <a:t>негайно</a:t>
            </a:r>
            <a:r>
              <a:rPr lang="ru-RU" sz="2000" dirty="0"/>
              <a:t> треба </a:t>
            </a:r>
            <a:r>
              <a:rPr lang="ru-RU" sz="2000" dirty="0" err="1"/>
              <a:t>викликати</a:t>
            </a:r>
            <a:r>
              <a:rPr lang="ru-RU" sz="2000" dirty="0"/>
              <a:t> </a:t>
            </a:r>
            <a:r>
              <a:rPr lang="ru-RU" sz="2000" dirty="0" err="1"/>
              <a:t>поліцію</a:t>
            </a:r>
            <a:endParaRPr lang="ru-RU" sz="2000" dirty="0"/>
          </a:p>
          <a:p>
            <a:endParaRPr lang="ru-RU" sz="2000" dirty="0"/>
          </a:p>
        </p:txBody>
      </p:sp>
      <p:pic>
        <p:nvPicPr>
          <p:cNvPr id="11266" name="Picture 2" descr="http://bm.img.com.ua/berlin/storage/orig/55ccbad173e7fbc3fee56050d9c9862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1776" y="512064"/>
            <a:ext cx="3348386" cy="2745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http://zato.tv/sites/zatotv/files/styles/medium_400x400/public/news/ment_0.jpg?itok=7ZTlky7V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1776" y="3737247"/>
            <a:ext cx="3810000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4767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5928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Картинки по запросу подростки хулигані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271" y="1734629"/>
            <a:ext cx="6096000" cy="403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163338" y="1457739"/>
            <a:ext cx="402866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err="1">
                <a:solidFill>
                  <a:schemeClr val="accent4">
                    <a:lumMod val="40000"/>
                    <a:lumOff val="60000"/>
                  </a:schemeClr>
                </a:solidFill>
              </a:rPr>
              <a:t>Підлітки</a:t>
            </a:r>
            <a:r>
              <a:rPr lang="ru-RU" sz="3600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 </a:t>
            </a:r>
            <a:r>
              <a:rPr lang="ru-RU" sz="3600" dirty="0" err="1">
                <a:solidFill>
                  <a:schemeClr val="accent4">
                    <a:lumMod val="40000"/>
                    <a:lumOff val="60000"/>
                  </a:schemeClr>
                </a:solidFill>
              </a:rPr>
              <a:t>хулігани</a:t>
            </a:r>
            <a:r>
              <a:rPr lang="ru-RU" sz="3600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 часто </a:t>
            </a:r>
            <a:r>
              <a:rPr lang="ru-RU" sz="3600" dirty="0" err="1">
                <a:solidFill>
                  <a:schemeClr val="accent4">
                    <a:lumMod val="40000"/>
                    <a:lumOff val="60000"/>
                  </a:schemeClr>
                </a:solidFill>
              </a:rPr>
              <a:t>нападають</a:t>
            </a:r>
            <a:r>
              <a:rPr lang="ru-RU" sz="3600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 на </a:t>
            </a:r>
            <a:r>
              <a:rPr lang="ru-RU" sz="3600" dirty="0" err="1">
                <a:solidFill>
                  <a:schemeClr val="accent4">
                    <a:lumMod val="40000"/>
                    <a:lumOff val="60000"/>
                  </a:schemeClr>
                </a:solidFill>
              </a:rPr>
              <a:t>дітей</a:t>
            </a:r>
            <a:r>
              <a:rPr lang="ru-RU" sz="3600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. Яку </a:t>
            </a:r>
            <a:r>
              <a:rPr lang="ru-RU" sz="3600" dirty="0" err="1">
                <a:solidFill>
                  <a:schemeClr val="accent4">
                    <a:lumMod val="40000"/>
                    <a:lumOff val="60000"/>
                  </a:schemeClr>
                </a:solidFill>
              </a:rPr>
              <a:t>пораду</a:t>
            </a:r>
            <a:r>
              <a:rPr lang="ru-RU" sz="3600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 </a:t>
            </a:r>
            <a:r>
              <a:rPr lang="ru-RU" sz="3600" dirty="0" err="1">
                <a:solidFill>
                  <a:schemeClr val="accent4">
                    <a:lumMod val="40000"/>
                    <a:lumOff val="60000"/>
                  </a:schemeClr>
                </a:solidFill>
              </a:rPr>
              <a:t>ви</a:t>
            </a:r>
            <a:r>
              <a:rPr lang="ru-RU" sz="3600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 можете </a:t>
            </a:r>
            <a:r>
              <a:rPr lang="ru-RU" sz="3600" dirty="0" err="1">
                <a:solidFill>
                  <a:schemeClr val="accent4">
                    <a:lumMod val="40000"/>
                    <a:lumOff val="60000"/>
                  </a:schemeClr>
                </a:solidFill>
              </a:rPr>
              <a:t>дати</a:t>
            </a:r>
            <a:r>
              <a:rPr lang="ru-RU" sz="3600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 </a:t>
            </a:r>
            <a:r>
              <a:rPr lang="ru-RU" sz="3600" dirty="0" err="1">
                <a:solidFill>
                  <a:schemeClr val="accent4">
                    <a:lumMod val="40000"/>
                    <a:lumOff val="60000"/>
                  </a:schemeClr>
                </a:solidFill>
              </a:rPr>
              <a:t>дітям</a:t>
            </a:r>
            <a:r>
              <a:rPr lang="ru-RU" sz="3600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6176" y="346601"/>
            <a:ext cx="10058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 smtClean="0"/>
              <a:t>Група </a:t>
            </a:r>
            <a:r>
              <a:rPr lang="uk-UA" sz="4400" b="1" dirty="0"/>
              <a:t>1</a:t>
            </a:r>
            <a:r>
              <a:rPr lang="uk-UA" sz="4400" b="1" dirty="0" smtClean="0"/>
              <a:t>. Завдання №2</a:t>
            </a:r>
            <a:endParaRPr lang="ru-RU" sz="4400" b="1" dirty="0"/>
          </a:p>
        </p:txBody>
      </p:sp>
    </p:spTree>
    <p:extLst>
      <p:ext uri="{BB962C8B-B14F-4D97-AF65-F5344CB8AC3E}">
        <p14:creationId xmlns:p14="http://schemas.microsoft.com/office/powerpoint/2010/main" val="4117441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C6B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50520" y="497619"/>
            <a:ext cx="937259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94100" lvl="0" indent="-457200">
              <a:buFont typeface="+mj-lt"/>
              <a:buAutoNum type="arabicPeriod"/>
            </a:pPr>
            <a:r>
              <a:rPr lang="uk-UA" sz="3600" dirty="0">
                <a:solidFill>
                  <a:schemeClr val="accent1">
                    <a:lumMod val="75000"/>
                  </a:schemeClr>
                </a:solidFill>
              </a:rPr>
              <a:t>Сміло давати рішучий опір, навіть фізичний</a:t>
            </a:r>
            <a:endParaRPr lang="ru-RU" sz="3600" dirty="0">
              <a:solidFill>
                <a:schemeClr val="accent1">
                  <a:lumMod val="75000"/>
                </a:schemeClr>
              </a:solidFill>
            </a:endParaRPr>
          </a:p>
          <a:p>
            <a:pPr marL="494100" lvl="0" indent="-457200">
              <a:buFont typeface="+mj-lt"/>
              <a:buAutoNum type="arabicPeriod"/>
            </a:pPr>
            <a:r>
              <a:rPr lang="uk-UA" sz="3600" dirty="0">
                <a:solidFill>
                  <a:schemeClr val="accent1">
                    <a:lumMod val="75000"/>
                  </a:schemeClr>
                </a:solidFill>
              </a:rPr>
              <a:t>Покликати друзів або дорослих</a:t>
            </a:r>
            <a:endParaRPr lang="ru-RU" sz="3600" dirty="0">
              <a:solidFill>
                <a:schemeClr val="accent1">
                  <a:lumMod val="75000"/>
                </a:schemeClr>
              </a:solidFill>
            </a:endParaRPr>
          </a:p>
          <a:p>
            <a:pPr marL="494100" lvl="0" indent="-457200">
              <a:buFont typeface="+mj-lt"/>
              <a:buAutoNum type="arabicPeriod"/>
            </a:pPr>
            <a:r>
              <a:rPr lang="uk-UA" sz="3600" dirty="0">
                <a:solidFill>
                  <a:schemeClr val="accent1">
                    <a:lumMod val="75000"/>
                  </a:schemeClr>
                </a:solidFill>
              </a:rPr>
              <a:t>Поступитися вимогам хуліганів та нікому не розповідати проте, що трапилося</a:t>
            </a:r>
            <a:endParaRPr lang="ru-RU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26" name="Picture 2" descr="http://novostei.com/wp-content/uploads/2017/10/1b6ba157f62f9bdbdb64c2634f0046f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31" t="16694" r="11750" b="4384"/>
          <a:stretch/>
        </p:blipFill>
        <p:spPr bwMode="auto">
          <a:xfrm>
            <a:off x="1082040" y="2904122"/>
            <a:ext cx="4648200" cy="3421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factsofschool.com/wp-content/uploads/2015/07/t1larg.sibling.rivalry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8183" y="2904122"/>
            <a:ext cx="5664071" cy="3186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8740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8B4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11479" y="1253798"/>
            <a:ext cx="5276215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900" indent="0">
              <a:buNone/>
            </a:pPr>
            <a:r>
              <a:rPr lang="uk-UA" sz="3200" dirty="0"/>
              <a:t>У вас дзвонить телефон. На ваші запитання - мовчання. Ці дзвінки відбуваються вдень та вночі. Ці дзвінки будь-кого виведуть зі стану рівноваги, можна виключити телефон на деякий час, але ці дзвінки продовжуються тижнями й навіть місяцями, а зі слухавки почала сипатися брань.</a:t>
            </a:r>
            <a:endParaRPr lang="ru-RU" sz="3200" dirty="0"/>
          </a:p>
        </p:txBody>
      </p:sp>
      <p:pic>
        <p:nvPicPr>
          <p:cNvPr id="2050" name="Picture 2" descr="http://cf.ltkcdn.net/addiction/images/slide/122325-849x565-SmokingWithdrawal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7695" y="997315"/>
            <a:ext cx="6364474" cy="4235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46176" y="85344"/>
            <a:ext cx="10058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 smtClean="0"/>
              <a:t>Група 2. Завдання №2</a:t>
            </a:r>
            <a:endParaRPr lang="ru-RU" sz="4400" b="1" dirty="0"/>
          </a:p>
        </p:txBody>
      </p:sp>
    </p:spTree>
    <p:extLst>
      <p:ext uri="{BB962C8B-B14F-4D97-AF65-F5344CB8AC3E}">
        <p14:creationId xmlns:p14="http://schemas.microsoft.com/office/powerpoint/2010/main" val="3225883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11480" y="360459"/>
            <a:ext cx="1156716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uk-UA" sz="3200" dirty="0"/>
              <a:t>Покласти слухавку біля телефону канал зв’язку зберігається півтори години, навіть, якщо хуліган повісив слухавку</a:t>
            </a:r>
            <a:endParaRPr lang="ru-RU" sz="3200" dirty="0"/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uk-UA" sz="3200" dirty="0"/>
              <a:t>Подзвонить з іншого телефону (від сусідів) на телефонний вузол черговому диспетчеру</a:t>
            </a:r>
            <a:endParaRPr lang="ru-RU" sz="3200" dirty="0"/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uk-UA" sz="3200" dirty="0" err="1"/>
              <a:t>Повідомте</a:t>
            </a:r>
            <a:r>
              <a:rPr lang="uk-UA" sz="3200" dirty="0"/>
              <a:t> причину дзвінка, номер вашого телефону, адресу</a:t>
            </a:r>
            <a:endParaRPr lang="ru-RU" sz="3200" dirty="0"/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uk-UA" sz="3200" dirty="0"/>
              <a:t>Попросіть встановити номер телефону, з якого вам дзвонять</a:t>
            </a:r>
            <a:endParaRPr lang="ru-RU" sz="3200" dirty="0"/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uk-UA" sz="3200" dirty="0"/>
              <a:t>Обов’язково запишіть прізвище диспетчера та час дзвінка.</a:t>
            </a:r>
            <a:endParaRPr lang="ru-RU" sz="3200" dirty="0"/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uk-UA" sz="3200" dirty="0"/>
              <a:t>Диспетчер повідомить вам коли буде встановлено номер хулігана</a:t>
            </a:r>
            <a:endParaRPr lang="ru-RU" sz="3200" dirty="0"/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uk-UA" sz="3200" dirty="0"/>
              <a:t>Напишіть заяву в міліцію для прийняття дій запобіганню хуліганського вчинку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648694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Картинки по запросу Європ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22201"/>
            <a:ext cx="12192000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776519" y="2341413"/>
            <a:ext cx="4638962" cy="16927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6900" indent="0" algn="ctr">
              <a:buNone/>
            </a:pPr>
            <a:r>
              <a:rPr lang="uk-UA" sz="52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«</a:t>
            </a:r>
            <a:r>
              <a:rPr lang="uk-UA" sz="52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Подорожуючи</a:t>
            </a:r>
          </a:p>
          <a:p>
            <a:pPr marL="36900" indent="0" algn="ctr">
              <a:buNone/>
            </a:pPr>
            <a:r>
              <a:rPr lang="uk-UA" sz="52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Європою</a:t>
            </a:r>
            <a:r>
              <a:rPr lang="uk-UA" sz="52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»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80288" y="-306259"/>
            <a:ext cx="2773680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3000" dirty="0" smtClean="0">
                <a:solidFill>
                  <a:schemeClr val="bg1">
                    <a:lumMod val="85000"/>
                  </a:schemeClr>
                </a:solidFill>
                <a:latin typeface="Charlemagne Std" panose="04020705060702020204" pitchFamily="82" charset="0"/>
              </a:rPr>
              <a:t>IV</a:t>
            </a:r>
            <a:endParaRPr lang="ru-RU" sz="13000" dirty="0" smtClean="0">
              <a:solidFill>
                <a:schemeClr val="bg1">
                  <a:lumMod val="85000"/>
                </a:schemeClr>
              </a:solidFill>
              <a:latin typeface="Charlemagne Std" panose="04020705060702020204" pitchFamily="82" charset="0"/>
            </a:endParaRPr>
          </a:p>
          <a:p>
            <a:pPr algn="ctr"/>
            <a:r>
              <a:rPr lang="uk-UA" sz="6600" dirty="0" smtClean="0">
                <a:solidFill>
                  <a:schemeClr val="bg1">
                    <a:lumMod val="85000"/>
                  </a:schemeClr>
                </a:solidFill>
              </a:rPr>
              <a:t>тур</a:t>
            </a:r>
            <a:endParaRPr lang="ru-RU" sz="6600" dirty="0">
              <a:solidFill>
                <a:schemeClr val="bg1">
                  <a:lumMod val="85000"/>
                </a:schemeClr>
              </a:solidFill>
            </a:endParaRPr>
          </a:p>
          <a:p>
            <a:pPr algn="ctr"/>
            <a:endParaRPr lang="ru-RU" sz="13000" dirty="0"/>
          </a:p>
        </p:txBody>
      </p:sp>
    </p:spTree>
    <p:extLst>
      <p:ext uri="{BB962C8B-B14F-4D97-AF65-F5344CB8AC3E}">
        <p14:creationId xmlns:p14="http://schemas.microsoft.com/office/powerpoint/2010/main" val="1671528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Картинки по запросу Лондон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9707"/>
            <a:ext cx="12192000" cy="6897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5044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Похожее изображени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2345"/>
            <a:ext cx="12192000" cy="6930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4495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708</TotalTime>
  <Words>1498</Words>
  <Application>Microsoft Office PowerPoint</Application>
  <PresentationFormat>Произвольный</PresentationFormat>
  <Paragraphs>163</Paragraphs>
  <Slides>33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Тема Office</vt:lpstr>
      <vt:lpstr>Практичний тренінг “Передбачити. Уникати. Діяти”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Презентація пошукової роботи: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Acer</cp:lastModifiedBy>
  <cp:revision>45</cp:revision>
  <dcterms:created xsi:type="dcterms:W3CDTF">2018-02-15T18:55:44Z</dcterms:created>
  <dcterms:modified xsi:type="dcterms:W3CDTF">2018-04-25T08:26:59Z</dcterms:modified>
</cp:coreProperties>
</file>