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753600" cy="7315200"/>
  <p:notesSz cx="6858000" cy="9144000"/>
  <p:embeddedFontLst>
    <p:embeddedFont>
      <p:font typeface="Adlery Swash" panose="020B0604020202020204" charset="-52"/>
      <p:regular r:id="rId22"/>
    </p:embeddedFont>
    <p:embeddedFont>
      <p:font typeface="Arimo" panose="020B0604020202020204" charset="0"/>
      <p:regular r:id="rId23"/>
    </p:embeddedFont>
    <p:embeddedFont>
      <p:font typeface="Arimo Bold" panose="020B0604020202020204" charset="0"/>
      <p:regular r:id="rId24"/>
    </p:embeddedFont>
    <p:embeddedFont>
      <p:font typeface="Azbuka03_D" panose="020B0604020202020204" charset="0"/>
      <p:regular r:id="rId25"/>
    </p:embeddedFont>
    <p:embeddedFont>
      <p:font typeface="Calibri" panose="020F0502020204030204" pitchFamily="34" charset="0"/>
      <p:regular r:id="rId26"/>
      <p:bold r:id="rId27"/>
      <p:italic r:id="rId28"/>
      <p:boldItalic r:id="rId29"/>
    </p:embeddedFont>
    <p:embeddedFont>
      <p:font typeface="Source Sans Pro" panose="020B0503030403020204" pitchFamily="34" charset="0"/>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102" d="100"/>
          <a:sy n="102" d="100"/>
        </p:scale>
        <p:origin x="169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07.02.2025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hyperlink" Target="https://uk.wikipedia.org/wiki/%D0%92%D0%B5%D1%80%D0%B0_%D0%A0%D1%83%D0%B1%D1%96%D0%BD" TargetMode="External"/><Relationship Id="rId13" Type="http://schemas.openxmlformats.org/officeDocument/2006/relationships/image" Target="../media/image19.png"/><Relationship Id="rId18" Type="http://schemas.openxmlformats.org/officeDocument/2006/relationships/image" Target="../media/image24.svg"/><Relationship Id="rId3" Type="http://schemas.openxmlformats.org/officeDocument/2006/relationships/image" Target="../media/image1.png"/><Relationship Id="rId21" Type="http://schemas.openxmlformats.org/officeDocument/2006/relationships/image" Target="../media/image27.png"/><Relationship Id="rId7" Type="http://schemas.openxmlformats.org/officeDocument/2006/relationships/hyperlink" Target="https://uk.wikipedia.org/wiki/%D0%90%D0%B4%D0%B0_%D0%9B%D0%B0%D0%B2%D0%BB%D0%B5%D0%B9%D1%81" TargetMode="External"/><Relationship Id="rId12" Type="http://schemas.openxmlformats.org/officeDocument/2006/relationships/image" Target="../media/image18.svg"/><Relationship Id="rId17" Type="http://schemas.openxmlformats.org/officeDocument/2006/relationships/image" Target="../media/image23.png"/><Relationship Id="rId2" Type="http://schemas.openxmlformats.org/officeDocument/2006/relationships/notesSlide" Target="../notesSlides/notesSlide5.xml"/><Relationship Id="rId16" Type="http://schemas.openxmlformats.org/officeDocument/2006/relationships/image" Target="../media/image22.svg"/><Relationship Id="rId20" Type="http://schemas.openxmlformats.org/officeDocument/2006/relationships/image" Target="../media/image26.svg"/><Relationship Id="rId1" Type="http://schemas.openxmlformats.org/officeDocument/2006/relationships/slideLayout" Target="../slideLayouts/slideLayout7.xml"/><Relationship Id="rId6" Type="http://schemas.openxmlformats.org/officeDocument/2006/relationships/hyperlink" Target="https://uk.wikipedia.org/wiki/%D0%9A%D0%B5%D1%82%D1%80%D1%96%D0%BD_%D0%94%D0%B6%D0%BE%D0%BD%D1%81%D0%BE%D0%BD_(%D0%BC%D0%B0%D1%82%D0%B5%D0%BC%D0%B0%D1%82%D0%B8%D0%BA)" TargetMode="External"/><Relationship Id="rId11" Type="http://schemas.openxmlformats.org/officeDocument/2006/relationships/image" Target="../media/image17.png"/><Relationship Id="rId5" Type="http://schemas.openxmlformats.org/officeDocument/2006/relationships/hyperlink" Target="https://uk.wikipedia.org/wiki/%D0%A0%D0%BE%D0%B7%D0%B0%D0%BB%D1%96%D0%BD%D0%B4_%D0%A4%D1%80%D0%B0%D0%BD%D0%BA%D0%BB%D1%96%D0%BD" TargetMode="External"/><Relationship Id="rId15" Type="http://schemas.openxmlformats.org/officeDocument/2006/relationships/image" Target="../media/image21.png"/><Relationship Id="rId10" Type="http://schemas.openxmlformats.org/officeDocument/2006/relationships/image" Target="../media/image16.svg"/><Relationship Id="rId19" Type="http://schemas.openxmlformats.org/officeDocument/2006/relationships/image" Target="../media/image25.png"/><Relationship Id="rId4" Type="http://schemas.openxmlformats.org/officeDocument/2006/relationships/hyperlink" Target="https://uk.wikipedia.org/wiki/%D0%9C%D0%B0%D1%80%D1%96%D1%8F_%D0%A1%D0%BA%D0%BB%D0%BE%D0%B4%D0%BE%D0%B2%D1%81%D1%8C%D0%BA%D0%B0-%D0%9A%D1%8E%D1%80%D1%96" TargetMode="External"/><Relationship Id="rId9" Type="http://schemas.openxmlformats.org/officeDocument/2006/relationships/image" Target="../media/image15.png"/><Relationship Id="rId14" Type="http://schemas.openxmlformats.org/officeDocument/2006/relationships/image" Target="../media/image20.svg"/><Relationship Id="rId22" Type="http://schemas.openxmlformats.org/officeDocument/2006/relationships/image" Target="../media/image28.svg"/></Relationships>
</file>

<file path=ppt/slides/_rels/slide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uk.wikipedia.org/wiki/%D0%AE%D1%89%D0%B5%D0%BD%D0%BA%D0%BE_%D0%9A%D0%B0%D1%82%D0%B5%D1%80%D0%B8%D0%BD%D0%B0_%D0%9B%D0%BE%D0%B3%D0%B2%D0%B8%D0%BD%D1%96%D0%B2%D0%BD%D0%B0" TargetMode="External"/><Relationship Id="rId7"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jpeg"/></Relationships>
</file>

<file path=ppt/slides/_rels/slide8.xml.rels><?xml version="1.0" encoding="UTF-8" standalone="yes"?>
<Relationships xmlns="http://schemas.openxmlformats.org/package/2006/relationships"><Relationship Id="rId3" Type="http://schemas.openxmlformats.org/officeDocument/2006/relationships/hyperlink" Target="https://uk.wikipedia.org/wiki/%D0%9F%D1%80%D0%B8%D1%85%D0%BE%D1%82%D1%8C%D0%BA%D0%BE_%D0%90%D0%BD%D1%82%D0%BE%D0%BD%D1%96%D0%BD%D0%B0_%D0%A4%D0%B5%D0%B4%D0%BE%D1%80%D1%96%D0%B2%D0%BD%D0%B0" TargetMode="External"/><Relationship Id="rId7"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jpeg"/></Relationships>
</file>

<file path=ppt/slides/_rels/slide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7.png"/><Relationship Id="rId7" Type="http://schemas.openxmlformats.org/officeDocument/2006/relationships/image" Target="../media/image39.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3.png"/><Relationship Id="rId4" Type="http://schemas.openxmlformats.org/officeDocument/2006/relationships/hyperlink" Target="https://uk.wikipedia.org/wiki/%D0%92%D1%8F%D0%B7%D0%BE%D0%B2%D1%81%D1%8C%D0%BA%D0%B0_%D0%9C%D0%B0%D1%80%D0%B8%D0%BD%D0%B0_%D0%A1%D0%B5%D1%80%D0%B3%D1%96%D1%97%D0%B2%D0%BD%D0%B0" TargetMode="External"/><Relationship Id="rId9" Type="http://schemas.openxmlformats.org/officeDocument/2006/relationships/image" Target="../media/image41.svg"/></Relationships>
</file>

<file path=ppt/slides/_rels/slide10.xml.rels><?xml version="1.0" encoding="UTF-8" standalone="yes"?>
<Relationships xmlns="http://schemas.openxmlformats.org/package/2006/relationships"><Relationship Id="rId3" Type="http://schemas.openxmlformats.org/officeDocument/2006/relationships/hyperlink" Target="https://uk.wikipedia.org/wiki/%D0%90%D1%80%D0%B1%D1%83%D0%B7%D0%BE%D0%B2%D0%B0_%D0%A1%D0%B2%D1%96%D1%82%D0%BB%D0%B0%D0%BD%D0%B0_%D0%91%D0%BE%D1%80%D0%B8%D1%81%D1%96%D0%B2%D0%BD%D0%B0" TargetMode="External"/><Relationship Id="rId7" Type="http://schemas.openxmlformats.org/officeDocument/2006/relationships/image" Target="../media/image44.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33.png"/><Relationship Id="rId4" Type="http://schemas.openxmlformats.org/officeDocument/2006/relationships/image" Target="../media/image42.jpeg"/></Relationships>
</file>

<file path=ppt/slides/_rels/slide11.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hyperlink" Target="https://uk.wikipedia.org/wiki/%D0%92%D0%BE%D0%B9%D1%82%D0%B5%D0%BD%D0%BA%D0%BE_%D0%9D%D0%B0%D0%BD%D0%B0_%D0%92%D0%BE%D0%BB%D0%BE%D0%B4%D0%B8%D0%BC%D0%B8%D1%80%D1%96%D0%B2%D0%BD%D0%B0" TargetMode="External"/><Relationship Id="rId7" Type="http://schemas.openxmlformats.org/officeDocument/2006/relationships/image" Target="../media/image47.sv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33.png"/><Relationship Id="rId4" Type="http://schemas.openxmlformats.org/officeDocument/2006/relationships/image" Target="../media/image45.png"/><Relationship Id="rId9" Type="http://schemas.openxmlformats.org/officeDocument/2006/relationships/image" Target="../media/image49.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1.png"/><Relationship Id="rId7" Type="http://schemas.openxmlformats.org/officeDocument/2006/relationships/image" Target="../media/image5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63.svg"/><Relationship Id="rId5" Type="http://schemas.openxmlformats.org/officeDocument/2006/relationships/image" Target="../media/image62.png"/><Relationship Id="rId4" Type="http://schemas.openxmlformats.org/officeDocument/2006/relationships/image" Target="../media/image6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6.svg"/><Relationship Id="rId5" Type="http://schemas.openxmlformats.org/officeDocument/2006/relationships/image" Target="../media/image65.png"/><Relationship Id="rId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p:cNvSpPr/>
          <p:nvPr/>
        </p:nvSpPr>
        <p:spPr>
          <a:xfrm>
            <a:off x="2438400" y="0"/>
            <a:ext cx="7315200" cy="7315200"/>
          </a:xfrm>
          <a:custGeom>
            <a:avLst/>
            <a:gdLst/>
            <a:ahLst/>
            <a:cxnLst/>
            <a:rect l="l" t="t" r="r" b="b"/>
            <a:pathLst>
              <a:path w="7315200" h="7315200">
                <a:moveTo>
                  <a:pt x="0" y="0"/>
                </a:moveTo>
                <a:lnTo>
                  <a:pt x="7315200" y="0"/>
                </a:lnTo>
                <a:lnTo>
                  <a:pt x="7315200" y="7315200"/>
                </a:lnTo>
                <a:lnTo>
                  <a:pt x="0" y="73152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6" name="Group 6"/>
          <p:cNvGrpSpPr/>
          <p:nvPr/>
        </p:nvGrpSpPr>
        <p:grpSpPr>
          <a:xfrm>
            <a:off x="3885645" y="2025758"/>
            <a:ext cx="5867955" cy="2880516"/>
            <a:chOff x="0" y="0"/>
            <a:chExt cx="7338801" cy="3602538"/>
          </a:xfrm>
        </p:grpSpPr>
        <p:sp>
          <p:nvSpPr>
            <p:cNvPr id="7" name="Freeform 7"/>
            <p:cNvSpPr/>
            <p:nvPr/>
          </p:nvSpPr>
          <p:spPr>
            <a:xfrm>
              <a:off x="0" y="0"/>
              <a:ext cx="7338801" cy="3602538"/>
            </a:xfrm>
            <a:custGeom>
              <a:avLst/>
              <a:gdLst/>
              <a:ahLst/>
              <a:cxnLst/>
              <a:rect l="l" t="t" r="r" b="b"/>
              <a:pathLst>
                <a:path w="7338801" h="3602538">
                  <a:moveTo>
                    <a:pt x="0" y="0"/>
                  </a:moveTo>
                  <a:lnTo>
                    <a:pt x="7338801" y="0"/>
                  </a:lnTo>
                  <a:lnTo>
                    <a:pt x="7338801" y="3602538"/>
                  </a:lnTo>
                  <a:lnTo>
                    <a:pt x="0" y="3602538"/>
                  </a:lnTo>
                  <a:close/>
                </a:path>
              </a:pathLst>
            </a:custGeom>
            <a:solidFill>
              <a:srgbClr val="000000">
                <a:alpha val="0"/>
              </a:srgbClr>
            </a:solidFill>
          </p:spPr>
        </p:sp>
        <p:sp>
          <p:nvSpPr>
            <p:cNvPr id="8" name="TextBox 8"/>
            <p:cNvSpPr txBox="1"/>
            <p:nvPr/>
          </p:nvSpPr>
          <p:spPr>
            <a:xfrm>
              <a:off x="0" y="-76200"/>
              <a:ext cx="7338801" cy="3678738"/>
            </a:xfrm>
            <a:prstGeom prst="rect">
              <a:avLst/>
            </a:prstGeom>
          </p:spPr>
          <p:txBody>
            <a:bodyPr lIns="0" tIns="0" rIns="0" bIns="0" rtlCol="0" anchor="t"/>
            <a:lstStyle/>
            <a:p>
              <a:pPr algn="ctr">
                <a:lnSpc>
                  <a:spcPts val="5916"/>
                </a:lnSpc>
              </a:pPr>
              <a:r>
                <a:rPr lang="en-US" sz="4733" spc="-95">
                  <a:solidFill>
                    <a:srgbClr val="2B4150"/>
                  </a:solidFill>
                  <a:latin typeface="Adlery Swash"/>
                  <a:ea typeface="Adlery Swash"/>
                  <a:cs typeface="Adlery Swash"/>
                  <a:sym typeface="Adlery Swash"/>
                </a:rPr>
                <a:t>Міжнародний день жінок і дівчаток у науці</a:t>
              </a:r>
            </a:p>
          </p:txBody>
        </p:sp>
      </p:grpSp>
      <p:grpSp>
        <p:nvGrpSpPr>
          <p:cNvPr id="9" name="Group 9"/>
          <p:cNvGrpSpPr/>
          <p:nvPr/>
        </p:nvGrpSpPr>
        <p:grpSpPr>
          <a:xfrm>
            <a:off x="4213543" y="4844415"/>
            <a:ext cx="260350" cy="260350"/>
            <a:chOff x="0" y="0"/>
            <a:chExt cx="347133" cy="347133"/>
          </a:xfrm>
        </p:grpSpPr>
        <p:sp>
          <p:nvSpPr>
            <p:cNvPr id="10" name="Freeform 10"/>
            <p:cNvSpPr/>
            <p:nvPr/>
          </p:nvSpPr>
          <p:spPr>
            <a:xfrm>
              <a:off x="0" y="0"/>
              <a:ext cx="347345" cy="347218"/>
            </a:xfrm>
            <a:custGeom>
              <a:avLst/>
              <a:gdLst/>
              <a:ahLst/>
              <a:cxnLst/>
              <a:rect l="l" t="t" r="r" b="b"/>
              <a:pathLst>
                <a:path w="347345" h="347218">
                  <a:moveTo>
                    <a:pt x="0" y="173609"/>
                  </a:moveTo>
                  <a:cubicBezTo>
                    <a:pt x="0" y="77724"/>
                    <a:pt x="77724" y="0"/>
                    <a:pt x="173609" y="0"/>
                  </a:cubicBezTo>
                  <a:cubicBezTo>
                    <a:pt x="174625" y="0"/>
                    <a:pt x="175641" y="508"/>
                    <a:pt x="176276" y="1270"/>
                  </a:cubicBezTo>
                  <a:lnTo>
                    <a:pt x="173609" y="3429"/>
                  </a:lnTo>
                  <a:lnTo>
                    <a:pt x="173609" y="0"/>
                  </a:lnTo>
                  <a:lnTo>
                    <a:pt x="173609" y="3429"/>
                  </a:lnTo>
                  <a:lnTo>
                    <a:pt x="173609" y="0"/>
                  </a:lnTo>
                  <a:cubicBezTo>
                    <a:pt x="269494" y="0"/>
                    <a:pt x="347218" y="77724"/>
                    <a:pt x="347218" y="173609"/>
                  </a:cubicBezTo>
                  <a:cubicBezTo>
                    <a:pt x="347218" y="175133"/>
                    <a:pt x="346202" y="176530"/>
                    <a:pt x="344678" y="176911"/>
                  </a:cubicBezTo>
                  <a:lnTo>
                    <a:pt x="343916" y="173609"/>
                  </a:lnTo>
                  <a:lnTo>
                    <a:pt x="347345" y="173609"/>
                  </a:lnTo>
                  <a:cubicBezTo>
                    <a:pt x="347345" y="269494"/>
                    <a:pt x="269621" y="347218"/>
                    <a:pt x="173736" y="347218"/>
                  </a:cubicBezTo>
                  <a:lnTo>
                    <a:pt x="173736" y="343789"/>
                  </a:lnTo>
                  <a:lnTo>
                    <a:pt x="173736" y="340360"/>
                  </a:lnTo>
                  <a:lnTo>
                    <a:pt x="173736" y="343789"/>
                  </a:lnTo>
                  <a:lnTo>
                    <a:pt x="173736" y="347218"/>
                  </a:lnTo>
                  <a:cubicBezTo>
                    <a:pt x="77724" y="347091"/>
                    <a:pt x="0" y="269367"/>
                    <a:pt x="0" y="173609"/>
                  </a:cubicBezTo>
                  <a:lnTo>
                    <a:pt x="3429" y="173609"/>
                  </a:lnTo>
                  <a:lnTo>
                    <a:pt x="0" y="173609"/>
                  </a:lnTo>
                  <a:moveTo>
                    <a:pt x="6731" y="173609"/>
                  </a:moveTo>
                  <a:lnTo>
                    <a:pt x="3429" y="173609"/>
                  </a:lnTo>
                  <a:lnTo>
                    <a:pt x="6731" y="173609"/>
                  </a:lnTo>
                  <a:cubicBezTo>
                    <a:pt x="6731" y="265684"/>
                    <a:pt x="81407" y="340360"/>
                    <a:pt x="173482" y="340360"/>
                  </a:cubicBezTo>
                  <a:cubicBezTo>
                    <a:pt x="175387" y="340360"/>
                    <a:pt x="176911" y="341884"/>
                    <a:pt x="176911" y="343789"/>
                  </a:cubicBezTo>
                  <a:cubicBezTo>
                    <a:pt x="176911" y="345694"/>
                    <a:pt x="175387" y="347218"/>
                    <a:pt x="173482" y="347218"/>
                  </a:cubicBezTo>
                  <a:cubicBezTo>
                    <a:pt x="171577" y="347218"/>
                    <a:pt x="170053" y="345694"/>
                    <a:pt x="170053" y="343789"/>
                  </a:cubicBezTo>
                  <a:cubicBezTo>
                    <a:pt x="170053" y="341884"/>
                    <a:pt x="171577" y="340360"/>
                    <a:pt x="173482" y="340360"/>
                  </a:cubicBezTo>
                  <a:cubicBezTo>
                    <a:pt x="265557" y="340360"/>
                    <a:pt x="340233" y="265684"/>
                    <a:pt x="340233" y="173609"/>
                  </a:cubicBezTo>
                  <a:cubicBezTo>
                    <a:pt x="340233" y="172085"/>
                    <a:pt x="341249" y="170688"/>
                    <a:pt x="342773" y="170307"/>
                  </a:cubicBezTo>
                  <a:lnTo>
                    <a:pt x="343535" y="173609"/>
                  </a:lnTo>
                  <a:lnTo>
                    <a:pt x="340360" y="173609"/>
                  </a:lnTo>
                  <a:cubicBezTo>
                    <a:pt x="340360" y="81407"/>
                    <a:pt x="265684" y="6731"/>
                    <a:pt x="173609" y="6731"/>
                  </a:cubicBezTo>
                  <a:cubicBezTo>
                    <a:pt x="172593" y="6731"/>
                    <a:pt x="171577" y="6223"/>
                    <a:pt x="170942" y="5461"/>
                  </a:cubicBezTo>
                  <a:lnTo>
                    <a:pt x="173609" y="3302"/>
                  </a:lnTo>
                  <a:lnTo>
                    <a:pt x="173609" y="6731"/>
                  </a:lnTo>
                  <a:cubicBezTo>
                    <a:pt x="81407" y="6731"/>
                    <a:pt x="6731" y="81407"/>
                    <a:pt x="6731" y="173609"/>
                  </a:cubicBezTo>
                  <a:close/>
                </a:path>
              </a:pathLst>
            </a:custGeom>
            <a:solidFill>
              <a:srgbClr val="FCF7F6"/>
            </a:solidFill>
          </p:spPr>
        </p:sp>
      </p:grpSp>
      <p:sp>
        <p:nvSpPr>
          <p:cNvPr id="11" name="Freeform 11" descr="preencoded.png"/>
          <p:cNvSpPr/>
          <p:nvPr/>
        </p:nvSpPr>
        <p:spPr>
          <a:xfrm>
            <a:off x="5412336" y="6948424"/>
            <a:ext cx="245110" cy="245110"/>
          </a:xfrm>
          <a:custGeom>
            <a:avLst/>
            <a:gdLst/>
            <a:ahLst/>
            <a:cxnLst/>
            <a:rect l="l" t="t" r="r" b="b"/>
            <a:pathLst>
              <a:path w="245110" h="245110">
                <a:moveTo>
                  <a:pt x="0" y="0"/>
                </a:moveTo>
                <a:lnTo>
                  <a:pt x="245110" y="0"/>
                </a:lnTo>
                <a:lnTo>
                  <a:pt x="245110" y="245110"/>
                </a:lnTo>
                <a:lnTo>
                  <a:pt x="0" y="245110"/>
                </a:lnTo>
                <a:lnTo>
                  <a:pt x="0" y="0"/>
                </a:lnTo>
                <a:close/>
              </a:path>
            </a:pathLst>
          </a:custGeom>
          <a:blipFill>
            <a:blip r:embed="rId6"/>
            <a:stretch>
              <a:fillRect/>
            </a:stretch>
          </a:blipFill>
        </p:spPr>
      </p:sp>
      <p:grpSp>
        <p:nvGrpSpPr>
          <p:cNvPr id="12" name="Group 12"/>
          <p:cNvGrpSpPr/>
          <p:nvPr/>
        </p:nvGrpSpPr>
        <p:grpSpPr>
          <a:xfrm>
            <a:off x="5794049" y="6886039"/>
            <a:ext cx="3595697" cy="369880"/>
            <a:chOff x="0" y="0"/>
            <a:chExt cx="4794262" cy="493173"/>
          </a:xfrm>
        </p:grpSpPr>
        <p:sp>
          <p:nvSpPr>
            <p:cNvPr id="13" name="Freeform 13"/>
            <p:cNvSpPr/>
            <p:nvPr/>
          </p:nvSpPr>
          <p:spPr>
            <a:xfrm>
              <a:off x="0" y="0"/>
              <a:ext cx="4794262" cy="493173"/>
            </a:xfrm>
            <a:custGeom>
              <a:avLst/>
              <a:gdLst/>
              <a:ahLst/>
              <a:cxnLst/>
              <a:rect l="l" t="t" r="r" b="b"/>
              <a:pathLst>
                <a:path w="4794262" h="493173">
                  <a:moveTo>
                    <a:pt x="0" y="0"/>
                  </a:moveTo>
                  <a:lnTo>
                    <a:pt x="4794262" y="0"/>
                  </a:lnTo>
                  <a:lnTo>
                    <a:pt x="4794262" y="493173"/>
                  </a:lnTo>
                  <a:lnTo>
                    <a:pt x="0" y="493173"/>
                  </a:lnTo>
                  <a:close/>
                </a:path>
              </a:pathLst>
            </a:custGeom>
            <a:solidFill>
              <a:srgbClr val="000000">
                <a:alpha val="0"/>
              </a:srgbClr>
            </a:solidFill>
          </p:spPr>
        </p:sp>
        <p:sp>
          <p:nvSpPr>
            <p:cNvPr id="14" name="TextBox 14"/>
            <p:cNvSpPr txBox="1"/>
            <p:nvPr/>
          </p:nvSpPr>
          <p:spPr>
            <a:xfrm>
              <a:off x="0" y="-38100"/>
              <a:ext cx="4794262" cy="531273"/>
            </a:xfrm>
            <a:prstGeom prst="rect">
              <a:avLst/>
            </a:prstGeom>
          </p:spPr>
          <p:txBody>
            <a:bodyPr lIns="0" tIns="0" rIns="0" bIns="0" rtlCol="0" anchor="t"/>
            <a:lstStyle/>
            <a:p>
              <a:pPr algn="l">
                <a:lnSpc>
                  <a:spcPts val="2719"/>
                </a:lnSpc>
              </a:pPr>
              <a:r>
                <a:rPr lang="en-US" sz="1966" spc="-31" dirty="0" err="1">
                  <a:solidFill>
                    <a:srgbClr val="2B4150"/>
                  </a:solidFill>
                  <a:latin typeface="Azbuka03_D"/>
                  <a:ea typeface="Azbuka03_D"/>
                  <a:cs typeface="Azbuka03_D"/>
                  <a:sym typeface="Azbuka03_D"/>
                </a:rPr>
                <a:t>Анна</a:t>
              </a:r>
              <a:r>
                <a:rPr lang="en-US" sz="1966" spc="-31" dirty="0">
                  <a:solidFill>
                    <a:srgbClr val="2B4150"/>
                  </a:solidFill>
                  <a:latin typeface="Azbuka03_D"/>
                  <a:ea typeface="Azbuka03_D"/>
                  <a:cs typeface="Azbuka03_D"/>
                  <a:sym typeface="Azbuka03_D"/>
                </a:rPr>
                <a:t> </a:t>
              </a:r>
              <a:r>
                <a:rPr lang="en-US" sz="1966" spc="-31" dirty="0" err="1">
                  <a:solidFill>
                    <a:srgbClr val="2B4150"/>
                  </a:solidFill>
                  <a:latin typeface="Azbuka03_D"/>
                  <a:ea typeface="Azbuka03_D"/>
                  <a:cs typeface="Azbuka03_D"/>
                  <a:sym typeface="Azbuka03_D"/>
                </a:rPr>
                <a:t>Анатоліївна</a:t>
              </a:r>
              <a:r>
                <a:rPr lang="en-US" sz="1966" spc="-31" dirty="0">
                  <a:solidFill>
                    <a:srgbClr val="2B4150"/>
                  </a:solidFill>
                  <a:latin typeface="Azbuka03_D"/>
                  <a:ea typeface="Azbuka03_D"/>
                  <a:cs typeface="Azbuka03_D"/>
                  <a:sym typeface="Azbuka03_D"/>
                </a:rPr>
                <a:t> </a:t>
              </a:r>
              <a:r>
                <a:rPr lang="en-US" sz="1966" spc="-31" dirty="0" err="1">
                  <a:solidFill>
                    <a:srgbClr val="2B4150"/>
                  </a:solidFill>
                  <a:latin typeface="Azbuka03_D"/>
                  <a:ea typeface="Azbuka03_D"/>
                  <a:cs typeface="Azbuka03_D"/>
                  <a:sym typeface="Azbuka03_D"/>
                </a:rPr>
                <a:t>Тимченко</a:t>
              </a:r>
              <a:endParaRPr lang="en-US" sz="1966" spc="-31" dirty="0">
                <a:solidFill>
                  <a:srgbClr val="2B4150"/>
                </a:solidFill>
                <a:latin typeface="Azbuka03_D"/>
                <a:ea typeface="Azbuka03_D"/>
                <a:cs typeface="Azbuka03_D"/>
                <a:sym typeface="Azbuka03_D"/>
              </a:endParaRPr>
            </a:p>
          </p:txBody>
        </p:sp>
      </p:grpSp>
      <p:sp>
        <p:nvSpPr>
          <p:cNvPr id="15" name="Freeform 15"/>
          <p:cNvSpPr/>
          <p:nvPr/>
        </p:nvSpPr>
        <p:spPr>
          <a:xfrm>
            <a:off x="-4404915" y="0"/>
            <a:ext cx="8290560" cy="7315200"/>
          </a:xfrm>
          <a:custGeom>
            <a:avLst/>
            <a:gdLst/>
            <a:ahLst/>
            <a:cxnLst/>
            <a:rect l="l" t="t" r="r" b="b"/>
            <a:pathLst>
              <a:path w="8290560" h="7315200">
                <a:moveTo>
                  <a:pt x="0" y="0"/>
                </a:moveTo>
                <a:lnTo>
                  <a:pt x="8290560" y="0"/>
                </a:lnTo>
                <a:lnTo>
                  <a:pt x="8290560" y="7315200"/>
                </a:lnTo>
                <a:lnTo>
                  <a:pt x="0" y="7315200"/>
                </a:lnTo>
                <a:lnTo>
                  <a:pt x="0" y="0"/>
                </a:lnTo>
                <a:close/>
              </a:path>
            </a:pathLst>
          </a:custGeom>
          <a:blipFill>
            <a:blip r:embed="rId7"/>
            <a:stretch>
              <a:fillRect l="-16915" r="-16915" b="-1053"/>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descr="preencoded.png"/>
          <p:cNvSpPr/>
          <p:nvPr/>
        </p:nvSpPr>
        <p:spPr>
          <a:xfrm>
            <a:off x="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4"/>
            <a:stretch>
              <a:fillRect/>
            </a:stretch>
          </a:blipFill>
        </p:spPr>
      </p:sp>
      <p:grpSp>
        <p:nvGrpSpPr>
          <p:cNvPr id="6" name="Group 6"/>
          <p:cNvGrpSpPr/>
          <p:nvPr/>
        </p:nvGrpSpPr>
        <p:grpSpPr>
          <a:xfrm>
            <a:off x="3897989" y="1857274"/>
            <a:ext cx="5153978" cy="3058890"/>
            <a:chOff x="-233257" y="-57150"/>
            <a:chExt cx="6871971" cy="4078520"/>
          </a:xfrm>
        </p:grpSpPr>
        <p:sp>
          <p:nvSpPr>
            <p:cNvPr id="7" name="Freeform 7"/>
            <p:cNvSpPr/>
            <p:nvPr/>
          </p:nvSpPr>
          <p:spPr>
            <a:xfrm>
              <a:off x="-233257" y="825157"/>
              <a:ext cx="6638714" cy="3196213"/>
            </a:xfrm>
            <a:custGeom>
              <a:avLst/>
              <a:gdLst/>
              <a:ahLst/>
              <a:cxnLst/>
              <a:rect l="l" t="t" r="r" b="b"/>
              <a:pathLst>
                <a:path w="6638714" h="3196213">
                  <a:moveTo>
                    <a:pt x="0" y="0"/>
                  </a:moveTo>
                  <a:lnTo>
                    <a:pt x="6638714" y="0"/>
                  </a:lnTo>
                  <a:lnTo>
                    <a:pt x="6638714" y="3196213"/>
                  </a:lnTo>
                  <a:lnTo>
                    <a:pt x="0" y="3196213"/>
                  </a:lnTo>
                  <a:close/>
                </a:path>
              </a:pathLst>
            </a:custGeom>
            <a:solidFill>
              <a:srgbClr val="000000">
                <a:alpha val="0"/>
              </a:srgbClr>
            </a:solidFill>
          </p:spPr>
        </p:sp>
        <p:sp>
          <p:nvSpPr>
            <p:cNvPr id="8" name="TextBox 8"/>
            <p:cNvSpPr txBox="1"/>
            <p:nvPr/>
          </p:nvSpPr>
          <p:spPr>
            <a:xfrm>
              <a:off x="0" y="-57150"/>
              <a:ext cx="6638714" cy="3253363"/>
            </a:xfrm>
            <a:prstGeom prst="rect">
              <a:avLst/>
            </a:prstGeom>
          </p:spPr>
          <p:txBody>
            <a:bodyPr lIns="0" tIns="0" rIns="0" bIns="0" rtlCol="0" anchor="t"/>
            <a:lstStyle/>
            <a:p>
              <a:pPr algn="ctr">
                <a:lnSpc>
                  <a:spcPts val="4916"/>
                </a:lnSpc>
              </a:pPr>
              <a:r>
                <a:rPr lang="en-US" sz="3933" spc="-79" dirty="0" err="1">
                  <a:solidFill>
                    <a:srgbClr val="2B4150"/>
                  </a:solidFill>
                  <a:latin typeface="Adlery Swash"/>
                  <a:ea typeface="Adlery Swash"/>
                  <a:cs typeface="Adlery Swash"/>
                  <a:sym typeface="Adlery Swash"/>
                </a:rPr>
                <a:t>Міжнародний</a:t>
              </a:r>
              <a:r>
                <a:rPr lang="en-US" sz="3933" spc="-79" dirty="0">
                  <a:solidFill>
                    <a:srgbClr val="2B4150"/>
                  </a:solidFill>
                  <a:latin typeface="Adlery Swash"/>
                  <a:ea typeface="Adlery Swash"/>
                  <a:cs typeface="Adlery Swash"/>
                  <a:sym typeface="Adlery Swash"/>
                </a:rPr>
                <a:t> </a:t>
              </a:r>
              <a:r>
                <a:rPr lang="en-US" sz="3933" spc="-79" dirty="0" err="1">
                  <a:solidFill>
                    <a:srgbClr val="2B4150"/>
                  </a:solidFill>
                  <a:latin typeface="Adlery Swash"/>
                  <a:ea typeface="Adlery Swash"/>
                  <a:cs typeface="Adlery Swash"/>
                  <a:sym typeface="Adlery Swash"/>
                </a:rPr>
                <a:t>день</a:t>
              </a:r>
              <a:r>
                <a:rPr lang="en-US" sz="3933" spc="-79" dirty="0">
                  <a:solidFill>
                    <a:srgbClr val="2B4150"/>
                  </a:solidFill>
                  <a:latin typeface="Adlery Swash"/>
                  <a:ea typeface="Adlery Swash"/>
                  <a:cs typeface="Adlery Swash"/>
                  <a:sym typeface="Adlery Swash"/>
                </a:rPr>
                <a:t> </a:t>
              </a:r>
              <a:r>
                <a:rPr lang="en-US" sz="3933" spc="-79" dirty="0" err="1">
                  <a:solidFill>
                    <a:srgbClr val="2B4150"/>
                  </a:solidFill>
                  <a:latin typeface="Adlery Swash"/>
                  <a:ea typeface="Adlery Swash"/>
                  <a:cs typeface="Adlery Swash"/>
                  <a:sym typeface="Adlery Swash"/>
                </a:rPr>
                <a:t>жінок</a:t>
              </a:r>
              <a:r>
                <a:rPr lang="en-US" sz="3933" spc="-79" dirty="0">
                  <a:solidFill>
                    <a:srgbClr val="2B4150"/>
                  </a:solidFill>
                  <a:latin typeface="Adlery Swash"/>
                  <a:ea typeface="Adlery Swash"/>
                  <a:cs typeface="Adlery Swash"/>
                  <a:sym typeface="Adlery Swash"/>
                </a:rPr>
                <a:t> і </a:t>
              </a:r>
              <a:r>
                <a:rPr lang="en-US" sz="3933" spc="-79" dirty="0" err="1">
                  <a:solidFill>
                    <a:srgbClr val="2B4150"/>
                  </a:solidFill>
                  <a:latin typeface="Adlery Swash"/>
                  <a:ea typeface="Adlery Swash"/>
                  <a:cs typeface="Adlery Swash"/>
                  <a:sym typeface="Adlery Swash"/>
                </a:rPr>
                <a:t>дівчаток</a:t>
              </a:r>
              <a:r>
                <a:rPr lang="en-US" sz="3933" spc="-79" dirty="0">
                  <a:solidFill>
                    <a:srgbClr val="2B4150"/>
                  </a:solidFill>
                  <a:latin typeface="Adlery Swash"/>
                  <a:ea typeface="Adlery Swash"/>
                  <a:cs typeface="Adlery Swash"/>
                  <a:sym typeface="Adlery Swash"/>
                </a:rPr>
                <a:t> у </a:t>
              </a:r>
              <a:r>
                <a:rPr lang="en-US" sz="3933" spc="-79" dirty="0" err="1">
                  <a:solidFill>
                    <a:srgbClr val="2B4150"/>
                  </a:solidFill>
                  <a:latin typeface="Adlery Swash"/>
                  <a:ea typeface="Adlery Swash"/>
                  <a:cs typeface="Adlery Swash"/>
                  <a:sym typeface="Adlery Swash"/>
                </a:rPr>
                <a:t>науці</a:t>
              </a:r>
              <a:endParaRPr lang="en-US" sz="3933" spc="-79" dirty="0">
                <a:solidFill>
                  <a:srgbClr val="2B4150"/>
                </a:solidFill>
                <a:latin typeface="Adlery Swash"/>
                <a:ea typeface="Adlery Swash"/>
                <a:cs typeface="Adlery Swash"/>
                <a:sym typeface="Adlery Swash"/>
              </a:endParaRPr>
            </a:p>
          </p:txBody>
        </p:sp>
      </p:grpSp>
      <p:grpSp>
        <p:nvGrpSpPr>
          <p:cNvPr id="9" name="Group 9"/>
          <p:cNvGrpSpPr/>
          <p:nvPr/>
        </p:nvGrpSpPr>
        <p:grpSpPr>
          <a:xfrm>
            <a:off x="4213543" y="3104929"/>
            <a:ext cx="4979035" cy="3478751"/>
            <a:chOff x="0" y="0"/>
            <a:chExt cx="6638714" cy="4638335"/>
          </a:xfrm>
        </p:grpSpPr>
        <p:sp>
          <p:nvSpPr>
            <p:cNvPr id="10" name="Freeform 10"/>
            <p:cNvSpPr/>
            <p:nvPr/>
          </p:nvSpPr>
          <p:spPr>
            <a:xfrm>
              <a:off x="0" y="0"/>
              <a:ext cx="6638714" cy="4638335"/>
            </a:xfrm>
            <a:custGeom>
              <a:avLst/>
              <a:gdLst/>
              <a:ahLst/>
              <a:cxnLst/>
              <a:rect l="l" t="t" r="r" b="b"/>
              <a:pathLst>
                <a:path w="6638714" h="4638335">
                  <a:moveTo>
                    <a:pt x="0" y="0"/>
                  </a:moveTo>
                  <a:lnTo>
                    <a:pt x="6638714" y="0"/>
                  </a:lnTo>
                  <a:lnTo>
                    <a:pt x="6638714" y="4638335"/>
                  </a:lnTo>
                  <a:lnTo>
                    <a:pt x="0" y="4638335"/>
                  </a:lnTo>
                  <a:close/>
                </a:path>
              </a:pathLst>
            </a:custGeom>
            <a:solidFill>
              <a:srgbClr val="000000">
                <a:alpha val="0"/>
              </a:srgbClr>
            </a:solidFill>
          </p:spPr>
        </p:sp>
        <p:sp>
          <p:nvSpPr>
            <p:cNvPr id="11" name="TextBox 11"/>
            <p:cNvSpPr txBox="1"/>
            <p:nvPr/>
          </p:nvSpPr>
          <p:spPr>
            <a:xfrm>
              <a:off x="0" y="-95250"/>
              <a:ext cx="6638714" cy="4733585"/>
            </a:xfrm>
            <a:prstGeom prst="rect">
              <a:avLst/>
            </a:prstGeom>
          </p:spPr>
          <p:txBody>
            <a:bodyPr lIns="0" tIns="0" rIns="0" bIns="0" rtlCol="0" anchor="t"/>
            <a:lstStyle/>
            <a:p>
              <a:pPr algn="l">
                <a:lnSpc>
                  <a:spcPts val="3459"/>
                </a:lnSpc>
              </a:pPr>
              <a:r>
                <a:rPr lang="en-US" sz="2133" spc="-43">
                  <a:solidFill>
                    <a:srgbClr val="2B4150"/>
                  </a:solidFill>
                  <a:latin typeface="Source Sans Pro"/>
                  <a:ea typeface="Source Sans Pro"/>
                  <a:cs typeface="Source Sans Pro"/>
                  <a:sym typeface="Source Sans Pro"/>
                </a:rPr>
                <a:t>Цей день, який відзначається щороку 11 лютого, спрямований на привернення уваги до гендерної нерівності у сфері науки та технологій. Він нагадує нам про необхідність подолання перешкод, з якими стикаються жінки у науці, та про важливість заохочення дівчат до STEM-професій.</a:t>
              </a:r>
            </a:p>
          </p:txBody>
        </p:sp>
      </p:grpSp>
      <p:grpSp>
        <p:nvGrpSpPr>
          <p:cNvPr id="12" name="Group 12"/>
          <p:cNvGrpSpPr/>
          <p:nvPr/>
        </p:nvGrpSpPr>
        <p:grpSpPr>
          <a:xfrm>
            <a:off x="4213543" y="4844415"/>
            <a:ext cx="260350" cy="260350"/>
            <a:chOff x="0" y="0"/>
            <a:chExt cx="347133" cy="347133"/>
          </a:xfrm>
        </p:grpSpPr>
        <p:sp>
          <p:nvSpPr>
            <p:cNvPr id="13" name="Freeform 13"/>
            <p:cNvSpPr/>
            <p:nvPr/>
          </p:nvSpPr>
          <p:spPr>
            <a:xfrm>
              <a:off x="0" y="0"/>
              <a:ext cx="347345" cy="347218"/>
            </a:xfrm>
            <a:custGeom>
              <a:avLst/>
              <a:gdLst/>
              <a:ahLst/>
              <a:cxnLst/>
              <a:rect l="l" t="t" r="r" b="b"/>
              <a:pathLst>
                <a:path w="347345" h="347218">
                  <a:moveTo>
                    <a:pt x="0" y="173609"/>
                  </a:moveTo>
                  <a:cubicBezTo>
                    <a:pt x="0" y="77724"/>
                    <a:pt x="77724" y="0"/>
                    <a:pt x="173609" y="0"/>
                  </a:cubicBezTo>
                  <a:cubicBezTo>
                    <a:pt x="174625" y="0"/>
                    <a:pt x="175641" y="508"/>
                    <a:pt x="176276" y="1270"/>
                  </a:cubicBezTo>
                  <a:lnTo>
                    <a:pt x="173609" y="3429"/>
                  </a:lnTo>
                  <a:lnTo>
                    <a:pt x="173609" y="0"/>
                  </a:lnTo>
                  <a:lnTo>
                    <a:pt x="173609" y="3429"/>
                  </a:lnTo>
                  <a:lnTo>
                    <a:pt x="173609" y="0"/>
                  </a:lnTo>
                  <a:cubicBezTo>
                    <a:pt x="269494" y="0"/>
                    <a:pt x="347218" y="77724"/>
                    <a:pt x="347218" y="173609"/>
                  </a:cubicBezTo>
                  <a:cubicBezTo>
                    <a:pt x="347218" y="175133"/>
                    <a:pt x="346202" y="176530"/>
                    <a:pt x="344678" y="176911"/>
                  </a:cubicBezTo>
                  <a:lnTo>
                    <a:pt x="343916" y="173609"/>
                  </a:lnTo>
                  <a:lnTo>
                    <a:pt x="347345" y="173609"/>
                  </a:lnTo>
                  <a:cubicBezTo>
                    <a:pt x="347345" y="269494"/>
                    <a:pt x="269621" y="347218"/>
                    <a:pt x="173736" y="347218"/>
                  </a:cubicBezTo>
                  <a:lnTo>
                    <a:pt x="173736" y="343789"/>
                  </a:lnTo>
                  <a:lnTo>
                    <a:pt x="173736" y="340360"/>
                  </a:lnTo>
                  <a:lnTo>
                    <a:pt x="173736" y="343789"/>
                  </a:lnTo>
                  <a:lnTo>
                    <a:pt x="173736" y="347218"/>
                  </a:lnTo>
                  <a:cubicBezTo>
                    <a:pt x="77724" y="347091"/>
                    <a:pt x="0" y="269367"/>
                    <a:pt x="0" y="173609"/>
                  </a:cubicBezTo>
                  <a:lnTo>
                    <a:pt x="3429" y="173609"/>
                  </a:lnTo>
                  <a:lnTo>
                    <a:pt x="0" y="173609"/>
                  </a:lnTo>
                  <a:moveTo>
                    <a:pt x="6731" y="173609"/>
                  </a:moveTo>
                  <a:lnTo>
                    <a:pt x="3429" y="173609"/>
                  </a:lnTo>
                  <a:lnTo>
                    <a:pt x="6731" y="173609"/>
                  </a:lnTo>
                  <a:cubicBezTo>
                    <a:pt x="6731" y="265684"/>
                    <a:pt x="81407" y="340360"/>
                    <a:pt x="173482" y="340360"/>
                  </a:cubicBezTo>
                  <a:cubicBezTo>
                    <a:pt x="175387" y="340360"/>
                    <a:pt x="176911" y="341884"/>
                    <a:pt x="176911" y="343789"/>
                  </a:cubicBezTo>
                  <a:cubicBezTo>
                    <a:pt x="176911" y="345694"/>
                    <a:pt x="175387" y="347218"/>
                    <a:pt x="173482" y="347218"/>
                  </a:cubicBezTo>
                  <a:cubicBezTo>
                    <a:pt x="171577" y="347218"/>
                    <a:pt x="170053" y="345694"/>
                    <a:pt x="170053" y="343789"/>
                  </a:cubicBezTo>
                  <a:cubicBezTo>
                    <a:pt x="170053" y="341884"/>
                    <a:pt x="171577" y="340360"/>
                    <a:pt x="173482" y="340360"/>
                  </a:cubicBezTo>
                  <a:cubicBezTo>
                    <a:pt x="265557" y="340360"/>
                    <a:pt x="340233" y="265684"/>
                    <a:pt x="340233" y="173609"/>
                  </a:cubicBezTo>
                  <a:cubicBezTo>
                    <a:pt x="340233" y="172085"/>
                    <a:pt x="341249" y="170688"/>
                    <a:pt x="342773" y="170307"/>
                  </a:cubicBezTo>
                  <a:lnTo>
                    <a:pt x="343535" y="173609"/>
                  </a:lnTo>
                  <a:lnTo>
                    <a:pt x="340360" y="173609"/>
                  </a:lnTo>
                  <a:cubicBezTo>
                    <a:pt x="340360" y="81407"/>
                    <a:pt x="265684" y="6731"/>
                    <a:pt x="173609" y="6731"/>
                  </a:cubicBezTo>
                  <a:cubicBezTo>
                    <a:pt x="172593" y="6731"/>
                    <a:pt x="171577" y="6223"/>
                    <a:pt x="170942" y="5461"/>
                  </a:cubicBezTo>
                  <a:lnTo>
                    <a:pt x="173609" y="3302"/>
                  </a:lnTo>
                  <a:lnTo>
                    <a:pt x="173609" y="6731"/>
                  </a:lnTo>
                  <a:cubicBezTo>
                    <a:pt x="81407" y="6731"/>
                    <a:pt x="6731" y="81407"/>
                    <a:pt x="6731" y="173609"/>
                  </a:cubicBezTo>
                  <a:close/>
                </a:path>
              </a:pathLst>
            </a:custGeom>
            <a:solidFill>
              <a:srgbClr val="FCF7F6"/>
            </a:solidFill>
          </p:spPr>
        </p:sp>
      </p:grpSp>
      <p:sp>
        <p:nvSpPr>
          <p:cNvPr id="14" name="Freeform 14"/>
          <p:cNvSpPr/>
          <p:nvPr/>
        </p:nvSpPr>
        <p:spPr>
          <a:xfrm>
            <a:off x="5312241" y="0"/>
            <a:ext cx="2325474" cy="1898168"/>
          </a:xfrm>
          <a:custGeom>
            <a:avLst/>
            <a:gdLst/>
            <a:ahLst/>
            <a:cxnLst/>
            <a:rect l="l" t="t" r="r" b="b"/>
            <a:pathLst>
              <a:path w="2325474" h="1898168">
                <a:moveTo>
                  <a:pt x="0" y="0"/>
                </a:moveTo>
                <a:lnTo>
                  <a:pt x="2325474" y="0"/>
                </a:lnTo>
                <a:lnTo>
                  <a:pt x="2325474" y="1898168"/>
                </a:lnTo>
                <a:lnTo>
                  <a:pt x="0" y="189816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transition>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grpSp>
        <p:nvGrpSpPr>
          <p:cNvPr id="5" name="Group 5"/>
          <p:cNvGrpSpPr/>
          <p:nvPr/>
        </p:nvGrpSpPr>
        <p:grpSpPr>
          <a:xfrm>
            <a:off x="457200" y="2228050"/>
            <a:ext cx="5451491" cy="2324382"/>
            <a:chOff x="-135044" y="0"/>
            <a:chExt cx="7268655" cy="3099175"/>
          </a:xfrm>
        </p:grpSpPr>
        <p:sp>
          <p:nvSpPr>
            <p:cNvPr id="6" name="Freeform 6"/>
            <p:cNvSpPr/>
            <p:nvPr/>
          </p:nvSpPr>
          <p:spPr>
            <a:xfrm>
              <a:off x="0" y="0"/>
              <a:ext cx="7133611" cy="2370713"/>
            </a:xfrm>
            <a:custGeom>
              <a:avLst/>
              <a:gdLst/>
              <a:ahLst/>
              <a:cxnLst/>
              <a:rect l="l" t="t" r="r" b="b"/>
              <a:pathLst>
                <a:path w="7133611" h="2370713">
                  <a:moveTo>
                    <a:pt x="0" y="0"/>
                  </a:moveTo>
                  <a:lnTo>
                    <a:pt x="7133611" y="0"/>
                  </a:lnTo>
                  <a:lnTo>
                    <a:pt x="7133611" y="2370713"/>
                  </a:lnTo>
                  <a:lnTo>
                    <a:pt x="0" y="2370713"/>
                  </a:lnTo>
                  <a:close/>
                </a:path>
              </a:pathLst>
            </a:custGeom>
            <a:solidFill>
              <a:srgbClr val="000000">
                <a:alpha val="0"/>
              </a:srgbClr>
            </a:solidFill>
          </p:spPr>
        </p:sp>
        <p:sp>
          <p:nvSpPr>
            <p:cNvPr id="7" name="TextBox 7"/>
            <p:cNvSpPr txBox="1"/>
            <p:nvPr/>
          </p:nvSpPr>
          <p:spPr>
            <a:xfrm>
              <a:off x="-135044" y="671311"/>
              <a:ext cx="7133611" cy="2427864"/>
            </a:xfrm>
            <a:prstGeom prst="rect">
              <a:avLst/>
            </a:prstGeom>
          </p:spPr>
          <p:txBody>
            <a:bodyPr lIns="0" tIns="0" rIns="0" bIns="0" rtlCol="0" anchor="t"/>
            <a:lstStyle/>
            <a:p>
              <a:pPr algn="l">
                <a:lnSpc>
                  <a:spcPts val="4916"/>
                </a:lnSpc>
              </a:pPr>
              <a:r>
                <a:rPr lang="en-US" sz="3933" spc="-79" dirty="0" err="1">
                  <a:solidFill>
                    <a:srgbClr val="2B4150"/>
                  </a:solidFill>
                  <a:latin typeface="Adlery Swash"/>
                  <a:ea typeface="Adlery Swash"/>
                  <a:cs typeface="Adlery Swash"/>
                  <a:sym typeface="Adlery Swash"/>
                </a:rPr>
                <a:t>Чому</a:t>
              </a:r>
              <a:r>
                <a:rPr lang="en-US" sz="3933" spc="-79" dirty="0">
                  <a:solidFill>
                    <a:srgbClr val="2B4150"/>
                  </a:solidFill>
                  <a:latin typeface="Adlery Swash"/>
                  <a:ea typeface="Adlery Swash"/>
                  <a:cs typeface="Adlery Swash"/>
                  <a:sym typeface="Adlery Swash"/>
                </a:rPr>
                <a:t> </a:t>
              </a:r>
              <a:r>
                <a:rPr lang="en-US" sz="3933" spc="-79" dirty="0" err="1">
                  <a:solidFill>
                    <a:srgbClr val="2B4150"/>
                  </a:solidFill>
                  <a:latin typeface="Adlery Swash"/>
                  <a:ea typeface="Adlery Swash"/>
                  <a:cs typeface="Adlery Swash"/>
                  <a:sym typeface="Adlery Swash"/>
                </a:rPr>
                <a:t>це</a:t>
              </a:r>
              <a:r>
                <a:rPr lang="en-US" sz="3933" spc="-79" dirty="0">
                  <a:solidFill>
                    <a:srgbClr val="2B4150"/>
                  </a:solidFill>
                  <a:latin typeface="Adlery Swash"/>
                  <a:ea typeface="Adlery Swash"/>
                  <a:cs typeface="Adlery Swash"/>
                  <a:sym typeface="Adlery Swash"/>
                </a:rPr>
                <a:t> </a:t>
              </a:r>
              <a:r>
                <a:rPr lang="en-US" sz="3933" spc="-79" dirty="0" err="1">
                  <a:solidFill>
                    <a:srgbClr val="2B4150"/>
                  </a:solidFill>
                  <a:latin typeface="Adlery Swash"/>
                  <a:ea typeface="Adlery Swash"/>
                  <a:cs typeface="Adlery Swash"/>
                  <a:sym typeface="Adlery Swash"/>
                </a:rPr>
                <a:t>важливо</a:t>
              </a:r>
              <a:r>
                <a:rPr lang="en-US" sz="3933" spc="-79" dirty="0">
                  <a:solidFill>
                    <a:srgbClr val="2B4150"/>
                  </a:solidFill>
                  <a:latin typeface="Adlery Swash"/>
                  <a:ea typeface="Adlery Swash"/>
                  <a:cs typeface="Adlery Swash"/>
                  <a:sym typeface="Adlery Swash"/>
                </a:rPr>
                <a:t>?</a:t>
              </a:r>
            </a:p>
          </p:txBody>
        </p:sp>
      </p:grpSp>
      <p:grpSp>
        <p:nvGrpSpPr>
          <p:cNvPr id="8" name="Group 8"/>
          <p:cNvGrpSpPr/>
          <p:nvPr/>
        </p:nvGrpSpPr>
        <p:grpSpPr>
          <a:xfrm>
            <a:off x="558483" y="3509397"/>
            <a:ext cx="2675104" cy="394633"/>
            <a:chOff x="0" y="0"/>
            <a:chExt cx="3566806" cy="526177"/>
          </a:xfrm>
        </p:grpSpPr>
        <p:sp>
          <p:nvSpPr>
            <p:cNvPr id="9" name="Freeform 9"/>
            <p:cNvSpPr/>
            <p:nvPr/>
          </p:nvSpPr>
          <p:spPr>
            <a:xfrm>
              <a:off x="0" y="0"/>
              <a:ext cx="3566806" cy="526177"/>
            </a:xfrm>
            <a:custGeom>
              <a:avLst/>
              <a:gdLst/>
              <a:ahLst/>
              <a:cxnLst/>
              <a:rect l="l" t="t" r="r" b="b"/>
              <a:pathLst>
                <a:path w="3566806" h="526177">
                  <a:moveTo>
                    <a:pt x="0" y="0"/>
                  </a:moveTo>
                  <a:lnTo>
                    <a:pt x="3566806" y="0"/>
                  </a:lnTo>
                  <a:lnTo>
                    <a:pt x="3566806" y="526177"/>
                  </a:lnTo>
                  <a:lnTo>
                    <a:pt x="0" y="526177"/>
                  </a:lnTo>
                  <a:close/>
                </a:path>
              </a:pathLst>
            </a:custGeom>
            <a:solidFill>
              <a:srgbClr val="000000">
                <a:alpha val="0"/>
              </a:srgbClr>
            </a:solidFill>
          </p:spPr>
        </p:sp>
        <p:sp>
          <p:nvSpPr>
            <p:cNvPr id="10" name="TextBox 10"/>
            <p:cNvSpPr txBox="1"/>
            <p:nvPr/>
          </p:nvSpPr>
          <p:spPr>
            <a:xfrm>
              <a:off x="0" y="-28575"/>
              <a:ext cx="3566806" cy="554752"/>
            </a:xfrm>
            <a:prstGeom prst="rect">
              <a:avLst/>
            </a:prstGeom>
          </p:spPr>
          <p:txBody>
            <a:bodyPr lIns="0" tIns="0" rIns="0" bIns="0" rtlCol="0" anchor="t"/>
            <a:lstStyle/>
            <a:p>
              <a:pPr algn="l">
                <a:lnSpc>
                  <a:spcPts val="2458"/>
                </a:lnSpc>
              </a:pPr>
              <a:r>
                <a:rPr lang="en-US" sz="1966" b="1" u="sng" spc="-39">
                  <a:solidFill>
                    <a:srgbClr val="2B4150"/>
                  </a:solidFill>
                  <a:latin typeface="Arimo Bold"/>
                  <a:ea typeface="Arimo Bold"/>
                  <a:cs typeface="Arimo Bold"/>
                  <a:sym typeface="Arimo Bold"/>
                </a:rPr>
                <a:t>Гендерний розрив</a:t>
              </a:r>
            </a:p>
          </p:txBody>
        </p:sp>
      </p:grpSp>
      <p:grpSp>
        <p:nvGrpSpPr>
          <p:cNvPr id="11" name="Group 11"/>
          <p:cNvGrpSpPr/>
          <p:nvPr/>
        </p:nvGrpSpPr>
        <p:grpSpPr>
          <a:xfrm>
            <a:off x="558483" y="4006084"/>
            <a:ext cx="4123690" cy="2577596"/>
            <a:chOff x="0" y="0"/>
            <a:chExt cx="5498253" cy="3436794"/>
          </a:xfrm>
        </p:grpSpPr>
        <p:sp>
          <p:nvSpPr>
            <p:cNvPr id="12" name="Freeform 12"/>
            <p:cNvSpPr/>
            <p:nvPr/>
          </p:nvSpPr>
          <p:spPr>
            <a:xfrm>
              <a:off x="0" y="0"/>
              <a:ext cx="5498253" cy="3436794"/>
            </a:xfrm>
            <a:custGeom>
              <a:avLst/>
              <a:gdLst/>
              <a:ahLst/>
              <a:cxnLst/>
              <a:rect l="l" t="t" r="r" b="b"/>
              <a:pathLst>
                <a:path w="5498253" h="3436794">
                  <a:moveTo>
                    <a:pt x="0" y="0"/>
                  </a:moveTo>
                  <a:lnTo>
                    <a:pt x="5498253" y="0"/>
                  </a:lnTo>
                  <a:lnTo>
                    <a:pt x="5498253" y="3436794"/>
                  </a:lnTo>
                  <a:lnTo>
                    <a:pt x="0" y="3436794"/>
                  </a:lnTo>
                  <a:close/>
                </a:path>
              </a:pathLst>
            </a:custGeom>
            <a:solidFill>
              <a:srgbClr val="000000">
                <a:alpha val="0"/>
              </a:srgbClr>
            </a:solidFill>
          </p:spPr>
        </p:sp>
        <p:sp>
          <p:nvSpPr>
            <p:cNvPr id="13" name="TextBox 13"/>
            <p:cNvSpPr txBox="1"/>
            <p:nvPr/>
          </p:nvSpPr>
          <p:spPr>
            <a:xfrm>
              <a:off x="0" y="-66675"/>
              <a:ext cx="5498253" cy="3503469"/>
            </a:xfrm>
            <a:prstGeom prst="rect">
              <a:avLst/>
            </a:prstGeom>
          </p:spPr>
          <p:txBody>
            <a:bodyPr lIns="0" tIns="0" rIns="0" bIns="0" rtlCol="0" anchor="t"/>
            <a:lstStyle/>
            <a:p>
              <a:pPr algn="l">
                <a:lnSpc>
                  <a:spcPts val="2972"/>
                </a:lnSpc>
              </a:pPr>
              <a:r>
                <a:rPr lang="en-US" sz="1833" spc="-37">
                  <a:solidFill>
                    <a:srgbClr val="2B4150"/>
                  </a:solidFill>
                  <a:latin typeface="Source Sans Pro"/>
                  <a:ea typeface="Source Sans Pro"/>
                  <a:cs typeface="Source Sans Pro"/>
                  <a:sym typeface="Source Sans Pro"/>
                </a:rPr>
                <a:t>Незважаючи на зростання кількості жінок у науці, гендерний розрив залишається значним. Жінки стикаються з перешкодами, які заважають їхньому прогресу, включаючи стереотипи, дискримінацію та нерівний доступ до ресурсів.</a:t>
              </a:r>
            </a:p>
          </p:txBody>
        </p:sp>
      </p:grpSp>
      <p:grpSp>
        <p:nvGrpSpPr>
          <p:cNvPr id="14" name="Group 14"/>
          <p:cNvGrpSpPr/>
          <p:nvPr/>
        </p:nvGrpSpPr>
        <p:grpSpPr>
          <a:xfrm>
            <a:off x="5076507" y="3509397"/>
            <a:ext cx="2424388" cy="394633"/>
            <a:chOff x="0" y="0"/>
            <a:chExt cx="3232517" cy="526177"/>
          </a:xfrm>
        </p:grpSpPr>
        <p:sp>
          <p:nvSpPr>
            <p:cNvPr id="15" name="Freeform 15"/>
            <p:cNvSpPr/>
            <p:nvPr/>
          </p:nvSpPr>
          <p:spPr>
            <a:xfrm>
              <a:off x="0" y="0"/>
              <a:ext cx="3232517" cy="526177"/>
            </a:xfrm>
            <a:custGeom>
              <a:avLst/>
              <a:gdLst/>
              <a:ahLst/>
              <a:cxnLst/>
              <a:rect l="l" t="t" r="r" b="b"/>
              <a:pathLst>
                <a:path w="3232517" h="526177">
                  <a:moveTo>
                    <a:pt x="0" y="0"/>
                  </a:moveTo>
                  <a:lnTo>
                    <a:pt x="3232517" y="0"/>
                  </a:lnTo>
                  <a:lnTo>
                    <a:pt x="3232517" y="526177"/>
                  </a:lnTo>
                  <a:lnTo>
                    <a:pt x="0" y="526177"/>
                  </a:lnTo>
                  <a:close/>
                </a:path>
              </a:pathLst>
            </a:custGeom>
            <a:solidFill>
              <a:srgbClr val="000000">
                <a:alpha val="0"/>
              </a:srgbClr>
            </a:solidFill>
          </p:spPr>
        </p:sp>
        <p:sp>
          <p:nvSpPr>
            <p:cNvPr id="16" name="TextBox 16"/>
            <p:cNvSpPr txBox="1"/>
            <p:nvPr/>
          </p:nvSpPr>
          <p:spPr>
            <a:xfrm>
              <a:off x="0" y="-28575"/>
              <a:ext cx="3232517" cy="554752"/>
            </a:xfrm>
            <a:prstGeom prst="rect">
              <a:avLst/>
            </a:prstGeom>
          </p:spPr>
          <p:txBody>
            <a:bodyPr lIns="0" tIns="0" rIns="0" bIns="0" rtlCol="0" anchor="t"/>
            <a:lstStyle/>
            <a:p>
              <a:pPr algn="l">
                <a:lnSpc>
                  <a:spcPts val="2458"/>
                </a:lnSpc>
              </a:pPr>
              <a:r>
                <a:rPr lang="en-US" sz="1966" b="1" u="sng" spc="-39">
                  <a:solidFill>
                    <a:srgbClr val="2B4150"/>
                  </a:solidFill>
                  <a:latin typeface="Arimo Bold"/>
                  <a:ea typeface="Arimo Bold"/>
                  <a:cs typeface="Arimo Bold"/>
                  <a:sym typeface="Arimo Bold"/>
                </a:rPr>
                <a:t>Змінити майбутнє</a:t>
              </a:r>
            </a:p>
          </p:txBody>
        </p:sp>
      </p:grpSp>
      <p:grpSp>
        <p:nvGrpSpPr>
          <p:cNvPr id="17" name="Group 17"/>
          <p:cNvGrpSpPr/>
          <p:nvPr/>
        </p:nvGrpSpPr>
        <p:grpSpPr>
          <a:xfrm>
            <a:off x="5076507" y="4006084"/>
            <a:ext cx="4123690" cy="2206121"/>
            <a:chOff x="0" y="0"/>
            <a:chExt cx="5498253" cy="2941494"/>
          </a:xfrm>
        </p:grpSpPr>
        <p:sp>
          <p:nvSpPr>
            <p:cNvPr id="18" name="Freeform 18"/>
            <p:cNvSpPr/>
            <p:nvPr/>
          </p:nvSpPr>
          <p:spPr>
            <a:xfrm>
              <a:off x="0" y="0"/>
              <a:ext cx="5498253" cy="2941494"/>
            </a:xfrm>
            <a:custGeom>
              <a:avLst/>
              <a:gdLst/>
              <a:ahLst/>
              <a:cxnLst/>
              <a:rect l="l" t="t" r="r" b="b"/>
              <a:pathLst>
                <a:path w="5498253" h="2941494">
                  <a:moveTo>
                    <a:pt x="0" y="0"/>
                  </a:moveTo>
                  <a:lnTo>
                    <a:pt x="5498253" y="0"/>
                  </a:lnTo>
                  <a:lnTo>
                    <a:pt x="5498253" y="2941494"/>
                  </a:lnTo>
                  <a:lnTo>
                    <a:pt x="0" y="2941494"/>
                  </a:lnTo>
                  <a:close/>
                </a:path>
              </a:pathLst>
            </a:custGeom>
            <a:solidFill>
              <a:srgbClr val="000000">
                <a:alpha val="0"/>
              </a:srgbClr>
            </a:solidFill>
          </p:spPr>
        </p:sp>
        <p:sp>
          <p:nvSpPr>
            <p:cNvPr id="19" name="TextBox 19"/>
            <p:cNvSpPr txBox="1"/>
            <p:nvPr/>
          </p:nvSpPr>
          <p:spPr>
            <a:xfrm>
              <a:off x="0" y="-66675"/>
              <a:ext cx="5498253" cy="3008169"/>
            </a:xfrm>
            <a:prstGeom prst="rect">
              <a:avLst/>
            </a:prstGeom>
          </p:spPr>
          <p:txBody>
            <a:bodyPr lIns="0" tIns="0" rIns="0" bIns="0" rtlCol="0" anchor="t"/>
            <a:lstStyle/>
            <a:p>
              <a:pPr algn="l">
                <a:lnSpc>
                  <a:spcPts val="2972"/>
                </a:lnSpc>
              </a:pPr>
              <a:r>
                <a:rPr lang="en-US" sz="1833" spc="-37">
                  <a:solidFill>
                    <a:srgbClr val="2B4150"/>
                  </a:solidFill>
                  <a:latin typeface="Source Sans Pro"/>
                  <a:ea typeface="Source Sans Pro"/>
                  <a:cs typeface="Source Sans Pro"/>
                  <a:sym typeface="Source Sans Pro"/>
                </a:rPr>
                <a:t>Подолання гендерного розриву у науці має ключове значення для розвитку людства. Жінки мають потенціал внести значний внесок у наукові дослідження та інновації, що призведе до кращого майбутнього для всіх.</a:t>
              </a:r>
            </a:p>
          </p:txBody>
        </p:sp>
      </p:grpSp>
      <p:sp>
        <p:nvSpPr>
          <p:cNvPr id="20" name="Freeform 20"/>
          <p:cNvSpPr/>
          <p:nvPr/>
        </p:nvSpPr>
        <p:spPr>
          <a:xfrm>
            <a:off x="0" y="-2974929"/>
            <a:ext cx="9753600" cy="5523586"/>
          </a:xfrm>
          <a:custGeom>
            <a:avLst/>
            <a:gdLst/>
            <a:ahLst/>
            <a:cxnLst/>
            <a:rect l="l" t="t" r="r" b="b"/>
            <a:pathLst>
              <a:path w="9753600" h="5523586">
                <a:moveTo>
                  <a:pt x="0" y="0"/>
                </a:moveTo>
                <a:lnTo>
                  <a:pt x="9753600" y="0"/>
                </a:lnTo>
                <a:lnTo>
                  <a:pt x="9753600" y="5523585"/>
                </a:lnTo>
                <a:lnTo>
                  <a:pt x="0" y="5523585"/>
                </a:lnTo>
                <a:lnTo>
                  <a:pt x="0" y="0"/>
                </a:lnTo>
                <a:close/>
              </a:path>
            </a:pathLst>
          </a:custGeom>
          <a:blipFill>
            <a:blip r:embed="rId4"/>
            <a:stretch>
              <a:fillRect t="-8823" b="-8823"/>
            </a:stretch>
          </a:blipFill>
        </p:spPr>
      </p:sp>
    </p:spTree>
  </p:cSld>
  <p:clrMapOvr>
    <a:masterClrMapping/>
  </p:clrMapOvr>
  <p:transition>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296254"/>
            <a:ext cx="9753600" cy="7714004"/>
            <a:chOff x="0" y="0"/>
            <a:chExt cx="13004800" cy="10285338"/>
          </a:xfrm>
        </p:grpSpPr>
        <p:sp>
          <p:nvSpPr>
            <p:cNvPr id="4" name="Freeform 4"/>
            <p:cNvSpPr/>
            <p:nvPr/>
          </p:nvSpPr>
          <p:spPr>
            <a:xfrm>
              <a:off x="0" y="0"/>
              <a:ext cx="13004800" cy="10285338"/>
            </a:xfrm>
            <a:custGeom>
              <a:avLst/>
              <a:gdLst/>
              <a:ahLst/>
              <a:cxnLst/>
              <a:rect l="l" t="t" r="r" b="b"/>
              <a:pathLst>
                <a:path w="13004800" h="10285338">
                  <a:moveTo>
                    <a:pt x="0" y="0"/>
                  </a:moveTo>
                  <a:lnTo>
                    <a:pt x="13004800" y="0"/>
                  </a:lnTo>
                  <a:lnTo>
                    <a:pt x="13004800" y="10285338"/>
                  </a:lnTo>
                  <a:lnTo>
                    <a:pt x="0" y="10285338"/>
                  </a:lnTo>
                  <a:close/>
                </a:path>
              </a:pathLst>
            </a:custGeom>
            <a:solidFill>
              <a:srgbClr val="FCF7F6">
                <a:alpha val="90196"/>
              </a:srgbClr>
            </a:solidFill>
          </p:spPr>
        </p:sp>
      </p:grpSp>
      <p:grpSp>
        <p:nvGrpSpPr>
          <p:cNvPr id="5" name="Group 5"/>
          <p:cNvGrpSpPr/>
          <p:nvPr/>
        </p:nvGrpSpPr>
        <p:grpSpPr>
          <a:xfrm>
            <a:off x="491307" y="1303003"/>
            <a:ext cx="4979035" cy="1642020"/>
            <a:chOff x="0" y="0"/>
            <a:chExt cx="6638714" cy="2189360"/>
          </a:xfrm>
        </p:grpSpPr>
        <p:sp>
          <p:nvSpPr>
            <p:cNvPr id="6" name="Freeform 6"/>
            <p:cNvSpPr/>
            <p:nvPr/>
          </p:nvSpPr>
          <p:spPr>
            <a:xfrm>
              <a:off x="0" y="0"/>
              <a:ext cx="6638714" cy="2189360"/>
            </a:xfrm>
            <a:custGeom>
              <a:avLst/>
              <a:gdLst/>
              <a:ahLst/>
              <a:cxnLst/>
              <a:rect l="l" t="t" r="r" b="b"/>
              <a:pathLst>
                <a:path w="6638714" h="2189360">
                  <a:moveTo>
                    <a:pt x="0" y="0"/>
                  </a:moveTo>
                  <a:lnTo>
                    <a:pt x="6638714" y="0"/>
                  </a:lnTo>
                  <a:lnTo>
                    <a:pt x="6638714" y="2189360"/>
                  </a:lnTo>
                  <a:lnTo>
                    <a:pt x="0" y="2189360"/>
                  </a:lnTo>
                  <a:close/>
                </a:path>
              </a:pathLst>
            </a:custGeom>
            <a:solidFill>
              <a:srgbClr val="000000">
                <a:alpha val="0"/>
              </a:srgbClr>
            </a:solidFill>
          </p:spPr>
        </p:sp>
        <p:sp>
          <p:nvSpPr>
            <p:cNvPr id="7" name="TextBox 7"/>
            <p:cNvSpPr txBox="1"/>
            <p:nvPr/>
          </p:nvSpPr>
          <p:spPr>
            <a:xfrm>
              <a:off x="0" y="-47625"/>
              <a:ext cx="6638714" cy="2236985"/>
            </a:xfrm>
            <a:prstGeom prst="rect">
              <a:avLst/>
            </a:prstGeom>
          </p:spPr>
          <p:txBody>
            <a:bodyPr lIns="0" tIns="0" rIns="0" bIns="0" rtlCol="0" anchor="t"/>
            <a:lstStyle/>
            <a:p>
              <a:pPr algn="l">
                <a:lnSpc>
                  <a:spcPts val="4541"/>
                </a:lnSpc>
              </a:pPr>
              <a:r>
                <a:rPr lang="en-US" sz="3633" spc="-73" dirty="0" err="1">
                  <a:solidFill>
                    <a:srgbClr val="2B4150"/>
                  </a:solidFill>
                  <a:latin typeface="Adlery Swash"/>
                  <a:ea typeface="Adlery Swash"/>
                  <a:cs typeface="Adlery Swash"/>
                  <a:sym typeface="Adlery Swash"/>
                </a:rPr>
                <a:t>Факти</a:t>
              </a:r>
              <a:r>
                <a:rPr lang="en-US" sz="3633" spc="-73" dirty="0">
                  <a:solidFill>
                    <a:srgbClr val="2B4150"/>
                  </a:solidFill>
                  <a:latin typeface="Adlery Swash"/>
                  <a:ea typeface="Adlery Swash"/>
                  <a:cs typeface="Adlery Swash"/>
                  <a:sym typeface="Adlery Swash"/>
                </a:rPr>
                <a:t> </a:t>
              </a:r>
              <a:r>
                <a:rPr lang="en-US" sz="3633" spc="-73" dirty="0" err="1">
                  <a:solidFill>
                    <a:srgbClr val="2B4150"/>
                  </a:solidFill>
                  <a:latin typeface="Adlery Swash"/>
                  <a:ea typeface="Adlery Swash"/>
                  <a:cs typeface="Adlery Swash"/>
                  <a:sym typeface="Adlery Swash"/>
                </a:rPr>
                <a:t>про</a:t>
              </a:r>
              <a:r>
                <a:rPr lang="en-US" sz="3633" spc="-73" dirty="0">
                  <a:solidFill>
                    <a:srgbClr val="2B4150"/>
                  </a:solidFill>
                  <a:latin typeface="Adlery Swash"/>
                  <a:ea typeface="Adlery Swash"/>
                  <a:cs typeface="Adlery Swash"/>
                  <a:sym typeface="Adlery Swash"/>
                </a:rPr>
                <a:t> </a:t>
              </a:r>
              <a:r>
                <a:rPr lang="en-US" sz="3633" spc="-73" dirty="0" err="1">
                  <a:solidFill>
                    <a:srgbClr val="2B4150"/>
                  </a:solidFill>
                  <a:latin typeface="Adlery Swash"/>
                  <a:ea typeface="Adlery Swash"/>
                  <a:cs typeface="Adlery Swash"/>
                  <a:sym typeface="Adlery Swash"/>
                </a:rPr>
                <a:t>гендерний</a:t>
              </a:r>
              <a:r>
                <a:rPr lang="en-US" sz="3633" spc="-73" dirty="0">
                  <a:solidFill>
                    <a:srgbClr val="2B4150"/>
                  </a:solidFill>
                  <a:latin typeface="Adlery Swash"/>
                  <a:ea typeface="Adlery Swash"/>
                  <a:cs typeface="Adlery Swash"/>
                  <a:sym typeface="Adlery Swash"/>
                </a:rPr>
                <a:t> </a:t>
              </a:r>
              <a:r>
                <a:rPr lang="en-US" sz="3633" spc="-73" dirty="0" err="1">
                  <a:solidFill>
                    <a:srgbClr val="2B4150"/>
                  </a:solidFill>
                  <a:latin typeface="Adlery Swash"/>
                  <a:ea typeface="Adlery Swash"/>
                  <a:cs typeface="Adlery Swash"/>
                  <a:sym typeface="Adlery Swash"/>
                </a:rPr>
                <a:t>розрив</a:t>
              </a:r>
              <a:endParaRPr lang="en-US" sz="3633" spc="-73" dirty="0">
                <a:solidFill>
                  <a:srgbClr val="2B4150"/>
                </a:solidFill>
                <a:latin typeface="Adlery Swash"/>
                <a:ea typeface="Adlery Swash"/>
                <a:cs typeface="Adlery Swash"/>
                <a:sym typeface="Adlery Swash"/>
              </a:endParaRPr>
            </a:p>
          </p:txBody>
        </p:sp>
      </p:grpSp>
      <p:grpSp>
        <p:nvGrpSpPr>
          <p:cNvPr id="8" name="Group 8"/>
          <p:cNvGrpSpPr/>
          <p:nvPr/>
        </p:nvGrpSpPr>
        <p:grpSpPr>
          <a:xfrm>
            <a:off x="394507" y="2122889"/>
            <a:ext cx="2369820" cy="843910"/>
            <a:chOff x="0" y="0"/>
            <a:chExt cx="3159760" cy="1125213"/>
          </a:xfrm>
        </p:grpSpPr>
        <p:sp>
          <p:nvSpPr>
            <p:cNvPr id="9" name="Freeform 9"/>
            <p:cNvSpPr/>
            <p:nvPr/>
          </p:nvSpPr>
          <p:spPr>
            <a:xfrm>
              <a:off x="0" y="0"/>
              <a:ext cx="3159760" cy="1125213"/>
            </a:xfrm>
            <a:custGeom>
              <a:avLst/>
              <a:gdLst/>
              <a:ahLst/>
              <a:cxnLst/>
              <a:rect l="l" t="t" r="r" b="b"/>
              <a:pathLst>
                <a:path w="3159760" h="1125213">
                  <a:moveTo>
                    <a:pt x="0" y="0"/>
                  </a:moveTo>
                  <a:lnTo>
                    <a:pt x="3159760" y="0"/>
                  </a:lnTo>
                  <a:lnTo>
                    <a:pt x="3159760" y="1125213"/>
                  </a:lnTo>
                  <a:lnTo>
                    <a:pt x="0" y="1125213"/>
                  </a:lnTo>
                  <a:close/>
                </a:path>
              </a:pathLst>
            </a:custGeom>
            <a:solidFill>
              <a:srgbClr val="000000">
                <a:alpha val="0"/>
              </a:srgbClr>
            </a:solidFill>
          </p:spPr>
        </p:sp>
        <p:sp>
          <p:nvSpPr>
            <p:cNvPr id="10" name="TextBox 10"/>
            <p:cNvSpPr txBox="1"/>
            <p:nvPr/>
          </p:nvSpPr>
          <p:spPr>
            <a:xfrm>
              <a:off x="0" y="57150"/>
              <a:ext cx="3159760" cy="1068063"/>
            </a:xfrm>
            <a:prstGeom prst="rect">
              <a:avLst/>
            </a:prstGeom>
          </p:spPr>
          <p:txBody>
            <a:bodyPr lIns="0" tIns="0" rIns="0" bIns="0" rtlCol="0" anchor="t"/>
            <a:lstStyle/>
            <a:p>
              <a:pPr algn="ctr">
                <a:lnSpc>
                  <a:spcPts val="4133"/>
                </a:lnSpc>
              </a:pPr>
              <a:r>
                <a:rPr lang="en-US" sz="4133" b="1" spc="-82">
                  <a:solidFill>
                    <a:srgbClr val="2B4150"/>
                  </a:solidFill>
                  <a:latin typeface="Arimo Bold"/>
                  <a:ea typeface="Arimo Bold"/>
                  <a:cs typeface="Arimo Bold"/>
                  <a:sym typeface="Arimo Bold"/>
                </a:rPr>
                <a:t>30%</a:t>
              </a:r>
            </a:p>
          </p:txBody>
        </p:sp>
      </p:grpSp>
      <p:grpSp>
        <p:nvGrpSpPr>
          <p:cNvPr id="11" name="Group 11"/>
          <p:cNvGrpSpPr/>
          <p:nvPr/>
        </p:nvGrpSpPr>
        <p:grpSpPr>
          <a:xfrm>
            <a:off x="640649" y="2869935"/>
            <a:ext cx="1877457" cy="394633"/>
            <a:chOff x="0" y="0"/>
            <a:chExt cx="2503276" cy="526177"/>
          </a:xfrm>
        </p:grpSpPr>
        <p:sp>
          <p:nvSpPr>
            <p:cNvPr id="12" name="Freeform 12"/>
            <p:cNvSpPr/>
            <p:nvPr/>
          </p:nvSpPr>
          <p:spPr>
            <a:xfrm>
              <a:off x="0" y="0"/>
              <a:ext cx="2503275" cy="526177"/>
            </a:xfrm>
            <a:custGeom>
              <a:avLst/>
              <a:gdLst/>
              <a:ahLst/>
              <a:cxnLst/>
              <a:rect l="l" t="t" r="r" b="b"/>
              <a:pathLst>
                <a:path w="2503275" h="526177">
                  <a:moveTo>
                    <a:pt x="0" y="0"/>
                  </a:moveTo>
                  <a:lnTo>
                    <a:pt x="2503275" y="0"/>
                  </a:lnTo>
                  <a:lnTo>
                    <a:pt x="2503275" y="526177"/>
                  </a:lnTo>
                  <a:lnTo>
                    <a:pt x="0" y="526177"/>
                  </a:lnTo>
                  <a:close/>
                </a:path>
              </a:pathLst>
            </a:custGeom>
            <a:solidFill>
              <a:srgbClr val="000000">
                <a:alpha val="0"/>
              </a:srgbClr>
            </a:solidFill>
          </p:spPr>
        </p:sp>
        <p:sp>
          <p:nvSpPr>
            <p:cNvPr id="13" name="TextBox 13"/>
            <p:cNvSpPr txBox="1"/>
            <p:nvPr/>
          </p:nvSpPr>
          <p:spPr>
            <a:xfrm>
              <a:off x="0" y="-28575"/>
              <a:ext cx="2503276" cy="554752"/>
            </a:xfrm>
            <a:prstGeom prst="rect">
              <a:avLst/>
            </a:prstGeom>
          </p:spPr>
          <p:txBody>
            <a:bodyPr lIns="0" tIns="0" rIns="0" bIns="0" rtlCol="0" anchor="t"/>
            <a:lstStyle/>
            <a:p>
              <a:pPr algn="ctr">
                <a:lnSpc>
                  <a:spcPts val="2458"/>
                </a:lnSpc>
              </a:pPr>
              <a:r>
                <a:rPr lang="en-US" sz="1966" b="1" u="sng" spc="-39">
                  <a:solidFill>
                    <a:srgbClr val="2B4150"/>
                  </a:solidFill>
                  <a:latin typeface="Arimo Bold"/>
                  <a:ea typeface="Arimo Bold"/>
                  <a:cs typeface="Arimo Bold"/>
                  <a:sym typeface="Arimo Bold"/>
                </a:rPr>
                <a:t>Жінки-науковці</a:t>
              </a:r>
            </a:p>
          </p:txBody>
        </p:sp>
      </p:grpSp>
      <p:grpSp>
        <p:nvGrpSpPr>
          <p:cNvPr id="14" name="Group 14"/>
          <p:cNvGrpSpPr/>
          <p:nvPr/>
        </p:nvGrpSpPr>
        <p:grpSpPr>
          <a:xfrm>
            <a:off x="514125" y="3245355"/>
            <a:ext cx="2369820" cy="683360"/>
            <a:chOff x="0" y="0"/>
            <a:chExt cx="3159760" cy="911147"/>
          </a:xfrm>
        </p:grpSpPr>
        <p:sp>
          <p:nvSpPr>
            <p:cNvPr id="15" name="Freeform 15"/>
            <p:cNvSpPr/>
            <p:nvPr/>
          </p:nvSpPr>
          <p:spPr>
            <a:xfrm>
              <a:off x="0" y="0"/>
              <a:ext cx="3159760" cy="911147"/>
            </a:xfrm>
            <a:custGeom>
              <a:avLst/>
              <a:gdLst/>
              <a:ahLst/>
              <a:cxnLst/>
              <a:rect l="l" t="t" r="r" b="b"/>
              <a:pathLst>
                <a:path w="3159760" h="911147">
                  <a:moveTo>
                    <a:pt x="0" y="0"/>
                  </a:moveTo>
                  <a:lnTo>
                    <a:pt x="3159760" y="0"/>
                  </a:lnTo>
                  <a:lnTo>
                    <a:pt x="3159760" y="911147"/>
                  </a:lnTo>
                  <a:lnTo>
                    <a:pt x="0" y="911147"/>
                  </a:lnTo>
                  <a:close/>
                </a:path>
              </a:pathLst>
            </a:custGeom>
            <a:solidFill>
              <a:srgbClr val="000000">
                <a:alpha val="0"/>
              </a:srgbClr>
            </a:solidFill>
          </p:spPr>
        </p:sp>
        <p:sp>
          <p:nvSpPr>
            <p:cNvPr id="16" name="TextBox 16"/>
            <p:cNvSpPr txBox="1"/>
            <p:nvPr/>
          </p:nvSpPr>
          <p:spPr>
            <a:xfrm>
              <a:off x="0" y="-66675"/>
              <a:ext cx="3159760" cy="977822"/>
            </a:xfrm>
            <a:prstGeom prst="rect">
              <a:avLst/>
            </a:prstGeom>
          </p:spPr>
          <p:txBody>
            <a:bodyPr lIns="0" tIns="0" rIns="0" bIns="0" rtlCol="0" anchor="t"/>
            <a:lstStyle/>
            <a:p>
              <a:pPr algn="ctr">
                <a:lnSpc>
                  <a:spcPts val="2810"/>
                </a:lnSpc>
              </a:pPr>
              <a:r>
                <a:rPr lang="en-US" sz="1733" spc="-35">
                  <a:solidFill>
                    <a:srgbClr val="2B4150"/>
                  </a:solidFill>
                  <a:latin typeface="Source Sans Pro"/>
                  <a:ea typeface="Source Sans Pro"/>
                  <a:cs typeface="Source Sans Pro"/>
                  <a:sym typeface="Source Sans Pro"/>
                </a:rPr>
                <a:t>Лише 30% науковців у світі – жінки.</a:t>
              </a:r>
            </a:p>
          </p:txBody>
        </p:sp>
      </p:grpSp>
      <p:grpSp>
        <p:nvGrpSpPr>
          <p:cNvPr id="17" name="Group 17"/>
          <p:cNvGrpSpPr/>
          <p:nvPr/>
        </p:nvGrpSpPr>
        <p:grpSpPr>
          <a:xfrm>
            <a:off x="3003642" y="2122889"/>
            <a:ext cx="2369899" cy="843910"/>
            <a:chOff x="0" y="0"/>
            <a:chExt cx="3159866" cy="1125213"/>
          </a:xfrm>
        </p:grpSpPr>
        <p:sp>
          <p:nvSpPr>
            <p:cNvPr id="18" name="Freeform 18"/>
            <p:cNvSpPr/>
            <p:nvPr/>
          </p:nvSpPr>
          <p:spPr>
            <a:xfrm>
              <a:off x="0" y="0"/>
              <a:ext cx="3159866" cy="1125213"/>
            </a:xfrm>
            <a:custGeom>
              <a:avLst/>
              <a:gdLst/>
              <a:ahLst/>
              <a:cxnLst/>
              <a:rect l="l" t="t" r="r" b="b"/>
              <a:pathLst>
                <a:path w="3159866" h="1125213">
                  <a:moveTo>
                    <a:pt x="0" y="0"/>
                  </a:moveTo>
                  <a:lnTo>
                    <a:pt x="3159866" y="0"/>
                  </a:lnTo>
                  <a:lnTo>
                    <a:pt x="3159866" y="1125213"/>
                  </a:lnTo>
                  <a:lnTo>
                    <a:pt x="0" y="1125213"/>
                  </a:lnTo>
                  <a:close/>
                </a:path>
              </a:pathLst>
            </a:custGeom>
            <a:solidFill>
              <a:srgbClr val="000000">
                <a:alpha val="0"/>
              </a:srgbClr>
            </a:solidFill>
          </p:spPr>
        </p:sp>
        <p:sp>
          <p:nvSpPr>
            <p:cNvPr id="19" name="TextBox 19"/>
            <p:cNvSpPr txBox="1"/>
            <p:nvPr/>
          </p:nvSpPr>
          <p:spPr>
            <a:xfrm>
              <a:off x="0" y="57150"/>
              <a:ext cx="3159866" cy="1068063"/>
            </a:xfrm>
            <a:prstGeom prst="rect">
              <a:avLst/>
            </a:prstGeom>
          </p:spPr>
          <p:txBody>
            <a:bodyPr lIns="0" tIns="0" rIns="0" bIns="0" rtlCol="0" anchor="t"/>
            <a:lstStyle/>
            <a:p>
              <a:pPr algn="ctr">
                <a:lnSpc>
                  <a:spcPts val="4133"/>
                </a:lnSpc>
              </a:pPr>
              <a:r>
                <a:rPr lang="en-US" sz="4133" b="1" spc="-82">
                  <a:solidFill>
                    <a:srgbClr val="2B4150"/>
                  </a:solidFill>
                  <a:latin typeface="Arimo Bold"/>
                  <a:ea typeface="Arimo Bold"/>
                  <a:cs typeface="Arimo Bold"/>
                  <a:sym typeface="Arimo Bold"/>
                </a:rPr>
                <a:t>3%</a:t>
              </a:r>
            </a:p>
          </p:txBody>
        </p:sp>
      </p:grpSp>
      <p:grpSp>
        <p:nvGrpSpPr>
          <p:cNvPr id="20" name="Group 20"/>
          <p:cNvGrpSpPr/>
          <p:nvPr/>
        </p:nvGrpSpPr>
        <p:grpSpPr>
          <a:xfrm>
            <a:off x="3249863" y="2869935"/>
            <a:ext cx="2287655" cy="394633"/>
            <a:chOff x="0" y="0"/>
            <a:chExt cx="3050206" cy="526177"/>
          </a:xfrm>
        </p:grpSpPr>
        <p:sp>
          <p:nvSpPr>
            <p:cNvPr id="21" name="Freeform 21"/>
            <p:cNvSpPr/>
            <p:nvPr/>
          </p:nvSpPr>
          <p:spPr>
            <a:xfrm>
              <a:off x="0" y="0"/>
              <a:ext cx="3050206" cy="526177"/>
            </a:xfrm>
            <a:custGeom>
              <a:avLst/>
              <a:gdLst/>
              <a:ahLst/>
              <a:cxnLst/>
              <a:rect l="l" t="t" r="r" b="b"/>
              <a:pathLst>
                <a:path w="3050206" h="526177">
                  <a:moveTo>
                    <a:pt x="0" y="0"/>
                  </a:moveTo>
                  <a:lnTo>
                    <a:pt x="3050206" y="0"/>
                  </a:lnTo>
                  <a:lnTo>
                    <a:pt x="3050206" y="526177"/>
                  </a:lnTo>
                  <a:lnTo>
                    <a:pt x="0" y="526177"/>
                  </a:lnTo>
                  <a:close/>
                </a:path>
              </a:pathLst>
            </a:custGeom>
            <a:solidFill>
              <a:srgbClr val="000000">
                <a:alpha val="0"/>
              </a:srgbClr>
            </a:solidFill>
          </p:spPr>
        </p:sp>
        <p:sp>
          <p:nvSpPr>
            <p:cNvPr id="22" name="TextBox 22"/>
            <p:cNvSpPr txBox="1"/>
            <p:nvPr/>
          </p:nvSpPr>
          <p:spPr>
            <a:xfrm>
              <a:off x="0" y="-28575"/>
              <a:ext cx="3050206" cy="554752"/>
            </a:xfrm>
            <a:prstGeom prst="rect">
              <a:avLst/>
            </a:prstGeom>
          </p:spPr>
          <p:txBody>
            <a:bodyPr lIns="0" tIns="0" rIns="0" bIns="0" rtlCol="0" anchor="t"/>
            <a:lstStyle/>
            <a:p>
              <a:pPr algn="ctr">
                <a:lnSpc>
                  <a:spcPts val="2458"/>
                </a:lnSpc>
              </a:pPr>
              <a:r>
                <a:rPr lang="en-US" sz="1966" b="1" u="sng" spc="-39">
                  <a:solidFill>
                    <a:srgbClr val="2B4150"/>
                  </a:solidFill>
                  <a:latin typeface="Arimo Bold"/>
                  <a:ea typeface="Arimo Bold"/>
                  <a:cs typeface="Arimo Bold"/>
                  <a:sym typeface="Arimo Bold"/>
                </a:rPr>
                <a:t>Нобелівські премії</a:t>
              </a:r>
            </a:p>
          </p:txBody>
        </p:sp>
      </p:grpSp>
      <p:grpSp>
        <p:nvGrpSpPr>
          <p:cNvPr id="23" name="Group 23"/>
          <p:cNvGrpSpPr/>
          <p:nvPr/>
        </p:nvGrpSpPr>
        <p:grpSpPr>
          <a:xfrm>
            <a:off x="3123260" y="3245355"/>
            <a:ext cx="2369899" cy="1035785"/>
            <a:chOff x="0" y="0"/>
            <a:chExt cx="3159866" cy="1381047"/>
          </a:xfrm>
        </p:grpSpPr>
        <p:sp>
          <p:nvSpPr>
            <p:cNvPr id="24" name="Freeform 24"/>
            <p:cNvSpPr/>
            <p:nvPr/>
          </p:nvSpPr>
          <p:spPr>
            <a:xfrm>
              <a:off x="0" y="0"/>
              <a:ext cx="3159866" cy="1381047"/>
            </a:xfrm>
            <a:custGeom>
              <a:avLst/>
              <a:gdLst/>
              <a:ahLst/>
              <a:cxnLst/>
              <a:rect l="l" t="t" r="r" b="b"/>
              <a:pathLst>
                <a:path w="3159866" h="1381047">
                  <a:moveTo>
                    <a:pt x="0" y="0"/>
                  </a:moveTo>
                  <a:lnTo>
                    <a:pt x="3159866" y="0"/>
                  </a:lnTo>
                  <a:lnTo>
                    <a:pt x="3159866" y="1381047"/>
                  </a:lnTo>
                  <a:lnTo>
                    <a:pt x="0" y="1381047"/>
                  </a:lnTo>
                  <a:close/>
                </a:path>
              </a:pathLst>
            </a:custGeom>
            <a:solidFill>
              <a:srgbClr val="000000">
                <a:alpha val="0"/>
              </a:srgbClr>
            </a:solidFill>
          </p:spPr>
        </p:sp>
        <p:sp>
          <p:nvSpPr>
            <p:cNvPr id="25" name="TextBox 25"/>
            <p:cNvSpPr txBox="1"/>
            <p:nvPr/>
          </p:nvSpPr>
          <p:spPr>
            <a:xfrm>
              <a:off x="0" y="-66675"/>
              <a:ext cx="3159866" cy="1447722"/>
            </a:xfrm>
            <a:prstGeom prst="rect">
              <a:avLst/>
            </a:prstGeom>
          </p:spPr>
          <p:txBody>
            <a:bodyPr lIns="0" tIns="0" rIns="0" bIns="0" rtlCol="0" anchor="t"/>
            <a:lstStyle/>
            <a:p>
              <a:pPr algn="ctr">
                <a:lnSpc>
                  <a:spcPts val="2810"/>
                </a:lnSpc>
              </a:pPr>
              <a:r>
                <a:rPr lang="en-US" sz="1733" spc="-35">
                  <a:solidFill>
                    <a:srgbClr val="2B4150"/>
                  </a:solidFill>
                  <a:latin typeface="Source Sans Pro"/>
                  <a:ea typeface="Source Sans Pro"/>
                  <a:cs typeface="Source Sans Pro"/>
                  <a:sym typeface="Source Sans Pro"/>
                </a:rPr>
                <a:t>Менше 3% Нобелівських премій з науки отримали жінки.</a:t>
              </a:r>
            </a:p>
          </p:txBody>
        </p:sp>
      </p:grpSp>
      <p:grpSp>
        <p:nvGrpSpPr>
          <p:cNvPr id="26" name="Group 26"/>
          <p:cNvGrpSpPr/>
          <p:nvPr/>
        </p:nvGrpSpPr>
        <p:grpSpPr>
          <a:xfrm>
            <a:off x="1699035" y="4207272"/>
            <a:ext cx="2369899" cy="885032"/>
            <a:chOff x="0" y="0"/>
            <a:chExt cx="3159866" cy="1180042"/>
          </a:xfrm>
        </p:grpSpPr>
        <p:sp>
          <p:nvSpPr>
            <p:cNvPr id="27" name="Freeform 27"/>
            <p:cNvSpPr/>
            <p:nvPr/>
          </p:nvSpPr>
          <p:spPr>
            <a:xfrm>
              <a:off x="0" y="0"/>
              <a:ext cx="3159866" cy="1180042"/>
            </a:xfrm>
            <a:custGeom>
              <a:avLst/>
              <a:gdLst/>
              <a:ahLst/>
              <a:cxnLst/>
              <a:rect l="l" t="t" r="r" b="b"/>
              <a:pathLst>
                <a:path w="3159866" h="1180042">
                  <a:moveTo>
                    <a:pt x="0" y="0"/>
                  </a:moveTo>
                  <a:lnTo>
                    <a:pt x="3159866" y="0"/>
                  </a:lnTo>
                  <a:lnTo>
                    <a:pt x="3159866" y="1180042"/>
                  </a:lnTo>
                  <a:lnTo>
                    <a:pt x="0" y="1180042"/>
                  </a:lnTo>
                  <a:close/>
                </a:path>
              </a:pathLst>
            </a:custGeom>
            <a:solidFill>
              <a:srgbClr val="000000">
                <a:alpha val="0"/>
              </a:srgbClr>
            </a:solidFill>
          </p:spPr>
        </p:sp>
        <p:sp>
          <p:nvSpPr>
            <p:cNvPr id="28" name="TextBox 28"/>
            <p:cNvSpPr txBox="1"/>
            <p:nvPr/>
          </p:nvSpPr>
          <p:spPr>
            <a:xfrm>
              <a:off x="0" y="57150"/>
              <a:ext cx="3159866" cy="1122892"/>
            </a:xfrm>
            <a:prstGeom prst="rect">
              <a:avLst/>
            </a:prstGeom>
          </p:spPr>
          <p:txBody>
            <a:bodyPr lIns="0" tIns="0" rIns="0" bIns="0" rtlCol="0" anchor="t"/>
            <a:lstStyle/>
            <a:p>
              <a:pPr algn="ctr">
                <a:lnSpc>
                  <a:spcPts val="4133"/>
                </a:lnSpc>
              </a:pPr>
              <a:r>
                <a:rPr lang="en-US" sz="4133" b="1" spc="-82">
                  <a:solidFill>
                    <a:srgbClr val="2B4150"/>
                  </a:solidFill>
                  <a:latin typeface="Arimo Bold"/>
                  <a:ea typeface="Arimo Bold"/>
                  <a:cs typeface="Arimo Bold"/>
                  <a:sym typeface="Arimo Bold"/>
                </a:rPr>
                <a:t>23%</a:t>
              </a:r>
            </a:p>
          </p:txBody>
        </p:sp>
      </p:grpSp>
      <p:grpSp>
        <p:nvGrpSpPr>
          <p:cNvPr id="29" name="Group 29"/>
          <p:cNvGrpSpPr/>
          <p:nvPr/>
        </p:nvGrpSpPr>
        <p:grpSpPr>
          <a:xfrm>
            <a:off x="1945256" y="4995439"/>
            <a:ext cx="1877457" cy="394633"/>
            <a:chOff x="0" y="0"/>
            <a:chExt cx="2503276" cy="526177"/>
          </a:xfrm>
        </p:grpSpPr>
        <p:sp>
          <p:nvSpPr>
            <p:cNvPr id="30" name="Freeform 30"/>
            <p:cNvSpPr/>
            <p:nvPr/>
          </p:nvSpPr>
          <p:spPr>
            <a:xfrm>
              <a:off x="0" y="0"/>
              <a:ext cx="2503275" cy="526177"/>
            </a:xfrm>
            <a:custGeom>
              <a:avLst/>
              <a:gdLst/>
              <a:ahLst/>
              <a:cxnLst/>
              <a:rect l="l" t="t" r="r" b="b"/>
              <a:pathLst>
                <a:path w="2503275" h="526177">
                  <a:moveTo>
                    <a:pt x="0" y="0"/>
                  </a:moveTo>
                  <a:lnTo>
                    <a:pt x="2503275" y="0"/>
                  </a:lnTo>
                  <a:lnTo>
                    <a:pt x="2503275" y="526177"/>
                  </a:lnTo>
                  <a:lnTo>
                    <a:pt x="0" y="526177"/>
                  </a:lnTo>
                  <a:close/>
                </a:path>
              </a:pathLst>
            </a:custGeom>
            <a:solidFill>
              <a:srgbClr val="000000">
                <a:alpha val="0"/>
              </a:srgbClr>
            </a:solidFill>
          </p:spPr>
        </p:sp>
        <p:sp>
          <p:nvSpPr>
            <p:cNvPr id="31" name="TextBox 31"/>
            <p:cNvSpPr txBox="1"/>
            <p:nvPr/>
          </p:nvSpPr>
          <p:spPr>
            <a:xfrm>
              <a:off x="0" y="-28575"/>
              <a:ext cx="2503276" cy="554752"/>
            </a:xfrm>
            <a:prstGeom prst="rect">
              <a:avLst/>
            </a:prstGeom>
          </p:spPr>
          <p:txBody>
            <a:bodyPr lIns="0" tIns="0" rIns="0" bIns="0" rtlCol="0" anchor="t"/>
            <a:lstStyle/>
            <a:p>
              <a:pPr algn="ctr">
                <a:lnSpc>
                  <a:spcPts val="2458"/>
                </a:lnSpc>
              </a:pPr>
              <a:r>
                <a:rPr lang="en-US" sz="1966" b="1" u="sng" spc="-39">
                  <a:solidFill>
                    <a:srgbClr val="2B4150"/>
                  </a:solidFill>
                  <a:latin typeface="Arimo Bold"/>
                  <a:ea typeface="Arimo Bold"/>
                  <a:cs typeface="Arimo Bold"/>
                  <a:sym typeface="Arimo Bold"/>
                </a:rPr>
                <a:t>STEM-професії</a:t>
              </a:r>
            </a:p>
          </p:txBody>
        </p:sp>
      </p:grpSp>
      <p:grpSp>
        <p:nvGrpSpPr>
          <p:cNvPr id="32" name="Group 32"/>
          <p:cNvGrpSpPr/>
          <p:nvPr/>
        </p:nvGrpSpPr>
        <p:grpSpPr>
          <a:xfrm>
            <a:off x="1818653" y="5370859"/>
            <a:ext cx="2369899" cy="683360"/>
            <a:chOff x="0" y="0"/>
            <a:chExt cx="3159866" cy="911147"/>
          </a:xfrm>
        </p:grpSpPr>
        <p:sp>
          <p:nvSpPr>
            <p:cNvPr id="33" name="Freeform 33"/>
            <p:cNvSpPr/>
            <p:nvPr/>
          </p:nvSpPr>
          <p:spPr>
            <a:xfrm>
              <a:off x="0" y="0"/>
              <a:ext cx="3159866" cy="911147"/>
            </a:xfrm>
            <a:custGeom>
              <a:avLst/>
              <a:gdLst/>
              <a:ahLst/>
              <a:cxnLst/>
              <a:rect l="l" t="t" r="r" b="b"/>
              <a:pathLst>
                <a:path w="3159866" h="911147">
                  <a:moveTo>
                    <a:pt x="0" y="0"/>
                  </a:moveTo>
                  <a:lnTo>
                    <a:pt x="3159866" y="0"/>
                  </a:lnTo>
                  <a:lnTo>
                    <a:pt x="3159866" y="911147"/>
                  </a:lnTo>
                  <a:lnTo>
                    <a:pt x="0" y="911147"/>
                  </a:lnTo>
                  <a:close/>
                </a:path>
              </a:pathLst>
            </a:custGeom>
            <a:solidFill>
              <a:srgbClr val="000000">
                <a:alpha val="0"/>
              </a:srgbClr>
            </a:solidFill>
          </p:spPr>
        </p:sp>
        <p:sp>
          <p:nvSpPr>
            <p:cNvPr id="34" name="TextBox 34"/>
            <p:cNvSpPr txBox="1"/>
            <p:nvPr/>
          </p:nvSpPr>
          <p:spPr>
            <a:xfrm>
              <a:off x="0" y="-66675"/>
              <a:ext cx="3159866" cy="977822"/>
            </a:xfrm>
            <a:prstGeom prst="rect">
              <a:avLst/>
            </a:prstGeom>
          </p:spPr>
          <p:txBody>
            <a:bodyPr lIns="0" tIns="0" rIns="0" bIns="0" rtlCol="0" anchor="t"/>
            <a:lstStyle/>
            <a:p>
              <a:pPr algn="ctr">
                <a:lnSpc>
                  <a:spcPts val="2810"/>
                </a:lnSpc>
              </a:pPr>
              <a:r>
                <a:rPr lang="en-US" sz="1733" spc="-35">
                  <a:solidFill>
                    <a:srgbClr val="2B4150"/>
                  </a:solidFill>
                  <a:latin typeface="Source Sans Pro"/>
                  <a:ea typeface="Source Sans Pro"/>
                  <a:cs typeface="Source Sans Pro"/>
                  <a:sym typeface="Source Sans Pro"/>
                </a:rPr>
                <a:t>Лише 23% працівників у сфері STEM – жінки.</a:t>
              </a:r>
            </a:p>
          </p:txBody>
        </p:sp>
      </p:grpSp>
      <p:sp>
        <p:nvSpPr>
          <p:cNvPr id="35" name="Freeform 35"/>
          <p:cNvSpPr/>
          <p:nvPr/>
        </p:nvSpPr>
        <p:spPr>
          <a:xfrm>
            <a:off x="5825319" y="102550"/>
            <a:ext cx="3928281" cy="7315200"/>
          </a:xfrm>
          <a:custGeom>
            <a:avLst/>
            <a:gdLst/>
            <a:ahLst/>
            <a:cxnLst/>
            <a:rect l="l" t="t" r="r" b="b"/>
            <a:pathLst>
              <a:path w="3928281" h="7315200">
                <a:moveTo>
                  <a:pt x="0" y="0"/>
                </a:moveTo>
                <a:lnTo>
                  <a:pt x="3928281" y="0"/>
                </a:lnTo>
                <a:lnTo>
                  <a:pt x="3928281" y="7315200"/>
                </a:lnTo>
                <a:lnTo>
                  <a:pt x="0" y="7315200"/>
                </a:lnTo>
                <a:lnTo>
                  <a:pt x="0" y="0"/>
                </a:lnTo>
                <a:close/>
              </a:path>
            </a:pathLst>
          </a:custGeom>
          <a:blipFill>
            <a:blip r:embed="rId4"/>
            <a:stretch>
              <a:fillRect l="-27412"/>
            </a:stretch>
          </a:blipFill>
        </p:spPr>
      </p:sp>
      <p:sp>
        <p:nvSpPr>
          <p:cNvPr id="36" name="Freeform 36"/>
          <p:cNvSpPr/>
          <p:nvPr/>
        </p:nvSpPr>
        <p:spPr>
          <a:xfrm>
            <a:off x="0" y="5548834"/>
            <a:ext cx="1818653" cy="1766366"/>
          </a:xfrm>
          <a:custGeom>
            <a:avLst/>
            <a:gdLst/>
            <a:ahLst/>
            <a:cxnLst/>
            <a:rect l="l" t="t" r="r" b="b"/>
            <a:pathLst>
              <a:path w="1818653" h="1766366">
                <a:moveTo>
                  <a:pt x="0" y="0"/>
                </a:moveTo>
                <a:lnTo>
                  <a:pt x="1818653" y="0"/>
                </a:lnTo>
                <a:lnTo>
                  <a:pt x="1818653" y="1766366"/>
                </a:lnTo>
                <a:lnTo>
                  <a:pt x="0" y="176636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37" name="Freeform 37"/>
          <p:cNvSpPr/>
          <p:nvPr/>
        </p:nvSpPr>
        <p:spPr>
          <a:xfrm>
            <a:off x="1974668" y="0"/>
            <a:ext cx="1405776" cy="1056089"/>
          </a:xfrm>
          <a:custGeom>
            <a:avLst/>
            <a:gdLst/>
            <a:ahLst/>
            <a:cxnLst/>
            <a:rect l="l" t="t" r="r" b="b"/>
            <a:pathLst>
              <a:path w="1405776" h="1056089">
                <a:moveTo>
                  <a:pt x="0" y="0"/>
                </a:moveTo>
                <a:lnTo>
                  <a:pt x="1405776" y="0"/>
                </a:lnTo>
                <a:lnTo>
                  <a:pt x="1405776" y="1056089"/>
                </a:lnTo>
                <a:lnTo>
                  <a:pt x="0" y="105608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Tree>
  </p:cSld>
  <p:clrMapOvr>
    <a:masterClrMapping/>
  </p:clrMapOvr>
  <p:transition>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grpSp>
        <p:nvGrpSpPr>
          <p:cNvPr id="5" name="Group 5"/>
          <p:cNvGrpSpPr/>
          <p:nvPr/>
        </p:nvGrpSpPr>
        <p:grpSpPr>
          <a:xfrm>
            <a:off x="1124215" y="349167"/>
            <a:ext cx="7780938" cy="2686689"/>
            <a:chOff x="-56797" y="0"/>
            <a:chExt cx="10374584" cy="3582252"/>
          </a:xfrm>
        </p:grpSpPr>
        <p:sp>
          <p:nvSpPr>
            <p:cNvPr id="6" name="Freeform 6"/>
            <p:cNvSpPr/>
            <p:nvPr/>
          </p:nvSpPr>
          <p:spPr>
            <a:xfrm>
              <a:off x="0" y="0"/>
              <a:ext cx="10317787" cy="2914772"/>
            </a:xfrm>
            <a:custGeom>
              <a:avLst/>
              <a:gdLst/>
              <a:ahLst/>
              <a:cxnLst/>
              <a:rect l="l" t="t" r="r" b="b"/>
              <a:pathLst>
                <a:path w="10317787" h="2914772">
                  <a:moveTo>
                    <a:pt x="0" y="0"/>
                  </a:moveTo>
                  <a:lnTo>
                    <a:pt x="10317787" y="0"/>
                  </a:lnTo>
                  <a:lnTo>
                    <a:pt x="10317787" y="2914772"/>
                  </a:lnTo>
                  <a:lnTo>
                    <a:pt x="0" y="2914772"/>
                  </a:lnTo>
                  <a:close/>
                </a:path>
              </a:pathLst>
            </a:custGeom>
            <a:solidFill>
              <a:srgbClr val="000000">
                <a:alpha val="0"/>
              </a:srgbClr>
            </a:solidFill>
          </p:spPr>
        </p:sp>
        <p:sp>
          <p:nvSpPr>
            <p:cNvPr id="7" name="TextBox 7"/>
            <p:cNvSpPr txBox="1"/>
            <p:nvPr/>
          </p:nvSpPr>
          <p:spPr>
            <a:xfrm>
              <a:off x="-56797" y="600805"/>
              <a:ext cx="10317787" cy="2981447"/>
            </a:xfrm>
            <a:prstGeom prst="rect">
              <a:avLst/>
            </a:prstGeom>
          </p:spPr>
          <p:txBody>
            <a:bodyPr lIns="0" tIns="0" rIns="0" bIns="0" rtlCol="0" anchor="t"/>
            <a:lstStyle/>
            <a:p>
              <a:pPr algn="ctr">
                <a:lnSpc>
                  <a:spcPts val="6041"/>
                </a:lnSpc>
              </a:pPr>
              <a:r>
                <a:rPr lang="en-US" sz="4833" spc="-97" dirty="0" err="1">
                  <a:solidFill>
                    <a:srgbClr val="2B4150"/>
                  </a:solidFill>
                  <a:latin typeface="Adlery Swash"/>
                  <a:ea typeface="Adlery Swash"/>
                  <a:cs typeface="Adlery Swash"/>
                  <a:sym typeface="Adlery Swash"/>
                </a:rPr>
                <a:t>Видатні</a:t>
              </a:r>
              <a:r>
                <a:rPr lang="en-US" sz="4833" spc="-97" dirty="0">
                  <a:solidFill>
                    <a:srgbClr val="2B4150"/>
                  </a:solidFill>
                  <a:latin typeface="Adlery Swash"/>
                  <a:ea typeface="Adlery Swash"/>
                  <a:cs typeface="Adlery Swash"/>
                  <a:sym typeface="Adlery Swash"/>
                </a:rPr>
                <a:t> </a:t>
              </a:r>
              <a:r>
                <a:rPr lang="en-US" sz="4833" spc="-97" dirty="0" err="1">
                  <a:solidFill>
                    <a:srgbClr val="2B4150"/>
                  </a:solidFill>
                  <a:latin typeface="Adlery Swash"/>
                  <a:ea typeface="Adlery Swash"/>
                  <a:cs typeface="Adlery Swash"/>
                  <a:sym typeface="Adlery Swash"/>
                </a:rPr>
                <a:t>жінки-науковиці</a:t>
              </a:r>
              <a:endParaRPr lang="en-US" sz="4833" spc="-97" dirty="0">
                <a:solidFill>
                  <a:srgbClr val="2B4150"/>
                </a:solidFill>
                <a:latin typeface="Adlery Swash"/>
                <a:ea typeface="Adlery Swash"/>
                <a:cs typeface="Adlery Swash"/>
                <a:sym typeface="Adlery Swash"/>
              </a:endParaRPr>
            </a:p>
          </p:txBody>
        </p:sp>
      </p:grpSp>
      <p:grpSp>
        <p:nvGrpSpPr>
          <p:cNvPr id="8" name="Group 8"/>
          <p:cNvGrpSpPr/>
          <p:nvPr/>
        </p:nvGrpSpPr>
        <p:grpSpPr>
          <a:xfrm>
            <a:off x="1077039" y="2203052"/>
            <a:ext cx="2600660" cy="524194"/>
            <a:chOff x="0" y="0"/>
            <a:chExt cx="3467547" cy="698926"/>
          </a:xfrm>
        </p:grpSpPr>
        <p:sp>
          <p:nvSpPr>
            <p:cNvPr id="9" name="Freeform 9"/>
            <p:cNvSpPr/>
            <p:nvPr/>
          </p:nvSpPr>
          <p:spPr>
            <a:xfrm>
              <a:off x="0" y="0"/>
              <a:ext cx="3467547" cy="698926"/>
            </a:xfrm>
            <a:custGeom>
              <a:avLst/>
              <a:gdLst/>
              <a:ahLst/>
              <a:cxnLst/>
              <a:rect l="l" t="t" r="r" b="b"/>
              <a:pathLst>
                <a:path w="3467547" h="698926">
                  <a:moveTo>
                    <a:pt x="0" y="0"/>
                  </a:moveTo>
                  <a:lnTo>
                    <a:pt x="3467547" y="0"/>
                  </a:lnTo>
                  <a:lnTo>
                    <a:pt x="3467547" y="698926"/>
                  </a:lnTo>
                  <a:lnTo>
                    <a:pt x="0" y="698926"/>
                  </a:lnTo>
                  <a:close/>
                </a:path>
              </a:pathLst>
            </a:custGeom>
            <a:solidFill>
              <a:srgbClr val="000000">
                <a:alpha val="0"/>
              </a:srgbClr>
            </a:solidFill>
          </p:spPr>
        </p:sp>
        <p:sp>
          <p:nvSpPr>
            <p:cNvPr id="10" name="TextBox 10"/>
            <p:cNvSpPr txBox="1"/>
            <p:nvPr/>
          </p:nvSpPr>
          <p:spPr>
            <a:xfrm>
              <a:off x="0" y="-19050"/>
              <a:ext cx="3467547" cy="717976"/>
            </a:xfrm>
            <a:prstGeom prst="rect">
              <a:avLst/>
            </a:prstGeom>
          </p:spPr>
          <p:txBody>
            <a:bodyPr lIns="0" tIns="0" rIns="0" bIns="0" rtlCol="0" anchor="t"/>
            <a:lstStyle/>
            <a:p>
              <a:pPr algn="l">
                <a:lnSpc>
                  <a:spcPts val="2083"/>
                </a:lnSpc>
              </a:pPr>
              <a:r>
                <a:rPr lang="en-US" sz="1666" b="1" u="sng" spc="-33">
                  <a:solidFill>
                    <a:srgbClr val="2B4150"/>
                  </a:solidFill>
                  <a:latin typeface="Arimo Bold"/>
                  <a:ea typeface="Arimo Bold"/>
                  <a:cs typeface="Arimo Bold"/>
                  <a:sym typeface="Arimo Bold"/>
                  <a:hlinkClick r:id="rId4" tooltip="https://uk.wikipedia.org/wiki/%D0%9C%D0%B0%D1%80%D1%96%D1%8F_%D0%A1%D0%BA%D0%BB%D0%BE%D0%B4%D0%BE%D0%B2%D1%81%D1%8C%D0%BA%D0%B0-%D0%9A%D1%8E%D1%80%D1%96"/>
                </a:rPr>
                <a:t>Марія Склодовська-Кюрі</a:t>
              </a:r>
            </a:p>
          </p:txBody>
        </p:sp>
      </p:grpSp>
      <p:grpSp>
        <p:nvGrpSpPr>
          <p:cNvPr id="11" name="Group 11"/>
          <p:cNvGrpSpPr/>
          <p:nvPr/>
        </p:nvGrpSpPr>
        <p:grpSpPr>
          <a:xfrm>
            <a:off x="1166813" y="2563821"/>
            <a:ext cx="2253933" cy="2646750"/>
            <a:chOff x="0" y="0"/>
            <a:chExt cx="3005244" cy="3529000"/>
          </a:xfrm>
        </p:grpSpPr>
        <p:sp>
          <p:nvSpPr>
            <p:cNvPr id="12" name="Freeform 12"/>
            <p:cNvSpPr/>
            <p:nvPr/>
          </p:nvSpPr>
          <p:spPr>
            <a:xfrm>
              <a:off x="0" y="0"/>
              <a:ext cx="3005244" cy="3529000"/>
            </a:xfrm>
            <a:custGeom>
              <a:avLst/>
              <a:gdLst/>
              <a:ahLst/>
              <a:cxnLst/>
              <a:rect l="l" t="t" r="r" b="b"/>
              <a:pathLst>
                <a:path w="3005244" h="3529000">
                  <a:moveTo>
                    <a:pt x="0" y="0"/>
                  </a:moveTo>
                  <a:lnTo>
                    <a:pt x="3005244" y="0"/>
                  </a:lnTo>
                  <a:lnTo>
                    <a:pt x="3005244" y="3529000"/>
                  </a:lnTo>
                  <a:lnTo>
                    <a:pt x="0" y="3529000"/>
                  </a:lnTo>
                  <a:close/>
                </a:path>
              </a:pathLst>
            </a:custGeom>
            <a:solidFill>
              <a:srgbClr val="000000">
                <a:alpha val="0"/>
              </a:srgbClr>
            </a:solidFill>
          </p:spPr>
        </p:sp>
        <p:sp>
          <p:nvSpPr>
            <p:cNvPr id="13" name="TextBox 13"/>
            <p:cNvSpPr txBox="1"/>
            <p:nvPr/>
          </p:nvSpPr>
          <p:spPr>
            <a:xfrm>
              <a:off x="0" y="-57150"/>
              <a:ext cx="3005244" cy="3586150"/>
            </a:xfrm>
            <a:prstGeom prst="rect">
              <a:avLst/>
            </a:prstGeom>
          </p:spPr>
          <p:txBody>
            <a:bodyPr lIns="0" tIns="0" rIns="0" bIns="0" rtlCol="0" anchor="t"/>
            <a:lstStyle/>
            <a:p>
              <a:pPr algn="l">
                <a:lnSpc>
                  <a:spcPts val="2648"/>
                </a:lnSpc>
              </a:pPr>
              <a:r>
                <a:rPr lang="en-US" sz="1633" spc="-33">
                  <a:solidFill>
                    <a:srgbClr val="2B4150"/>
                  </a:solidFill>
                  <a:latin typeface="Source Sans Pro"/>
                  <a:ea typeface="Source Sans Pro"/>
                  <a:cs typeface="Source Sans Pro"/>
                  <a:sym typeface="Source Sans Pro"/>
                </a:rPr>
                <a:t>Перша жінка, яка отримала Нобелівську премію, і єдина людина, яка отримала дві Нобелівські премії з різних наук (фізика та хімія). Відкрила полоній і радій.</a:t>
              </a:r>
            </a:p>
          </p:txBody>
        </p:sp>
      </p:grpSp>
      <p:grpSp>
        <p:nvGrpSpPr>
          <p:cNvPr id="14" name="Group 14"/>
          <p:cNvGrpSpPr/>
          <p:nvPr/>
        </p:nvGrpSpPr>
        <p:grpSpPr>
          <a:xfrm>
            <a:off x="4150352" y="2226142"/>
            <a:ext cx="2150922" cy="333305"/>
            <a:chOff x="0" y="0"/>
            <a:chExt cx="2867896" cy="444406"/>
          </a:xfrm>
        </p:grpSpPr>
        <p:sp>
          <p:nvSpPr>
            <p:cNvPr id="15" name="Freeform 15"/>
            <p:cNvSpPr/>
            <p:nvPr/>
          </p:nvSpPr>
          <p:spPr>
            <a:xfrm>
              <a:off x="0" y="0"/>
              <a:ext cx="2867896" cy="444406"/>
            </a:xfrm>
            <a:custGeom>
              <a:avLst/>
              <a:gdLst/>
              <a:ahLst/>
              <a:cxnLst/>
              <a:rect l="l" t="t" r="r" b="b"/>
              <a:pathLst>
                <a:path w="2867896" h="444406">
                  <a:moveTo>
                    <a:pt x="0" y="0"/>
                  </a:moveTo>
                  <a:lnTo>
                    <a:pt x="2867896" y="0"/>
                  </a:lnTo>
                  <a:lnTo>
                    <a:pt x="2867896" y="444406"/>
                  </a:lnTo>
                  <a:lnTo>
                    <a:pt x="0" y="444406"/>
                  </a:lnTo>
                  <a:close/>
                </a:path>
              </a:pathLst>
            </a:custGeom>
            <a:solidFill>
              <a:srgbClr val="000000">
                <a:alpha val="0"/>
              </a:srgbClr>
            </a:solidFill>
          </p:spPr>
        </p:sp>
        <p:sp>
          <p:nvSpPr>
            <p:cNvPr id="16" name="TextBox 16"/>
            <p:cNvSpPr txBox="1"/>
            <p:nvPr/>
          </p:nvSpPr>
          <p:spPr>
            <a:xfrm>
              <a:off x="0" y="-19050"/>
              <a:ext cx="2867896" cy="463456"/>
            </a:xfrm>
            <a:prstGeom prst="rect">
              <a:avLst/>
            </a:prstGeom>
          </p:spPr>
          <p:txBody>
            <a:bodyPr lIns="0" tIns="0" rIns="0" bIns="0" rtlCol="0" anchor="t"/>
            <a:lstStyle/>
            <a:p>
              <a:pPr algn="l">
                <a:lnSpc>
                  <a:spcPts val="2083"/>
                </a:lnSpc>
              </a:pPr>
              <a:r>
                <a:rPr lang="en-US" sz="1666" b="1" u="sng" spc="-33">
                  <a:solidFill>
                    <a:srgbClr val="2B4150"/>
                  </a:solidFill>
                  <a:latin typeface="Arimo Bold"/>
                  <a:ea typeface="Arimo Bold"/>
                  <a:cs typeface="Arimo Bold"/>
                  <a:sym typeface="Arimo Bold"/>
                  <a:hlinkClick r:id="rId5" tooltip="https://uk.wikipedia.org/wiki/%D0%A0%D0%BE%D0%B7%D0%B0%D0%BB%D1%96%D0%BD%D0%B4_%D0%A4%D1%80%D0%B0%D0%BD%D0%BA%D0%BB%D1%96%D0%BD"/>
                </a:rPr>
                <a:t>Розалінд Франклін</a:t>
              </a:r>
            </a:p>
          </p:txBody>
        </p:sp>
      </p:grpSp>
      <p:grpSp>
        <p:nvGrpSpPr>
          <p:cNvPr id="17" name="Group 17"/>
          <p:cNvGrpSpPr/>
          <p:nvPr/>
        </p:nvGrpSpPr>
        <p:grpSpPr>
          <a:xfrm>
            <a:off x="4098846" y="2563821"/>
            <a:ext cx="2253933" cy="1980000"/>
            <a:chOff x="0" y="0"/>
            <a:chExt cx="3005244" cy="2640000"/>
          </a:xfrm>
        </p:grpSpPr>
        <p:sp>
          <p:nvSpPr>
            <p:cNvPr id="18" name="Freeform 18"/>
            <p:cNvSpPr/>
            <p:nvPr/>
          </p:nvSpPr>
          <p:spPr>
            <a:xfrm>
              <a:off x="0" y="0"/>
              <a:ext cx="3005244" cy="2640000"/>
            </a:xfrm>
            <a:custGeom>
              <a:avLst/>
              <a:gdLst/>
              <a:ahLst/>
              <a:cxnLst/>
              <a:rect l="l" t="t" r="r" b="b"/>
              <a:pathLst>
                <a:path w="3005244" h="2640000">
                  <a:moveTo>
                    <a:pt x="0" y="0"/>
                  </a:moveTo>
                  <a:lnTo>
                    <a:pt x="3005244" y="0"/>
                  </a:lnTo>
                  <a:lnTo>
                    <a:pt x="3005244" y="2640000"/>
                  </a:lnTo>
                  <a:lnTo>
                    <a:pt x="0" y="2640000"/>
                  </a:lnTo>
                  <a:close/>
                </a:path>
              </a:pathLst>
            </a:custGeom>
            <a:solidFill>
              <a:srgbClr val="000000">
                <a:alpha val="0"/>
              </a:srgbClr>
            </a:solidFill>
          </p:spPr>
        </p:sp>
        <p:sp>
          <p:nvSpPr>
            <p:cNvPr id="19" name="TextBox 19"/>
            <p:cNvSpPr txBox="1"/>
            <p:nvPr/>
          </p:nvSpPr>
          <p:spPr>
            <a:xfrm>
              <a:off x="0" y="-57150"/>
              <a:ext cx="3005244" cy="2697150"/>
            </a:xfrm>
            <a:prstGeom prst="rect">
              <a:avLst/>
            </a:prstGeom>
          </p:spPr>
          <p:txBody>
            <a:bodyPr lIns="0" tIns="0" rIns="0" bIns="0" rtlCol="0" anchor="t"/>
            <a:lstStyle/>
            <a:p>
              <a:pPr algn="l">
                <a:lnSpc>
                  <a:spcPts val="2648"/>
                </a:lnSpc>
              </a:pPr>
              <a:r>
                <a:rPr lang="en-US" sz="1633" spc="-33">
                  <a:solidFill>
                    <a:srgbClr val="2B4150"/>
                  </a:solidFill>
                  <a:latin typeface="Source Sans Pro"/>
                  <a:ea typeface="Source Sans Pro"/>
                  <a:cs typeface="Source Sans Pro"/>
                  <a:sym typeface="Source Sans Pro"/>
                </a:rPr>
                <a:t>Зробила ключовий внесок у відкриття структури ДНК, її фотографія 51 зробила революцію в молекулярній біології.</a:t>
              </a:r>
            </a:p>
          </p:txBody>
        </p:sp>
      </p:grpSp>
      <p:grpSp>
        <p:nvGrpSpPr>
          <p:cNvPr id="20" name="Group 20"/>
          <p:cNvGrpSpPr/>
          <p:nvPr/>
        </p:nvGrpSpPr>
        <p:grpSpPr>
          <a:xfrm>
            <a:off x="7030879" y="2230516"/>
            <a:ext cx="1877457" cy="333305"/>
            <a:chOff x="0" y="0"/>
            <a:chExt cx="2503276" cy="444406"/>
          </a:xfrm>
        </p:grpSpPr>
        <p:sp>
          <p:nvSpPr>
            <p:cNvPr id="21" name="Freeform 21"/>
            <p:cNvSpPr/>
            <p:nvPr/>
          </p:nvSpPr>
          <p:spPr>
            <a:xfrm>
              <a:off x="0" y="0"/>
              <a:ext cx="2503275" cy="444406"/>
            </a:xfrm>
            <a:custGeom>
              <a:avLst/>
              <a:gdLst/>
              <a:ahLst/>
              <a:cxnLst/>
              <a:rect l="l" t="t" r="r" b="b"/>
              <a:pathLst>
                <a:path w="2503275" h="444406">
                  <a:moveTo>
                    <a:pt x="0" y="0"/>
                  </a:moveTo>
                  <a:lnTo>
                    <a:pt x="2503275" y="0"/>
                  </a:lnTo>
                  <a:lnTo>
                    <a:pt x="2503275" y="444406"/>
                  </a:lnTo>
                  <a:lnTo>
                    <a:pt x="0" y="444406"/>
                  </a:lnTo>
                  <a:close/>
                </a:path>
              </a:pathLst>
            </a:custGeom>
            <a:solidFill>
              <a:srgbClr val="000000">
                <a:alpha val="0"/>
              </a:srgbClr>
            </a:solidFill>
          </p:spPr>
        </p:sp>
        <p:sp>
          <p:nvSpPr>
            <p:cNvPr id="22" name="TextBox 22"/>
            <p:cNvSpPr txBox="1"/>
            <p:nvPr/>
          </p:nvSpPr>
          <p:spPr>
            <a:xfrm>
              <a:off x="0" y="-19050"/>
              <a:ext cx="2503276" cy="463456"/>
            </a:xfrm>
            <a:prstGeom prst="rect">
              <a:avLst/>
            </a:prstGeom>
          </p:spPr>
          <p:txBody>
            <a:bodyPr lIns="0" tIns="0" rIns="0" bIns="0" rtlCol="0" anchor="t"/>
            <a:lstStyle/>
            <a:p>
              <a:pPr algn="l">
                <a:lnSpc>
                  <a:spcPts val="2083"/>
                </a:lnSpc>
              </a:pPr>
              <a:r>
                <a:rPr lang="en-US" sz="1666" b="1" u="sng" spc="-33">
                  <a:solidFill>
                    <a:srgbClr val="2B4150"/>
                  </a:solidFill>
                  <a:latin typeface="Arimo Bold"/>
                  <a:ea typeface="Arimo Bold"/>
                  <a:cs typeface="Arimo Bold"/>
                  <a:sym typeface="Arimo Bold"/>
                  <a:hlinkClick r:id="rId6" tooltip="https://uk.wikipedia.org/wiki/%D0%9A%D0%B5%D1%82%D1%80%D1%96%D0%BD_%D0%94%D0%B6%D0%BE%D0%BD%D1%81%D0%BE%D0%BD_(%D0%BC%D0%B0%D1%82%D0%B5%D0%BC%D0%B0%D1%82%D0%B8%D0%BA)"/>
                </a:rPr>
                <a:t>Кетрін Джонсон</a:t>
              </a:r>
            </a:p>
          </p:txBody>
        </p:sp>
      </p:grpSp>
      <p:grpSp>
        <p:nvGrpSpPr>
          <p:cNvPr id="23" name="Group 23"/>
          <p:cNvGrpSpPr/>
          <p:nvPr/>
        </p:nvGrpSpPr>
        <p:grpSpPr>
          <a:xfrm>
            <a:off x="7030879" y="2563821"/>
            <a:ext cx="2253933" cy="1980000"/>
            <a:chOff x="0" y="0"/>
            <a:chExt cx="3005244" cy="2640000"/>
          </a:xfrm>
        </p:grpSpPr>
        <p:sp>
          <p:nvSpPr>
            <p:cNvPr id="24" name="Freeform 24"/>
            <p:cNvSpPr/>
            <p:nvPr/>
          </p:nvSpPr>
          <p:spPr>
            <a:xfrm>
              <a:off x="0" y="0"/>
              <a:ext cx="3005244" cy="2640000"/>
            </a:xfrm>
            <a:custGeom>
              <a:avLst/>
              <a:gdLst/>
              <a:ahLst/>
              <a:cxnLst/>
              <a:rect l="l" t="t" r="r" b="b"/>
              <a:pathLst>
                <a:path w="3005244" h="2640000">
                  <a:moveTo>
                    <a:pt x="0" y="0"/>
                  </a:moveTo>
                  <a:lnTo>
                    <a:pt x="3005244" y="0"/>
                  </a:lnTo>
                  <a:lnTo>
                    <a:pt x="3005244" y="2640000"/>
                  </a:lnTo>
                  <a:lnTo>
                    <a:pt x="0" y="2640000"/>
                  </a:lnTo>
                  <a:close/>
                </a:path>
              </a:pathLst>
            </a:custGeom>
            <a:solidFill>
              <a:srgbClr val="000000">
                <a:alpha val="0"/>
              </a:srgbClr>
            </a:solidFill>
          </p:spPr>
        </p:sp>
        <p:sp>
          <p:nvSpPr>
            <p:cNvPr id="25" name="TextBox 25"/>
            <p:cNvSpPr txBox="1"/>
            <p:nvPr/>
          </p:nvSpPr>
          <p:spPr>
            <a:xfrm>
              <a:off x="0" y="-57150"/>
              <a:ext cx="3005244" cy="2697150"/>
            </a:xfrm>
            <a:prstGeom prst="rect">
              <a:avLst/>
            </a:prstGeom>
          </p:spPr>
          <p:txBody>
            <a:bodyPr lIns="0" tIns="0" rIns="0" bIns="0" rtlCol="0" anchor="t"/>
            <a:lstStyle/>
            <a:p>
              <a:pPr algn="l">
                <a:lnSpc>
                  <a:spcPts val="2648"/>
                </a:lnSpc>
              </a:pPr>
              <a:r>
                <a:rPr lang="en-US" sz="1633" spc="-33">
                  <a:solidFill>
                    <a:srgbClr val="2B4150"/>
                  </a:solidFill>
                  <a:latin typeface="Source Sans Pro"/>
                  <a:ea typeface="Source Sans Pro"/>
                  <a:cs typeface="Source Sans Pro"/>
                  <a:sym typeface="Source Sans Pro"/>
                </a:rPr>
                <a:t>Математик NASA, чиї розрахунки допомогли запустити астронавтів у космос, її внесок був безцінним для програми "Аполлон".</a:t>
              </a:r>
            </a:p>
          </p:txBody>
        </p:sp>
      </p:grpSp>
      <p:grpSp>
        <p:nvGrpSpPr>
          <p:cNvPr id="26" name="Group 26"/>
          <p:cNvGrpSpPr/>
          <p:nvPr/>
        </p:nvGrpSpPr>
        <p:grpSpPr>
          <a:xfrm>
            <a:off x="1166813" y="5332165"/>
            <a:ext cx="1877457" cy="333305"/>
            <a:chOff x="0" y="0"/>
            <a:chExt cx="2503276" cy="444406"/>
          </a:xfrm>
        </p:grpSpPr>
        <p:sp>
          <p:nvSpPr>
            <p:cNvPr id="27" name="Freeform 27"/>
            <p:cNvSpPr/>
            <p:nvPr/>
          </p:nvSpPr>
          <p:spPr>
            <a:xfrm>
              <a:off x="0" y="0"/>
              <a:ext cx="2503275" cy="444406"/>
            </a:xfrm>
            <a:custGeom>
              <a:avLst/>
              <a:gdLst/>
              <a:ahLst/>
              <a:cxnLst/>
              <a:rect l="l" t="t" r="r" b="b"/>
              <a:pathLst>
                <a:path w="2503275" h="444406">
                  <a:moveTo>
                    <a:pt x="0" y="0"/>
                  </a:moveTo>
                  <a:lnTo>
                    <a:pt x="2503275" y="0"/>
                  </a:lnTo>
                  <a:lnTo>
                    <a:pt x="2503275" y="444406"/>
                  </a:lnTo>
                  <a:lnTo>
                    <a:pt x="0" y="444406"/>
                  </a:lnTo>
                  <a:close/>
                </a:path>
              </a:pathLst>
            </a:custGeom>
            <a:solidFill>
              <a:srgbClr val="000000">
                <a:alpha val="0"/>
              </a:srgbClr>
            </a:solidFill>
          </p:spPr>
        </p:sp>
        <p:sp>
          <p:nvSpPr>
            <p:cNvPr id="28" name="TextBox 28"/>
            <p:cNvSpPr txBox="1"/>
            <p:nvPr/>
          </p:nvSpPr>
          <p:spPr>
            <a:xfrm>
              <a:off x="0" y="-19050"/>
              <a:ext cx="2503276" cy="463456"/>
            </a:xfrm>
            <a:prstGeom prst="rect">
              <a:avLst/>
            </a:prstGeom>
          </p:spPr>
          <p:txBody>
            <a:bodyPr lIns="0" tIns="0" rIns="0" bIns="0" rtlCol="0" anchor="t"/>
            <a:lstStyle/>
            <a:p>
              <a:pPr algn="l">
                <a:lnSpc>
                  <a:spcPts val="2083"/>
                </a:lnSpc>
              </a:pPr>
              <a:r>
                <a:rPr lang="en-US" sz="1666" b="1" u="sng" spc="-33">
                  <a:solidFill>
                    <a:srgbClr val="2B4150"/>
                  </a:solidFill>
                  <a:latin typeface="Arimo Bold"/>
                  <a:ea typeface="Arimo Bold"/>
                  <a:cs typeface="Arimo Bold"/>
                  <a:sym typeface="Arimo Bold"/>
                  <a:hlinkClick r:id="rId7" tooltip="https://uk.wikipedia.org/wiki/%D0%90%D0%B4%D0%B0_%D0%9B%D0%B0%D0%B2%D0%BB%D0%B5%D0%B9%D1%81"/>
                </a:rPr>
                <a:t>Ада Лавлейс</a:t>
              </a:r>
            </a:p>
          </p:txBody>
        </p:sp>
      </p:grpSp>
      <p:grpSp>
        <p:nvGrpSpPr>
          <p:cNvPr id="29" name="Group 29"/>
          <p:cNvGrpSpPr/>
          <p:nvPr/>
        </p:nvGrpSpPr>
        <p:grpSpPr>
          <a:xfrm>
            <a:off x="1077039" y="5694771"/>
            <a:ext cx="3719989" cy="979875"/>
            <a:chOff x="0" y="0"/>
            <a:chExt cx="4959985" cy="1306500"/>
          </a:xfrm>
        </p:grpSpPr>
        <p:sp>
          <p:nvSpPr>
            <p:cNvPr id="30" name="Freeform 30"/>
            <p:cNvSpPr/>
            <p:nvPr/>
          </p:nvSpPr>
          <p:spPr>
            <a:xfrm>
              <a:off x="0" y="0"/>
              <a:ext cx="4959985" cy="1306500"/>
            </a:xfrm>
            <a:custGeom>
              <a:avLst/>
              <a:gdLst/>
              <a:ahLst/>
              <a:cxnLst/>
              <a:rect l="l" t="t" r="r" b="b"/>
              <a:pathLst>
                <a:path w="4959985" h="1306500">
                  <a:moveTo>
                    <a:pt x="0" y="0"/>
                  </a:moveTo>
                  <a:lnTo>
                    <a:pt x="4959985" y="0"/>
                  </a:lnTo>
                  <a:lnTo>
                    <a:pt x="4959985" y="1306500"/>
                  </a:lnTo>
                  <a:lnTo>
                    <a:pt x="0" y="1306500"/>
                  </a:lnTo>
                  <a:close/>
                </a:path>
              </a:pathLst>
            </a:custGeom>
            <a:solidFill>
              <a:srgbClr val="000000">
                <a:alpha val="0"/>
              </a:srgbClr>
            </a:solidFill>
          </p:spPr>
        </p:sp>
        <p:sp>
          <p:nvSpPr>
            <p:cNvPr id="31" name="TextBox 31"/>
            <p:cNvSpPr txBox="1"/>
            <p:nvPr/>
          </p:nvSpPr>
          <p:spPr>
            <a:xfrm>
              <a:off x="0" y="-57150"/>
              <a:ext cx="4959985" cy="1363650"/>
            </a:xfrm>
            <a:prstGeom prst="rect">
              <a:avLst/>
            </a:prstGeom>
          </p:spPr>
          <p:txBody>
            <a:bodyPr lIns="0" tIns="0" rIns="0" bIns="0" rtlCol="0" anchor="t"/>
            <a:lstStyle/>
            <a:p>
              <a:pPr algn="l">
                <a:lnSpc>
                  <a:spcPts val="2648"/>
                </a:lnSpc>
              </a:pPr>
              <a:r>
                <a:rPr lang="en-US" sz="1633" spc="-33">
                  <a:solidFill>
                    <a:srgbClr val="2B4150"/>
                  </a:solidFill>
                  <a:latin typeface="Source Sans Pro"/>
                  <a:ea typeface="Source Sans Pro"/>
                  <a:cs typeface="Source Sans Pro"/>
                  <a:sym typeface="Source Sans Pro"/>
                </a:rPr>
                <a:t>Вважається першим програмістом у світі, її роботи стали основою для сучасного програмування.</a:t>
              </a:r>
            </a:p>
          </p:txBody>
        </p:sp>
      </p:grpSp>
      <p:grpSp>
        <p:nvGrpSpPr>
          <p:cNvPr id="32" name="Group 32"/>
          <p:cNvGrpSpPr/>
          <p:nvPr/>
        </p:nvGrpSpPr>
        <p:grpSpPr>
          <a:xfrm>
            <a:off x="5603916" y="5332165"/>
            <a:ext cx="1877457" cy="333305"/>
            <a:chOff x="0" y="0"/>
            <a:chExt cx="2503276" cy="444406"/>
          </a:xfrm>
        </p:grpSpPr>
        <p:sp>
          <p:nvSpPr>
            <p:cNvPr id="33" name="Freeform 33"/>
            <p:cNvSpPr/>
            <p:nvPr/>
          </p:nvSpPr>
          <p:spPr>
            <a:xfrm>
              <a:off x="0" y="0"/>
              <a:ext cx="2503275" cy="444406"/>
            </a:xfrm>
            <a:custGeom>
              <a:avLst/>
              <a:gdLst/>
              <a:ahLst/>
              <a:cxnLst/>
              <a:rect l="l" t="t" r="r" b="b"/>
              <a:pathLst>
                <a:path w="2503275" h="444406">
                  <a:moveTo>
                    <a:pt x="0" y="0"/>
                  </a:moveTo>
                  <a:lnTo>
                    <a:pt x="2503275" y="0"/>
                  </a:lnTo>
                  <a:lnTo>
                    <a:pt x="2503275" y="444406"/>
                  </a:lnTo>
                  <a:lnTo>
                    <a:pt x="0" y="444406"/>
                  </a:lnTo>
                  <a:close/>
                </a:path>
              </a:pathLst>
            </a:custGeom>
            <a:solidFill>
              <a:srgbClr val="000000">
                <a:alpha val="0"/>
              </a:srgbClr>
            </a:solidFill>
          </p:spPr>
        </p:sp>
        <p:sp>
          <p:nvSpPr>
            <p:cNvPr id="34" name="TextBox 34"/>
            <p:cNvSpPr txBox="1"/>
            <p:nvPr/>
          </p:nvSpPr>
          <p:spPr>
            <a:xfrm>
              <a:off x="0" y="-19050"/>
              <a:ext cx="2503276" cy="463456"/>
            </a:xfrm>
            <a:prstGeom prst="rect">
              <a:avLst/>
            </a:prstGeom>
          </p:spPr>
          <p:txBody>
            <a:bodyPr lIns="0" tIns="0" rIns="0" bIns="0" rtlCol="0" anchor="t"/>
            <a:lstStyle/>
            <a:p>
              <a:pPr algn="l">
                <a:lnSpc>
                  <a:spcPts val="2083"/>
                </a:lnSpc>
              </a:pPr>
              <a:r>
                <a:rPr lang="en-US" sz="1666" b="1" u="sng" spc="-33">
                  <a:solidFill>
                    <a:srgbClr val="2B4150"/>
                  </a:solidFill>
                  <a:latin typeface="Arimo Bold"/>
                  <a:ea typeface="Arimo Bold"/>
                  <a:cs typeface="Arimo Bold"/>
                  <a:sym typeface="Arimo Bold"/>
                  <a:hlinkClick r:id="rId8" tooltip="https://uk.wikipedia.org/wiki/%D0%92%D0%B5%D1%80%D0%B0_%D0%A0%D1%83%D0%B1%D1%96%D0%BD"/>
                </a:rPr>
                <a:t>Віра Рубін</a:t>
              </a:r>
            </a:p>
          </p:txBody>
        </p:sp>
      </p:grpSp>
      <p:grpSp>
        <p:nvGrpSpPr>
          <p:cNvPr id="35" name="Group 35"/>
          <p:cNvGrpSpPr/>
          <p:nvPr/>
        </p:nvGrpSpPr>
        <p:grpSpPr>
          <a:xfrm>
            <a:off x="5564823" y="5694771"/>
            <a:ext cx="3719989" cy="979875"/>
            <a:chOff x="0" y="0"/>
            <a:chExt cx="4959985" cy="1306500"/>
          </a:xfrm>
        </p:grpSpPr>
        <p:sp>
          <p:nvSpPr>
            <p:cNvPr id="36" name="Freeform 36"/>
            <p:cNvSpPr/>
            <p:nvPr/>
          </p:nvSpPr>
          <p:spPr>
            <a:xfrm>
              <a:off x="0" y="0"/>
              <a:ext cx="4959985" cy="1306500"/>
            </a:xfrm>
            <a:custGeom>
              <a:avLst/>
              <a:gdLst/>
              <a:ahLst/>
              <a:cxnLst/>
              <a:rect l="l" t="t" r="r" b="b"/>
              <a:pathLst>
                <a:path w="4959985" h="1306500">
                  <a:moveTo>
                    <a:pt x="0" y="0"/>
                  </a:moveTo>
                  <a:lnTo>
                    <a:pt x="4959985" y="0"/>
                  </a:lnTo>
                  <a:lnTo>
                    <a:pt x="4959985" y="1306500"/>
                  </a:lnTo>
                  <a:lnTo>
                    <a:pt x="0" y="1306500"/>
                  </a:lnTo>
                  <a:close/>
                </a:path>
              </a:pathLst>
            </a:custGeom>
            <a:solidFill>
              <a:srgbClr val="000000">
                <a:alpha val="0"/>
              </a:srgbClr>
            </a:solidFill>
          </p:spPr>
        </p:sp>
        <p:sp>
          <p:nvSpPr>
            <p:cNvPr id="37" name="TextBox 37"/>
            <p:cNvSpPr txBox="1"/>
            <p:nvPr/>
          </p:nvSpPr>
          <p:spPr>
            <a:xfrm>
              <a:off x="0" y="-57150"/>
              <a:ext cx="4959985" cy="1363650"/>
            </a:xfrm>
            <a:prstGeom prst="rect">
              <a:avLst/>
            </a:prstGeom>
          </p:spPr>
          <p:txBody>
            <a:bodyPr lIns="0" tIns="0" rIns="0" bIns="0" rtlCol="0" anchor="t"/>
            <a:lstStyle/>
            <a:p>
              <a:pPr algn="l">
                <a:lnSpc>
                  <a:spcPts val="2648"/>
                </a:lnSpc>
              </a:pPr>
              <a:r>
                <a:rPr lang="en-US" sz="1633" spc="-33">
                  <a:solidFill>
                    <a:srgbClr val="2B4150"/>
                  </a:solidFill>
                  <a:latin typeface="Source Sans Pro"/>
                  <a:ea typeface="Source Sans Pro"/>
                  <a:cs typeface="Source Sans Pro"/>
                  <a:sym typeface="Source Sans Pro"/>
                </a:rPr>
                <a:t>Довела існування темної матерії у Всесвіті, її дослідження перевернули уявлення про будову Всесвіту.</a:t>
              </a:r>
            </a:p>
          </p:txBody>
        </p:sp>
      </p:grpSp>
      <p:sp>
        <p:nvSpPr>
          <p:cNvPr id="38" name="Freeform 38"/>
          <p:cNvSpPr/>
          <p:nvPr/>
        </p:nvSpPr>
        <p:spPr>
          <a:xfrm>
            <a:off x="298488" y="2563821"/>
            <a:ext cx="664252" cy="634360"/>
          </a:xfrm>
          <a:custGeom>
            <a:avLst/>
            <a:gdLst/>
            <a:ahLst/>
            <a:cxnLst/>
            <a:rect l="l" t="t" r="r" b="b"/>
            <a:pathLst>
              <a:path w="664252" h="634360">
                <a:moveTo>
                  <a:pt x="0" y="0"/>
                </a:moveTo>
                <a:lnTo>
                  <a:pt x="664251" y="0"/>
                </a:lnTo>
                <a:lnTo>
                  <a:pt x="664251" y="634360"/>
                </a:lnTo>
                <a:lnTo>
                  <a:pt x="0" y="63436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39" name="Freeform 39"/>
          <p:cNvSpPr/>
          <p:nvPr/>
        </p:nvSpPr>
        <p:spPr>
          <a:xfrm>
            <a:off x="3538742" y="2563821"/>
            <a:ext cx="560105" cy="1016063"/>
          </a:xfrm>
          <a:custGeom>
            <a:avLst/>
            <a:gdLst/>
            <a:ahLst/>
            <a:cxnLst/>
            <a:rect l="l" t="t" r="r" b="b"/>
            <a:pathLst>
              <a:path w="560105" h="1016063">
                <a:moveTo>
                  <a:pt x="0" y="0"/>
                </a:moveTo>
                <a:lnTo>
                  <a:pt x="560104" y="0"/>
                </a:lnTo>
                <a:lnTo>
                  <a:pt x="560104" y="1016063"/>
                </a:lnTo>
                <a:lnTo>
                  <a:pt x="0" y="101606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40" name="Freeform 40"/>
          <p:cNvSpPr/>
          <p:nvPr/>
        </p:nvSpPr>
        <p:spPr>
          <a:xfrm>
            <a:off x="6054410" y="2505792"/>
            <a:ext cx="976469" cy="962733"/>
          </a:xfrm>
          <a:custGeom>
            <a:avLst/>
            <a:gdLst/>
            <a:ahLst/>
            <a:cxnLst/>
            <a:rect l="l" t="t" r="r" b="b"/>
            <a:pathLst>
              <a:path w="976469" h="962733">
                <a:moveTo>
                  <a:pt x="0" y="0"/>
                </a:moveTo>
                <a:lnTo>
                  <a:pt x="976469" y="0"/>
                </a:lnTo>
                <a:lnTo>
                  <a:pt x="976469" y="962733"/>
                </a:lnTo>
                <a:lnTo>
                  <a:pt x="0" y="96273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41" name="Freeform 41"/>
          <p:cNvSpPr/>
          <p:nvPr/>
        </p:nvSpPr>
        <p:spPr>
          <a:xfrm>
            <a:off x="350377" y="5385233"/>
            <a:ext cx="560473" cy="560473"/>
          </a:xfrm>
          <a:custGeom>
            <a:avLst/>
            <a:gdLst/>
            <a:ahLst/>
            <a:cxnLst/>
            <a:rect l="l" t="t" r="r" b="b"/>
            <a:pathLst>
              <a:path w="560473" h="560473">
                <a:moveTo>
                  <a:pt x="0" y="0"/>
                </a:moveTo>
                <a:lnTo>
                  <a:pt x="560473" y="0"/>
                </a:lnTo>
                <a:lnTo>
                  <a:pt x="560473" y="560473"/>
                </a:lnTo>
                <a:lnTo>
                  <a:pt x="0" y="56047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42" name="Freeform 42"/>
          <p:cNvSpPr/>
          <p:nvPr/>
        </p:nvSpPr>
        <p:spPr>
          <a:xfrm>
            <a:off x="4929046" y="5406468"/>
            <a:ext cx="503758" cy="518003"/>
          </a:xfrm>
          <a:custGeom>
            <a:avLst/>
            <a:gdLst/>
            <a:ahLst/>
            <a:cxnLst/>
            <a:rect l="l" t="t" r="r" b="b"/>
            <a:pathLst>
              <a:path w="503758" h="518003">
                <a:moveTo>
                  <a:pt x="0" y="0"/>
                </a:moveTo>
                <a:lnTo>
                  <a:pt x="503759" y="0"/>
                </a:lnTo>
                <a:lnTo>
                  <a:pt x="503759" y="518003"/>
                </a:lnTo>
                <a:lnTo>
                  <a:pt x="0" y="51800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43" name="Freeform 43"/>
          <p:cNvSpPr/>
          <p:nvPr/>
        </p:nvSpPr>
        <p:spPr>
          <a:xfrm>
            <a:off x="8644214" y="0"/>
            <a:ext cx="1109386" cy="1576393"/>
          </a:xfrm>
          <a:custGeom>
            <a:avLst/>
            <a:gdLst/>
            <a:ahLst/>
            <a:cxnLst/>
            <a:rect l="l" t="t" r="r" b="b"/>
            <a:pathLst>
              <a:path w="1109386" h="1576393">
                <a:moveTo>
                  <a:pt x="0" y="0"/>
                </a:moveTo>
                <a:lnTo>
                  <a:pt x="1109386" y="0"/>
                </a:lnTo>
                <a:lnTo>
                  <a:pt x="1109386" y="1576393"/>
                </a:lnTo>
                <a:lnTo>
                  <a:pt x="0" y="157639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44" name="Freeform 44"/>
          <p:cNvSpPr/>
          <p:nvPr/>
        </p:nvSpPr>
        <p:spPr>
          <a:xfrm flipH="1">
            <a:off x="13196" y="3367"/>
            <a:ext cx="1424635" cy="1463040"/>
          </a:xfrm>
          <a:custGeom>
            <a:avLst/>
            <a:gdLst/>
            <a:ahLst/>
            <a:cxnLst/>
            <a:rect l="l" t="t" r="r" b="b"/>
            <a:pathLst>
              <a:path w="1424635" h="1463040">
                <a:moveTo>
                  <a:pt x="1424635" y="0"/>
                </a:moveTo>
                <a:lnTo>
                  <a:pt x="0" y="0"/>
                </a:lnTo>
                <a:lnTo>
                  <a:pt x="0" y="1463040"/>
                </a:lnTo>
                <a:lnTo>
                  <a:pt x="1424635" y="1463040"/>
                </a:lnTo>
                <a:lnTo>
                  <a:pt x="1424635" y="0"/>
                </a:lnTo>
                <a:close/>
              </a:path>
            </a:pathLst>
          </a:custGeom>
          <a:blipFill>
            <a:blip r:embed="rId21">
              <a:extLst>
                <a:ext uri="{96DAC541-7B7A-43D3-8B79-37D633B846F1}">
                  <asvg:svgBlip xmlns:asvg="http://schemas.microsoft.com/office/drawing/2016/SVG/main" r:embed="rId22"/>
                </a:ext>
              </a:extLst>
            </a:blip>
            <a:stretch>
              <a:fillRect/>
            </a:stretch>
          </a:blipFill>
        </p:spPr>
      </p:sp>
    </p:spTree>
  </p:cSld>
  <p:clrMapOvr>
    <a:masterClrMapping/>
  </p:clrMapOvr>
  <p:transition>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F7F6"/>
        </a:solidFill>
        <a:effectLst/>
      </p:bgPr>
    </p:bg>
    <p:spTree>
      <p:nvGrpSpPr>
        <p:cNvPr id="1" name=""/>
        <p:cNvGrpSpPr/>
        <p:nvPr/>
      </p:nvGrpSpPr>
      <p:grpSpPr>
        <a:xfrm>
          <a:off x="0" y="0"/>
          <a:ext cx="0" cy="0"/>
          <a:chOff x="0" y="0"/>
          <a:chExt cx="0" cy="0"/>
        </a:xfrm>
      </p:grpSpPr>
      <p:sp>
        <p:nvSpPr>
          <p:cNvPr id="2" name="Freeform 2"/>
          <p:cNvSpPr/>
          <p:nvPr/>
        </p:nvSpPr>
        <p:spPr>
          <a:xfrm>
            <a:off x="0" y="615297"/>
            <a:ext cx="9753600" cy="5833986"/>
          </a:xfrm>
          <a:custGeom>
            <a:avLst/>
            <a:gdLst/>
            <a:ahLst/>
            <a:cxnLst/>
            <a:rect l="l" t="t" r="r" b="b"/>
            <a:pathLst>
              <a:path w="9753600" h="5833986">
                <a:moveTo>
                  <a:pt x="0" y="0"/>
                </a:moveTo>
                <a:lnTo>
                  <a:pt x="9753600" y="0"/>
                </a:lnTo>
                <a:lnTo>
                  <a:pt x="9753600" y="5833986"/>
                </a:lnTo>
                <a:lnTo>
                  <a:pt x="0" y="5833986"/>
                </a:lnTo>
                <a:lnTo>
                  <a:pt x="0" y="0"/>
                </a:lnTo>
                <a:close/>
              </a:path>
            </a:pathLst>
          </a:custGeom>
          <a:blipFill>
            <a:blip r:embed="rId2"/>
            <a:stretch>
              <a:fillRect l="-1739" r="-4596"/>
            </a:stretch>
          </a:blipFill>
        </p:spPr>
      </p:sp>
    </p:spTree>
  </p:cSld>
  <p:clrMapOvr>
    <a:masterClrMapping/>
  </p:clrMapOvr>
  <p:transition>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CF5"/>
        </a:solidFill>
        <a:effectLst/>
      </p:bgPr>
    </p:bg>
    <p:spTree>
      <p:nvGrpSpPr>
        <p:cNvPr id="1" name=""/>
        <p:cNvGrpSpPr/>
        <p:nvPr/>
      </p:nvGrpSpPr>
      <p:grpSpPr>
        <a:xfrm>
          <a:off x="0" y="0"/>
          <a:ext cx="0" cy="0"/>
          <a:chOff x="0" y="0"/>
          <a:chExt cx="0" cy="0"/>
        </a:xfrm>
      </p:grpSpPr>
      <p:grpSp>
        <p:nvGrpSpPr>
          <p:cNvPr id="2" name="Group 2"/>
          <p:cNvGrpSpPr/>
          <p:nvPr/>
        </p:nvGrpSpPr>
        <p:grpSpPr>
          <a:xfrm>
            <a:off x="0" y="914400"/>
            <a:ext cx="9753600" cy="54864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50738C"/>
            </a:solidFill>
          </p:spPr>
        </p:sp>
      </p:grpSp>
      <p:grpSp>
        <p:nvGrpSpPr>
          <p:cNvPr id="4" name="Group 4"/>
          <p:cNvGrpSpPr/>
          <p:nvPr/>
        </p:nvGrpSpPr>
        <p:grpSpPr>
          <a:xfrm>
            <a:off x="0" y="0"/>
            <a:ext cx="9753600" cy="7315200"/>
            <a:chOff x="0" y="0"/>
            <a:chExt cx="24384000" cy="18288000"/>
          </a:xfrm>
        </p:grpSpPr>
        <p:sp>
          <p:nvSpPr>
            <p:cNvPr id="5" name="Freeform 5"/>
            <p:cNvSpPr/>
            <p:nvPr/>
          </p:nvSpPr>
          <p:spPr>
            <a:xfrm>
              <a:off x="0" y="0"/>
              <a:ext cx="24384000" cy="18288000"/>
            </a:xfrm>
            <a:custGeom>
              <a:avLst/>
              <a:gdLst/>
              <a:ahLst/>
              <a:cxnLst/>
              <a:rect l="l" t="t" r="r" b="b"/>
              <a:pathLst>
                <a:path w="24384000" h="18288000">
                  <a:moveTo>
                    <a:pt x="0" y="0"/>
                  </a:moveTo>
                  <a:lnTo>
                    <a:pt x="24384000" y="0"/>
                  </a:lnTo>
                  <a:lnTo>
                    <a:pt x="24384000" y="18288000"/>
                  </a:lnTo>
                  <a:lnTo>
                    <a:pt x="0" y="18288000"/>
                  </a:lnTo>
                  <a:close/>
                </a:path>
              </a:pathLst>
            </a:custGeom>
            <a:solidFill>
              <a:srgbClr val="FFFCF5"/>
            </a:solidFill>
          </p:spPr>
        </p:sp>
      </p:grpSp>
      <p:grpSp>
        <p:nvGrpSpPr>
          <p:cNvPr id="6" name="Group 6"/>
          <p:cNvGrpSpPr/>
          <p:nvPr/>
        </p:nvGrpSpPr>
        <p:grpSpPr>
          <a:xfrm>
            <a:off x="546497" y="3168872"/>
            <a:ext cx="8707740" cy="3336500"/>
            <a:chOff x="0" y="-57150"/>
            <a:chExt cx="21769350" cy="8341250"/>
          </a:xfrm>
        </p:grpSpPr>
        <p:sp>
          <p:nvSpPr>
            <p:cNvPr id="7" name="Freeform 7"/>
            <p:cNvSpPr/>
            <p:nvPr/>
          </p:nvSpPr>
          <p:spPr>
            <a:xfrm>
              <a:off x="31315" y="2239170"/>
              <a:ext cx="21738035" cy="6044930"/>
            </a:xfrm>
            <a:custGeom>
              <a:avLst/>
              <a:gdLst/>
              <a:ahLst/>
              <a:cxnLst/>
              <a:rect l="l" t="t" r="r" b="b"/>
              <a:pathLst>
                <a:path w="21738034" h="6044930">
                  <a:moveTo>
                    <a:pt x="0" y="0"/>
                  </a:moveTo>
                  <a:lnTo>
                    <a:pt x="21738034" y="0"/>
                  </a:lnTo>
                  <a:lnTo>
                    <a:pt x="21738034" y="6044930"/>
                  </a:lnTo>
                  <a:lnTo>
                    <a:pt x="0" y="6044930"/>
                  </a:lnTo>
                  <a:close/>
                </a:path>
              </a:pathLst>
            </a:custGeom>
            <a:solidFill>
              <a:srgbClr val="000000">
                <a:alpha val="0"/>
              </a:srgbClr>
            </a:solidFill>
          </p:spPr>
        </p:sp>
        <p:sp>
          <p:nvSpPr>
            <p:cNvPr id="8" name="TextBox 8"/>
            <p:cNvSpPr txBox="1"/>
            <p:nvPr/>
          </p:nvSpPr>
          <p:spPr>
            <a:xfrm>
              <a:off x="0" y="-57150"/>
              <a:ext cx="21738035" cy="6102080"/>
            </a:xfrm>
            <a:prstGeom prst="rect">
              <a:avLst/>
            </a:prstGeom>
          </p:spPr>
          <p:txBody>
            <a:bodyPr lIns="0" tIns="0" rIns="0" bIns="0" rtlCol="0" anchor="t"/>
            <a:lstStyle/>
            <a:p>
              <a:pPr algn="l">
                <a:lnSpc>
                  <a:spcPts val="5071"/>
                </a:lnSpc>
              </a:pPr>
              <a:r>
                <a:rPr lang="en-US" sz="4066" u="sng" dirty="0" err="1">
                  <a:solidFill>
                    <a:srgbClr val="2B4150"/>
                  </a:solidFill>
                  <a:latin typeface="Adlery Swash"/>
                  <a:ea typeface="Adlery Swash"/>
                  <a:cs typeface="Adlery Swash"/>
                  <a:sym typeface="Adlery Swash"/>
                  <a:hlinkClick r:id="rId3"/>
                </a:rPr>
                <a:t>Ющенко</a:t>
              </a:r>
              <a:r>
                <a:rPr lang="en-US" sz="4066" u="sng" dirty="0">
                  <a:solidFill>
                    <a:srgbClr val="2B4150"/>
                  </a:solidFill>
                  <a:latin typeface="Adlery Swash"/>
                  <a:ea typeface="Adlery Swash"/>
                  <a:cs typeface="Adlery Swash"/>
                  <a:sym typeface="Adlery Swash"/>
                  <a:hlinkClick r:id="rId3"/>
                </a:rPr>
                <a:t> </a:t>
              </a:r>
              <a:r>
                <a:rPr lang="en-US" sz="4066" u="sng" dirty="0" err="1">
                  <a:solidFill>
                    <a:srgbClr val="2B4150"/>
                  </a:solidFill>
                  <a:latin typeface="Adlery Swash"/>
                  <a:ea typeface="Adlery Swash"/>
                  <a:cs typeface="Adlery Swash"/>
                  <a:sym typeface="Adlery Swash"/>
                  <a:hlinkClick r:id="rId3"/>
                </a:rPr>
                <a:t>Катерина</a:t>
              </a:r>
              <a:endParaRPr lang="en-US" sz="4066" u="sng" dirty="0">
                <a:solidFill>
                  <a:srgbClr val="2B4150"/>
                </a:solidFill>
                <a:latin typeface="Adlery Swash"/>
                <a:ea typeface="Adlery Swash"/>
                <a:cs typeface="Adlery Swash"/>
                <a:sym typeface="Adlery Swash"/>
              </a:endParaRPr>
            </a:p>
            <a:p>
              <a:pPr algn="ctr">
                <a:lnSpc>
                  <a:spcPts val="4822"/>
                </a:lnSpc>
              </a:pPr>
              <a:r>
                <a:rPr lang="en-US" sz="3866" dirty="0">
                  <a:solidFill>
                    <a:srgbClr val="2B4150"/>
                  </a:solidFill>
                  <a:latin typeface="Adlery Swash"/>
                  <a:ea typeface="Adlery Swash"/>
                  <a:cs typeface="Adlery Swash"/>
                  <a:sym typeface="Adlery Swash"/>
                </a:rPr>
                <a:t> - </a:t>
              </a:r>
              <a:r>
                <a:rPr lang="en-US" sz="3866" dirty="0" err="1">
                  <a:solidFill>
                    <a:srgbClr val="2B4150"/>
                  </a:solidFill>
                  <a:latin typeface="Adlery Swash"/>
                  <a:ea typeface="Adlery Swash"/>
                  <a:cs typeface="Adlery Swash"/>
                  <a:sym typeface="Adlery Swash"/>
                </a:rPr>
                <a:t>програмістка</a:t>
              </a:r>
              <a:r>
                <a:rPr lang="en-US" sz="3866" dirty="0">
                  <a:solidFill>
                    <a:srgbClr val="2B4150"/>
                  </a:solidFill>
                  <a:latin typeface="Adlery Swash"/>
                  <a:ea typeface="Adlery Swash"/>
                  <a:cs typeface="Adlery Swash"/>
                  <a:sym typeface="Adlery Swash"/>
                </a:rPr>
                <a:t>, </a:t>
              </a:r>
              <a:r>
                <a:rPr lang="en-US" sz="3866" dirty="0" err="1">
                  <a:solidFill>
                    <a:srgbClr val="2B4150"/>
                  </a:solidFill>
                  <a:latin typeface="Adlery Swash"/>
                  <a:ea typeface="Adlery Swash"/>
                  <a:cs typeface="Adlery Swash"/>
                  <a:sym typeface="Adlery Swash"/>
                </a:rPr>
                <a:t>яка</a:t>
              </a:r>
              <a:r>
                <a:rPr lang="en-US" sz="3866" dirty="0">
                  <a:solidFill>
                    <a:srgbClr val="2B4150"/>
                  </a:solidFill>
                  <a:latin typeface="Adlery Swash"/>
                  <a:ea typeface="Adlery Swash"/>
                  <a:cs typeface="Adlery Swash"/>
                  <a:sym typeface="Adlery Swash"/>
                </a:rPr>
                <a:t> </a:t>
              </a:r>
              <a:r>
                <a:rPr lang="en-US" sz="3866" dirty="0" err="1">
                  <a:solidFill>
                    <a:srgbClr val="2B4150"/>
                  </a:solidFill>
                  <a:latin typeface="Adlery Swash"/>
                  <a:ea typeface="Adlery Swash"/>
                  <a:cs typeface="Adlery Swash"/>
                  <a:sym typeface="Adlery Swash"/>
                </a:rPr>
                <a:t>змінила</a:t>
              </a:r>
              <a:r>
                <a:rPr lang="en-US" sz="3866" dirty="0">
                  <a:solidFill>
                    <a:srgbClr val="2B4150"/>
                  </a:solidFill>
                  <a:latin typeface="Adlery Swash"/>
                  <a:ea typeface="Adlery Swash"/>
                  <a:cs typeface="Adlery Swash"/>
                  <a:sym typeface="Adlery Swash"/>
                </a:rPr>
                <a:t> </a:t>
              </a:r>
              <a:r>
                <a:rPr lang="en-US" sz="3866" dirty="0" err="1">
                  <a:solidFill>
                    <a:srgbClr val="2B4150"/>
                  </a:solidFill>
                  <a:latin typeface="Adlery Swash"/>
                  <a:ea typeface="Adlery Swash"/>
                  <a:cs typeface="Adlery Swash"/>
                  <a:sym typeface="Adlery Swash"/>
                </a:rPr>
                <a:t>світ</a:t>
              </a:r>
              <a:endParaRPr lang="en-US" sz="3866" dirty="0">
                <a:solidFill>
                  <a:srgbClr val="2B4150"/>
                </a:solidFill>
                <a:latin typeface="Adlery Swash"/>
                <a:ea typeface="Adlery Swash"/>
                <a:cs typeface="Adlery Swash"/>
                <a:sym typeface="Adlery Swash"/>
              </a:endParaRPr>
            </a:p>
          </p:txBody>
        </p:sp>
      </p:grpSp>
      <p:grpSp>
        <p:nvGrpSpPr>
          <p:cNvPr id="9" name="Group 9"/>
          <p:cNvGrpSpPr/>
          <p:nvPr/>
        </p:nvGrpSpPr>
        <p:grpSpPr>
          <a:xfrm>
            <a:off x="526654" y="4540968"/>
            <a:ext cx="4163139" cy="1574082"/>
            <a:chOff x="0" y="0"/>
            <a:chExt cx="10407848" cy="3935205"/>
          </a:xfrm>
        </p:grpSpPr>
        <p:sp>
          <p:nvSpPr>
            <p:cNvPr id="10" name="Freeform 10"/>
            <p:cNvSpPr/>
            <p:nvPr/>
          </p:nvSpPr>
          <p:spPr>
            <a:xfrm>
              <a:off x="0" y="0"/>
              <a:ext cx="10407848" cy="3935205"/>
            </a:xfrm>
            <a:custGeom>
              <a:avLst/>
              <a:gdLst/>
              <a:ahLst/>
              <a:cxnLst/>
              <a:rect l="l" t="t" r="r" b="b"/>
              <a:pathLst>
                <a:path w="10407848" h="3935205">
                  <a:moveTo>
                    <a:pt x="0" y="0"/>
                  </a:moveTo>
                  <a:lnTo>
                    <a:pt x="10407848" y="0"/>
                  </a:lnTo>
                  <a:lnTo>
                    <a:pt x="10407848" y="3935205"/>
                  </a:lnTo>
                  <a:lnTo>
                    <a:pt x="0" y="3935205"/>
                  </a:lnTo>
                  <a:close/>
                </a:path>
              </a:pathLst>
            </a:custGeom>
            <a:solidFill>
              <a:srgbClr val="000000">
                <a:alpha val="0"/>
              </a:srgbClr>
            </a:solidFill>
          </p:spPr>
        </p:sp>
        <p:sp>
          <p:nvSpPr>
            <p:cNvPr id="11" name="TextBox 11"/>
            <p:cNvSpPr txBox="1"/>
            <p:nvPr/>
          </p:nvSpPr>
          <p:spPr>
            <a:xfrm>
              <a:off x="0" y="-85725"/>
              <a:ext cx="10407848" cy="4020930"/>
            </a:xfrm>
            <a:prstGeom prst="rect">
              <a:avLst/>
            </a:prstGeom>
          </p:spPr>
          <p:txBody>
            <a:bodyPr lIns="0" tIns="0" rIns="0" bIns="0" rtlCol="0" anchor="t"/>
            <a:lstStyle/>
            <a:p>
              <a:pPr algn="l">
                <a:lnSpc>
                  <a:spcPts val="3202"/>
                </a:lnSpc>
              </a:pPr>
              <a:r>
                <a:rPr lang="en-US" sz="1966">
                  <a:solidFill>
                    <a:srgbClr val="2B4150"/>
                  </a:solidFill>
                  <a:latin typeface="Source Sans Pro"/>
                  <a:ea typeface="Source Sans Pro"/>
                  <a:cs typeface="Source Sans Pro"/>
                  <a:sym typeface="Source Sans Pro"/>
                </a:rPr>
                <a:t>Катерина Ющенко - відома українська програмістка, яка зробила значний внесок у розробку мови програмування "Пролог".</a:t>
              </a:r>
            </a:p>
          </p:txBody>
        </p:sp>
      </p:grpSp>
      <p:grpSp>
        <p:nvGrpSpPr>
          <p:cNvPr id="12" name="Group 12"/>
          <p:cNvGrpSpPr/>
          <p:nvPr/>
        </p:nvGrpSpPr>
        <p:grpSpPr>
          <a:xfrm>
            <a:off x="5063807" y="4540968"/>
            <a:ext cx="4163139" cy="2774232"/>
            <a:chOff x="0" y="0"/>
            <a:chExt cx="10407848" cy="6935580"/>
          </a:xfrm>
        </p:grpSpPr>
        <p:sp>
          <p:nvSpPr>
            <p:cNvPr id="13" name="Freeform 13"/>
            <p:cNvSpPr/>
            <p:nvPr/>
          </p:nvSpPr>
          <p:spPr>
            <a:xfrm>
              <a:off x="0" y="0"/>
              <a:ext cx="10407848" cy="6935581"/>
            </a:xfrm>
            <a:custGeom>
              <a:avLst/>
              <a:gdLst/>
              <a:ahLst/>
              <a:cxnLst/>
              <a:rect l="l" t="t" r="r" b="b"/>
              <a:pathLst>
                <a:path w="10407848" h="6935581">
                  <a:moveTo>
                    <a:pt x="0" y="0"/>
                  </a:moveTo>
                  <a:lnTo>
                    <a:pt x="10407848" y="0"/>
                  </a:lnTo>
                  <a:lnTo>
                    <a:pt x="10407848" y="6935581"/>
                  </a:lnTo>
                  <a:lnTo>
                    <a:pt x="0" y="6935581"/>
                  </a:lnTo>
                  <a:close/>
                </a:path>
              </a:pathLst>
            </a:custGeom>
            <a:solidFill>
              <a:srgbClr val="000000">
                <a:alpha val="0"/>
              </a:srgbClr>
            </a:solidFill>
          </p:spPr>
        </p:sp>
        <p:sp>
          <p:nvSpPr>
            <p:cNvPr id="14" name="TextBox 14"/>
            <p:cNvSpPr txBox="1"/>
            <p:nvPr/>
          </p:nvSpPr>
          <p:spPr>
            <a:xfrm>
              <a:off x="0" y="-85725"/>
              <a:ext cx="10407848" cy="7021305"/>
            </a:xfrm>
            <a:prstGeom prst="rect">
              <a:avLst/>
            </a:prstGeom>
          </p:spPr>
          <p:txBody>
            <a:bodyPr lIns="0" tIns="0" rIns="0" bIns="0" rtlCol="0" anchor="t"/>
            <a:lstStyle/>
            <a:p>
              <a:pPr algn="l">
                <a:lnSpc>
                  <a:spcPts val="3202"/>
                </a:lnSpc>
              </a:pPr>
              <a:r>
                <a:rPr lang="en-US" sz="1966">
                  <a:solidFill>
                    <a:srgbClr val="2B4150"/>
                  </a:solidFill>
                  <a:latin typeface="Source Sans Pro"/>
                  <a:ea typeface="Source Sans Pro"/>
                  <a:cs typeface="Source Sans Pro"/>
                  <a:sym typeface="Source Sans Pro"/>
                </a:rPr>
                <a:t>"Пролог" став ключовим елементом для розвитку штучного інтелекту та логічного програмування. Її робота вплинула на розвиток цілих галузей технологій, а також на те, як ми сьогодні взаємодіємо з комп'ютерами.</a:t>
              </a:r>
            </a:p>
          </p:txBody>
        </p:sp>
      </p:grpSp>
      <p:sp>
        <p:nvSpPr>
          <p:cNvPr id="15" name="Freeform 15"/>
          <p:cNvSpPr/>
          <p:nvPr/>
        </p:nvSpPr>
        <p:spPr>
          <a:xfrm>
            <a:off x="0" y="0"/>
            <a:ext cx="9753600" cy="3040397"/>
          </a:xfrm>
          <a:custGeom>
            <a:avLst/>
            <a:gdLst/>
            <a:ahLst/>
            <a:cxnLst/>
            <a:rect l="l" t="t" r="r" b="b"/>
            <a:pathLst>
              <a:path w="9753600" h="3040397">
                <a:moveTo>
                  <a:pt x="0" y="0"/>
                </a:moveTo>
                <a:lnTo>
                  <a:pt x="9753600" y="0"/>
                </a:lnTo>
                <a:lnTo>
                  <a:pt x="9753600" y="3040397"/>
                </a:lnTo>
                <a:lnTo>
                  <a:pt x="0" y="3040397"/>
                </a:lnTo>
                <a:lnTo>
                  <a:pt x="0" y="0"/>
                </a:lnTo>
                <a:close/>
              </a:path>
            </a:pathLst>
          </a:custGeom>
          <a:blipFill>
            <a:blip r:embed="rId4"/>
            <a:stretch>
              <a:fillRect t="-38212" b="-80332"/>
            </a:stretch>
          </a:blipFill>
        </p:spPr>
      </p:sp>
      <p:sp>
        <p:nvSpPr>
          <p:cNvPr id="16" name="Freeform 16"/>
          <p:cNvSpPr/>
          <p:nvPr/>
        </p:nvSpPr>
        <p:spPr>
          <a:xfrm>
            <a:off x="1959836" y="6209410"/>
            <a:ext cx="1157895" cy="1105790"/>
          </a:xfrm>
          <a:custGeom>
            <a:avLst/>
            <a:gdLst/>
            <a:ahLst/>
            <a:cxnLst/>
            <a:rect l="l" t="t" r="r" b="b"/>
            <a:pathLst>
              <a:path w="1157895" h="1105790">
                <a:moveTo>
                  <a:pt x="0" y="0"/>
                </a:moveTo>
                <a:lnTo>
                  <a:pt x="1157895" y="0"/>
                </a:lnTo>
                <a:lnTo>
                  <a:pt x="1157895" y="1105790"/>
                </a:lnTo>
                <a:lnTo>
                  <a:pt x="0" y="110579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7" name="Freeform 17"/>
          <p:cNvSpPr/>
          <p:nvPr/>
        </p:nvSpPr>
        <p:spPr>
          <a:xfrm>
            <a:off x="8439649" y="1775960"/>
            <a:ext cx="1164863" cy="1264437"/>
          </a:xfrm>
          <a:custGeom>
            <a:avLst/>
            <a:gdLst/>
            <a:ahLst/>
            <a:cxnLst/>
            <a:rect l="l" t="t" r="r" b="b"/>
            <a:pathLst>
              <a:path w="1164863" h="1264437">
                <a:moveTo>
                  <a:pt x="0" y="0"/>
                </a:moveTo>
                <a:lnTo>
                  <a:pt x="1164862" y="0"/>
                </a:lnTo>
                <a:lnTo>
                  <a:pt x="1164862" y="1264437"/>
                </a:lnTo>
                <a:lnTo>
                  <a:pt x="0" y="1264437"/>
                </a:lnTo>
                <a:lnTo>
                  <a:pt x="0" y="0"/>
                </a:lnTo>
                <a:close/>
              </a:path>
            </a:pathLst>
          </a:custGeom>
          <a:blipFill>
            <a:blip r:embed="rId7"/>
            <a:stretch>
              <a:fillRect/>
            </a:stretch>
          </a:blipFill>
        </p:spPr>
      </p:sp>
    </p:spTree>
  </p:cSld>
  <p:clrMapOvr>
    <a:masterClrMapping/>
  </p:clrMapOvr>
  <p:transition>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0" y="914400"/>
            <a:ext cx="9753600" cy="54864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50738C"/>
            </a:solidFill>
          </p:spPr>
        </p:sp>
      </p:grpSp>
      <p:grpSp>
        <p:nvGrpSpPr>
          <p:cNvPr id="4" name="Group 4"/>
          <p:cNvGrpSpPr/>
          <p:nvPr/>
        </p:nvGrpSpPr>
        <p:grpSpPr>
          <a:xfrm>
            <a:off x="0" y="0"/>
            <a:ext cx="9753600" cy="7315200"/>
            <a:chOff x="0" y="0"/>
            <a:chExt cx="24384000" cy="18288000"/>
          </a:xfrm>
        </p:grpSpPr>
        <p:sp>
          <p:nvSpPr>
            <p:cNvPr id="5" name="Freeform 5"/>
            <p:cNvSpPr/>
            <p:nvPr/>
          </p:nvSpPr>
          <p:spPr>
            <a:xfrm>
              <a:off x="0" y="0"/>
              <a:ext cx="24384000" cy="18288000"/>
            </a:xfrm>
            <a:custGeom>
              <a:avLst/>
              <a:gdLst/>
              <a:ahLst/>
              <a:cxnLst/>
              <a:rect l="l" t="t" r="r" b="b"/>
              <a:pathLst>
                <a:path w="24384000" h="18288000">
                  <a:moveTo>
                    <a:pt x="0" y="0"/>
                  </a:moveTo>
                  <a:lnTo>
                    <a:pt x="24384000" y="0"/>
                  </a:lnTo>
                  <a:lnTo>
                    <a:pt x="24384000" y="18288000"/>
                  </a:lnTo>
                  <a:lnTo>
                    <a:pt x="0" y="18288000"/>
                  </a:lnTo>
                  <a:close/>
                </a:path>
              </a:pathLst>
            </a:custGeom>
            <a:solidFill>
              <a:srgbClr val="FFFCF5"/>
            </a:solidFill>
          </p:spPr>
        </p:sp>
      </p:grpSp>
      <p:grpSp>
        <p:nvGrpSpPr>
          <p:cNvPr id="6" name="Group 6"/>
          <p:cNvGrpSpPr/>
          <p:nvPr/>
        </p:nvGrpSpPr>
        <p:grpSpPr>
          <a:xfrm>
            <a:off x="467598" y="416908"/>
            <a:ext cx="5037614" cy="2292295"/>
            <a:chOff x="0" y="0"/>
            <a:chExt cx="12594035" cy="5730739"/>
          </a:xfrm>
        </p:grpSpPr>
        <p:sp>
          <p:nvSpPr>
            <p:cNvPr id="7" name="Freeform 7"/>
            <p:cNvSpPr/>
            <p:nvPr/>
          </p:nvSpPr>
          <p:spPr>
            <a:xfrm>
              <a:off x="0" y="0"/>
              <a:ext cx="12594035" cy="5730739"/>
            </a:xfrm>
            <a:custGeom>
              <a:avLst/>
              <a:gdLst/>
              <a:ahLst/>
              <a:cxnLst/>
              <a:rect l="l" t="t" r="r" b="b"/>
              <a:pathLst>
                <a:path w="12594035" h="5730739">
                  <a:moveTo>
                    <a:pt x="0" y="0"/>
                  </a:moveTo>
                  <a:lnTo>
                    <a:pt x="12594035" y="0"/>
                  </a:lnTo>
                  <a:lnTo>
                    <a:pt x="12594035" y="5730739"/>
                  </a:lnTo>
                  <a:lnTo>
                    <a:pt x="0" y="5730739"/>
                  </a:lnTo>
                  <a:close/>
                </a:path>
              </a:pathLst>
            </a:custGeom>
            <a:solidFill>
              <a:srgbClr val="000000">
                <a:alpha val="0"/>
              </a:srgbClr>
            </a:solidFill>
          </p:spPr>
        </p:sp>
        <p:sp>
          <p:nvSpPr>
            <p:cNvPr id="8" name="TextBox 8"/>
            <p:cNvSpPr txBox="1"/>
            <p:nvPr/>
          </p:nvSpPr>
          <p:spPr>
            <a:xfrm>
              <a:off x="0" y="-47625"/>
              <a:ext cx="12594035" cy="5778364"/>
            </a:xfrm>
            <a:prstGeom prst="rect">
              <a:avLst/>
            </a:prstGeom>
          </p:spPr>
          <p:txBody>
            <a:bodyPr lIns="0" tIns="0" rIns="0" bIns="0" rtlCol="0" anchor="t"/>
            <a:lstStyle/>
            <a:p>
              <a:pPr algn="l">
                <a:lnSpc>
                  <a:spcPts val="4697"/>
                </a:lnSpc>
              </a:pPr>
              <a:r>
                <a:rPr lang="en-US" sz="3766" u="sng">
                  <a:solidFill>
                    <a:srgbClr val="2B4150"/>
                  </a:solidFill>
                  <a:latin typeface="Adlery Swash"/>
                  <a:ea typeface="Adlery Swash"/>
                  <a:cs typeface="Adlery Swash"/>
                  <a:sym typeface="Adlery Swash"/>
                  <a:hlinkClick r:id="rId3" tooltip="https://uk.wikipedia.org/wiki/%D0%9F%D1%80%D0%B8%D1%85%D0%BE%D1%82%D1%8C%D0%BA%D0%BE_%D0%90%D0%BD%D1%82%D0%BE%D0%BD%D1%96%D0%BD%D0%B0_%D0%A4%D0%B5%D0%B4%D0%BE%D1%80%D1%96%D0%B2%D0%BD%D0%B0"/>
                </a:rPr>
                <a:t>Антоніна Прихотько</a:t>
              </a:r>
              <a:r>
                <a:rPr lang="en-US" sz="3766">
                  <a:solidFill>
                    <a:srgbClr val="2B4150"/>
                  </a:solidFill>
                  <a:latin typeface="Adlery Swash"/>
                  <a:ea typeface="Adlery Swash"/>
                  <a:cs typeface="Adlery Swash"/>
                  <a:sym typeface="Adlery Swash"/>
                </a:rPr>
                <a:t>: </a:t>
              </a:r>
            </a:p>
            <a:p>
              <a:pPr algn="ctr">
                <a:lnSpc>
                  <a:spcPts val="4697"/>
                </a:lnSpc>
              </a:pPr>
              <a:r>
                <a:rPr lang="en-US" sz="3766">
                  <a:solidFill>
                    <a:srgbClr val="2B4150"/>
                  </a:solidFill>
                  <a:latin typeface="Adlery Swash"/>
                  <a:ea typeface="Adlery Swash"/>
                  <a:cs typeface="Adlery Swash"/>
                  <a:sym typeface="Adlery Swash"/>
                </a:rPr>
                <a:t>українська фізикиня</a:t>
              </a:r>
            </a:p>
          </p:txBody>
        </p:sp>
      </p:grpSp>
      <p:grpSp>
        <p:nvGrpSpPr>
          <p:cNvPr id="9" name="Group 9"/>
          <p:cNvGrpSpPr/>
          <p:nvPr/>
        </p:nvGrpSpPr>
        <p:grpSpPr>
          <a:xfrm>
            <a:off x="529193" y="2873216"/>
            <a:ext cx="340201" cy="340201"/>
            <a:chOff x="0" y="0"/>
            <a:chExt cx="850503" cy="850503"/>
          </a:xfrm>
        </p:grpSpPr>
        <p:sp>
          <p:nvSpPr>
            <p:cNvPr id="10" name="Freeform 10"/>
            <p:cNvSpPr/>
            <p:nvPr/>
          </p:nvSpPr>
          <p:spPr>
            <a:xfrm>
              <a:off x="0" y="0"/>
              <a:ext cx="850392" cy="850519"/>
            </a:xfrm>
            <a:custGeom>
              <a:avLst/>
              <a:gdLst/>
              <a:ahLst/>
              <a:cxnLst/>
              <a:rect l="l" t="t" r="r" b="b"/>
              <a:pathLst>
                <a:path w="850392" h="850519">
                  <a:moveTo>
                    <a:pt x="0" y="56642"/>
                  </a:moveTo>
                  <a:cubicBezTo>
                    <a:pt x="0" y="25400"/>
                    <a:pt x="25400" y="0"/>
                    <a:pt x="56642" y="0"/>
                  </a:cubicBezTo>
                  <a:lnTo>
                    <a:pt x="793750" y="0"/>
                  </a:lnTo>
                  <a:cubicBezTo>
                    <a:pt x="825119" y="0"/>
                    <a:pt x="850392" y="25400"/>
                    <a:pt x="850392" y="56642"/>
                  </a:cubicBezTo>
                  <a:lnTo>
                    <a:pt x="850392" y="793750"/>
                  </a:lnTo>
                  <a:cubicBezTo>
                    <a:pt x="850392" y="825119"/>
                    <a:pt x="824992" y="850392"/>
                    <a:pt x="793750" y="850392"/>
                  </a:cubicBezTo>
                  <a:lnTo>
                    <a:pt x="56642" y="850392"/>
                  </a:lnTo>
                  <a:cubicBezTo>
                    <a:pt x="25400" y="850519"/>
                    <a:pt x="0" y="825119"/>
                    <a:pt x="0" y="793750"/>
                  </a:cubicBezTo>
                  <a:close/>
                </a:path>
              </a:pathLst>
            </a:custGeom>
            <a:solidFill>
              <a:srgbClr val="F3EEE3"/>
            </a:solidFill>
          </p:spPr>
        </p:sp>
      </p:grpSp>
      <p:grpSp>
        <p:nvGrpSpPr>
          <p:cNvPr id="11" name="Group 11"/>
          <p:cNvGrpSpPr/>
          <p:nvPr/>
        </p:nvGrpSpPr>
        <p:grpSpPr>
          <a:xfrm>
            <a:off x="646113" y="2873216"/>
            <a:ext cx="132935" cy="283528"/>
            <a:chOff x="0" y="0"/>
            <a:chExt cx="265907" cy="567135"/>
          </a:xfrm>
        </p:grpSpPr>
        <p:sp>
          <p:nvSpPr>
            <p:cNvPr id="12" name="Freeform 12"/>
            <p:cNvSpPr/>
            <p:nvPr/>
          </p:nvSpPr>
          <p:spPr>
            <a:xfrm>
              <a:off x="0" y="0"/>
              <a:ext cx="265907" cy="567135"/>
            </a:xfrm>
            <a:custGeom>
              <a:avLst/>
              <a:gdLst/>
              <a:ahLst/>
              <a:cxnLst/>
              <a:rect l="l" t="t" r="r" b="b"/>
              <a:pathLst>
                <a:path w="265907" h="567135">
                  <a:moveTo>
                    <a:pt x="0" y="0"/>
                  </a:moveTo>
                  <a:lnTo>
                    <a:pt x="265907" y="0"/>
                  </a:lnTo>
                  <a:lnTo>
                    <a:pt x="265907" y="567135"/>
                  </a:lnTo>
                  <a:lnTo>
                    <a:pt x="0" y="567135"/>
                  </a:lnTo>
                  <a:close/>
                </a:path>
              </a:pathLst>
            </a:custGeom>
            <a:solidFill>
              <a:srgbClr val="000000">
                <a:alpha val="0"/>
              </a:srgbClr>
            </a:solidFill>
          </p:spPr>
        </p:sp>
        <p:sp>
          <p:nvSpPr>
            <p:cNvPr id="13" name="TextBox 13"/>
            <p:cNvSpPr txBox="1"/>
            <p:nvPr/>
          </p:nvSpPr>
          <p:spPr>
            <a:xfrm>
              <a:off x="0" y="9525"/>
              <a:ext cx="265907" cy="557610"/>
            </a:xfrm>
            <a:prstGeom prst="rect">
              <a:avLst/>
            </a:prstGeom>
          </p:spPr>
          <p:txBody>
            <a:bodyPr lIns="0" tIns="0" rIns="0" bIns="0" rtlCol="0" anchor="t"/>
            <a:lstStyle/>
            <a:p>
              <a:pPr algn="ctr">
                <a:lnSpc>
                  <a:spcPts val="1766"/>
                </a:lnSpc>
              </a:pPr>
              <a:r>
                <a:rPr lang="en-US" sz="1766">
                  <a:solidFill>
                    <a:srgbClr val="2B4150"/>
                  </a:solidFill>
                  <a:latin typeface="Arimo"/>
                  <a:ea typeface="Arimo"/>
                  <a:cs typeface="Arimo"/>
                  <a:sym typeface="Arimo"/>
                </a:rPr>
                <a:t>1</a:t>
              </a:r>
            </a:p>
          </p:txBody>
        </p:sp>
      </p:grpSp>
      <p:grpSp>
        <p:nvGrpSpPr>
          <p:cNvPr id="14" name="Group 14"/>
          <p:cNvGrpSpPr/>
          <p:nvPr/>
        </p:nvGrpSpPr>
        <p:grpSpPr>
          <a:xfrm>
            <a:off x="1020604" y="2873216"/>
            <a:ext cx="2103041" cy="380540"/>
            <a:chOff x="0" y="0"/>
            <a:chExt cx="5257602" cy="951350"/>
          </a:xfrm>
        </p:grpSpPr>
        <p:sp>
          <p:nvSpPr>
            <p:cNvPr id="15" name="Freeform 15"/>
            <p:cNvSpPr/>
            <p:nvPr/>
          </p:nvSpPr>
          <p:spPr>
            <a:xfrm>
              <a:off x="0" y="0"/>
              <a:ext cx="5257602" cy="951350"/>
            </a:xfrm>
            <a:custGeom>
              <a:avLst/>
              <a:gdLst/>
              <a:ahLst/>
              <a:cxnLst/>
              <a:rect l="l" t="t" r="r" b="b"/>
              <a:pathLst>
                <a:path w="5257602" h="951350">
                  <a:moveTo>
                    <a:pt x="0" y="0"/>
                  </a:moveTo>
                  <a:lnTo>
                    <a:pt x="5257602" y="0"/>
                  </a:lnTo>
                  <a:lnTo>
                    <a:pt x="5257602" y="951350"/>
                  </a:lnTo>
                  <a:lnTo>
                    <a:pt x="0" y="951350"/>
                  </a:lnTo>
                  <a:close/>
                </a:path>
              </a:pathLst>
            </a:custGeom>
            <a:solidFill>
              <a:srgbClr val="000000">
                <a:alpha val="0"/>
              </a:srgbClr>
            </a:solidFill>
          </p:spPr>
        </p:sp>
        <p:sp>
          <p:nvSpPr>
            <p:cNvPr id="16" name="TextBox 16"/>
            <p:cNvSpPr txBox="1"/>
            <p:nvPr/>
          </p:nvSpPr>
          <p:spPr>
            <a:xfrm>
              <a:off x="0" y="-38100"/>
              <a:ext cx="5257602" cy="989450"/>
            </a:xfrm>
            <a:prstGeom prst="rect">
              <a:avLst/>
            </a:prstGeom>
          </p:spPr>
          <p:txBody>
            <a:bodyPr lIns="0" tIns="0" rIns="0" bIns="0" rtlCol="0" anchor="t"/>
            <a:lstStyle/>
            <a:p>
              <a:pPr algn="l">
                <a:lnSpc>
                  <a:spcPts val="2333"/>
                </a:lnSpc>
              </a:pPr>
              <a:r>
                <a:rPr lang="en-US" sz="1866" u="sng">
                  <a:solidFill>
                    <a:srgbClr val="2B4150"/>
                  </a:solidFill>
                  <a:latin typeface="Arimo"/>
                  <a:ea typeface="Arimo"/>
                  <a:cs typeface="Arimo"/>
                  <a:sym typeface="Arimo"/>
                </a:rPr>
                <a:t>Видатна фізикиня</a:t>
              </a:r>
            </a:p>
          </p:txBody>
        </p:sp>
      </p:grpSp>
      <p:grpSp>
        <p:nvGrpSpPr>
          <p:cNvPr id="17" name="Group 17"/>
          <p:cNvGrpSpPr/>
          <p:nvPr/>
        </p:nvGrpSpPr>
        <p:grpSpPr>
          <a:xfrm>
            <a:off x="1020604" y="3253756"/>
            <a:ext cx="1951831" cy="2721066"/>
            <a:chOff x="0" y="0"/>
            <a:chExt cx="4879578" cy="6802665"/>
          </a:xfrm>
        </p:grpSpPr>
        <p:sp>
          <p:nvSpPr>
            <p:cNvPr id="18" name="Freeform 18"/>
            <p:cNvSpPr/>
            <p:nvPr/>
          </p:nvSpPr>
          <p:spPr>
            <a:xfrm>
              <a:off x="0" y="0"/>
              <a:ext cx="4879579" cy="6802665"/>
            </a:xfrm>
            <a:custGeom>
              <a:avLst/>
              <a:gdLst/>
              <a:ahLst/>
              <a:cxnLst/>
              <a:rect l="l" t="t" r="r" b="b"/>
              <a:pathLst>
                <a:path w="4879579" h="6802665">
                  <a:moveTo>
                    <a:pt x="0" y="0"/>
                  </a:moveTo>
                  <a:lnTo>
                    <a:pt x="4879579" y="0"/>
                  </a:lnTo>
                  <a:lnTo>
                    <a:pt x="4879579" y="6802665"/>
                  </a:lnTo>
                  <a:lnTo>
                    <a:pt x="0" y="6802665"/>
                  </a:lnTo>
                  <a:close/>
                </a:path>
              </a:pathLst>
            </a:custGeom>
            <a:solidFill>
              <a:srgbClr val="000000">
                <a:alpha val="0"/>
              </a:srgbClr>
            </a:solidFill>
          </p:spPr>
        </p:sp>
        <p:sp>
          <p:nvSpPr>
            <p:cNvPr id="19" name="TextBox 19"/>
            <p:cNvSpPr txBox="1"/>
            <p:nvPr/>
          </p:nvSpPr>
          <p:spPr>
            <a:xfrm>
              <a:off x="0" y="-66675"/>
              <a:ext cx="4879578" cy="6869340"/>
            </a:xfrm>
            <a:prstGeom prst="rect">
              <a:avLst/>
            </a:prstGeom>
          </p:spPr>
          <p:txBody>
            <a:bodyPr lIns="0" tIns="0" rIns="0" bIns="0" rtlCol="0" anchor="t"/>
            <a:lstStyle/>
            <a:p>
              <a:pPr algn="l">
                <a:lnSpc>
                  <a:spcPts val="2714"/>
                </a:lnSpc>
              </a:pPr>
              <a:r>
                <a:rPr lang="en-US" sz="1666">
                  <a:solidFill>
                    <a:srgbClr val="2B4150"/>
                  </a:solidFill>
                  <a:latin typeface="Source Sans Pro"/>
                  <a:ea typeface="Source Sans Pro"/>
                  <a:cs typeface="Source Sans Pro"/>
                  <a:sym typeface="Source Sans Pro"/>
                </a:rPr>
                <a:t>Антоніна Прихотько зробила значний внесок у дослідження фізики твердого тіла, зокрема у вивченні властивостей кристалів.</a:t>
              </a:r>
            </a:p>
          </p:txBody>
        </p:sp>
      </p:grpSp>
      <p:grpSp>
        <p:nvGrpSpPr>
          <p:cNvPr id="20" name="Group 20"/>
          <p:cNvGrpSpPr/>
          <p:nvPr/>
        </p:nvGrpSpPr>
        <p:grpSpPr>
          <a:xfrm>
            <a:off x="3123645" y="2873216"/>
            <a:ext cx="340201" cy="340201"/>
            <a:chOff x="0" y="0"/>
            <a:chExt cx="850503" cy="850503"/>
          </a:xfrm>
        </p:grpSpPr>
        <p:sp>
          <p:nvSpPr>
            <p:cNvPr id="21" name="Freeform 21"/>
            <p:cNvSpPr/>
            <p:nvPr/>
          </p:nvSpPr>
          <p:spPr>
            <a:xfrm>
              <a:off x="0" y="0"/>
              <a:ext cx="850392" cy="850519"/>
            </a:xfrm>
            <a:custGeom>
              <a:avLst/>
              <a:gdLst/>
              <a:ahLst/>
              <a:cxnLst/>
              <a:rect l="l" t="t" r="r" b="b"/>
              <a:pathLst>
                <a:path w="850392" h="850519">
                  <a:moveTo>
                    <a:pt x="0" y="56642"/>
                  </a:moveTo>
                  <a:cubicBezTo>
                    <a:pt x="0" y="25400"/>
                    <a:pt x="25400" y="0"/>
                    <a:pt x="56642" y="0"/>
                  </a:cubicBezTo>
                  <a:lnTo>
                    <a:pt x="793750" y="0"/>
                  </a:lnTo>
                  <a:cubicBezTo>
                    <a:pt x="825119" y="0"/>
                    <a:pt x="850392" y="25400"/>
                    <a:pt x="850392" y="56642"/>
                  </a:cubicBezTo>
                  <a:lnTo>
                    <a:pt x="850392" y="793750"/>
                  </a:lnTo>
                  <a:cubicBezTo>
                    <a:pt x="850392" y="825119"/>
                    <a:pt x="824992" y="850392"/>
                    <a:pt x="793750" y="850392"/>
                  </a:cubicBezTo>
                  <a:lnTo>
                    <a:pt x="56642" y="850392"/>
                  </a:lnTo>
                  <a:cubicBezTo>
                    <a:pt x="25400" y="850519"/>
                    <a:pt x="0" y="825119"/>
                    <a:pt x="0" y="793750"/>
                  </a:cubicBezTo>
                  <a:close/>
                </a:path>
              </a:pathLst>
            </a:custGeom>
            <a:solidFill>
              <a:srgbClr val="F3EEE3"/>
            </a:solidFill>
          </p:spPr>
        </p:sp>
      </p:grpSp>
      <p:grpSp>
        <p:nvGrpSpPr>
          <p:cNvPr id="22" name="Group 22"/>
          <p:cNvGrpSpPr/>
          <p:nvPr/>
        </p:nvGrpSpPr>
        <p:grpSpPr>
          <a:xfrm>
            <a:off x="3230642" y="2873216"/>
            <a:ext cx="157636" cy="283528"/>
            <a:chOff x="0" y="0"/>
            <a:chExt cx="315317" cy="567135"/>
          </a:xfrm>
        </p:grpSpPr>
        <p:sp>
          <p:nvSpPr>
            <p:cNvPr id="23" name="Freeform 23"/>
            <p:cNvSpPr/>
            <p:nvPr/>
          </p:nvSpPr>
          <p:spPr>
            <a:xfrm>
              <a:off x="0" y="0"/>
              <a:ext cx="315317" cy="567135"/>
            </a:xfrm>
            <a:custGeom>
              <a:avLst/>
              <a:gdLst/>
              <a:ahLst/>
              <a:cxnLst/>
              <a:rect l="l" t="t" r="r" b="b"/>
              <a:pathLst>
                <a:path w="315317" h="567135">
                  <a:moveTo>
                    <a:pt x="0" y="0"/>
                  </a:moveTo>
                  <a:lnTo>
                    <a:pt x="315317" y="0"/>
                  </a:lnTo>
                  <a:lnTo>
                    <a:pt x="315317" y="567135"/>
                  </a:lnTo>
                  <a:lnTo>
                    <a:pt x="0" y="567135"/>
                  </a:lnTo>
                  <a:close/>
                </a:path>
              </a:pathLst>
            </a:custGeom>
            <a:solidFill>
              <a:srgbClr val="000000">
                <a:alpha val="0"/>
              </a:srgbClr>
            </a:solidFill>
          </p:spPr>
        </p:sp>
        <p:sp>
          <p:nvSpPr>
            <p:cNvPr id="24" name="TextBox 24"/>
            <p:cNvSpPr txBox="1"/>
            <p:nvPr/>
          </p:nvSpPr>
          <p:spPr>
            <a:xfrm>
              <a:off x="0" y="9525"/>
              <a:ext cx="315317" cy="557610"/>
            </a:xfrm>
            <a:prstGeom prst="rect">
              <a:avLst/>
            </a:prstGeom>
          </p:spPr>
          <p:txBody>
            <a:bodyPr lIns="0" tIns="0" rIns="0" bIns="0" rtlCol="0" anchor="t"/>
            <a:lstStyle/>
            <a:p>
              <a:pPr algn="ctr">
                <a:lnSpc>
                  <a:spcPts val="1766"/>
                </a:lnSpc>
              </a:pPr>
              <a:r>
                <a:rPr lang="en-US" sz="1766">
                  <a:solidFill>
                    <a:srgbClr val="2B4150"/>
                  </a:solidFill>
                  <a:latin typeface="Arimo"/>
                  <a:ea typeface="Arimo"/>
                  <a:cs typeface="Arimo"/>
                  <a:sym typeface="Arimo"/>
                </a:rPr>
                <a:t>2</a:t>
              </a:r>
            </a:p>
          </p:txBody>
        </p:sp>
      </p:grpSp>
      <p:grpSp>
        <p:nvGrpSpPr>
          <p:cNvPr id="25" name="Group 25"/>
          <p:cNvGrpSpPr/>
          <p:nvPr/>
        </p:nvGrpSpPr>
        <p:grpSpPr>
          <a:xfrm>
            <a:off x="3615055" y="2873216"/>
            <a:ext cx="1890157" cy="380540"/>
            <a:chOff x="0" y="0"/>
            <a:chExt cx="4725392" cy="951350"/>
          </a:xfrm>
        </p:grpSpPr>
        <p:sp>
          <p:nvSpPr>
            <p:cNvPr id="26" name="Freeform 26"/>
            <p:cNvSpPr/>
            <p:nvPr/>
          </p:nvSpPr>
          <p:spPr>
            <a:xfrm>
              <a:off x="0" y="0"/>
              <a:ext cx="4725392" cy="951350"/>
            </a:xfrm>
            <a:custGeom>
              <a:avLst/>
              <a:gdLst/>
              <a:ahLst/>
              <a:cxnLst/>
              <a:rect l="l" t="t" r="r" b="b"/>
              <a:pathLst>
                <a:path w="4725392" h="951350">
                  <a:moveTo>
                    <a:pt x="0" y="0"/>
                  </a:moveTo>
                  <a:lnTo>
                    <a:pt x="4725392" y="0"/>
                  </a:lnTo>
                  <a:lnTo>
                    <a:pt x="4725392" y="951350"/>
                  </a:lnTo>
                  <a:lnTo>
                    <a:pt x="0" y="951350"/>
                  </a:lnTo>
                  <a:close/>
                </a:path>
              </a:pathLst>
            </a:custGeom>
            <a:solidFill>
              <a:srgbClr val="000000">
                <a:alpha val="0"/>
              </a:srgbClr>
            </a:solidFill>
          </p:spPr>
        </p:sp>
        <p:sp>
          <p:nvSpPr>
            <p:cNvPr id="27" name="TextBox 27"/>
            <p:cNvSpPr txBox="1"/>
            <p:nvPr/>
          </p:nvSpPr>
          <p:spPr>
            <a:xfrm>
              <a:off x="0" y="-38100"/>
              <a:ext cx="4725392" cy="989450"/>
            </a:xfrm>
            <a:prstGeom prst="rect">
              <a:avLst/>
            </a:prstGeom>
          </p:spPr>
          <p:txBody>
            <a:bodyPr lIns="0" tIns="0" rIns="0" bIns="0" rtlCol="0" anchor="t"/>
            <a:lstStyle/>
            <a:p>
              <a:pPr algn="l">
                <a:lnSpc>
                  <a:spcPts val="2333"/>
                </a:lnSpc>
              </a:pPr>
              <a:r>
                <a:rPr lang="en-US" sz="1866" u="sng">
                  <a:solidFill>
                    <a:srgbClr val="2B4150"/>
                  </a:solidFill>
                  <a:latin typeface="Arimo"/>
                  <a:ea typeface="Arimo"/>
                  <a:cs typeface="Arimo"/>
                  <a:sym typeface="Arimo"/>
                </a:rPr>
                <a:t>Внесок у науку</a:t>
              </a:r>
            </a:p>
          </p:txBody>
        </p:sp>
      </p:grpSp>
      <p:grpSp>
        <p:nvGrpSpPr>
          <p:cNvPr id="28" name="Group 28"/>
          <p:cNvGrpSpPr/>
          <p:nvPr/>
        </p:nvGrpSpPr>
        <p:grpSpPr>
          <a:xfrm>
            <a:off x="3463846" y="3253756"/>
            <a:ext cx="1951831" cy="2378166"/>
            <a:chOff x="0" y="0"/>
            <a:chExt cx="4879578" cy="5945415"/>
          </a:xfrm>
        </p:grpSpPr>
        <p:sp>
          <p:nvSpPr>
            <p:cNvPr id="29" name="Freeform 29"/>
            <p:cNvSpPr/>
            <p:nvPr/>
          </p:nvSpPr>
          <p:spPr>
            <a:xfrm>
              <a:off x="0" y="0"/>
              <a:ext cx="4879579" cy="5945415"/>
            </a:xfrm>
            <a:custGeom>
              <a:avLst/>
              <a:gdLst/>
              <a:ahLst/>
              <a:cxnLst/>
              <a:rect l="l" t="t" r="r" b="b"/>
              <a:pathLst>
                <a:path w="4879579" h="5945415">
                  <a:moveTo>
                    <a:pt x="0" y="0"/>
                  </a:moveTo>
                  <a:lnTo>
                    <a:pt x="4879579" y="0"/>
                  </a:lnTo>
                  <a:lnTo>
                    <a:pt x="4879579" y="5945415"/>
                  </a:lnTo>
                  <a:lnTo>
                    <a:pt x="0" y="5945415"/>
                  </a:lnTo>
                  <a:close/>
                </a:path>
              </a:pathLst>
            </a:custGeom>
            <a:solidFill>
              <a:srgbClr val="000000">
                <a:alpha val="0"/>
              </a:srgbClr>
            </a:solidFill>
          </p:spPr>
        </p:sp>
        <p:sp>
          <p:nvSpPr>
            <p:cNvPr id="30" name="TextBox 30"/>
            <p:cNvSpPr txBox="1"/>
            <p:nvPr/>
          </p:nvSpPr>
          <p:spPr>
            <a:xfrm>
              <a:off x="0" y="-66675"/>
              <a:ext cx="4879578" cy="6012090"/>
            </a:xfrm>
            <a:prstGeom prst="rect">
              <a:avLst/>
            </a:prstGeom>
          </p:spPr>
          <p:txBody>
            <a:bodyPr lIns="0" tIns="0" rIns="0" bIns="0" rtlCol="0" anchor="t"/>
            <a:lstStyle/>
            <a:p>
              <a:pPr algn="l">
                <a:lnSpc>
                  <a:spcPts val="2714"/>
                </a:lnSpc>
              </a:pPr>
              <a:r>
                <a:rPr lang="en-US" sz="1666">
                  <a:solidFill>
                    <a:srgbClr val="2B4150"/>
                  </a:solidFill>
                  <a:latin typeface="Source Sans Pro"/>
                  <a:ea typeface="Source Sans Pro"/>
                  <a:cs typeface="Source Sans Pro"/>
                  <a:sym typeface="Source Sans Pro"/>
                </a:rPr>
                <a:t>Її роботи значною мірою сприяли розвитку фізики низьких температур та зрозуміння квантових явищ в твердому тілі.</a:t>
              </a:r>
            </a:p>
          </p:txBody>
        </p:sp>
      </p:grpSp>
      <p:grpSp>
        <p:nvGrpSpPr>
          <p:cNvPr id="31" name="Group 31"/>
          <p:cNvGrpSpPr/>
          <p:nvPr/>
        </p:nvGrpSpPr>
        <p:grpSpPr>
          <a:xfrm>
            <a:off x="529193" y="6177086"/>
            <a:ext cx="340201" cy="340201"/>
            <a:chOff x="0" y="0"/>
            <a:chExt cx="850503" cy="850503"/>
          </a:xfrm>
        </p:grpSpPr>
        <p:sp>
          <p:nvSpPr>
            <p:cNvPr id="32" name="Freeform 32"/>
            <p:cNvSpPr/>
            <p:nvPr/>
          </p:nvSpPr>
          <p:spPr>
            <a:xfrm>
              <a:off x="0" y="0"/>
              <a:ext cx="850392" cy="850519"/>
            </a:xfrm>
            <a:custGeom>
              <a:avLst/>
              <a:gdLst/>
              <a:ahLst/>
              <a:cxnLst/>
              <a:rect l="l" t="t" r="r" b="b"/>
              <a:pathLst>
                <a:path w="850392" h="850519">
                  <a:moveTo>
                    <a:pt x="0" y="56642"/>
                  </a:moveTo>
                  <a:cubicBezTo>
                    <a:pt x="0" y="25400"/>
                    <a:pt x="25400" y="0"/>
                    <a:pt x="56642" y="0"/>
                  </a:cubicBezTo>
                  <a:lnTo>
                    <a:pt x="793750" y="0"/>
                  </a:lnTo>
                  <a:cubicBezTo>
                    <a:pt x="825119" y="0"/>
                    <a:pt x="850392" y="25400"/>
                    <a:pt x="850392" y="56642"/>
                  </a:cubicBezTo>
                  <a:lnTo>
                    <a:pt x="850392" y="793750"/>
                  </a:lnTo>
                  <a:cubicBezTo>
                    <a:pt x="850392" y="825119"/>
                    <a:pt x="824992" y="850392"/>
                    <a:pt x="793750" y="850392"/>
                  </a:cubicBezTo>
                  <a:lnTo>
                    <a:pt x="56642" y="850392"/>
                  </a:lnTo>
                  <a:cubicBezTo>
                    <a:pt x="25400" y="850519"/>
                    <a:pt x="0" y="825119"/>
                    <a:pt x="0" y="793750"/>
                  </a:cubicBezTo>
                  <a:close/>
                </a:path>
              </a:pathLst>
            </a:custGeom>
            <a:solidFill>
              <a:srgbClr val="F3EEE3"/>
            </a:solidFill>
          </p:spPr>
        </p:sp>
      </p:grpSp>
      <p:grpSp>
        <p:nvGrpSpPr>
          <p:cNvPr id="33" name="Group 33"/>
          <p:cNvGrpSpPr/>
          <p:nvPr/>
        </p:nvGrpSpPr>
        <p:grpSpPr>
          <a:xfrm>
            <a:off x="635555" y="6177086"/>
            <a:ext cx="159322" cy="283527"/>
            <a:chOff x="0" y="0"/>
            <a:chExt cx="318690" cy="567135"/>
          </a:xfrm>
        </p:grpSpPr>
        <p:sp>
          <p:nvSpPr>
            <p:cNvPr id="34" name="Freeform 34"/>
            <p:cNvSpPr/>
            <p:nvPr/>
          </p:nvSpPr>
          <p:spPr>
            <a:xfrm>
              <a:off x="0" y="0"/>
              <a:ext cx="318690" cy="567135"/>
            </a:xfrm>
            <a:custGeom>
              <a:avLst/>
              <a:gdLst/>
              <a:ahLst/>
              <a:cxnLst/>
              <a:rect l="l" t="t" r="r" b="b"/>
              <a:pathLst>
                <a:path w="318690" h="567135">
                  <a:moveTo>
                    <a:pt x="0" y="0"/>
                  </a:moveTo>
                  <a:lnTo>
                    <a:pt x="318690" y="0"/>
                  </a:lnTo>
                  <a:lnTo>
                    <a:pt x="318690" y="567135"/>
                  </a:lnTo>
                  <a:lnTo>
                    <a:pt x="0" y="567135"/>
                  </a:lnTo>
                  <a:close/>
                </a:path>
              </a:pathLst>
            </a:custGeom>
            <a:solidFill>
              <a:srgbClr val="000000">
                <a:alpha val="0"/>
              </a:srgbClr>
            </a:solidFill>
          </p:spPr>
        </p:sp>
        <p:sp>
          <p:nvSpPr>
            <p:cNvPr id="35" name="TextBox 35"/>
            <p:cNvSpPr txBox="1"/>
            <p:nvPr/>
          </p:nvSpPr>
          <p:spPr>
            <a:xfrm>
              <a:off x="0" y="9525"/>
              <a:ext cx="318690" cy="557610"/>
            </a:xfrm>
            <a:prstGeom prst="rect">
              <a:avLst/>
            </a:prstGeom>
          </p:spPr>
          <p:txBody>
            <a:bodyPr lIns="0" tIns="0" rIns="0" bIns="0" rtlCol="0" anchor="t"/>
            <a:lstStyle/>
            <a:p>
              <a:pPr algn="ctr">
                <a:lnSpc>
                  <a:spcPts val="1766"/>
                </a:lnSpc>
              </a:pPr>
              <a:r>
                <a:rPr lang="en-US" sz="1766">
                  <a:solidFill>
                    <a:srgbClr val="2B4150"/>
                  </a:solidFill>
                  <a:latin typeface="Arimo"/>
                  <a:ea typeface="Arimo"/>
                  <a:cs typeface="Arimo"/>
                  <a:sym typeface="Arimo"/>
                </a:rPr>
                <a:t>3</a:t>
              </a:r>
            </a:p>
          </p:txBody>
        </p:sp>
      </p:grpSp>
      <p:grpSp>
        <p:nvGrpSpPr>
          <p:cNvPr id="36" name="Group 36"/>
          <p:cNvGrpSpPr/>
          <p:nvPr/>
        </p:nvGrpSpPr>
        <p:grpSpPr>
          <a:xfrm>
            <a:off x="883364" y="6136747"/>
            <a:ext cx="2103041" cy="380540"/>
            <a:chOff x="0" y="0"/>
            <a:chExt cx="5257602" cy="951350"/>
          </a:xfrm>
        </p:grpSpPr>
        <p:sp>
          <p:nvSpPr>
            <p:cNvPr id="37" name="Freeform 37"/>
            <p:cNvSpPr/>
            <p:nvPr/>
          </p:nvSpPr>
          <p:spPr>
            <a:xfrm>
              <a:off x="0" y="0"/>
              <a:ext cx="5257602" cy="951350"/>
            </a:xfrm>
            <a:custGeom>
              <a:avLst/>
              <a:gdLst/>
              <a:ahLst/>
              <a:cxnLst/>
              <a:rect l="l" t="t" r="r" b="b"/>
              <a:pathLst>
                <a:path w="5257602" h="951350">
                  <a:moveTo>
                    <a:pt x="0" y="0"/>
                  </a:moveTo>
                  <a:lnTo>
                    <a:pt x="5257602" y="0"/>
                  </a:lnTo>
                  <a:lnTo>
                    <a:pt x="5257602" y="951350"/>
                  </a:lnTo>
                  <a:lnTo>
                    <a:pt x="0" y="951350"/>
                  </a:lnTo>
                  <a:close/>
                </a:path>
              </a:pathLst>
            </a:custGeom>
            <a:solidFill>
              <a:srgbClr val="000000">
                <a:alpha val="0"/>
              </a:srgbClr>
            </a:solidFill>
          </p:spPr>
        </p:sp>
        <p:sp>
          <p:nvSpPr>
            <p:cNvPr id="38" name="TextBox 38"/>
            <p:cNvSpPr txBox="1"/>
            <p:nvPr/>
          </p:nvSpPr>
          <p:spPr>
            <a:xfrm>
              <a:off x="0" y="-38100"/>
              <a:ext cx="5257602" cy="989450"/>
            </a:xfrm>
            <a:prstGeom prst="rect">
              <a:avLst/>
            </a:prstGeom>
          </p:spPr>
          <p:txBody>
            <a:bodyPr lIns="0" tIns="0" rIns="0" bIns="0" rtlCol="0" anchor="t"/>
            <a:lstStyle/>
            <a:p>
              <a:pPr algn="l">
                <a:lnSpc>
                  <a:spcPts val="2333"/>
                </a:lnSpc>
              </a:pPr>
              <a:r>
                <a:rPr lang="en-US" sz="1866" u="sng">
                  <a:solidFill>
                    <a:srgbClr val="2B4150"/>
                  </a:solidFill>
                  <a:latin typeface="Arimo"/>
                  <a:ea typeface="Arimo"/>
                  <a:cs typeface="Arimo"/>
                  <a:sym typeface="Arimo"/>
                </a:rPr>
                <a:t>Наукова спадщина</a:t>
              </a:r>
            </a:p>
          </p:txBody>
        </p:sp>
      </p:grpSp>
      <p:grpSp>
        <p:nvGrpSpPr>
          <p:cNvPr id="39" name="Group 39"/>
          <p:cNvGrpSpPr/>
          <p:nvPr/>
        </p:nvGrpSpPr>
        <p:grpSpPr>
          <a:xfrm>
            <a:off x="869474" y="6562725"/>
            <a:ext cx="4546203" cy="663666"/>
            <a:chOff x="0" y="0"/>
            <a:chExt cx="11365508" cy="1659165"/>
          </a:xfrm>
        </p:grpSpPr>
        <p:sp>
          <p:nvSpPr>
            <p:cNvPr id="40" name="Freeform 40"/>
            <p:cNvSpPr/>
            <p:nvPr/>
          </p:nvSpPr>
          <p:spPr>
            <a:xfrm>
              <a:off x="0" y="0"/>
              <a:ext cx="11365509" cy="1659165"/>
            </a:xfrm>
            <a:custGeom>
              <a:avLst/>
              <a:gdLst/>
              <a:ahLst/>
              <a:cxnLst/>
              <a:rect l="l" t="t" r="r" b="b"/>
              <a:pathLst>
                <a:path w="11365509" h="1659165">
                  <a:moveTo>
                    <a:pt x="0" y="0"/>
                  </a:moveTo>
                  <a:lnTo>
                    <a:pt x="11365509" y="0"/>
                  </a:lnTo>
                  <a:lnTo>
                    <a:pt x="11365509" y="1659165"/>
                  </a:lnTo>
                  <a:lnTo>
                    <a:pt x="0" y="1659165"/>
                  </a:lnTo>
                  <a:close/>
                </a:path>
              </a:pathLst>
            </a:custGeom>
            <a:solidFill>
              <a:srgbClr val="000000">
                <a:alpha val="0"/>
              </a:srgbClr>
            </a:solidFill>
          </p:spPr>
        </p:sp>
        <p:sp>
          <p:nvSpPr>
            <p:cNvPr id="41" name="TextBox 41"/>
            <p:cNvSpPr txBox="1"/>
            <p:nvPr/>
          </p:nvSpPr>
          <p:spPr>
            <a:xfrm>
              <a:off x="0" y="-66675"/>
              <a:ext cx="11365508" cy="1725840"/>
            </a:xfrm>
            <a:prstGeom prst="rect">
              <a:avLst/>
            </a:prstGeom>
          </p:spPr>
          <p:txBody>
            <a:bodyPr lIns="0" tIns="0" rIns="0" bIns="0" rtlCol="0" anchor="t"/>
            <a:lstStyle/>
            <a:p>
              <a:pPr algn="l">
                <a:lnSpc>
                  <a:spcPts val="2714"/>
                </a:lnSpc>
              </a:pPr>
              <a:r>
                <a:rPr lang="en-US" sz="1666">
                  <a:solidFill>
                    <a:srgbClr val="2B4150"/>
                  </a:solidFill>
                  <a:latin typeface="Source Sans Pro"/>
                  <a:ea typeface="Source Sans Pro"/>
                  <a:cs typeface="Source Sans Pro"/>
                  <a:sym typeface="Source Sans Pro"/>
                </a:rPr>
                <a:t>Її наукові праці збереглися і досі актуальні, надихаючи молодих учених.</a:t>
              </a:r>
            </a:p>
          </p:txBody>
        </p:sp>
      </p:grpSp>
      <p:sp>
        <p:nvSpPr>
          <p:cNvPr id="42" name="Freeform 42"/>
          <p:cNvSpPr/>
          <p:nvPr/>
        </p:nvSpPr>
        <p:spPr>
          <a:xfrm>
            <a:off x="5491552" y="0"/>
            <a:ext cx="4262048" cy="7315200"/>
          </a:xfrm>
          <a:custGeom>
            <a:avLst/>
            <a:gdLst/>
            <a:ahLst/>
            <a:cxnLst/>
            <a:rect l="l" t="t" r="r" b="b"/>
            <a:pathLst>
              <a:path w="4262048" h="7315200">
                <a:moveTo>
                  <a:pt x="0" y="0"/>
                </a:moveTo>
                <a:lnTo>
                  <a:pt x="4262048" y="0"/>
                </a:lnTo>
                <a:lnTo>
                  <a:pt x="4262048" y="7315200"/>
                </a:lnTo>
                <a:lnTo>
                  <a:pt x="0" y="7315200"/>
                </a:lnTo>
                <a:lnTo>
                  <a:pt x="0" y="0"/>
                </a:lnTo>
                <a:close/>
              </a:path>
            </a:pathLst>
          </a:custGeom>
          <a:blipFill>
            <a:blip r:embed="rId4"/>
            <a:stretch>
              <a:fillRect l="-20145" r="-17163"/>
            </a:stretch>
          </a:blipFill>
        </p:spPr>
      </p:sp>
      <p:sp>
        <p:nvSpPr>
          <p:cNvPr id="43" name="Freeform 43"/>
          <p:cNvSpPr/>
          <p:nvPr/>
        </p:nvSpPr>
        <p:spPr>
          <a:xfrm flipH="1">
            <a:off x="4439762" y="0"/>
            <a:ext cx="1072481" cy="1018857"/>
          </a:xfrm>
          <a:custGeom>
            <a:avLst/>
            <a:gdLst/>
            <a:ahLst/>
            <a:cxnLst/>
            <a:rect l="l" t="t" r="r" b="b"/>
            <a:pathLst>
              <a:path w="1072481" h="1018857">
                <a:moveTo>
                  <a:pt x="1072481" y="0"/>
                </a:moveTo>
                <a:lnTo>
                  <a:pt x="0" y="0"/>
                </a:lnTo>
                <a:lnTo>
                  <a:pt x="0" y="1018857"/>
                </a:lnTo>
                <a:lnTo>
                  <a:pt x="1072481" y="1018857"/>
                </a:lnTo>
                <a:lnTo>
                  <a:pt x="1072481"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44" name="Freeform 44"/>
          <p:cNvSpPr/>
          <p:nvPr/>
        </p:nvSpPr>
        <p:spPr>
          <a:xfrm>
            <a:off x="5644277" y="5885069"/>
            <a:ext cx="1164863" cy="1264437"/>
          </a:xfrm>
          <a:custGeom>
            <a:avLst/>
            <a:gdLst/>
            <a:ahLst/>
            <a:cxnLst/>
            <a:rect l="l" t="t" r="r" b="b"/>
            <a:pathLst>
              <a:path w="1164863" h="1264437">
                <a:moveTo>
                  <a:pt x="0" y="0"/>
                </a:moveTo>
                <a:lnTo>
                  <a:pt x="1164863" y="0"/>
                </a:lnTo>
                <a:lnTo>
                  <a:pt x="1164863" y="1264437"/>
                </a:lnTo>
                <a:lnTo>
                  <a:pt x="0" y="1264437"/>
                </a:lnTo>
                <a:lnTo>
                  <a:pt x="0" y="0"/>
                </a:lnTo>
                <a:close/>
              </a:path>
            </a:pathLst>
          </a:custGeom>
          <a:blipFill>
            <a:blip r:embed="rId7"/>
            <a:stretch>
              <a:fillRect/>
            </a:stretch>
          </a:blipFill>
        </p:spPr>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0" y="914400"/>
            <a:ext cx="9753600" cy="54864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50738C"/>
            </a:solidFill>
          </p:spPr>
        </p:sp>
      </p:grpSp>
      <p:grpSp>
        <p:nvGrpSpPr>
          <p:cNvPr id="4" name="Group 4"/>
          <p:cNvGrpSpPr/>
          <p:nvPr/>
        </p:nvGrpSpPr>
        <p:grpSpPr>
          <a:xfrm>
            <a:off x="0" y="-125338"/>
            <a:ext cx="9753600" cy="7440538"/>
            <a:chOff x="0" y="0"/>
            <a:chExt cx="24384000" cy="18601346"/>
          </a:xfrm>
        </p:grpSpPr>
        <p:sp>
          <p:nvSpPr>
            <p:cNvPr id="5" name="Freeform 5"/>
            <p:cNvSpPr/>
            <p:nvPr/>
          </p:nvSpPr>
          <p:spPr>
            <a:xfrm>
              <a:off x="0" y="0"/>
              <a:ext cx="24384000" cy="18601345"/>
            </a:xfrm>
            <a:custGeom>
              <a:avLst/>
              <a:gdLst/>
              <a:ahLst/>
              <a:cxnLst/>
              <a:rect l="l" t="t" r="r" b="b"/>
              <a:pathLst>
                <a:path w="24384000" h="18601345">
                  <a:moveTo>
                    <a:pt x="0" y="0"/>
                  </a:moveTo>
                  <a:lnTo>
                    <a:pt x="24384000" y="0"/>
                  </a:lnTo>
                  <a:lnTo>
                    <a:pt x="24384000" y="18601345"/>
                  </a:lnTo>
                  <a:lnTo>
                    <a:pt x="0" y="18601345"/>
                  </a:lnTo>
                  <a:close/>
                </a:path>
              </a:pathLst>
            </a:custGeom>
            <a:solidFill>
              <a:srgbClr val="FFFCF5"/>
            </a:solidFill>
          </p:spPr>
        </p:sp>
      </p:grpSp>
      <p:sp>
        <p:nvSpPr>
          <p:cNvPr id="6" name="Freeform 6" descr="preencoded.png"/>
          <p:cNvSpPr/>
          <p:nvPr/>
        </p:nvSpPr>
        <p:spPr>
          <a:xfrm>
            <a:off x="0" y="0"/>
            <a:ext cx="3934176" cy="7315200"/>
          </a:xfrm>
          <a:custGeom>
            <a:avLst/>
            <a:gdLst/>
            <a:ahLst/>
            <a:cxnLst/>
            <a:rect l="l" t="t" r="r" b="b"/>
            <a:pathLst>
              <a:path w="3934176" h="7315200">
                <a:moveTo>
                  <a:pt x="0" y="0"/>
                </a:moveTo>
                <a:lnTo>
                  <a:pt x="3934176" y="0"/>
                </a:lnTo>
                <a:lnTo>
                  <a:pt x="3934176" y="7315200"/>
                </a:lnTo>
                <a:lnTo>
                  <a:pt x="0" y="7315200"/>
                </a:lnTo>
                <a:lnTo>
                  <a:pt x="0" y="0"/>
                </a:lnTo>
                <a:close/>
              </a:path>
            </a:pathLst>
          </a:custGeom>
          <a:blipFill>
            <a:blip r:embed="rId3"/>
            <a:stretch>
              <a:fillRect l="-248" r="-26253" b="-2051"/>
            </a:stretch>
          </a:blipFill>
        </p:spPr>
      </p:sp>
      <p:grpSp>
        <p:nvGrpSpPr>
          <p:cNvPr id="7" name="Group 7"/>
          <p:cNvGrpSpPr/>
          <p:nvPr/>
        </p:nvGrpSpPr>
        <p:grpSpPr>
          <a:xfrm>
            <a:off x="4172029" y="199584"/>
            <a:ext cx="5067141" cy="2172379"/>
            <a:chOff x="0" y="0"/>
            <a:chExt cx="12667853" cy="5430947"/>
          </a:xfrm>
        </p:grpSpPr>
        <p:sp>
          <p:nvSpPr>
            <p:cNvPr id="8" name="Freeform 8"/>
            <p:cNvSpPr/>
            <p:nvPr/>
          </p:nvSpPr>
          <p:spPr>
            <a:xfrm>
              <a:off x="0" y="0"/>
              <a:ext cx="12667853" cy="5430947"/>
            </a:xfrm>
            <a:custGeom>
              <a:avLst/>
              <a:gdLst/>
              <a:ahLst/>
              <a:cxnLst/>
              <a:rect l="l" t="t" r="r" b="b"/>
              <a:pathLst>
                <a:path w="12667853" h="5430947">
                  <a:moveTo>
                    <a:pt x="0" y="0"/>
                  </a:moveTo>
                  <a:lnTo>
                    <a:pt x="12667853" y="0"/>
                  </a:lnTo>
                  <a:lnTo>
                    <a:pt x="12667853" y="5430947"/>
                  </a:lnTo>
                  <a:lnTo>
                    <a:pt x="0" y="5430947"/>
                  </a:lnTo>
                  <a:close/>
                </a:path>
              </a:pathLst>
            </a:custGeom>
            <a:solidFill>
              <a:srgbClr val="000000">
                <a:alpha val="0"/>
              </a:srgbClr>
            </a:solidFill>
          </p:spPr>
        </p:sp>
        <p:sp>
          <p:nvSpPr>
            <p:cNvPr id="9" name="TextBox 9"/>
            <p:cNvSpPr txBox="1"/>
            <p:nvPr/>
          </p:nvSpPr>
          <p:spPr>
            <a:xfrm>
              <a:off x="0" y="-57150"/>
              <a:ext cx="12667853" cy="5488097"/>
            </a:xfrm>
            <a:prstGeom prst="rect">
              <a:avLst/>
            </a:prstGeom>
          </p:spPr>
          <p:txBody>
            <a:bodyPr lIns="0" tIns="0" rIns="0" bIns="0" rtlCol="0" anchor="t"/>
            <a:lstStyle/>
            <a:p>
              <a:pPr algn="l">
                <a:lnSpc>
                  <a:spcPts val="4476"/>
                </a:lnSpc>
              </a:pPr>
              <a:r>
                <a:rPr lang="en-US" sz="3566" u="sng">
                  <a:solidFill>
                    <a:srgbClr val="2B4150"/>
                  </a:solidFill>
                  <a:latin typeface="Adlery Swash"/>
                  <a:ea typeface="Adlery Swash"/>
                  <a:cs typeface="Adlery Swash"/>
                  <a:sym typeface="Adlery Swash"/>
                  <a:hlinkClick r:id="rId4" tooltip="https://uk.wikipedia.org/wiki/%D0%92%D1%8F%D0%B7%D0%BE%D0%B2%D1%81%D1%8C%D0%BA%D0%B0_%D0%9C%D0%B0%D1%80%D0%B8%D0%BD%D0%B0_%D0%A1%D0%B5%D1%80%D0%B3%D1%96%D1%97%D0%B2%D0%BD%D0%B0"/>
                </a:rPr>
                <a:t>Марина В'язовська</a:t>
              </a:r>
              <a:r>
                <a:rPr lang="en-US" sz="3566">
                  <a:solidFill>
                    <a:srgbClr val="2B4150"/>
                  </a:solidFill>
                  <a:latin typeface="Adlery Swash"/>
                  <a:ea typeface="Adlery Swash"/>
                  <a:cs typeface="Adlery Swash"/>
                  <a:sym typeface="Adlery Swash"/>
                </a:rPr>
                <a:t>:</a:t>
              </a:r>
            </a:p>
            <a:p>
              <a:pPr algn="ctr">
                <a:lnSpc>
                  <a:spcPts val="4479"/>
                </a:lnSpc>
              </a:pPr>
              <a:r>
                <a:rPr lang="en-US" sz="3566">
                  <a:solidFill>
                    <a:srgbClr val="2B4150"/>
                  </a:solidFill>
                  <a:latin typeface="Adlery Swash"/>
                  <a:ea typeface="Adlery Swash"/>
                  <a:cs typeface="Adlery Swash"/>
                  <a:sym typeface="Adlery Swash"/>
                </a:rPr>
                <a:t>українська математикиня</a:t>
              </a:r>
            </a:p>
          </p:txBody>
        </p:sp>
      </p:grpSp>
      <p:grpSp>
        <p:nvGrpSpPr>
          <p:cNvPr id="10" name="Group 10"/>
          <p:cNvGrpSpPr/>
          <p:nvPr/>
        </p:nvGrpSpPr>
        <p:grpSpPr>
          <a:xfrm>
            <a:off x="4382294" y="2457688"/>
            <a:ext cx="20320" cy="3539966"/>
            <a:chOff x="0" y="0"/>
            <a:chExt cx="50800" cy="8849915"/>
          </a:xfrm>
        </p:grpSpPr>
        <p:sp>
          <p:nvSpPr>
            <p:cNvPr id="11" name="Freeform 11"/>
            <p:cNvSpPr/>
            <p:nvPr/>
          </p:nvSpPr>
          <p:spPr>
            <a:xfrm>
              <a:off x="0" y="0"/>
              <a:ext cx="50800" cy="8849868"/>
            </a:xfrm>
            <a:custGeom>
              <a:avLst/>
              <a:gdLst/>
              <a:ahLst/>
              <a:cxnLst/>
              <a:rect l="l" t="t" r="r" b="b"/>
              <a:pathLst>
                <a:path w="50800" h="8849868">
                  <a:moveTo>
                    <a:pt x="0" y="25400"/>
                  </a:moveTo>
                  <a:cubicBezTo>
                    <a:pt x="0" y="11430"/>
                    <a:pt x="11430" y="0"/>
                    <a:pt x="25400" y="0"/>
                  </a:cubicBezTo>
                  <a:cubicBezTo>
                    <a:pt x="39370" y="0"/>
                    <a:pt x="50800" y="11430"/>
                    <a:pt x="50800" y="25400"/>
                  </a:cubicBezTo>
                  <a:lnTo>
                    <a:pt x="50800" y="8824468"/>
                  </a:lnTo>
                  <a:cubicBezTo>
                    <a:pt x="50800" y="8838438"/>
                    <a:pt x="39370" y="8849868"/>
                    <a:pt x="25400" y="8849868"/>
                  </a:cubicBezTo>
                  <a:cubicBezTo>
                    <a:pt x="11430" y="8849868"/>
                    <a:pt x="0" y="8838438"/>
                    <a:pt x="0" y="8824468"/>
                  </a:cubicBezTo>
                  <a:close/>
                </a:path>
              </a:pathLst>
            </a:custGeom>
            <a:solidFill>
              <a:srgbClr val="D9D4C9"/>
            </a:solidFill>
          </p:spPr>
        </p:sp>
      </p:grpSp>
      <p:grpSp>
        <p:nvGrpSpPr>
          <p:cNvPr id="12" name="Group 12"/>
          <p:cNvGrpSpPr/>
          <p:nvPr/>
        </p:nvGrpSpPr>
        <p:grpSpPr>
          <a:xfrm>
            <a:off x="4537472" y="2778205"/>
            <a:ext cx="514429" cy="20320"/>
            <a:chOff x="0" y="0"/>
            <a:chExt cx="1286073" cy="50800"/>
          </a:xfrm>
        </p:grpSpPr>
        <p:sp>
          <p:nvSpPr>
            <p:cNvPr id="13" name="Freeform 13"/>
            <p:cNvSpPr/>
            <p:nvPr/>
          </p:nvSpPr>
          <p:spPr>
            <a:xfrm>
              <a:off x="0" y="0"/>
              <a:ext cx="1286129" cy="50800"/>
            </a:xfrm>
            <a:custGeom>
              <a:avLst/>
              <a:gdLst/>
              <a:ahLst/>
              <a:cxnLst/>
              <a:rect l="l" t="t" r="r" b="b"/>
              <a:pathLst>
                <a:path w="1286129" h="50800">
                  <a:moveTo>
                    <a:pt x="0" y="25400"/>
                  </a:moveTo>
                  <a:cubicBezTo>
                    <a:pt x="0" y="11430"/>
                    <a:pt x="11430" y="0"/>
                    <a:pt x="25400" y="0"/>
                  </a:cubicBezTo>
                  <a:lnTo>
                    <a:pt x="1260729" y="0"/>
                  </a:lnTo>
                  <a:cubicBezTo>
                    <a:pt x="1274699" y="0"/>
                    <a:pt x="1286129" y="11430"/>
                    <a:pt x="1286129" y="25400"/>
                  </a:cubicBezTo>
                  <a:cubicBezTo>
                    <a:pt x="1286129" y="39370"/>
                    <a:pt x="1274699" y="50800"/>
                    <a:pt x="1260729" y="50800"/>
                  </a:cubicBezTo>
                  <a:lnTo>
                    <a:pt x="25400" y="50800"/>
                  </a:lnTo>
                  <a:cubicBezTo>
                    <a:pt x="11430" y="50800"/>
                    <a:pt x="0" y="39370"/>
                    <a:pt x="0" y="25400"/>
                  </a:cubicBezTo>
                  <a:close/>
                </a:path>
              </a:pathLst>
            </a:custGeom>
            <a:solidFill>
              <a:srgbClr val="D9D4C9"/>
            </a:solidFill>
          </p:spPr>
        </p:sp>
      </p:grpSp>
      <p:grpSp>
        <p:nvGrpSpPr>
          <p:cNvPr id="14" name="Group 14"/>
          <p:cNvGrpSpPr/>
          <p:nvPr/>
        </p:nvGrpSpPr>
        <p:grpSpPr>
          <a:xfrm>
            <a:off x="4227115" y="2623026"/>
            <a:ext cx="330676" cy="330676"/>
            <a:chOff x="0" y="0"/>
            <a:chExt cx="826690" cy="826690"/>
          </a:xfrm>
        </p:grpSpPr>
        <p:sp>
          <p:nvSpPr>
            <p:cNvPr id="15" name="Freeform 15"/>
            <p:cNvSpPr/>
            <p:nvPr/>
          </p:nvSpPr>
          <p:spPr>
            <a:xfrm>
              <a:off x="0" y="0"/>
              <a:ext cx="826643" cy="826643"/>
            </a:xfrm>
            <a:custGeom>
              <a:avLst/>
              <a:gdLst/>
              <a:ahLst/>
              <a:cxnLst/>
              <a:rect l="l" t="t" r="r" b="b"/>
              <a:pathLst>
                <a:path w="826643" h="826643">
                  <a:moveTo>
                    <a:pt x="0" y="55118"/>
                  </a:moveTo>
                  <a:cubicBezTo>
                    <a:pt x="0" y="24638"/>
                    <a:pt x="24638" y="0"/>
                    <a:pt x="55118" y="0"/>
                  </a:cubicBezTo>
                  <a:lnTo>
                    <a:pt x="771525" y="0"/>
                  </a:lnTo>
                  <a:cubicBezTo>
                    <a:pt x="802005" y="0"/>
                    <a:pt x="826643" y="24638"/>
                    <a:pt x="826643" y="55118"/>
                  </a:cubicBezTo>
                  <a:lnTo>
                    <a:pt x="826643" y="771525"/>
                  </a:lnTo>
                  <a:cubicBezTo>
                    <a:pt x="826643" y="802005"/>
                    <a:pt x="802005" y="826643"/>
                    <a:pt x="771525" y="826643"/>
                  </a:cubicBezTo>
                  <a:lnTo>
                    <a:pt x="55118" y="826643"/>
                  </a:lnTo>
                  <a:cubicBezTo>
                    <a:pt x="24638" y="826643"/>
                    <a:pt x="0" y="802005"/>
                    <a:pt x="0" y="771525"/>
                  </a:cubicBezTo>
                  <a:close/>
                </a:path>
              </a:pathLst>
            </a:custGeom>
            <a:solidFill>
              <a:srgbClr val="F3EEE3"/>
            </a:solidFill>
          </p:spPr>
        </p:sp>
      </p:grpSp>
      <p:grpSp>
        <p:nvGrpSpPr>
          <p:cNvPr id="16" name="Group 16"/>
          <p:cNvGrpSpPr/>
          <p:nvPr/>
        </p:nvGrpSpPr>
        <p:grpSpPr>
          <a:xfrm>
            <a:off x="4340701" y="2604611"/>
            <a:ext cx="137900" cy="294005"/>
            <a:chOff x="0" y="0"/>
            <a:chExt cx="258563" cy="551260"/>
          </a:xfrm>
        </p:grpSpPr>
        <p:sp>
          <p:nvSpPr>
            <p:cNvPr id="17" name="Freeform 17"/>
            <p:cNvSpPr/>
            <p:nvPr/>
          </p:nvSpPr>
          <p:spPr>
            <a:xfrm>
              <a:off x="0" y="0"/>
              <a:ext cx="258563" cy="551260"/>
            </a:xfrm>
            <a:custGeom>
              <a:avLst/>
              <a:gdLst/>
              <a:ahLst/>
              <a:cxnLst/>
              <a:rect l="l" t="t" r="r" b="b"/>
              <a:pathLst>
                <a:path w="258563" h="551260">
                  <a:moveTo>
                    <a:pt x="0" y="0"/>
                  </a:moveTo>
                  <a:lnTo>
                    <a:pt x="258563" y="0"/>
                  </a:lnTo>
                  <a:lnTo>
                    <a:pt x="258563" y="551260"/>
                  </a:lnTo>
                  <a:lnTo>
                    <a:pt x="0" y="551260"/>
                  </a:lnTo>
                  <a:close/>
                </a:path>
              </a:pathLst>
            </a:custGeom>
            <a:solidFill>
              <a:srgbClr val="000000">
                <a:alpha val="0"/>
              </a:srgbClr>
            </a:solidFill>
          </p:spPr>
        </p:sp>
        <p:sp>
          <p:nvSpPr>
            <p:cNvPr id="18" name="TextBox 18"/>
            <p:cNvSpPr txBox="1"/>
            <p:nvPr/>
          </p:nvSpPr>
          <p:spPr>
            <a:xfrm>
              <a:off x="0" y="9525"/>
              <a:ext cx="258563" cy="541735"/>
            </a:xfrm>
            <a:prstGeom prst="rect">
              <a:avLst/>
            </a:prstGeom>
          </p:spPr>
          <p:txBody>
            <a:bodyPr lIns="0" tIns="0" rIns="0" bIns="0" rtlCol="0" anchor="t"/>
            <a:lstStyle/>
            <a:p>
              <a:pPr algn="ctr">
                <a:lnSpc>
                  <a:spcPts val="1733"/>
                </a:lnSpc>
              </a:pPr>
              <a:r>
                <a:rPr lang="en-US" sz="1733">
                  <a:solidFill>
                    <a:srgbClr val="2B4150"/>
                  </a:solidFill>
                  <a:latin typeface="Arimo"/>
                  <a:ea typeface="Arimo"/>
                  <a:cs typeface="Arimo"/>
                  <a:sym typeface="Arimo"/>
                </a:rPr>
                <a:t>1</a:t>
              </a:r>
            </a:p>
          </p:txBody>
        </p:sp>
      </p:grpSp>
      <p:grpSp>
        <p:nvGrpSpPr>
          <p:cNvPr id="19" name="Group 19"/>
          <p:cNvGrpSpPr/>
          <p:nvPr/>
        </p:nvGrpSpPr>
        <p:grpSpPr>
          <a:xfrm>
            <a:off x="5200888" y="2538475"/>
            <a:ext cx="1837452" cy="415227"/>
            <a:chOff x="0" y="0"/>
            <a:chExt cx="4593630" cy="1038068"/>
          </a:xfrm>
        </p:grpSpPr>
        <p:sp>
          <p:nvSpPr>
            <p:cNvPr id="20" name="Freeform 20"/>
            <p:cNvSpPr/>
            <p:nvPr/>
          </p:nvSpPr>
          <p:spPr>
            <a:xfrm>
              <a:off x="0" y="0"/>
              <a:ext cx="4593630" cy="1038068"/>
            </a:xfrm>
            <a:custGeom>
              <a:avLst/>
              <a:gdLst/>
              <a:ahLst/>
              <a:cxnLst/>
              <a:rect l="l" t="t" r="r" b="b"/>
              <a:pathLst>
                <a:path w="4593630" h="1038068">
                  <a:moveTo>
                    <a:pt x="0" y="0"/>
                  </a:moveTo>
                  <a:lnTo>
                    <a:pt x="4593630" y="0"/>
                  </a:lnTo>
                  <a:lnTo>
                    <a:pt x="4593630" y="1038068"/>
                  </a:lnTo>
                  <a:lnTo>
                    <a:pt x="0" y="1038068"/>
                  </a:lnTo>
                  <a:close/>
                </a:path>
              </a:pathLst>
            </a:custGeom>
            <a:solidFill>
              <a:srgbClr val="000000">
                <a:alpha val="0"/>
              </a:srgbClr>
            </a:solidFill>
          </p:spPr>
        </p:sp>
        <p:sp>
          <p:nvSpPr>
            <p:cNvPr id="21" name="TextBox 21"/>
            <p:cNvSpPr txBox="1"/>
            <p:nvPr/>
          </p:nvSpPr>
          <p:spPr>
            <a:xfrm>
              <a:off x="0" y="-19050"/>
              <a:ext cx="4593630" cy="1057118"/>
            </a:xfrm>
            <a:prstGeom prst="rect">
              <a:avLst/>
            </a:prstGeom>
          </p:spPr>
          <p:txBody>
            <a:bodyPr lIns="0" tIns="0" rIns="0" bIns="0" rtlCol="0" anchor="t"/>
            <a:lstStyle/>
            <a:p>
              <a:pPr algn="l">
                <a:lnSpc>
                  <a:spcPts val="2553"/>
                </a:lnSpc>
              </a:pPr>
              <a:r>
                <a:rPr lang="en-US" sz="2033">
                  <a:solidFill>
                    <a:srgbClr val="2B4150"/>
                  </a:solidFill>
                  <a:latin typeface="Arimo"/>
                  <a:ea typeface="Arimo"/>
                  <a:cs typeface="Arimo"/>
                  <a:sym typeface="Arimo"/>
                </a:rPr>
                <a:t>2016</a:t>
              </a:r>
            </a:p>
          </p:txBody>
        </p:sp>
      </p:grpSp>
      <p:grpSp>
        <p:nvGrpSpPr>
          <p:cNvPr id="22" name="Group 22"/>
          <p:cNvGrpSpPr/>
          <p:nvPr/>
        </p:nvGrpSpPr>
        <p:grpSpPr>
          <a:xfrm>
            <a:off x="5200888" y="2861211"/>
            <a:ext cx="4038283" cy="924738"/>
            <a:chOff x="0" y="0"/>
            <a:chExt cx="10095707" cy="2311846"/>
          </a:xfrm>
        </p:grpSpPr>
        <p:sp>
          <p:nvSpPr>
            <p:cNvPr id="23" name="Freeform 23"/>
            <p:cNvSpPr/>
            <p:nvPr/>
          </p:nvSpPr>
          <p:spPr>
            <a:xfrm>
              <a:off x="0" y="0"/>
              <a:ext cx="10095707" cy="2311846"/>
            </a:xfrm>
            <a:custGeom>
              <a:avLst/>
              <a:gdLst/>
              <a:ahLst/>
              <a:cxnLst/>
              <a:rect l="l" t="t" r="r" b="b"/>
              <a:pathLst>
                <a:path w="10095707" h="2311846">
                  <a:moveTo>
                    <a:pt x="0" y="0"/>
                  </a:moveTo>
                  <a:lnTo>
                    <a:pt x="10095707" y="0"/>
                  </a:lnTo>
                  <a:lnTo>
                    <a:pt x="10095707" y="2311846"/>
                  </a:lnTo>
                  <a:lnTo>
                    <a:pt x="0" y="2311846"/>
                  </a:lnTo>
                  <a:close/>
                </a:path>
              </a:pathLst>
            </a:custGeom>
            <a:solidFill>
              <a:srgbClr val="000000">
                <a:alpha val="0"/>
              </a:srgbClr>
            </a:solidFill>
          </p:spPr>
        </p:sp>
        <p:sp>
          <p:nvSpPr>
            <p:cNvPr id="24" name="TextBox 24"/>
            <p:cNvSpPr txBox="1"/>
            <p:nvPr/>
          </p:nvSpPr>
          <p:spPr>
            <a:xfrm>
              <a:off x="0" y="-47625"/>
              <a:ext cx="10095707" cy="2359471"/>
            </a:xfrm>
            <a:prstGeom prst="rect">
              <a:avLst/>
            </a:prstGeom>
          </p:spPr>
          <p:txBody>
            <a:bodyPr lIns="0" tIns="0" rIns="0" bIns="0" rtlCol="0" anchor="t"/>
            <a:lstStyle/>
            <a:p>
              <a:pPr algn="l">
                <a:lnSpc>
                  <a:spcPts val="2480"/>
                </a:lnSpc>
              </a:pPr>
              <a:r>
                <a:rPr lang="en-US" sz="1533">
                  <a:solidFill>
                    <a:srgbClr val="2B4150"/>
                  </a:solidFill>
                  <a:latin typeface="Source Sans Pro"/>
                  <a:ea typeface="Source Sans Pro"/>
                  <a:cs typeface="Source Sans Pro"/>
                  <a:sym typeface="Source Sans Pro"/>
                </a:rPr>
                <a:t>Марина отримала нагороду за доведення теореми про упаковку сфер в 8-вимірному просторі.</a:t>
              </a:r>
            </a:p>
          </p:txBody>
        </p:sp>
      </p:grpSp>
      <p:grpSp>
        <p:nvGrpSpPr>
          <p:cNvPr id="25" name="Group 25"/>
          <p:cNvGrpSpPr/>
          <p:nvPr/>
        </p:nvGrpSpPr>
        <p:grpSpPr>
          <a:xfrm>
            <a:off x="4537472" y="4007167"/>
            <a:ext cx="514429" cy="20320"/>
            <a:chOff x="0" y="0"/>
            <a:chExt cx="1286073" cy="50800"/>
          </a:xfrm>
        </p:grpSpPr>
        <p:sp>
          <p:nvSpPr>
            <p:cNvPr id="26" name="Freeform 26"/>
            <p:cNvSpPr/>
            <p:nvPr/>
          </p:nvSpPr>
          <p:spPr>
            <a:xfrm>
              <a:off x="0" y="0"/>
              <a:ext cx="1286129" cy="50800"/>
            </a:xfrm>
            <a:custGeom>
              <a:avLst/>
              <a:gdLst/>
              <a:ahLst/>
              <a:cxnLst/>
              <a:rect l="l" t="t" r="r" b="b"/>
              <a:pathLst>
                <a:path w="1286129" h="50800">
                  <a:moveTo>
                    <a:pt x="0" y="25400"/>
                  </a:moveTo>
                  <a:cubicBezTo>
                    <a:pt x="0" y="11430"/>
                    <a:pt x="11430" y="0"/>
                    <a:pt x="25400" y="0"/>
                  </a:cubicBezTo>
                  <a:lnTo>
                    <a:pt x="1260729" y="0"/>
                  </a:lnTo>
                  <a:cubicBezTo>
                    <a:pt x="1274699" y="0"/>
                    <a:pt x="1286129" y="11430"/>
                    <a:pt x="1286129" y="25400"/>
                  </a:cubicBezTo>
                  <a:cubicBezTo>
                    <a:pt x="1286129" y="39370"/>
                    <a:pt x="1274699" y="50800"/>
                    <a:pt x="1260729" y="50800"/>
                  </a:cubicBezTo>
                  <a:lnTo>
                    <a:pt x="25400" y="50800"/>
                  </a:lnTo>
                  <a:cubicBezTo>
                    <a:pt x="11430" y="50800"/>
                    <a:pt x="0" y="39370"/>
                    <a:pt x="0" y="25400"/>
                  </a:cubicBezTo>
                  <a:close/>
                </a:path>
              </a:pathLst>
            </a:custGeom>
            <a:solidFill>
              <a:srgbClr val="D9D4C9"/>
            </a:solidFill>
          </p:spPr>
        </p:sp>
      </p:grpSp>
      <p:grpSp>
        <p:nvGrpSpPr>
          <p:cNvPr id="27" name="Group 27"/>
          <p:cNvGrpSpPr/>
          <p:nvPr/>
        </p:nvGrpSpPr>
        <p:grpSpPr>
          <a:xfrm>
            <a:off x="4227115" y="3851989"/>
            <a:ext cx="330676" cy="330676"/>
            <a:chOff x="0" y="0"/>
            <a:chExt cx="826690" cy="826690"/>
          </a:xfrm>
        </p:grpSpPr>
        <p:sp>
          <p:nvSpPr>
            <p:cNvPr id="28" name="Freeform 28"/>
            <p:cNvSpPr/>
            <p:nvPr/>
          </p:nvSpPr>
          <p:spPr>
            <a:xfrm>
              <a:off x="0" y="0"/>
              <a:ext cx="826643" cy="826643"/>
            </a:xfrm>
            <a:custGeom>
              <a:avLst/>
              <a:gdLst/>
              <a:ahLst/>
              <a:cxnLst/>
              <a:rect l="l" t="t" r="r" b="b"/>
              <a:pathLst>
                <a:path w="826643" h="826643">
                  <a:moveTo>
                    <a:pt x="0" y="55118"/>
                  </a:moveTo>
                  <a:cubicBezTo>
                    <a:pt x="0" y="24638"/>
                    <a:pt x="24638" y="0"/>
                    <a:pt x="55118" y="0"/>
                  </a:cubicBezTo>
                  <a:lnTo>
                    <a:pt x="771525" y="0"/>
                  </a:lnTo>
                  <a:cubicBezTo>
                    <a:pt x="802005" y="0"/>
                    <a:pt x="826643" y="24638"/>
                    <a:pt x="826643" y="55118"/>
                  </a:cubicBezTo>
                  <a:lnTo>
                    <a:pt x="826643" y="771525"/>
                  </a:lnTo>
                  <a:cubicBezTo>
                    <a:pt x="826643" y="802005"/>
                    <a:pt x="802005" y="826643"/>
                    <a:pt x="771525" y="826643"/>
                  </a:cubicBezTo>
                  <a:lnTo>
                    <a:pt x="55118" y="826643"/>
                  </a:lnTo>
                  <a:cubicBezTo>
                    <a:pt x="24638" y="826643"/>
                    <a:pt x="0" y="802005"/>
                    <a:pt x="0" y="771525"/>
                  </a:cubicBezTo>
                  <a:close/>
                </a:path>
              </a:pathLst>
            </a:custGeom>
            <a:solidFill>
              <a:srgbClr val="F3EEE3"/>
            </a:solidFill>
          </p:spPr>
        </p:sp>
      </p:grpSp>
      <p:grpSp>
        <p:nvGrpSpPr>
          <p:cNvPr id="29" name="Group 29"/>
          <p:cNvGrpSpPr/>
          <p:nvPr/>
        </p:nvGrpSpPr>
        <p:grpSpPr>
          <a:xfrm>
            <a:off x="4331097" y="3833575"/>
            <a:ext cx="163513" cy="294005"/>
            <a:chOff x="0" y="0"/>
            <a:chExt cx="306587" cy="551260"/>
          </a:xfrm>
        </p:grpSpPr>
        <p:sp>
          <p:nvSpPr>
            <p:cNvPr id="30" name="Freeform 30"/>
            <p:cNvSpPr/>
            <p:nvPr/>
          </p:nvSpPr>
          <p:spPr>
            <a:xfrm>
              <a:off x="0" y="0"/>
              <a:ext cx="306587" cy="551260"/>
            </a:xfrm>
            <a:custGeom>
              <a:avLst/>
              <a:gdLst/>
              <a:ahLst/>
              <a:cxnLst/>
              <a:rect l="l" t="t" r="r" b="b"/>
              <a:pathLst>
                <a:path w="306587" h="551260">
                  <a:moveTo>
                    <a:pt x="0" y="0"/>
                  </a:moveTo>
                  <a:lnTo>
                    <a:pt x="306587" y="0"/>
                  </a:lnTo>
                  <a:lnTo>
                    <a:pt x="306587" y="551260"/>
                  </a:lnTo>
                  <a:lnTo>
                    <a:pt x="0" y="551260"/>
                  </a:lnTo>
                  <a:close/>
                </a:path>
              </a:pathLst>
            </a:custGeom>
            <a:solidFill>
              <a:srgbClr val="000000">
                <a:alpha val="0"/>
              </a:srgbClr>
            </a:solidFill>
          </p:spPr>
        </p:sp>
        <p:sp>
          <p:nvSpPr>
            <p:cNvPr id="31" name="TextBox 31"/>
            <p:cNvSpPr txBox="1"/>
            <p:nvPr/>
          </p:nvSpPr>
          <p:spPr>
            <a:xfrm>
              <a:off x="0" y="9525"/>
              <a:ext cx="306587" cy="541735"/>
            </a:xfrm>
            <a:prstGeom prst="rect">
              <a:avLst/>
            </a:prstGeom>
          </p:spPr>
          <p:txBody>
            <a:bodyPr lIns="0" tIns="0" rIns="0" bIns="0" rtlCol="0" anchor="t"/>
            <a:lstStyle/>
            <a:p>
              <a:pPr algn="ctr">
                <a:lnSpc>
                  <a:spcPts val="1733"/>
                </a:lnSpc>
              </a:pPr>
              <a:r>
                <a:rPr lang="en-US" sz="1733">
                  <a:solidFill>
                    <a:srgbClr val="2B4150"/>
                  </a:solidFill>
                  <a:latin typeface="Arimo"/>
                  <a:ea typeface="Arimo"/>
                  <a:cs typeface="Arimo"/>
                  <a:sym typeface="Arimo"/>
                </a:rPr>
                <a:t>2</a:t>
              </a:r>
            </a:p>
          </p:txBody>
        </p:sp>
      </p:grpSp>
      <p:grpSp>
        <p:nvGrpSpPr>
          <p:cNvPr id="32" name="Group 32"/>
          <p:cNvGrpSpPr/>
          <p:nvPr/>
        </p:nvGrpSpPr>
        <p:grpSpPr>
          <a:xfrm>
            <a:off x="5200888" y="3833575"/>
            <a:ext cx="1837452" cy="415227"/>
            <a:chOff x="0" y="0"/>
            <a:chExt cx="4593630" cy="1038068"/>
          </a:xfrm>
        </p:grpSpPr>
        <p:sp>
          <p:nvSpPr>
            <p:cNvPr id="33" name="Freeform 33"/>
            <p:cNvSpPr/>
            <p:nvPr/>
          </p:nvSpPr>
          <p:spPr>
            <a:xfrm>
              <a:off x="0" y="0"/>
              <a:ext cx="4593630" cy="1038068"/>
            </a:xfrm>
            <a:custGeom>
              <a:avLst/>
              <a:gdLst/>
              <a:ahLst/>
              <a:cxnLst/>
              <a:rect l="l" t="t" r="r" b="b"/>
              <a:pathLst>
                <a:path w="4593630" h="1038068">
                  <a:moveTo>
                    <a:pt x="0" y="0"/>
                  </a:moveTo>
                  <a:lnTo>
                    <a:pt x="4593630" y="0"/>
                  </a:lnTo>
                  <a:lnTo>
                    <a:pt x="4593630" y="1038068"/>
                  </a:lnTo>
                  <a:lnTo>
                    <a:pt x="0" y="1038068"/>
                  </a:lnTo>
                  <a:close/>
                </a:path>
              </a:pathLst>
            </a:custGeom>
            <a:solidFill>
              <a:srgbClr val="000000">
                <a:alpha val="0"/>
              </a:srgbClr>
            </a:solidFill>
          </p:spPr>
        </p:sp>
        <p:sp>
          <p:nvSpPr>
            <p:cNvPr id="34" name="TextBox 34"/>
            <p:cNvSpPr txBox="1"/>
            <p:nvPr/>
          </p:nvSpPr>
          <p:spPr>
            <a:xfrm>
              <a:off x="0" y="-19050"/>
              <a:ext cx="4593630" cy="1057118"/>
            </a:xfrm>
            <a:prstGeom prst="rect">
              <a:avLst/>
            </a:prstGeom>
          </p:spPr>
          <p:txBody>
            <a:bodyPr lIns="0" tIns="0" rIns="0" bIns="0" rtlCol="0" anchor="t"/>
            <a:lstStyle/>
            <a:p>
              <a:pPr algn="l">
                <a:lnSpc>
                  <a:spcPts val="2553"/>
                </a:lnSpc>
              </a:pPr>
              <a:r>
                <a:rPr lang="en-US" sz="2033">
                  <a:solidFill>
                    <a:srgbClr val="2B4150"/>
                  </a:solidFill>
                  <a:latin typeface="Arimo"/>
                  <a:ea typeface="Arimo"/>
                  <a:cs typeface="Arimo"/>
                  <a:sym typeface="Arimo"/>
                </a:rPr>
                <a:t>2022</a:t>
              </a:r>
            </a:p>
          </p:txBody>
        </p:sp>
      </p:grpSp>
      <p:grpSp>
        <p:nvGrpSpPr>
          <p:cNvPr id="35" name="Group 35"/>
          <p:cNvGrpSpPr/>
          <p:nvPr/>
        </p:nvGrpSpPr>
        <p:grpSpPr>
          <a:xfrm>
            <a:off x="5200888" y="4182665"/>
            <a:ext cx="4038283" cy="610413"/>
            <a:chOff x="0" y="0"/>
            <a:chExt cx="10095707" cy="1526033"/>
          </a:xfrm>
        </p:grpSpPr>
        <p:sp>
          <p:nvSpPr>
            <p:cNvPr id="36" name="Freeform 36"/>
            <p:cNvSpPr/>
            <p:nvPr/>
          </p:nvSpPr>
          <p:spPr>
            <a:xfrm>
              <a:off x="0" y="0"/>
              <a:ext cx="10095707" cy="1526033"/>
            </a:xfrm>
            <a:custGeom>
              <a:avLst/>
              <a:gdLst/>
              <a:ahLst/>
              <a:cxnLst/>
              <a:rect l="l" t="t" r="r" b="b"/>
              <a:pathLst>
                <a:path w="10095707" h="1526033">
                  <a:moveTo>
                    <a:pt x="0" y="0"/>
                  </a:moveTo>
                  <a:lnTo>
                    <a:pt x="10095707" y="0"/>
                  </a:lnTo>
                  <a:lnTo>
                    <a:pt x="10095707" y="1526033"/>
                  </a:lnTo>
                  <a:lnTo>
                    <a:pt x="0" y="1526033"/>
                  </a:lnTo>
                  <a:close/>
                </a:path>
              </a:pathLst>
            </a:custGeom>
            <a:solidFill>
              <a:srgbClr val="000000">
                <a:alpha val="0"/>
              </a:srgbClr>
            </a:solidFill>
          </p:spPr>
        </p:sp>
        <p:sp>
          <p:nvSpPr>
            <p:cNvPr id="37" name="TextBox 37"/>
            <p:cNvSpPr txBox="1"/>
            <p:nvPr/>
          </p:nvSpPr>
          <p:spPr>
            <a:xfrm>
              <a:off x="0" y="-47625"/>
              <a:ext cx="10095707" cy="1573658"/>
            </a:xfrm>
            <a:prstGeom prst="rect">
              <a:avLst/>
            </a:prstGeom>
          </p:spPr>
          <p:txBody>
            <a:bodyPr lIns="0" tIns="0" rIns="0" bIns="0" rtlCol="0" anchor="t"/>
            <a:lstStyle/>
            <a:p>
              <a:pPr algn="l">
                <a:lnSpc>
                  <a:spcPts val="2480"/>
                </a:lnSpc>
              </a:pPr>
              <a:r>
                <a:rPr lang="en-US" sz="1533">
                  <a:solidFill>
                    <a:srgbClr val="2B4150"/>
                  </a:solidFill>
                  <a:latin typeface="Source Sans Pro"/>
                  <a:ea typeface="Source Sans Pro"/>
                  <a:cs typeface="Source Sans Pro"/>
                  <a:sym typeface="Source Sans Pro"/>
                </a:rPr>
                <a:t>Її нагородили Філдсівською премією – найпрестижнішою нагородою в математиці.</a:t>
              </a:r>
            </a:p>
          </p:txBody>
        </p:sp>
      </p:grpSp>
      <p:grpSp>
        <p:nvGrpSpPr>
          <p:cNvPr id="38" name="Group 38"/>
          <p:cNvGrpSpPr/>
          <p:nvPr/>
        </p:nvGrpSpPr>
        <p:grpSpPr>
          <a:xfrm>
            <a:off x="4537472" y="5236131"/>
            <a:ext cx="514429" cy="20320"/>
            <a:chOff x="0" y="0"/>
            <a:chExt cx="1286073" cy="50800"/>
          </a:xfrm>
        </p:grpSpPr>
        <p:sp>
          <p:nvSpPr>
            <p:cNvPr id="39" name="Freeform 39"/>
            <p:cNvSpPr/>
            <p:nvPr/>
          </p:nvSpPr>
          <p:spPr>
            <a:xfrm>
              <a:off x="0" y="0"/>
              <a:ext cx="1286129" cy="50800"/>
            </a:xfrm>
            <a:custGeom>
              <a:avLst/>
              <a:gdLst/>
              <a:ahLst/>
              <a:cxnLst/>
              <a:rect l="l" t="t" r="r" b="b"/>
              <a:pathLst>
                <a:path w="1286129" h="50800">
                  <a:moveTo>
                    <a:pt x="0" y="25400"/>
                  </a:moveTo>
                  <a:cubicBezTo>
                    <a:pt x="0" y="11430"/>
                    <a:pt x="11430" y="0"/>
                    <a:pt x="25400" y="0"/>
                  </a:cubicBezTo>
                  <a:lnTo>
                    <a:pt x="1260729" y="0"/>
                  </a:lnTo>
                  <a:cubicBezTo>
                    <a:pt x="1274699" y="0"/>
                    <a:pt x="1286129" y="11430"/>
                    <a:pt x="1286129" y="25400"/>
                  </a:cubicBezTo>
                  <a:cubicBezTo>
                    <a:pt x="1286129" y="39370"/>
                    <a:pt x="1274699" y="50800"/>
                    <a:pt x="1260729" y="50800"/>
                  </a:cubicBezTo>
                  <a:lnTo>
                    <a:pt x="25400" y="50800"/>
                  </a:lnTo>
                  <a:cubicBezTo>
                    <a:pt x="11430" y="50800"/>
                    <a:pt x="0" y="39370"/>
                    <a:pt x="0" y="25400"/>
                  </a:cubicBezTo>
                  <a:close/>
                </a:path>
              </a:pathLst>
            </a:custGeom>
            <a:solidFill>
              <a:srgbClr val="D9D4C9"/>
            </a:solidFill>
          </p:spPr>
        </p:sp>
      </p:grpSp>
      <p:grpSp>
        <p:nvGrpSpPr>
          <p:cNvPr id="40" name="Group 40"/>
          <p:cNvGrpSpPr/>
          <p:nvPr/>
        </p:nvGrpSpPr>
        <p:grpSpPr>
          <a:xfrm>
            <a:off x="4227115" y="5080953"/>
            <a:ext cx="330676" cy="330676"/>
            <a:chOff x="0" y="0"/>
            <a:chExt cx="826690" cy="826690"/>
          </a:xfrm>
        </p:grpSpPr>
        <p:sp>
          <p:nvSpPr>
            <p:cNvPr id="41" name="Freeform 41"/>
            <p:cNvSpPr/>
            <p:nvPr/>
          </p:nvSpPr>
          <p:spPr>
            <a:xfrm>
              <a:off x="0" y="0"/>
              <a:ext cx="826643" cy="826643"/>
            </a:xfrm>
            <a:custGeom>
              <a:avLst/>
              <a:gdLst/>
              <a:ahLst/>
              <a:cxnLst/>
              <a:rect l="l" t="t" r="r" b="b"/>
              <a:pathLst>
                <a:path w="826643" h="826643">
                  <a:moveTo>
                    <a:pt x="0" y="55118"/>
                  </a:moveTo>
                  <a:cubicBezTo>
                    <a:pt x="0" y="24638"/>
                    <a:pt x="24638" y="0"/>
                    <a:pt x="55118" y="0"/>
                  </a:cubicBezTo>
                  <a:lnTo>
                    <a:pt x="771525" y="0"/>
                  </a:lnTo>
                  <a:cubicBezTo>
                    <a:pt x="802005" y="0"/>
                    <a:pt x="826643" y="24638"/>
                    <a:pt x="826643" y="55118"/>
                  </a:cubicBezTo>
                  <a:lnTo>
                    <a:pt x="826643" y="771525"/>
                  </a:lnTo>
                  <a:cubicBezTo>
                    <a:pt x="826643" y="802005"/>
                    <a:pt x="802005" y="826643"/>
                    <a:pt x="771525" y="826643"/>
                  </a:cubicBezTo>
                  <a:lnTo>
                    <a:pt x="55118" y="826643"/>
                  </a:lnTo>
                  <a:cubicBezTo>
                    <a:pt x="24638" y="826643"/>
                    <a:pt x="0" y="802005"/>
                    <a:pt x="0" y="771525"/>
                  </a:cubicBezTo>
                  <a:close/>
                </a:path>
              </a:pathLst>
            </a:custGeom>
            <a:solidFill>
              <a:srgbClr val="F3EEE3"/>
            </a:solidFill>
          </p:spPr>
        </p:sp>
      </p:grpSp>
      <p:grpSp>
        <p:nvGrpSpPr>
          <p:cNvPr id="42" name="Group 42"/>
          <p:cNvGrpSpPr/>
          <p:nvPr/>
        </p:nvGrpSpPr>
        <p:grpSpPr>
          <a:xfrm>
            <a:off x="4330462" y="5092909"/>
            <a:ext cx="148140" cy="263633"/>
            <a:chOff x="0" y="0"/>
            <a:chExt cx="309762" cy="551260"/>
          </a:xfrm>
        </p:grpSpPr>
        <p:sp>
          <p:nvSpPr>
            <p:cNvPr id="43" name="Freeform 43"/>
            <p:cNvSpPr/>
            <p:nvPr/>
          </p:nvSpPr>
          <p:spPr>
            <a:xfrm>
              <a:off x="0" y="0"/>
              <a:ext cx="309762" cy="551260"/>
            </a:xfrm>
            <a:custGeom>
              <a:avLst/>
              <a:gdLst/>
              <a:ahLst/>
              <a:cxnLst/>
              <a:rect l="l" t="t" r="r" b="b"/>
              <a:pathLst>
                <a:path w="309762" h="551260">
                  <a:moveTo>
                    <a:pt x="0" y="0"/>
                  </a:moveTo>
                  <a:lnTo>
                    <a:pt x="309762" y="0"/>
                  </a:lnTo>
                  <a:lnTo>
                    <a:pt x="309762" y="551260"/>
                  </a:lnTo>
                  <a:lnTo>
                    <a:pt x="0" y="551260"/>
                  </a:lnTo>
                  <a:close/>
                </a:path>
              </a:pathLst>
            </a:custGeom>
            <a:solidFill>
              <a:srgbClr val="000000">
                <a:alpha val="0"/>
              </a:srgbClr>
            </a:solidFill>
          </p:spPr>
        </p:sp>
        <p:sp>
          <p:nvSpPr>
            <p:cNvPr id="44" name="TextBox 44"/>
            <p:cNvSpPr txBox="1"/>
            <p:nvPr/>
          </p:nvSpPr>
          <p:spPr>
            <a:xfrm>
              <a:off x="0" y="9525"/>
              <a:ext cx="309762" cy="541735"/>
            </a:xfrm>
            <a:prstGeom prst="rect">
              <a:avLst/>
            </a:prstGeom>
          </p:spPr>
          <p:txBody>
            <a:bodyPr lIns="0" tIns="0" rIns="0" bIns="0" rtlCol="0" anchor="t"/>
            <a:lstStyle/>
            <a:p>
              <a:pPr algn="ctr">
                <a:lnSpc>
                  <a:spcPts val="1733"/>
                </a:lnSpc>
              </a:pPr>
              <a:r>
                <a:rPr lang="en-US" sz="1733">
                  <a:solidFill>
                    <a:srgbClr val="2B4150"/>
                  </a:solidFill>
                  <a:latin typeface="Arimo"/>
                  <a:ea typeface="Arimo"/>
                  <a:cs typeface="Arimo"/>
                  <a:sym typeface="Arimo"/>
                </a:rPr>
                <a:t>3</a:t>
              </a:r>
            </a:p>
          </p:txBody>
        </p:sp>
      </p:grpSp>
      <p:grpSp>
        <p:nvGrpSpPr>
          <p:cNvPr id="45" name="Group 45"/>
          <p:cNvGrpSpPr/>
          <p:nvPr/>
        </p:nvGrpSpPr>
        <p:grpSpPr>
          <a:xfrm>
            <a:off x="5200888" y="5062537"/>
            <a:ext cx="1837452" cy="415227"/>
            <a:chOff x="0" y="0"/>
            <a:chExt cx="4593630" cy="1038068"/>
          </a:xfrm>
        </p:grpSpPr>
        <p:sp>
          <p:nvSpPr>
            <p:cNvPr id="46" name="Freeform 46"/>
            <p:cNvSpPr/>
            <p:nvPr/>
          </p:nvSpPr>
          <p:spPr>
            <a:xfrm>
              <a:off x="0" y="0"/>
              <a:ext cx="4593630" cy="1038068"/>
            </a:xfrm>
            <a:custGeom>
              <a:avLst/>
              <a:gdLst/>
              <a:ahLst/>
              <a:cxnLst/>
              <a:rect l="l" t="t" r="r" b="b"/>
              <a:pathLst>
                <a:path w="4593630" h="1038068">
                  <a:moveTo>
                    <a:pt x="0" y="0"/>
                  </a:moveTo>
                  <a:lnTo>
                    <a:pt x="4593630" y="0"/>
                  </a:lnTo>
                  <a:lnTo>
                    <a:pt x="4593630" y="1038068"/>
                  </a:lnTo>
                  <a:lnTo>
                    <a:pt x="0" y="1038068"/>
                  </a:lnTo>
                  <a:close/>
                </a:path>
              </a:pathLst>
            </a:custGeom>
            <a:solidFill>
              <a:srgbClr val="000000">
                <a:alpha val="0"/>
              </a:srgbClr>
            </a:solidFill>
          </p:spPr>
        </p:sp>
        <p:sp>
          <p:nvSpPr>
            <p:cNvPr id="47" name="TextBox 47"/>
            <p:cNvSpPr txBox="1"/>
            <p:nvPr/>
          </p:nvSpPr>
          <p:spPr>
            <a:xfrm>
              <a:off x="0" y="-19050"/>
              <a:ext cx="4593630" cy="1057118"/>
            </a:xfrm>
            <a:prstGeom prst="rect">
              <a:avLst/>
            </a:prstGeom>
          </p:spPr>
          <p:txBody>
            <a:bodyPr lIns="0" tIns="0" rIns="0" bIns="0" rtlCol="0" anchor="t"/>
            <a:lstStyle/>
            <a:p>
              <a:pPr algn="l">
                <a:lnSpc>
                  <a:spcPts val="2553"/>
                </a:lnSpc>
              </a:pPr>
              <a:r>
                <a:rPr lang="en-US" sz="2033">
                  <a:solidFill>
                    <a:srgbClr val="2B4150"/>
                  </a:solidFill>
                  <a:latin typeface="Arimo"/>
                  <a:ea typeface="Arimo"/>
                  <a:cs typeface="Arimo"/>
                  <a:sym typeface="Arimo"/>
                </a:rPr>
                <a:t>Дослідження</a:t>
              </a:r>
            </a:p>
          </p:txBody>
        </p:sp>
      </p:grpSp>
      <p:grpSp>
        <p:nvGrpSpPr>
          <p:cNvPr id="48" name="Group 48"/>
          <p:cNvGrpSpPr/>
          <p:nvPr/>
        </p:nvGrpSpPr>
        <p:grpSpPr>
          <a:xfrm>
            <a:off x="5200888" y="5411629"/>
            <a:ext cx="4038283" cy="610413"/>
            <a:chOff x="0" y="0"/>
            <a:chExt cx="10095707" cy="1526033"/>
          </a:xfrm>
        </p:grpSpPr>
        <p:sp>
          <p:nvSpPr>
            <p:cNvPr id="49" name="Freeform 49"/>
            <p:cNvSpPr/>
            <p:nvPr/>
          </p:nvSpPr>
          <p:spPr>
            <a:xfrm>
              <a:off x="0" y="0"/>
              <a:ext cx="10095707" cy="1526033"/>
            </a:xfrm>
            <a:custGeom>
              <a:avLst/>
              <a:gdLst/>
              <a:ahLst/>
              <a:cxnLst/>
              <a:rect l="l" t="t" r="r" b="b"/>
              <a:pathLst>
                <a:path w="10095707" h="1526033">
                  <a:moveTo>
                    <a:pt x="0" y="0"/>
                  </a:moveTo>
                  <a:lnTo>
                    <a:pt x="10095707" y="0"/>
                  </a:lnTo>
                  <a:lnTo>
                    <a:pt x="10095707" y="1526033"/>
                  </a:lnTo>
                  <a:lnTo>
                    <a:pt x="0" y="1526033"/>
                  </a:lnTo>
                  <a:close/>
                </a:path>
              </a:pathLst>
            </a:custGeom>
            <a:solidFill>
              <a:srgbClr val="000000">
                <a:alpha val="0"/>
              </a:srgbClr>
            </a:solidFill>
          </p:spPr>
        </p:sp>
        <p:sp>
          <p:nvSpPr>
            <p:cNvPr id="50" name="TextBox 50"/>
            <p:cNvSpPr txBox="1"/>
            <p:nvPr/>
          </p:nvSpPr>
          <p:spPr>
            <a:xfrm>
              <a:off x="0" y="-47625"/>
              <a:ext cx="10095707" cy="1573658"/>
            </a:xfrm>
            <a:prstGeom prst="rect">
              <a:avLst/>
            </a:prstGeom>
          </p:spPr>
          <p:txBody>
            <a:bodyPr lIns="0" tIns="0" rIns="0" bIns="0" rtlCol="0" anchor="t"/>
            <a:lstStyle/>
            <a:p>
              <a:pPr algn="l">
                <a:lnSpc>
                  <a:spcPts val="2480"/>
                </a:lnSpc>
              </a:pPr>
              <a:r>
                <a:rPr lang="en-US" sz="1533">
                  <a:solidFill>
                    <a:srgbClr val="2B4150"/>
                  </a:solidFill>
                  <a:latin typeface="Source Sans Pro"/>
                  <a:ea typeface="Source Sans Pro"/>
                  <a:cs typeface="Source Sans Pro"/>
                  <a:sym typeface="Source Sans Pro"/>
                </a:rPr>
                <a:t>Вона відома своїми дослідженнями в галузі теорії чисел та геометрії.</a:t>
              </a:r>
            </a:p>
          </p:txBody>
        </p:sp>
      </p:grpSp>
      <p:sp>
        <p:nvSpPr>
          <p:cNvPr id="51" name="Freeform 51"/>
          <p:cNvSpPr/>
          <p:nvPr/>
        </p:nvSpPr>
        <p:spPr>
          <a:xfrm>
            <a:off x="2100621" y="2788364"/>
            <a:ext cx="688755" cy="747631"/>
          </a:xfrm>
          <a:custGeom>
            <a:avLst/>
            <a:gdLst/>
            <a:ahLst/>
            <a:cxnLst/>
            <a:rect l="l" t="t" r="r" b="b"/>
            <a:pathLst>
              <a:path w="688755" h="747631">
                <a:moveTo>
                  <a:pt x="0" y="0"/>
                </a:moveTo>
                <a:lnTo>
                  <a:pt x="688755" y="0"/>
                </a:lnTo>
                <a:lnTo>
                  <a:pt x="688755" y="747631"/>
                </a:lnTo>
                <a:lnTo>
                  <a:pt x="0" y="747631"/>
                </a:lnTo>
                <a:lnTo>
                  <a:pt x="0" y="0"/>
                </a:lnTo>
                <a:close/>
              </a:path>
            </a:pathLst>
          </a:custGeom>
          <a:blipFill>
            <a:blip r:embed="rId5"/>
            <a:stretch>
              <a:fillRect/>
            </a:stretch>
          </a:blipFill>
        </p:spPr>
      </p:sp>
      <p:sp>
        <p:nvSpPr>
          <p:cNvPr id="52" name="Freeform 52"/>
          <p:cNvSpPr/>
          <p:nvPr/>
        </p:nvSpPr>
        <p:spPr>
          <a:xfrm>
            <a:off x="7937339" y="5925761"/>
            <a:ext cx="1816261" cy="1389439"/>
          </a:xfrm>
          <a:custGeom>
            <a:avLst/>
            <a:gdLst/>
            <a:ahLst/>
            <a:cxnLst/>
            <a:rect l="l" t="t" r="r" b="b"/>
            <a:pathLst>
              <a:path w="1816261" h="1389439">
                <a:moveTo>
                  <a:pt x="0" y="0"/>
                </a:moveTo>
                <a:lnTo>
                  <a:pt x="1816261" y="0"/>
                </a:lnTo>
                <a:lnTo>
                  <a:pt x="1816261" y="1389439"/>
                </a:lnTo>
                <a:lnTo>
                  <a:pt x="0" y="138943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3" name="Freeform 53"/>
          <p:cNvSpPr/>
          <p:nvPr/>
        </p:nvSpPr>
        <p:spPr>
          <a:xfrm>
            <a:off x="5200888" y="6069667"/>
            <a:ext cx="2306270" cy="1199260"/>
          </a:xfrm>
          <a:custGeom>
            <a:avLst/>
            <a:gdLst/>
            <a:ahLst/>
            <a:cxnLst/>
            <a:rect l="l" t="t" r="r" b="b"/>
            <a:pathLst>
              <a:path w="2306270" h="1199260">
                <a:moveTo>
                  <a:pt x="0" y="0"/>
                </a:moveTo>
                <a:lnTo>
                  <a:pt x="2306270" y="0"/>
                </a:lnTo>
                <a:lnTo>
                  <a:pt x="2306270" y="1199260"/>
                </a:lnTo>
                <a:lnTo>
                  <a:pt x="0" y="119926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0" y="914400"/>
            <a:ext cx="9753600" cy="54864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50738C"/>
            </a:solidFill>
          </p:spPr>
        </p:sp>
      </p:grpSp>
      <p:grpSp>
        <p:nvGrpSpPr>
          <p:cNvPr id="4" name="Group 4"/>
          <p:cNvGrpSpPr/>
          <p:nvPr/>
        </p:nvGrpSpPr>
        <p:grpSpPr>
          <a:xfrm>
            <a:off x="0" y="-124778"/>
            <a:ext cx="9753600" cy="7439978"/>
            <a:chOff x="0" y="0"/>
            <a:chExt cx="24384000" cy="18599944"/>
          </a:xfrm>
        </p:grpSpPr>
        <p:sp>
          <p:nvSpPr>
            <p:cNvPr id="5" name="Freeform 5"/>
            <p:cNvSpPr/>
            <p:nvPr/>
          </p:nvSpPr>
          <p:spPr>
            <a:xfrm>
              <a:off x="0" y="0"/>
              <a:ext cx="24384000" cy="18599944"/>
            </a:xfrm>
            <a:custGeom>
              <a:avLst/>
              <a:gdLst/>
              <a:ahLst/>
              <a:cxnLst/>
              <a:rect l="l" t="t" r="r" b="b"/>
              <a:pathLst>
                <a:path w="24384000" h="18599944">
                  <a:moveTo>
                    <a:pt x="0" y="0"/>
                  </a:moveTo>
                  <a:lnTo>
                    <a:pt x="24384000" y="0"/>
                  </a:lnTo>
                  <a:lnTo>
                    <a:pt x="24384000" y="18599944"/>
                  </a:lnTo>
                  <a:lnTo>
                    <a:pt x="0" y="18599944"/>
                  </a:lnTo>
                  <a:close/>
                </a:path>
              </a:pathLst>
            </a:custGeom>
            <a:solidFill>
              <a:srgbClr val="FFFCF5"/>
            </a:solidFill>
          </p:spPr>
        </p:sp>
      </p:grpSp>
      <p:grpSp>
        <p:nvGrpSpPr>
          <p:cNvPr id="6" name="Group 6"/>
          <p:cNvGrpSpPr/>
          <p:nvPr/>
        </p:nvGrpSpPr>
        <p:grpSpPr>
          <a:xfrm>
            <a:off x="4241643" y="391767"/>
            <a:ext cx="4982763" cy="2666847"/>
            <a:chOff x="-4558" y="0"/>
            <a:chExt cx="12456909" cy="6667118"/>
          </a:xfrm>
        </p:grpSpPr>
        <p:sp>
          <p:nvSpPr>
            <p:cNvPr id="7" name="Freeform 7"/>
            <p:cNvSpPr/>
            <p:nvPr/>
          </p:nvSpPr>
          <p:spPr>
            <a:xfrm>
              <a:off x="0" y="0"/>
              <a:ext cx="12452351" cy="5440363"/>
            </a:xfrm>
            <a:custGeom>
              <a:avLst/>
              <a:gdLst/>
              <a:ahLst/>
              <a:cxnLst/>
              <a:rect l="l" t="t" r="r" b="b"/>
              <a:pathLst>
                <a:path w="12452351" h="5440363">
                  <a:moveTo>
                    <a:pt x="0" y="0"/>
                  </a:moveTo>
                  <a:lnTo>
                    <a:pt x="12452351" y="0"/>
                  </a:lnTo>
                  <a:lnTo>
                    <a:pt x="12452351" y="5440363"/>
                  </a:lnTo>
                  <a:lnTo>
                    <a:pt x="0" y="5440363"/>
                  </a:lnTo>
                  <a:close/>
                </a:path>
              </a:pathLst>
            </a:custGeom>
            <a:solidFill>
              <a:srgbClr val="000000">
                <a:alpha val="0"/>
              </a:srgbClr>
            </a:solidFill>
          </p:spPr>
        </p:sp>
        <p:sp>
          <p:nvSpPr>
            <p:cNvPr id="8" name="TextBox 8"/>
            <p:cNvSpPr txBox="1"/>
            <p:nvPr/>
          </p:nvSpPr>
          <p:spPr>
            <a:xfrm>
              <a:off x="-4558" y="1169605"/>
              <a:ext cx="12452351" cy="5497513"/>
            </a:xfrm>
            <a:prstGeom prst="rect">
              <a:avLst/>
            </a:prstGeom>
          </p:spPr>
          <p:txBody>
            <a:bodyPr lIns="0" tIns="0" rIns="0" bIns="0" rtlCol="0" anchor="t"/>
            <a:lstStyle/>
            <a:p>
              <a:pPr algn="l">
                <a:lnSpc>
                  <a:spcPts val="4447"/>
                </a:lnSpc>
              </a:pPr>
              <a:r>
                <a:rPr lang="en-US" sz="3566" u="sng" dirty="0" err="1">
                  <a:solidFill>
                    <a:srgbClr val="2B4150"/>
                  </a:solidFill>
                  <a:latin typeface="Adlery Swash"/>
                  <a:ea typeface="Adlery Swash"/>
                  <a:cs typeface="Adlery Swash"/>
                  <a:sym typeface="Adlery Swash"/>
                  <a:hlinkClick r:id="rId3" tooltip="https://uk.wikipedia.org/wiki/%D0%90%D1%80%D0%B1%D1%83%D0%B7%D0%BE%D0%B2%D0%B0_%D0%A1%D0%B2%D1%96%D1%82%D0%BB%D0%B0%D0%BD%D0%B0_%D0%91%D0%BE%D1%80%D0%B8%D1%81%D1%96%D0%B2%D0%BD%D0%B0"/>
                </a:rPr>
                <a:t>Світлана</a:t>
              </a:r>
              <a:r>
                <a:rPr lang="en-US" sz="3566" u="sng" dirty="0">
                  <a:solidFill>
                    <a:srgbClr val="2B4150"/>
                  </a:solidFill>
                  <a:latin typeface="Adlery Swash"/>
                  <a:ea typeface="Adlery Swash"/>
                  <a:cs typeface="Adlery Swash"/>
                  <a:sym typeface="Adlery Swash"/>
                  <a:hlinkClick r:id="rId3" tooltip="https://uk.wikipedia.org/wiki/%D0%90%D1%80%D0%B1%D1%83%D0%B7%D0%BE%D0%B2%D0%B0_%D0%A1%D0%B2%D1%96%D1%82%D0%BB%D0%B0%D0%BD%D0%B0_%D0%91%D0%BE%D1%80%D0%B8%D1%81%D1%96%D0%B2%D0%BD%D0%B0"/>
                </a:rPr>
                <a:t> </a:t>
              </a:r>
              <a:r>
                <a:rPr lang="en-US" sz="3566" u="sng" dirty="0" err="1">
                  <a:solidFill>
                    <a:srgbClr val="2B4150"/>
                  </a:solidFill>
                  <a:latin typeface="Adlery Swash"/>
                  <a:ea typeface="Adlery Swash"/>
                  <a:cs typeface="Adlery Swash"/>
                  <a:sym typeface="Adlery Swash"/>
                  <a:hlinkClick r:id="rId3" tooltip="https://uk.wikipedia.org/wiki/%D0%90%D1%80%D0%B1%D1%83%D0%B7%D0%BE%D0%B2%D0%B0_%D0%A1%D0%B2%D1%96%D1%82%D0%BB%D0%B0%D0%BD%D0%B0_%D0%91%D0%BE%D1%80%D0%B8%D1%81%D1%96%D0%B2%D0%BD%D0%B0"/>
                </a:rPr>
                <a:t>Арбузова</a:t>
              </a:r>
              <a:r>
                <a:rPr lang="en-US" sz="3566" dirty="0">
                  <a:solidFill>
                    <a:srgbClr val="2B4150"/>
                  </a:solidFill>
                  <a:latin typeface="Adlery Swash"/>
                  <a:ea typeface="Adlery Swash"/>
                  <a:cs typeface="Adlery Swash"/>
                  <a:sym typeface="Adlery Swash"/>
                </a:rPr>
                <a:t>:</a:t>
              </a:r>
            </a:p>
            <a:p>
              <a:pPr algn="ctr">
                <a:lnSpc>
                  <a:spcPts val="4448"/>
                </a:lnSpc>
              </a:pPr>
              <a:r>
                <a:rPr lang="en-US" sz="3566" dirty="0" err="1">
                  <a:solidFill>
                    <a:srgbClr val="2B4150"/>
                  </a:solidFill>
                  <a:latin typeface="Adlery Swash"/>
                  <a:ea typeface="Adlery Swash"/>
                  <a:cs typeface="Adlery Swash"/>
                  <a:sym typeface="Adlery Swash"/>
                </a:rPr>
                <a:t>інноваційна</a:t>
              </a:r>
              <a:r>
                <a:rPr lang="en-US" sz="3566" dirty="0">
                  <a:solidFill>
                    <a:srgbClr val="2B4150"/>
                  </a:solidFill>
                  <a:latin typeface="Adlery Swash"/>
                  <a:ea typeface="Adlery Swash"/>
                  <a:cs typeface="Adlery Swash"/>
                  <a:sym typeface="Adlery Swash"/>
                </a:rPr>
                <a:t> </a:t>
              </a:r>
              <a:r>
                <a:rPr lang="en-US" sz="3566" dirty="0" err="1">
                  <a:solidFill>
                    <a:srgbClr val="2B4150"/>
                  </a:solidFill>
                  <a:latin typeface="Adlery Swash"/>
                  <a:ea typeface="Adlery Swash"/>
                  <a:cs typeface="Adlery Swash"/>
                  <a:sym typeface="Adlery Swash"/>
                </a:rPr>
                <a:t>біохімікиня</a:t>
              </a:r>
              <a:endParaRPr lang="en-US" sz="3566" dirty="0">
                <a:solidFill>
                  <a:srgbClr val="2B4150"/>
                </a:solidFill>
                <a:latin typeface="Adlery Swash"/>
                <a:ea typeface="Adlery Swash"/>
                <a:cs typeface="Adlery Swash"/>
                <a:sym typeface="Adlery Swash"/>
              </a:endParaRPr>
            </a:p>
          </p:txBody>
        </p:sp>
      </p:grpSp>
      <p:grpSp>
        <p:nvGrpSpPr>
          <p:cNvPr id="9" name="Group 9"/>
          <p:cNvGrpSpPr/>
          <p:nvPr/>
        </p:nvGrpSpPr>
        <p:grpSpPr>
          <a:xfrm>
            <a:off x="4243466" y="2202492"/>
            <a:ext cx="171201" cy="730841"/>
            <a:chOff x="0" y="0"/>
            <a:chExt cx="283368" cy="1209675"/>
          </a:xfrm>
        </p:grpSpPr>
        <p:sp>
          <p:nvSpPr>
            <p:cNvPr id="10" name="Freeform 10"/>
            <p:cNvSpPr/>
            <p:nvPr/>
          </p:nvSpPr>
          <p:spPr>
            <a:xfrm>
              <a:off x="0" y="0"/>
              <a:ext cx="283464" cy="1209675"/>
            </a:xfrm>
            <a:custGeom>
              <a:avLst/>
              <a:gdLst/>
              <a:ahLst/>
              <a:cxnLst/>
              <a:rect l="l" t="t" r="r" b="b"/>
              <a:pathLst>
                <a:path w="283464" h="1209675">
                  <a:moveTo>
                    <a:pt x="0" y="56769"/>
                  </a:moveTo>
                  <a:cubicBezTo>
                    <a:pt x="0" y="25400"/>
                    <a:pt x="25400" y="0"/>
                    <a:pt x="56769" y="0"/>
                  </a:cubicBezTo>
                  <a:lnTo>
                    <a:pt x="226695" y="0"/>
                  </a:lnTo>
                  <a:cubicBezTo>
                    <a:pt x="258064" y="0"/>
                    <a:pt x="283464" y="25400"/>
                    <a:pt x="283464" y="56769"/>
                  </a:cubicBezTo>
                  <a:lnTo>
                    <a:pt x="283464" y="1152906"/>
                  </a:lnTo>
                  <a:cubicBezTo>
                    <a:pt x="283464" y="1184275"/>
                    <a:pt x="258064" y="1209675"/>
                    <a:pt x="226695" y="1209675"/>
                  </a:cubicBezTo>
                  <a:lnTo>
                    <a:pt x="56769" y="1209675"/>
                  </a:lnTo>
                  <a:cubicBezTo>
                    <a:pt x="25400" y="1209675"/>
                    <a:pt x="0" y="1184275"/>
                    <a:pt x="0" y="1152906"/>
                  </a:cubicBezTo>
                  <a:close/>
                </a:path>
              </a:pathLst>
            </a:custGeom>
            <a:solidFill>
              <a:srgbClr val="F3EEE3"/>
            </a:solidFill>
          </p:spPr>
        </p:sp>
      </p:grpSp>
      <p:grpSp>
        <p:nvGrpSpPr>
          <p:cNvPr id="11" name="Group 11"/>
          <p:cNvGrpSpPr/>
          <p:nvPr/>
        </p:nvGrpSpPr>
        <p:grpSpPr>
          <a:xfrm>
            <a:off x="4526915" y="2096001"/>
            <a:ext cx="4697492" cy="1499210"/>
            <a:chOff x="0" y="0"/>
            <a:chExt cx="11743730" cy="3748025"/>
          </a:xfrm>
        </p:grpSpPr>
        <p:sp>
          <p:nvSpPr>
            <p:cNvPr id="12" name="Freeform 12"/>
            <p:cNvSpPr/>
            <p:nvPr/>
          </p:nvSpPr>
          <p:spPr>
            <a:xfrm>
              <a:off x="0" y="0"/>
              <a:ext cx="11743730" cy="3748025"/>
            </a:xfrm>
            <a:custGeom>
              <a:avLst/>
              <a:gdLst/>
              <a:ahLst/>
              <a:cxnLst/>
              <a:rect l="l" t="t" r="r" b="b"/>
              <a:pathLst>
                <a:path w="11743730" h="3748025">
                  <a:moveTo>
                    <a:pt x="0" y="0"/>
                  </a:moveTo>
                  <a:lnTo>
                    <a:pt x="11743730" y="0"/>
                  </a:lnTo>
                  <a:lnTo>
                    <a:pt x="11743730" y="3748025"/>
                  </a:lnTo>
                  <a:lnTo>
                    <a:pt x="0" y="3748025"/>
                  </a:lnTo>
                  <a:close/>
                </a:path>
              </a:pathLst>
            </a:custGeom>
            <a:solidFill>
              <a:srgbClr val="000000">
                <a:alpha val="0"/>
              </a:srgbClr>
            </a:solidFill>
          </p:spPr>
        </p:sp>
        <p:sp>
          <p:nvSpPr>
            <p:cNvPr id="13" name="TextBox 13"/>
            <p:cNvSpPr txBox="1"/>
            <p:nvPr/>
          </p:nvSpPr>
          <p:spPr>
            <a:xfrm>
              <a:off x="0" y="-76200"/>
              <a:ext cx="11743730" cy="3824225"/>
            </a:xfrm>
            <a:prstGeom prst="rect">
              <a:avLst/>
            </a:prstGeom>
          </p:spPr>
          <p:txBody>
            <a:bodyPr lIns="0" tIns="0" rIns="0" bIns="0" rtlCol="0" anchor="t"/>
            <a:lstStyle/>
            <a:p>
              <a:pPr algn="l">
                <a:lnSpc>
                  <a:spcPts val="3039"/>
                </a:lnSpc>
              </a:pPr>
              <a:r>
                <a:rPr lang="en-US" sz="1866">
                  <a:solidFill>
                    <a:srgbClr val="2B4150"/>
                  </a:solidFill>
                  <a:latin typeface="Source Sans Pro"/>
                  <a:ea typeface="Source Sans Pro"/>
                  <a:cs typeface="Source Sans Pro"/>
                  <a:sym typeface="Source Sans Pro"/>
                </a:rPr>
                <a:t>Світлана Арбузова - відома українська біохімікиня, яка зробила значний внесок у дослідження структури білків та їхніх функцій.</a:t>
              </a:r>
            </a:p>
          </p:txBody>
        </p:sp>
      </p:grpSp>
      <p:grpSp>
        <p:nvGrpSpPr>
          <p:cNvPr id="14" name="Group 14"/>
          <p:cNvGrpSpPr/>
          <p:nvPr/>
        </p:nvGrpSpPr>
        <p:grpSpPr>
          <a:xfrm>
            <a:off x="4347939" y="3925967"/>
            <a:ext cx="178976" cy="764033"/>
            <a:chOff x="0" y="0"/>
            <a:chExt cx="283368" cy="1209675"/>
          </a:xfrm>
        </p:grpSpPr>
        <p:sp>
          <p:nvSpPr>
            <p:cNvPr id="15" name="Freeform 15"/>
            <p:cNvSpPr/>
            <p:nvPr/>
          </p:nvSpPr>
          <p:spPr>
            <a:xfrm>
              <a:off x="0" y="0"/>
              <a:ext cx="283464" cy="1209675"/>
            </a:xfrm>
            <a:custGeom>
              <a:avLst/>
              <a:gdLst/>
              <a:ahLst/>
              <a:cxnLst/>
              <a:rect l="l" t="t" r="r" b="b"/>
              <a:pathLst>
                <a:path w="283464" h="1209675">
                  <a:moveTo>
                    <a:pt x="0" y="56769"/>
                  </a:moveTo>
                  <a:cubicBezTo>
                    <a:pt x="0" y="25400"/>
                    <a:pt x="25400" y="0"/>
                    <a:pt x="56769" y="0"/>
                  </a:cubicBezTo>
                  <a:lnTo>
                    <a:pt x="226695" y="0"/>
                  </a:lnTo>
                  <a:cubicBezTo>
                    <a:pt x="258064" y="0"/>
                    <a:pt x="283464" y="25400"/>
                    <a:pt x="283464" y="56769"/>
                  </a:cubicBezTo>
                  <a:lnTo>
                    <a:pt x="283464" y="1152906"/>
                  </a:lnTo>
                  <a:cubicBezTo>
                    <a:pt x="283464" y="1184275"/>
                    <a:pt x="258064" y="1209675"/>
                    <a:pt x="226695" y="1209675"/>
                  </a:cubicBezTo>
                  <a:lnTo>
                    <a:pt x="56769" y="1209675"/>
                  </a:lnTo>
                  <a:cubicBezTo>
                    <a:pt x="25400" y="1209675"/>
                    <a:pt x="0" y="1184275"/>
                    <a:pt x="0" y="1152906"/>
                  </a:cubicBezTo>
                  <a:close/>
                </a:path>
              </a:pathLst>
            </a:custGeom>
            <a:solidFill>
              <a:srgbClr val="F3EEE3"/>
            </a:solidFill>
          </p:spPr>
        </p:sp>
      </p:grpSp>
      <p:grpSp>
        <p:nvGrpSpPr>
          <p:cNvPr id="16" name="Group 16"/>
          <p:cNvGrpSpPr/>
          <p:nvPr/>
        </p:nvGrpSpPr>
        <p:grpSpPr>
          <a:xfrm>
            <a:off x="4753689" y="3925967"/>
            <a:ext cx="4470717" cy="1118210"/>
            <a:chOff x="0" y="0"/>
            <a:chExt cx="11176793" cy="2795525"/>
          </a:xfrm>
        </p:grpSpPr>
        <p:sp>
          <p:nvSpPr>
            <p:cNvPr id="17" name="Freeform 17"/>
            <p:cNvSpPr/>
            <p:nvPr/>
          </p:nvSpPr>
          <p:spPr>
            <a:xfrm>
              <a:off x="0" y="0"/>
              <a:ext cx="11176793" cy="2795525"/>
            </a:xfrm>
            <a:custGeom>
              <a:avLst/>
              <a:gdLst/>
              <a:ahLst/>
              <a:cxnLst/>
              <a:rect l="l" t="t" r="r" b="b"/>
              <a:pathLst>
                <a:path w="11176793" h="2795525">
                  <a:moveTo>
                    <a:pt x="0" y="0"/>
                  </a:moveTo>
                  <a:lnTo>
                    <a:pt x="11176793" y="0"/>
                  </a:lnTo>
                  <a:lnTo>
                    <a:pt x="11176793" y="2795525"/>
                  </a:lnTo>
                  <a:lnTo>
                    <a:pt x="0" y="2795525"/>
                  </a:lnTo>
                  <a:close/>
                </a:path>
              </a:pathLst>
            </a:custGeom>
            <a:solidFill>
              <a:srgbClr val="000000">
                <a:alpha val="0"/>
              </a:srgbClr>
            </a:solidFill>
          </p:spPr>
        </p:sp>
        <p:sp>
          <p:nvSpPr>
            <p:cNvPr id="18" name="TextBox 18"/>
            <p:cNvSpPr txBox="1"/>
            <p:nvPr/>
          </p:nvSpPr>
          <p:spPr>
            <a:xfrm>
              <a:off x="0" y="-76200"/>
              <a:ext cx="11176793" cy="2871725"/>
            </a:xfrm>
            <a:prstGeom prst="rect">
              <a:avLst/>
            </a:prstGeom>
          </p:spPr>
          <p:txBody>
            <a:bodyPr lIns="0" tIns="0" rIns="0" bIns="0" rtlCol="0" anchor="t"/>
            <a:lstStyle/>
            <a:p>
              <a:pPr algn="l">
                <a:lnSpc>
                  <a:spcPts val="3039"/>
                </a:lnSpc>
              </a:pPr>
              <a:r>
                <a:rPr lang="en-US" sz="1866">
                  <a:solidFill>
                    <a:srgbClr val="2B4150"/>
                  </a:solidFill>
                  <a:latin typeface="Source Sans Pro"/>
                  <a:ea typeface="Source Sans Pro"/>
                  <a:cs typeface="Source Sans Pro"/>
                  <a:sym typeface="Source Sans Pro"/>
                </a:rPr>
                <a:t>Її праці мають важливе значення для розвитку біотехнологій, медицини та фармацевтики.</a:t>
              </a:r>
            </a:p>
          </p:txBody>
        </p:sp>
      </p:grpSp>
      <p:grpSp>
        <p:nvGrpSpPr>
          <p:cNvPr id="19" name="Group 19"/>
          <p:cNvGrpSpPr/>
          <p:nvPr/>
        </p:nvGrpSpPr>
        <p:grpSpPr>
          <a:xfrm>
            <a:off x="4691503" y="5357825"/>
            <a:ext cx="175534" cy="749340"/>
            <a:chOff x="0" y="0"/>
            <a:chExt cx="283368" cy="1209675"/>
          </a:xfrm>
        </p:grpSpPr>
        <p:sp>
          <p:nvSpPr>
            <p:cNvPr id="20" name="Freeform 20"/>
            <p:cNvSpPr/>
            <p:nvPr/>
          </p:nvSpPr>
          <p:spPr>
            <a:xfrm>
              <a:off x="0" y="0"/>
              <a:ext cx="283464" cy="1209675"/>
            </a:xfrm>
            <a:custGeom>
              <a:avLst/>
              <a:gdLst/>
              <a:ahLst/>
              <a:cxnLst/>
              <a:rect l="l" t="t" r="r" b="b"/>
              <a:pathLst>
                <a:path w="283464" h="1209675">
                  <a:moveTo>
                    <a:pt x="0" y="56769"/>
                  </a:moveTo>
                  <a:cubicBezTo>
                    <a:pt x="0" y="25400"/>
                    <a:pt x="25400" y="0"/>
                    <a:pt x="56769" y="0"/>
                  </a:cubicBezTo>
                  <a:lnTo>
                    <a:pt x="226695" y="0"/>
                  </a:lnTo>
                  <a:cubicBezTo>
                    <a:pt x="258064" y="0"/>
                    <a:pt x="283464" y="25400"/>
                    <a:pt x="283464" y="56769"/>
                  </a:cubicBezTo>
                  <a:lnTo>
                    <a:pt x="283464" y="1152906"/>
                  </a:lnTo>
                  <a:cubicBezTo>
                    <a:pt x="283464" y="1184275"/>
                    <a:pt x="258064" y="1209675"/>
                    <a:pt x="226695" y="1209675"/>
                  </a:cubicBezTo>
                  <a:lnTo>
                    <a:pt x="56769" y="1209675"/>
                  </a:lnTo>
                  <a:cubicBezTo>
                    <a:pt x="25400" y="1209675"/>
                    <a:pt x="0" y="1184275"/>
                    <a:pt x="0" y="1152906"/>
                  </a:cubicBezTo>
                  <a:close/>
                </a:path>
              </a:pathLst>
            </a:custGeom>
            <a:solidFill>
              <a:srgbClr val="F3EEE3"/>
            </a:solidFill>
          </p:spPr>
        </p:sp>
      </p:grpSp>
      <p:grpSp>
        <p:nvGrpSpPr>
          <p:cNvPr id="21" name="Group 21"/>
          <p:cNvGrpSpPr/>
          <p:nvPr/>
        </p:nvGrpSpPr>
        <p:grpSpPr>
          <a:xfrm>
            <a:off x="4980543" y="5282590"/>
            <a:ext cx="4243864" cy="1118210"/>
            <a:chOff x="0" y="0"/>
            <a:chExt cx="10609660" cy="2795525"/>
          </a:xfrm>
        </p:grpSpPr>
        <p:sp>
          <p:nvSpPr>
            <p:cNvPr id="22" name="Freeform 22"/>
            <p:cNvSpPr/>
            <p:nvPr/>
          </p:nvSpPr>
          <p:spPr>
            <a:xfrm>
              <a:off x="0" y="0"/>
              <a:ext cx="10609660" cy="2795525"/>
            </a:xfrm>
            <a:custGeom>
              <a:avLst/>
              <a:gdLst/>
              <a:ahLst/>
              <a:cxnLst/>
              <a:rect l="l" t="t" r="r" b="b"/>
              <a:pathLst>
                <a:path w="10609660" h="2795525">
                  <a:moveTo>
                    <a:pt x="0" y="0"/>
                  </a:moveTo>
                  <a:lnTo>
                    <a:pt x="10609660" y="0"/>
                  </a:lnTo>
                  <a:lnTo>
                    <a:pt x="10609660" y="2795525"/>
                  </a:lnTo>
                  <a:lnTo>
                    <a:pt x="0" y="2795525"/>
                  </a:lnTo>
                  <a:close/>
                </a:path>
              </a:pathLst>
            </a:custGeom>
            <a:solidFill>
              <a:srgbClr val="000000">
                <a:alpha val="0"/>
              </a:srgbClr>
            </a:solidFill>
          </p:spPr>
        </p:sp>
        <p:sp>
          <p:nvSpPr>
            <p:cNvPr id="23" name="TextBox 23"/>
            <p:cNvSpPr txBox="1"/>
            <p:nvPr/>
          </p:nvSpPr>
          <p:spPr>
            <a:xfrm>
              <a:off x="0" y="-76200"/>
              <a:ext cx="10609660" cy="2871725"/>
            </a:xfrm>
            <a:prstGeom prst="rect">
              <a:avLst/>
            </a:prstGeom>
          </p:spPr>
          <p:txBody>
            <a:bodyPr lIns="0" tIns="0" rIns="0" bIns="0" rtlCol="0" anchor="t"/>
            <a:lstStyle/>
            <a:p>
              <a:pPr algn="l">
                <a:lnSpc>
                  <a:spcPts val="3039"/>
                </a:lnSpc>
              </a:pPr>
              <a:r>
                <a:rPr lang="en-US" sz="1866">
                  <a:solidFill>
                    <a:srgbClr val="2B4150"/>
                  </a:solidFill>
                  <a:latin typeface="Source Sans Pro"/>
                  <a:ea typeface="Source Sans Pro"/>
                  <a:cs typeface="Source Sans Pro"/>
                  <a:sym typeface="Source Sans Pro"/>
                </a:rPr>
                <a:t>Завдяки її дослідженням, ми краще розуміємо процеси, що відбуваються в живих організмах.</a:t>
              </a:r>
            </a:p>
          </p:txBody>
        </p:sp>
      </p:grpSp>
      <p:sp>
        <p:nvSpPr>
          <p:cNvPr id="24" name="Freeform 24"/>
          <p:cNvSpPr/>
          <p:nvPr/>
        </p:nvSpPr>
        <p:spPr>
          <a:xfrm>
            <a:off x="-1800510" y="-383096"/>
            <a:ext cx="5758704" cy="7698296"/>
          </a:xfrm>
          <a:custGeom>
            <a:avLst/>
            <a:gdLst/>
            <a:ahLst/>
            <a:cxnLst/>
            <a:rect l="l" t="t" r="r" b="b"/>
            <a:pathLst>
              <a:path w="5758704" h="7698296">
                <a:moveTo>
                  <a:pt x="0" y="0"/>
                </a:moveTo>
                <a:lnTo>
                  <a:pt x="5758703" y="0"/>
                </a:lnTo>
                <a:lnTo>
                  <a:pt x="5758703" y="7698296"/>
                </a:lnTo>
                <a:lnTo>
                  <a:pt x="0" y="7698296"/>
                </a:lnTo>
                <a:lnTo>
                  <a:pt x="0" y="0"/>
                </a:lnTo>
                <a:close/>
              </a:path>
            </a:pathLst>
          </a:custGeom>
          <a:blipFill>
            <a:blip r:embed="rId4"/>
            <a:stretch>
              <a:fillRect l="-48294" r="-48294"/>
            </a:stretch>
          </a:blipFill>
        </p:spPr>
      </p:sp>
      <p:sp>
        <p:nvSpPr>
          <p:cNvPr id="25" name="Freeform 25"/>
          <p:cNvSpPr/>
          <p:nvPr/>
        </p:nvSpPr>
        <p:spPr>
          <a:xfrm>
            <a:off x="1553690" y="4908422"/>
            <a:ext cx="828024" cy="898805"/>
          </a:xfrm>
          <a:custGeom>
            <a:avLst/>
            <a:gdLst/>
            <a:ahLst/>
            <a:cxnLst/>
            <a:rect l="l" t="t" r="r" b="b"/>
            <a:pathLst>
              <a:path w="828024" h="898805">
                <a:moveTo>
                  <a:pt x="0" y="0"/>
                </a:moveTo>
                <a:lnTo>
                  <a:pt x="828025" y="0"/>
                </a:lnTo>
                <a:lnTo>
                  <a:pt x="828025" y="898806"/>
                </a:lnTo>
                <a:lnTo>
                  <a:pt x="0" y="898806"/>
                </a:lnTo>
                <a:lnTo>
                  <a:pt x="0" y="0"/>
                </a:lnTo>
                <a:close/>
              </a:path>
            </a:pathLst>
          </a:custGeom>
          <a:blipFill>
            <a:blip r:embed="rId5"/>
            <a:stretch>
              <a:fillRect/>
            </a:stretch>
          </a:blipFill>
        </p:spPr>
      </p:sp>
      <p:sp>
        <p:nvSpPr>
          <p:cNvPr id="26" name="Freeform 26"/>
          <p:cNvSpPr/>
          <p:nvPr/>
        </p:nvSpPr>
        <p:spPr>
          <a:xfrm>
            <a:off x="7746521" y="0"/>
            <a:ext cx="2007079" cy="1402446"/>
          </a:xfrm>
          <a:custGeom>
            <a:avLst/>
            <a:gdLst/>
            <a:ahLst/>
            <a:cxnLst/>
            <a:rect l="l" t="t" r="r" b="b"/>
            <a:pathLst>
              <a:path w="2007079" h="1402446">
                <a:moveTo>
                  <a:pt x="0" y="0"/>
                </a:moveTo>
                <a:lnTo>
                  <a:pt x="2007079" y="0"/>
                </a:lnTo>
                <a:lnTo>
                  <a:pt x="2007079" y="1402446"/>
                </a:lnTo>
                <a:lnTo>
                  <a:pt x="0" y="140244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0" y="914400"/>
            <a:ext cx="9753600" cy="54864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50738C"/>
            </a:solidFill>
          </p:spPr>
        </p:sp>
      </p:grpSp>
      <p:grpSp>
        <p:nvGrpSpPr>
          <p:cNvPr id="4" name="Group 4"/>
          <p:cNvGrpSpPr/>
          <p:nvPr/>
        </p:nvGrpSpPr>
        <p:grpSpPr>
          <a:xfrm>
            <a:off x="0" y="0"/>
            <a:ext cx="9753600" cy="7315200"/>
            <a:chOff x="0" y="0"/>
            <a:chExt cx="24384000" cy="18288000"/>
          </a:xfrm>
        </p:grpSpPr>
        <p:sp>
          <p:nvSpPr>
            <p:cNvPr id="5" name="Freeform 5"/>
            <p:cNvSpPr/>
            <p:nvPr/>
          </p:nvSpPr>
          <p:spPr>
            <a:xfrm>
              <a:off x="0" y="0"/>
              <a:ext cx="24384000" cy="18288000"/>
            </a:xfrm>
            <a:custGeom>
              <a:avLst/>
              <a:gdLst/>
              <a:ahLst/>
              <a:cxnLst/>
              <a:rect l="l" t="t" r="r" b="b"/>
              <a:pathLst>
                <a:path w="24384000" h="18288000">
                  <a:moveTo>
                    <a:pt x="0" y="0"/>
                  </a:moveTo>
                  <a:lnTo>
                    <a:pt x="24384000" y="0"/>
                  </a:lnTo>
                  <a:lnTo>
                    <a:pt x="24384000" y="18288000"/>
                  </a:lnTo>
                  <a:lnTo>
                    <a:pt x="0" y="18288000"/>
                  </a:lnTo>
                  <a:close/>
                </a:path>
              </a:pathLst>
            </a:custGeom>
            <a:solidFill>
              <a:srgbClr val="FFFCF5"/>
            </a:solidFill>
          </p:spPr>
        </p:sp>
      </p:grpSp>
      <p:grpSp>
        <p:nvGrpSpPr>
          <p:cNvPr id="6" name="Group 6"/>
          <p:cNvGrpSpPr/>
          <p:nvPr/>
        </p:nvGrpSpPr>
        <p:grpSpPr>
          <a:xfrm>
            <a:off x="3901740" y="572616"/>
            <a:ext cx="5805044" cy="2702872"/>
            <a:chOff x="0" y="-47625"/>
            <a:chExt cx="14512609" cy="6757181"/>
          </a:xfrm>
        </p:grpSpPr>
        <p:sp>
          <p:nvSpPr>
            <p:cNvPr id="7" name="Freeform 7"/>
            <p:cNvSpPr/>
            <p:nvPr/>
          </p:nvSpPr>
          <p:spPr>
            <a:xfrm>
              <a:off x="65180" y="881950"/>
              <a:ext cx="14447429" cy="5827606"/>
            </a:xfrm>
            <a:custGeom>
              <a:avLst/>
              <a:gdLst/>
              <a:ahLst/>
              <a:cxnLst/>
              <a:rect l="l" t="t" r="r" b="b"/>
              <a:pathLst>
                <a:path w="14447430" h="5827606">
                  <a:moveTo>
                    <a:pt x="0" y="0"/>
                  </a:moveTo>
                  <a:lnTo>
                    <a:pt x="14447430" y="0"/>
                  </a:lnTo>
                  <a:lnTo>
                    <a:pt x="14447430" y="5827606"/>
                  </a:lnTo>
                  <a:lnTo>
                    <a:pt x="0" y="5827606"/>
                  </a:lnTo>
                  <a:close/>
                </a:path>
              </a:pathLst>
            </a:custGeom>
            <a:solidFill>
              <a:srgbClr val="000000">
                <a:alpha val="0"/>
              </a:srgbClr>
            </a:solidFill>
          </p:spPr>
        </p:sp>
        <p:sp>
          <p:nvSpPr>
            <p:cNvPr id="8" name="TextBox 8"/>
            <p:cNvSpPr txBox="1"/>
            <p:nvPr/>
          </p:nvSpPr>
          <p:spPr>
            <a:xfrm>
              <a:off x="0" y="-47625"/>
              <a:ext cx="14447429" cy="5875231"/>
            </a:xfrm>
            <a:prstGeom prst="rect">
              <a:avLst/>
            </a:prstGeom>
          </p:spPr>
          <p:txBody>
            <a:bodyPr lIns="0" tIns="0" rIns="0" bIns="0" rtlCol="0" anchor="t"/>
            <a:lstStyle/>
            <a:p>
              <a:pPr algn="l">
                <a:lnSpc>
                  <a:spcPts val="4780"/>
                </a:lnSpc>
              </a:pPr>
              <a:r>
                <a:rPr lang="en-US" sz="3833" u="sng" dirty="0" err="1">
                  <a:solidFill>
                    <a:srgbClr val="2B4150"/>
                  </a:solidFill>
                  <a:latin typeface="Adlery Swash"/>
                  <a:ea typeface="Adlery Swash"/>
                  <a:cs typeface="Adlery Swash"/>
                  <a:sym typeface="Adlery Swash"/>
                  <a:hlinkClick r:id="rId3" tooltip="https://uk.wikipedia.org/wiki/%D0%92%D0%BE%D0%B9%D1%82%D0%B5%D0%BD%D0%BA%D0%BE_%D0%9D%D0%B0%D0%BD%D0%B0_%D0%92%D0%BE%D0%BB%D0%BE%D0%B4%D0%B8%D0%BC%D0%B8%D1%80%D1%96%D0%B2%D0%BD%D0%B0"/>
                </a:rPr>
                <a:t>Нана</a:t>
              </a:r>
              <a:r>
                <a:rPr lang="en-US" sz="3833" u="sng" dirty="0">
                  <a:solidFill>
                    <a:srgbClr val="2B4150"/>
                  </a:solidFill>
                  <a:latin typeface="Adlery Swash"/>
                  <a:ea typeface="Adlery Swash"/>
                  <a:cs typeface="Adlery Swash"/>
                  <a:sym typeface="Adlery Swash"/>
                  <a:hlinkClick r:id="rId3" tooltip="https://uk.wikipedia.org/wiki/%D0%92%D0%BE%D0%B9%D1%82%D0%B5%D0%BD%D0%BA%D0%BE_%D0%9D%D0%B0%D0%BD%D0%B0_%D0%92%D0%BE%D0%BB%D0%BE%D0%B4%D0%B8%D0%BC%D0%B8%D1%80%D1%96%D0%B2%D0%BD%D0%B0"/>
                </a:rPr>
                <a:t> </a:t>
              </a:r>
              <a:r>
                <a:rPr lang="en-US" sz="3833" u="sng" dirty="0" err="1">
                  <a:solidFill>
                    <a:srgbClr val="2B4150"/>
                  </a:solidFill>
                  <a:latin typeface="Adlery Swash"/>
                  <a:ea typeface="Adlery Swash"/>
                  <a:cs typeface="Adlery Swash"/>
                  <a:sym typeface="Adlery Swash"/>
                  <a:hlinkClick r:id="rId3" tooltip="https://uk.wikipedia.org/wiki/%D0%92%D0%BE%D0%B9%D1%82%D0%B5%D0%BD%D0%BA%D0%BE_%D0%9D%D0%B0%D0%BD%D0%B0_%D0%92%D0%BE%D0%BB%D0%BE%D0%B4%D0%B8%D0%BC%D0%B8%D1%80%D1%96%D0%B2%D0%BD%D0%B0"/>
                </a:rPr>
                <a:t>Войтенко</a:t>
              </a:r>
              <a:r>
                <a:rPr lang="en-US" sz="3833" dirty="0">
                  <a:solidFill>
                    <a:srgbClr val="2B4150"/>
                  </a:solidFill>
                  <a:latin typeface="Adlery Swash"/>
                  <a:ea typeface="Adlery Swash"/>
                  <a:cs typeface="Adlery Swash"/>
                  <a:sym typeface="Adlery Swash"/>
                </a:rPr>
                <a:t>:</a:t>
              </a:r>
            </a:p>
            <a:p>
              <a:pPr algn="ctr">
                <a:lnSpc>
                  <a:spcPts val="4780"/>
                </a:lnSpc>
              </a:pPr>
              <a:r>
                <a:rPr lang="en-US" sz="3833" dirty="0" err="1">
                  <a:solidFill>
                    <a:srgbClr val="2B4150"/>
                  </a:solidFill>
                  <a:latin typeface="Adlery Swash"/>
                  <a:ea typeface="Adlery Swash"/>
                  <a:cs typeface="Adlery Swash"/>
                  <a:sym typeface="Adlery Swash"/>
                </a:rPr>
                <a:t>українська</a:t>
              </a:r>
              <a:r>
                <a:rPr lang="en-US" sz="3833" dirty="0">
                  <a:solidFill>
                    <a:srgbClr val="2B4150"/>
                  </a:solidFill>
                  <a:latin typeface="Adlery Swash"/>
                  <a:ea typeface="Adlery Swash"/>
                  <a:cs typeface="Adlery Swash"/>
                  <a:sym typeface="Adlery Swash"/>
                </a:rPr>
                <a:t> </a:t>
              </a:r>
              <a:r>
                <a:rPr lang="en-US" sz="3833" dirty="0" err="1">
                  <a:solidFill>
                    <a:srgbClr val="2B4150"/>
                  </a:solidFill>
                  <a:latin typeface="Adlery Swash"/>
                  <a:ea typeface="Adlery Swash"/>
                  <a:cs typeface="Adlery Swash"/>
                  <a:sym typeface="Adlery Swash"/>
                </a:rPr>
                <a:t>астрофізикиня</a:t>
              </a:r>
              <a:endParaRPr lang="en-US" sz="3833" dirty="0">
                <a:solidFill>
                  <a:srgbClr val="2B4150"/>
                </a:solidFill>
                <a:latin typeface="Adlery Swash"/>
                <a:ea typeface="Adlery Swash"/>
                <a:cs typeface="Adlery Swash"/>
                <a:sym typeface="Adlery Swash"/>
              </a:endParaRPr>
            </a:p>
          </p:txBody>
        </p:sp>
      </p:grpSp>
      <p:grpSp>
        <p:nvGrpSpPr>
          <p:cNvPr id="9" name="Group 9"/>
          <p:cNvGrpSpPr/>
          <p:nvPr/>
        </p:nvGrpSpPr>
        <p:grpSpPr>
          <a:xfrm>
            <a:off x="4015025" y="2002631"/>
            <a:ext cx="1804987" cy="402658"/>
            <a:chOff x="0" y="0"/>
            <a:chExt cx="4512468" cy="1006644"/>
          </a:xfrm>
        </p:grpSpPr>
        <p:sp>
          <p:nvSpPr>
            <p:cNvPr id="10" name="Freeform 10"/>
            <p:cNvSpPr/>
            <p:nvPr/>
          </p:nvSpPr>
          <p:spPr>
            <a:xfrm>
              <a:off x="0" y="0"/>
              <a:ext cx="4512468" cy="1006644"/>
            </a:xfrm>
            <a:custGeom>
              <a:avLst/>
              <a:gdLst/>
              <a:ahLst/>
              <a:cxnLst/>
              <a:rect l="l" t="t" r="r" b="b"/>
              <a:pathLst>
                <a:path w="4512468" h="1006644">
                  <a:moveTo>
                    <a:pt x="0" y="0"/>
                  </a:moveTo>
                  <a:lnTo>
                    <a:pt x="4512468" y="0"/>
                  </a:lnTo>
                  <a:lnTo>
                    <a:pt x="4512468" y="1006644"/>
                  </a:lnTo>
                  <a:lnTo>
                    <a:pt x="0" y="1006644"/>
                  </a:lnTo>
                  <a:close/>
                </a:path>
              </a:pathLst>
            </a:custGeom>
            <a:solidFill>
              <a:srgbClr val="000000">
                <a:alpha val="0"/>
              </a:srgbClr>
            </a:solidFill>
          </p:spPr>
        </p:sp>
        <p:sp>
          <p:nvSpPr>
            <p:cNvPr id="11" name="TextBox 11"/>
            <p:cNvSpPr txBox="1"/>
            <p:nvPr/>
          </p:nvSpPr>
          <p:spPr>
            <a:xfrm>
              <a:off x="0" y="-19050"/>
              <a:ext cx="4512468" cy="1025694"/>
            </a:xfrm>
            <a:prstGeom prst="rect">
              <a:avLst/>
            </a:prstGeom>
          </p:spPr>
          <p:txBody>
            <a:bodyPr lIns="0" tIns="0" rIns="0" bIns="0" rtlCol="0" anchor="t"/>
            <a:lstStyle/>
            <a:p>
              <a:pPr algn="l">
                <a:lnSpc>
                  <a:spcPts val="2523"/>
                </a:lnSpc>
              </a:pPr>
              <a:r>
                <a:rPr lang="en-US" sz="1999" u="sng">
                  <a:solidFill>
                    <a:srgbClr val="2B4150"/>
                  </a:solidFill>
                  <a:latin typeface="Arimo"/>
                  <a:ea typeface="Arimo"/>
                  <a:cs typeface="Arimo"/>
                  <a:sym typeface="Arimo"/>
                </a:rPr>
                <a:t>Дослідження</a:t>
              </a:r>
            </a:p>
          </p:txBody>
        </p:sp>
      </p:grpSp>
      <p:grpSp>
        <p:nvGrpSpPr>
          <p:cNvPr id="12" name="Group 12"/>
          <p:cNvGrpSpPr/>
          <p:nvPr/>
        </p:nvGrpSpPr>
        <p:grpSpPr>
          <a:xfrm>
            <a:off x="4015025" y="2424183"/>
            <a:ext cx="5007055" cy="958225"/>
            <a:chOff x="0" y="0"/>
            <a:chExt cx="12517638" cy="2395561"/>
          </a:xfrm>
        </p:grpSpPr>
        <p:sp>
          <p:nvSpPr>
            <p:cNvPr id="13" name="Freeform 13"/>
            <p:cNvSpPr/>
            <p:nvPr/>
          </p:nvSpPr>
          <p:spPr>
            <a:xfrm>
              <a:off x="0" y="0"/>
              <a:ext cx="12517637" cy="2395561"/>
            </a:xfrm>
            <a:custGeom>
              <a:avLst/>
              <a:gdLst/>
              <a:ahLst/>
              <a:cxnLst/>
              <a:rect l="l" t="t" r="r" b="b"/>
              <a:pathLst>
                <a:path w="12517637" h="2395561">
                  <a:moveTo>
                    <a:pt x="0" y="0"/>
                  </a:moveTo>
                  <a:lnTo>
                    <a:pt x="12517637" y="0"/>
                  </a:lnTo>
                  <a:lnTo>
                    <a:pt x="12517637" y="2395561"/>
                  </a:lnTo>
                  <a:lnTo>
                    <a:pt x="0" y="2395561"/>
                  </a:lnTo>
                  <a:close/>
                </a:path>
              </a:pathLst>
            </a:custGeom>
            <a:solidFill>
              <a:srgbClr val="000000">
                <a:alpha val="0"/>
              </a:srgbClr>
            </a:solidFill>
          </p:spPr>
        </p:sp>
        <p:sp>
          <p:nvSpPr>
            <p:cNvPr id="14" name="TextBox 14"/>
            <p:cNvSpPr txBox="1"/>
            <p:nvPr/>
          </p:nvSpPr>
          <p:spPr>
            <a:xfrm>
              <a:off x="0" y="-47625"/>
              <a:ext cx="12517638" cy="2443186"/>
            </a:xfrm>
            <a:prstGeom prst="rect">
              <a:avLst/>
            </a:prstGeom>
          </p:spPr>
          <p:txBody>
            <a:bodyPr lIns="0" tIns="0" rIns="0" bIns="0" rtlCol="0" anchor="t"/>
            <a:lstStyle/>
            <a:p>
              <a:pPr algn="l">
                <a:lnSpc>
                  <a:spcPts val="2594"/>
                </a:lnSpc>
              </a:pPr>
              <a:r>
                <a:rPr lang="en-US" sz="1633">
                  <a:solidFill>
                    <a:srgbClr val="2B4150"/>
                  </a:solidFill>
                  <a:latin typeface="Source Sans Pro"/>
                  <a:ea typeface="Source Sans Pro"/>
                  <a:cs typeface="Source Sans Pro"/>
                  <a:sym typeface="Source Sans Pro"/>
                </a:rPr>
                <a:t>Нана Войтенко досліджує чорні діри та нейтронні зірки, вивчаючи їхні властивості та вплив на навколишнє середовище.</a:t>
              </a:r>
            </a:p>
          </p:txBody>
        </p:sp>
      </p:grpSp>
      <p:grpSp>
        <p:nvGrpSpPr>
          <p:cNvPr id="15" name="Group 15"/>
          <p:cNvGrpSpPr/>
          <p:nvPr/>
        </p:nvGrpSpPr>
        <p:grpSpPr>
          <a:xfrm>
            <a:off x="3808913" y="3448311"/>
            <a:ext cx="5764004" cy="10160"/>
            <a:chOff x="0" y="0"/>
            <a:chExt cx="14409538" cy="25400"/>
          </a:xfrm>
        </p:grpSpPr>
        <p:sp>
          <p:nvSpPr>
            <p:cNvPr id="16" name="Freeform 16"/>
            <p:cNvSpPr/>
            <p:nvPr/>
          </p:nvSpPr>
          <p:spPr>
            <a:xfrm>
              <a:off x="0" y="0"/>
              <a:ext cx="14409547" cy="25400"/>
            </a:xfrm>
            <a:custGeom>
              <a:avLst/>
              <a:gdLst/>
              <a:ahLst/>
              <a:cxnLst/>
              <a:rect l="l" t="t" r="r" b="b"/>
              <a:pathLst>
                <a:path w="14409547" h="25400">
                  <a:moveTo>
                    <a:pt x="0" y="12700"/>
                  </a:moveTo>
                  <a:cubicBezTo>
                    <a:pt x="0" y="5715"/>
                    <a:pt x="5715" y="0"/>
                    <a:pt x="12700" y="0"/>
                  </a:cubicBezTo>
                  <a:lnTo>
                    <a:pt x="14396847" y="0"/>
                  </a:lnTo>
                  <a:cubicBezTo>
                    <a:pt x="14403832" y="0"/>
                    <a:pt x="14409547" y="5715"/>
                    <a:pt x="14409547" y="12700"/>
                  </a:cubicBezTo>
                  <a:cubicBezTo>
                    <a:pt x="14409547" y="19685"/>
                    <a:pt x="14403832" y="25400"/>
                    <a:pt x="14396847" y="25400"/>
                  </a:cubicBezTo>
                  <a:lnTo>
                    <a:pt x="12700" y="25400"/>
                  </a:lnTo>
                  <a:cubicBezTo>
                    <a:pt x="5715" y="25400"/>
                    <a:pt x="0" y="19685"/>
                    <a:pt x="0" y="12700"/>
                  </a:cubicBezTo>
                  <a:close/>
                </a:path>
              </a:pathLst>
            </a:custGeom>
            <a:solidFill>
              <a:srgbClr val="D9D4C9"/>
            </a:solidFill>
          </p:spPr>
        </p:sp>
      </p:grpSp>
      <p:grpSp>
        <p:nvGrpSpPr>
          <p:cNvPr id="17" name="Group 17"/>
          <p:cNvGrpSpPr/>
          <p:nvPr/>
        </p:nvGrpSpPr>
        <p:grpSpPr>
          <a:xfrm>
            <a:off x="4524691" y="3725172"/>
            <a:ext cx="2636778" cy="402658"/>
            <a:chOff x="0" y="0"/>
            <a:chExt cx="6591945" cy="1006644"/>
          </a:xfrm>
        </p:grpSpPr>
        <p:sp>
          <p:nvSpPr>
            <p:cNvPr id="18" name="Freeform 18"/>
            <p:cNvSpPr/>
            <p:nvPr/>
          </p:nvSpPr>
          <p:spPr>
            <a:xfrm>
              <a:off x="0" y="0"/>
              <a:ext cx="6591945" cy="1006644"/>
            </a:xfrm>
            <a:custGeom>
              <a:avLst/>
              <a:gdLst/>
              <a:ahLst/>
              <a:cxnLst/>
              <a:rect l="l" t="t" r="r" b="b"/>
              <a:pathLst>
                <a:path w="6591945" h="1006644">
                  <a:moveTo>
                    <a:pt x="0" y="0"/>
                  </a:moveTo>
                  <a:lnTo>
                    <a:pt x="6591945" y="0"/>
                  </a:lnTo>
                  <a:lnTo>
                    <a:pt x="6591945" y="1006644"/>
                  </a:lnTo>
                  <a:lnTo>
                    <a:pt x="0" y="1006644"/>
                  </a:lnTo>
                  <a:close/>
                </a:path>
              </a:pathLst>
            </a:custGeom>
            <a:solidFill>
              <a:srgbClr val="000000">
                <a:alpha val="0"/>
              </a:srgbClr>
            </a:solidFill>
          </p:spPr>
        </p:sp>
        <p:sp>
          <p:nvSpPr>
            <p:cNvPr id="19" name="TextBox 19"/>
            <p:cNvSpPr txBox="1"/>
            <p:nvPr/>
          </p:nvSpPr>
          <p:spPr>
            <a:xfrm>
              <a:off x="0" y="-19050"/>
              <a:ext cx="6591945" cy="1025694"/>
            </a:xfrm>
            <a:prstGeom prst="rect">
              <a:avLst/>
            </a:prstGeom>
          </p:spPr>
          <p:txBody>
            <a:bodyPr lIns="0" tIns="0" rIns="0" bIns="0" rtlCol="0" anchor="t"/>
            <a:lstStyle/>
            <a:p>
              <a:pPr algn="l">
                <a:lnSpc>
                  <a:spcPts val="2523"/>
                </a:lnSpc>
              </a:pPr>
              <a:r>
                <a:rPr lang="en-US" sz="1999" u="sng">
                  <a:solidFill>
                    <a:srgbClr val="2B4150"/>
                  </a:solidFill>
                  <a:latin typeface="Arimo"/>
                  <a:ea typeface="Arimo"/>
                  <a:cs typeface="Arimo"/>
                  <a:sym typeface="Arimo"/>
                </a:rPr>
                <a:t>Наукові досягнення</a:t>
              </a:r>
            </a:p>
          </p:txBody>
        </p:sp>
      </p:grpSp>
      <p:grpSp>
        <p:nvGrpSpPr>
          <p:cNvPr id="20" name="Group 20"/>
          <p:cNvGrpSpPr/>
          <p:nvPr/>
        </p:nvGrpSpPr>
        <p:grpSpPr>
          <a:xfrm>
            <a:off x="4524691" y="4127829"/>
            <a:ext cx="4825841" cy="958225"/>
            <a:chOff x="0" y="0"/>
            <a:chExt cx="12064603" cy="2395561"/>
          </a:xfrm>
        </p:grpSpPr>
        <p:sp>
          <p:nvSpPr>
            <p:cNvPr id="21" name="Freeform 21"/>
            <p:cNvSpPr/>
            <p:nvPr/>
          </p:nvSpPr>
          <p:spPr>
            <a:xfrm>
              <a:off x="0" y="0"/>
              <a:ext cx="12064603" cy="2395561"/>
            </a:xfrm>
            <a:custGeom>
              <a:avLst/>
              <a:gdLst/>
              <a:ahLst/>
              <a:cxnLst/>
              <a:rect l="l" t="t" r="r" b="b"/>
              <a:pathLst>
                <a:path w="12064603" h="2395561">
                  <a:moveTo>
                    <a:pt x="0" y="0"/>
                  </a:moveTo>
                  <a:lnTo>
                    <a:pt x="12064603" y="0"/>
                  </a:lnTo>
                  <a:lnTo>
                    <a:pt x="12064603" y="2395561"/>
                  </a:lnTo>
                  <a:lnTo>
                    <a:pt x="0" y="2395561"/>
                  </a:lnTo>
                  <a:close/>
                </a:path>
              </a:pathLst>
            </a:custGeom>
            <a:solidFill>
              <a:srgbClr val="000000">
                <a:alpha val="0"/>
              </a:srgbClr>
            </a:solidFill>
          </p:spPr>
        </p:sp>
        <p:sp>
          <p:nvSpPr>
            <p:cNvPr id="22" name="TextBox 22"/>
            <p:cNvSpPr txBox="1"/>
            <p:nvPr/>
          </p:nvSpPr>
          <p:spPr>
            <a:xfrm>
              <a:off x="0" y="-47625"/>
              <a:ext cx="12064603" cy="2443186"/>
            </a:xfrm>
            <a:prstGeom prst="rect">
              <a:avLst/>
            </a:prstGeom>
          </p:spPr>
          <p:txBody>
            <a:bodyPr lIns="0" tIns="0" rIns="0" bIns="0" rtlCol="0" anchor="t"/>
            <a:lstStyle/>
            <a:p>
              <a:pPr algn="l">
                <a:lnSpc>
                  <a:spcPts val="2594"/>
                </a:lnSpc>
              </a:pPr>
              <a:r>
                <a:rPr lang="en-US" sz="1633">
                  <a:solidFill>
                    <a:srgbClr val="2B4150"/>
                  </a:solidFill>
                  <a:latin typeface="Source Sans Pro"/>
                  <a:ea typeface="Source Sans Pro"/>
                  <a:cs typeface="Source Sans Pro"/>
                  <a:sym typeface="Source Sans Pro"/>
                </a:rPr>
                <a:t>Її праці сприяли розширенню нашого розуміння космічних об'єктів та процесів, що відбуваються у Всесвіті.</a:t>
              </a:r>
            </a:p>
          </p:txBody>
        </p:sp>
      </p:grpSp>
      <p:grpSp>
        <p:nvGrpSpPr>
          <p:cNvPr id="23" name="Group 23"/>
          <p:cNvGrpSpPr/>
          <p:nvPr/>
        </p:nvGrpSpPr>
        <p:grpSpPr>
          <a:xfrm>
            <a:off x="4169648" y="5355394"/>
            <a:ext cx="5042535" cy="10160"/>
            <a:chOff x="0" y="0"/>
            <a:chExt cx="12606338" cy="25400"/>
          </a:xfrm>
        </p:grpSpPr>
        <p:sp>
          <p:nvSpPr>
            <p:cNvPr id="24" name="Freeform 24"/>
            <p:cNvSpPr/>
            <p:nvPr/>
          </p:nvSpPr>
          <p:spPr>
            <a:xfrm>
              <a:off x="0" y="0"/>
              <a:ext cx="12606401" cy="25400"/>
            </a:xfrm>
            <a:custGeom>
              <a:avLst/>
              <a:gdLst/>
              <a:ahLst/>
              <a:cxnLst/>
              <a:rect l="l" t="t" r="r" b="b"/>
              <a:pathLst>
                <a:path w="12606401" h="25400">
                  <a:moveTo>
                    <a:pt x="0" y="12700"/>
                  </a:moveTo>
                  <a:cubicBezTo>
                    <a:pt x="0" y="5715"/>
                    <a:pt x="5715" y="0"/>
                    <a:pt x="12700" y="0"/>
                  </a:cubicBezTo>
                  <a:lnTo>
                    <a:pt x="12593701" y="0"/>
                  </a:lnTo>
                  <a:cubicBezTo>
                    <a:pt x="12600686" y="0"/>
                    <a:pt x="12606401" y="5715"/>
                    <a:pt x="12606401" y="12700"/>
                  </a:cubicBezTo>
                  <a:cubicBezTo>
                    <a:pt x="12606401" y="19685"/>
                    <a:pt x="12600686" y="25400"/>
                    <a:pt x="12593701" y="25400"/>
                  </a:cubicBezTo>
                  <a:lnTo>
                    <a:pt x="12700" y="25400"/>
                  </a:lnTo>
                  <a:cubicBezTo>
                    <a:pt x="5715" y="25400"/>
                    <a:pt x="0" y="19685"/>
                    <a:pt x="0" y="12700"/>
                  </a:cubicBezTo>
                  <a:close/>
                </a:path>
              </a:pathLst>
            </a:custGeom>
            <a:solidFill>
              <a:srgbClr val="D9D4C9"/>
            </a:solidFill>
          </p:spPr>
        </p:sp>
      </p:grpSp>
      <p:grpSp>
        <p:nvGrpSpPr>
          <p:cNvPr id="25" name="Group 25"/>
          <p:cNvGrpSpPr/>
          <p:nvPr/>
        </p:nvGrpSpPr>
        <p:grpSpPr>
          <a:xfrm>
            <a:off x="4999275" y="5498011"/>
            <a:ext cx="1804987" cy="402658"/>
            <a:chOff x="0" y="0"/>
            <a:chExt cx="4512468" cy="1006644"/>
          </a:xfrm>
        </p:grpSpPr>
        <p:sp>
          <p:nvSpPr>
            <p:cNvPr id="26" name="Freeform 26"/>
            <p:cNvSpPr/>
            <p:nvPr/>
          </p:nvSpPr>
          <p:spPr>
            <a:xfrm>
              <a:off x="0" y="0"/>
              <a:ext cx="4512468" cy="1006644"/>
            </a:xfrm>
            <a:custGeom>
              <a:avLst/>
              <a:gdLst/>
              <a:ahLst/>
              <a:cxnLst/>
              <a:rect l="l" t="t" r="r" b="b"/>
              <a:pathLst>
                <a:path w="4512468" h="1006644">
                  <a:moveTo>
                    <a:pt x="0" y="0"/>
                  </a:moveTo>
                  <a:lnTo>
                    <a:pt x="4512468" y="0"/>
                  </a:lnTo>
                  <a:lnTo>
                    <a:pt x="4512468" y="1006644"/>
                  </a:lnTo>
                  <a:lnTo>
                    <a:pt x="0" y="1006644"/>
                  </a:lnTo>
                  <a:close/>
                </a:path>
              </a:pathLst>
            </a:custGeom>
            <a:solidFill>
              <a:srgbClr val="000000">
                <a:alpha val="0"/>
              </a:srgbClr>
            </a:solidFill>
          </p:spPr>
        </p:sp>
        <p:sp>
          <p:nvSpPr>
            <p:cNvPr id="27" name="TextBox 27"/>
            <p:cNvSpPr txBox="1"/>
            <p:nvPr/>
          </p:nvSpPr>
          <p:spPr>
            <a:xfrm>
              <a:off x="0" y="-19050"/>
              <a:ext cx="4512468" cy="1025694"/>
            </a:xfrm>
            <a:prstGeom prst="rect">
              <a:avLst/>
            </a:prstGeom>
          </p:spPr>
          <p:txBody>
            <a:bodyPr lIns="0" tIns="0" rIns="0" bIns="0" rtlCol="0" anchor="t"/>
            <a:lstStyle/>
            <a:p>
              <a:pPr algn="l">
                <a:lnSpc>
                  <a:spcPts val="2523"/>
                </a:lnSpc>
              </a:pPr>
              <a:r>
                <a:rPr lang="en-US" sz="1999" u="sng">
                  <a:solidFill>
                    <a:srgbClr val="2B4150"/>
                  </a:solidFill>
                  <a:latin typeface="Arimo"/>
                  <a:ea typeface="Arimo"/>
                  <a:cs typeface="Arimo"/>
                  <a:sym typeface="Arimo"/>
                </a:rPr>
                <a:t>Внесок у науку</a:t>
              </a:r>
            </a:p>
          </p:txBody>
        </p:sp>
      </p:grpSp>
      <p:grpSp>
        <p:nvGrpSpPr>
          <p:cNvPr id="28" name="Group 28"/>
          <p:cNvGrpSpPr/>
          <p:nvPr/>
        </p:nvGrpSpPr>
        <p:grpSpPr>
          <a:xfrm>
            <a:off x="4999275" y="5900669"/>
            <a:ext cx="4104561" cy="1282075"/>
            <a:chOff x="0" y="0"/>
            <a:chExt cx="10261402" cy="3205186"/>
          </a:xfrm>
        </p:grpSpPr>
        <p:sp>
          <p:nvSpPr>
            <p:cNvPr id="29" name="Freeform 29"/>
            <p:cNvSpPr/>
            <p:nvPr/>
          </p:nvSpPr>
          <p:spPr>
            <a:xfrm>
              <a:off x="0" y="0"/>
              <a:ext cx="10261402" cy="3205186"/>
            </a:xfrm>
            <a:custGeom>
              <a:avLst/>
              <a:gdLst/>
              <a:ahLst/>
              <a:cxnLst/>
              <a:rect l="l" t="t" r="r" b="b"/>
              <a:pathLst>
                <a:path w="10261402" h="3205186">
                  <a:moveTo>
                    <a:pt x="0" y="0"/>
                  </a:moveTo>
                  <a:lnTo>
                    <a:pt x="10261402" y="0"/>
                  </a:lnTo>
                  <a:lnTo>
                    <a:pt x="10261402" y="3205186"/>
                  </a:lnTo>
                  <a:lnTo>
                    <a:pt x="0" y="3205186"/>
                  </a:lnTo>
                  <a:close/>
                </a:path>
              </a:pathLst>
            </a:custGeom>
            <a:solidFill>
              <a:srgbClr val="000000">
                <a:alpha val="0"/>
              </a:srgbClr>
            </a:solidFill>
          </p:spPr>
        </p:sp>
        <p:sp>
          <p:nvSpPr>
            <p:cNvPr id="30" name="TextBox 30"/>
            <p:cNvSpPr txBox="1"/>
            <p:nvPr/>
          </p:nvSpPr>
          <p:spPr>
            <a:xfrm>
              <a:off x="0" y="-47625"/>
              <a:ext cx="10261402" cy="3252811"/>
            </a:xfrm>
            <a:prstGeom prst="rect">
              <a:avLst/>
            </a:prstGeom>
          </p:spPr>
          <p:txBody>
            <a:bodyPr lIns="0" tIns="0" rIns="0" bIns="0" rtlCol="0" anchor="t"/>
            <a:lstStyle/>
            <a:p>
              <a:pPr algn="l">
                <a:lnSpc>
                  <a:spcPts val="2594"/>
                </a:lnSpc>
              </a:pPr>
              <a:r>
                <a:rPr lang="en-US" sz="1633">
                  <a:solidFill>
                    <a:srgbClr val="2B4150"/>
                  </a:solidFill>
                  <a:latin typeface="Source Sans Pro"/>
                  <a:ea typeface="Source Sans Pro"/>
                  <a:cs typeface="Source Sans Pro"/>
                  <a:sym typeface="Source Sans Pro"/>
                </a:rPr>
                <a:t>Нана Войтенко є прикладом успішної української жінки-науковця, яка сприяє розвитку астрофізики в Україні та за її межами.</a:t>
              </a:r>
            </a:p>
          </p:txBody>
        </p:sp>
      </p:grpSp>
      <p:sp>
        <p:nvSpPr>
          <p:cNvPr id="31" name="Freeform 31"/>
          <p:cNvSpPr/>
          <p:nvPr/>
        </p:nvSpPr>
        <p:spPr>
          <a:xfrm>
            <a:off x="0" y="0"/>
            <a:ext cx="3677202" cy="7315200"/>
          </a:xfrm>
          <a:custGeom>
            <a:avLst/>
            <a:gdLst/>
            <a:ahLst/>
            <a:cxnLst/>
            <a:rect l="l" t="t" r="r" b="b"/>
            <a:pathLst>
              <a:path w="3677202" h="7315200">
                <a:moveTo>
                  <a:pt x="0" y="0"/>
                </a:moveTo>
                <a:lnTo>
                  <a:pt x="3677202" y="0"/>
                </a:lnTo>
                <a:lnTo>
                  <a:pt x="3677202" y="7315200"/>
                </a:lnTo>
                <a:lnTo>
                  <a:pt x="0" y="7315200"/>
                </a:lnTo>
                <a:lnTo>
                  <a:pt x="0" y="0"/>
                </a:lnTo>
                <a:close/>
              </a:path>
            </a:pathLst>
          </a:custGeom>
          <a:blipFill>
            <a:blip r:embed="rId4"/>
            <a:stretch>
              <a:fillRect l="-120258" r="-80131"/>
            </a:stretch>
          </a:blipFill>
        </p:spPr>
      </p:sp>
      <p:sp>
        <p:nvSpPr>
          <p:cNvPr id="32" name="Freeform 32"/>
          <p:cNvSpPr/>
          <p:nvPr/>
        </p:nvSpPr>
        <p:spPr>
          <a:xfrm>
            <a:off x="731520" y="5918306"/>
            <a:ext cx="1164863" cy="1264437"/>
          </a:xfrm>
          <a:custGeom>
            <a:avLst/>
            <a:gdLst/>
            <a:ahLst/>
            <a:cxnLst/>
            <a:rect l="l" t="t" r="r" b="b"/>
            <a:pathLst>
              <a:path w="1164863" h="1264437">
                <a:moveTo>
                  <a:pt x="0" y="0"/>
                </a:moveTo>
                <a:lnTo>
                  <a:pt x="1164863" y="0"/>
                </a:lnTo>
                <a:lnTo>
                  <a:pt x="1164863" y="1264437"/>
                </a:lnTo>
                <a:lnTo>
                  <a:pt x="0" y="1264437"/>
                </a:lnTo>
                <a:lnTo>
                  <a:pt x="0" y="0"/>
                </a:lnTo>
                <a:close/>
              </a:path>
            </a:pathLst>
          </a:custGeom>
          <a:blipFill>
            <a:blip r:embed="rId5"/>
            <a:stretch>
              <a:fillRect/>
            </a:stretch>
          </a:blipFill>
        </p:spPr>
      </p:sp>
      <p:sp>
        <p:nvSpPr>
          <p:cNvPr id="33" name="Freeform 33"/>
          <p:cNvSpPr/>
          <p:nvPr/>
        </p:nvSpPr>
        <p:spPr>
          <a:xfrm>
            <a:off x="8588079" y="16235"/>
            <a:ext cx="1165521" cy="1165521"/>
          </a:xfrm>
          <a:custGeom>
            <a:avLst/>
            <a:gdLst/>
            <a:ahLst/>
            <a:cxnLst/>
            <a:rect l="l" t="t" r="r" b="b"/>
            <a:pathLst>
              <a:path w="1165521" h="1165521">
                <a:moveTo>
                  <a:pt x="0" y="0"/>
                </a:moveTo>
                <a:lnTo>
                  <a:pt x="1165521" y="0"/>
                </a:lnTo>
                <a:lnTo>
                  <a:pt x="1165521" y="1165521"/>
                </a:lnTo>
                <a:lnTo>
                  <a:pt x="0" y="11655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34" name="Freeform 34"/>
          <p:cNvSpPr/>
          <p:nvPr/>
        </p:nvSpPr>
        <p:spPr>
          <a:xfrm>
            <a:off x="3677202" y="6273604"/>
            <a:ext cx="1133710" cy="1041596"/>
          </a:xfrm>
          <a:custGeom>
            <a:avLst/>
            <a:gdLst/>
            <a:ahLst/>
            <a:cxnLst/>
            <a:rect l="l" t="t" r="r" b="b"/>
            <a:pathLst>
              <a:path w="1133710" h="1041596">
                <a:moveTo>
                  <a:pt x="0" y="0"/>
                </a:moveTo>
                <a:lnTo>
                  <a:pt x="1133709" y="0"/>
                </a:lnTo>
                <a:lnTo>
                  <a:pt x="1133709" y="1041596"/>
                </a:lnTo>
                <a:lnTo>
                  <a:pt x="0" y="104159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5499"/>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descr="preencoded.png"/>
          <p:cNvSpPr/>
          <p:nvPr/>
        </p:nvSpPr>
        <p:spPr>
          <a:xfrm>
            <a:off x="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4"/>
            <a:stretch>
              <a:fillRect/>
            </a:stretch>
          </a:blipFill>
        </p:spPr>
      </p:sp>
      <p:grpSp>
        <p:nvGrpSpPr>
          <p:cNvPr id="6" name="Group 6"/>
          <p:cNvGrpSpPr/>
          <p:nvPr/>
        </p:nvGrpSpPr>
        <p:grpSpPr>
          <a:xfrm>
            <a:off x="4183856" y="327888"/>
            <a:ext cx="5038407" cy="2240988"/>
            <a:chOff x="0" y="0"/>
            <a:chExt cx="6717876" cy="2987984"/>
          </a:xfrm>
        </p:grpSpPr>
        <p:sp>
          <p:nvSpPr>
            <p:cNvPr id="7" name="Freeform 7"/>
            <p:cNvSpPr/>
            <p:nvPr/>
          </p:nvSpPr>
          <p:spPr>
            <a:xfrm>
              <a:off x="0" y="0"/>
              <a:ext cx="6717877" cy="2987984"/>
            </a:xfrm>
            <a:custGeom>
              <a:avLst/>
              <a:gdLst/>
              <a:ahLst/>
              <a:cxnLst/>
              <a:rect l="l" t="t" r="r" b="b"/>
              <a:pathLst>
                <a:path w="6717877" h="2987984">
                  <a:moveTo>
                    <a:pt x="0" y="0"/>
                  </a:moveTo>
                  <a:lnTo>
                    <a:pt x="6717877" y="0"/>
                  </a:lnTo>
                  <a:lnTo>
                    <a:pt x="6717877" y="2987984"/>
                  </a:lnTo>
                  <a:lnTo>
                    <a:pt x="0" y="2987984"/>
                  </a:lnTo>
                  <a:close/>
                </a:path>
              </a:pathLst>
            </a:custGeom>
            <a:solidFill>
              <a:srgbClr val="000000">
                <a:alpha val="0"/>
              </a:srgbClr>
            </a:solidFill>
          </p:spPr>
        </p:sp>
        <p:sp>
          <p:nvSpPr>
            <p:cNvPr id="8" name="TextBox 8"/>
            <p:cNvSpPr txBox="1"/>
            <p:nvPr/>
          </p:nvSpPr>
          <p:spPr>
            <a:xfrm>
              <a:off x="0" y="-47625"/>
              <a:ext cx="6717876" cy="3035609"/>
            </a:xfrm>
            <a:prstGeom prst="rect">
              <a:avLst/>
            </a:prstGeom>
          </p:spPr>
          <p:txBody>
            <a:bodyPr lIns="0" tIns="0" rIns="0" bIns="0" rtlCol="0" anchor="t"/>
            <a:lstStyle/>
            <a:p>
              <a:pPr algn="ctr">
                <a:lnSpc>
                  <a:spcPts val="4594"/>
                </a:lnSpc>
              </a:pPr>
              <a:r>
                <a:rPr lang="en-US" sz="3666" spc="-74" dirty="0" err="1">
                  <a:solidFill>
                    <a:srgbClr val="2B4150"/>
                  </a:solidFill>
                  <a:latin typeface="Adlery Swash"/>
                  <a:ea typeface="Adlery Swash"/>
                  <a:cs typeface="Adlery Swash"/>
                  <a:sym typeface="Adlery Swash"/>
                </a:rPr>
                <a:t>Ініціативи</a:t>
              </a:r>
              <a:r>
                <a:rPr lang="en-US" sz="3666" spc="-74" dirty="0">
                  <a:solidFill>
                    <a:srgbClr val="2B4150"/>
                  </a:solidFill>
                  <a:latin typeface="Adlery Swash"/>
                  <a:ea typeface="Adlery Swash"/>
                  <a:cs typeface="Adlery Swash"/>
                  <a:sym typeface="Adlery Swash"/>
                </a:rPr>
                <a:t> </a:t>
              </a:r>
              <a:r>
                <a:rPr lang="en-US" sz="3666" spc="-74" dirty="0" err="1">
                  <a:solidFill>
                    <a:srgbClr val="2B4150"/>
                  </a:solidFill>
                  <a:latin typeface="Adlery Swash"/>
                  <a:ea typeface="Adlery Swash"/>
                  <a:cs typeface="Adlery Swash"/>
                  <a:sym typeface="Adlery Swash"/>
                </a:rPr>
                <a:t>для</a:t>
              </a:r>
              <a:r>
                <a:rPr lang="en-US" sz="3666" spc="-74" dirty="0">
                  <a:solidFill>
                    <a:srgbClr val="2B4150"/>
                  </a:solidFill>
                  <a:latin typeface="Adlery Swash"/>
                  <a:ea typeface="Adlery Swash"/>
                  <a:cs typeface="Adlery Swash"/>
                  <a:sym typeface="Adlery Swash"/>
                </a:rPr>
                <a:t> </a:t>
              </a:r>
              <a:r>
                <a:rPr lang="en-US" sz="3666" spc="-74" dirty="0" err="1">
                  <a:solidFill>
                    <a:srgbClr val="2B4150"/>
                  </a:solidFill>
                  <a:latin typeface="Adlery Swash"/>
                  <a:ea typeface="Adlery Swash"/>
                  <a:cs typeface="Adlery Swash"/>
                  <a:sym typeface="Adlery Swash"/>
                </a:rPr>
                <a:t>підтримки</a:t>
              </a:r>
              <a:r>
                <a:rPr lang="en-US" sz="3666" spc="-74" dirty="0">
                  <a:solidFill>
                    <a:srgbClr val="2B4150"/>
                  </a:solidFill>
                  <a:latin typeface="Adlery Swash"/>
                  <a:ea typeface="Adlery Swash"/>
                  <a:cs typeface="Adlery Swash"/>
                  <a:sym typeface="Adlery Swash"/>
                </a:rPr>
                <a:t> </a:t>
              </a:r>
              <a:r>
                <a:rPr lang="en-US" sz="3666" spc="-74" dirty="0" err="1">
                  <a:solidFill>
                    <a:srgbClr val="2B4150"/>
                  </a:solidFill>
                  <a:latin typeface="Adlery Swash"/>
                  <a:ea typeface="Adlery Swash"/>
                  <a:cs typeface="Adlery Swash"/>
                  <a:sym typeface="Adlery Swash"/>
                </a:rPr>
                <a:t>жінок</a:t>
              </a:r>
              <a:r>
                <a:rPr lang="en-US" sz="3666" spc="-74" dirty="0">
                  <a:solidFill>
                    <a:srgbClr val="2B4150"/>
                  </a:solidFill>
                  <a:latin typeface="Adlery Swash"/>
                  <a:ea typeface="Adlery Swash"/>
                  <a:cs typeface="Adlery Swash"/>
                  <a:sym typeface="Adlery Swash"/>
                </a:rPr>
                <a:t> у </a:t>
              </a:r>
              <a:r>
                <a:rPr lang="en-US" sz="3666" spc="-74" dirty="0" err="1">
                  <a:solidFill>
                    <a:srgbClr val="2B4150"/>
                  </a:solidFill>
                  <a:latin typeface="Adlery Swash"/>
                  <a:ea typeface="Adlery Swash"/>
                  <a:cs typeface="Adlery Swash"/>
                  <a:sym typeface="Adlery Swash"/>
                </a:rPr>
                <a:t>науці</a:t>
              </a:r>
              <a:endParaRPr lang="en-US" sz="3666" spc="-74" dirty="0">
                <a:solidFill>
                  <a:srgbClr val="2B4150"/>
                </a:solidFill>
                <a:latin typeface="Adlery Swash"/>
                <a:ea typeface="Adlery Swash"/>
                <a:cs typeface="Adlery Swash"/>
                <a:sym typeface="Adlery Swash"/>
              </a:endParaRPr>
            </a:p>
          </p:txBody>
        </p:sp>
      </p:grpSp>
      <p:grpSp>
        <p:nvGrpSpPr>
          <p:cNvPr id="9" name="Group 9"/>
          <p:cNvGrpSpPr/>
          <p:nvPr/>
        </p:nvGrpSpPr>
        <p:grpSpPr>
          <a:xfrm>
            <a:off x="4183856" y="1631043"/>
            <a:ext cx="5043487" cy="1369332"/>
            <a:chOff x="0" y="0"/>
            <a:chExt cx="6724650" cy="1825776"/>
          </a:xfrm>
        </p:grpSpPr>
        <p:sp>
          <p:nvSpPr>
            <p:cNvPr id="10" name="Freeform 10"/>
            <p:cNvSpPr/>
            <p:nvPr/>
          </p:nvSpPr>
          <p:spPr>
            <a:xfrm>
              <a:off x="3302" y="4218"/>
              <a:ext cx="6718046" cy="1817289"/>
            </a:xfrm>
            <a:custGeom>
              <a:avLst/>
              <a:gdLst/>
              <a:ahLst/>
              <a:cxnLst/>
              <a:rect l="l" t="t" r="r" b="b"/>
              <a:pathLst>
                <a:path w="6718046" h="1817289">
                  <a:moveTo>
                    <a:pt x="127" y="104032"/>
                  </a:moveTo>
                  <a:cubicBezTo>
                    <a:pt x="127" y="46549"/>
                    <a:pt x="38100" y="0"/>
                    <a:pt x="84963" y="0"/>
                  </a:cubicBezTo>
                  <a:lnTo>
                    <a:pt x="6633083" y="0"/>
                  </a:lnTo>
                  <a:cubicBezTo>
                    <a:pt x="6679946" y="0"/>
                    <a:pt x="6718046" y="46549"/>
                    <a:pt x="6718046" y="104032"/>
                  </a:cubicBezTo>
                  <a:lnTo>
                    <a:pt x="6718046" y="1713255"/>
                  </a:lnTo>
                  <a:cubicBezTo>
                    <a:pt x="6718046" y="1770739"/>
                    <a:pt x="6680073" y="1817288"/>
                    <a:pt x="6633083" y="1817288"/>
                  </a:cubicBezTo>
                  <a:lnTo>
                    <a:pt x="84963" y="1817288"/>
                  </a:lnTo>
                  <a:cubicBezTo>
                    <a:pt x="38100" y="1817288"/>
                    <a:pt x="0" y="1770739"/>
                    <a:pt x="0" y="1713255"/>
                  </a:cubicBezTo>
                  <a:close/>
                </a:path>
              </a:pathLst>
            </a:custGeom>
            <a:solidFill>
              <a:srgbClr val="F0D4F7"/>
            </a:solidFill>
          </p:spPr>
        </p:sp>
        <p:sp>
          <p:nvSpPr>
            <p:cNvPr id="11" name="Freeform 11"/>
            <p:cNvSpPr/>
            <p:nvPr/>
          </p:nvSpPr>
          <p:spPr>
            <a:xfrm>
              <a:off x="0" y="0"/>
              <a:ext cx="6724650" cy="1825724"/>
            </a:xfrm>
            <a:custGeom>
              <a:avLst/>
              <a:gdLst/>
              <a:ahLst/>
              <a:cxnLst/>
              <a:rect l="l" t="t" r="r" b="b"/>
              <a:pathLst>
                <a:path w="6724650" h="1825724">
                  <a:moveTo>
                    <a:pt x="0" y="108250"/>
                  </a:moveTo>
                  <a:cubicBezTo>
                    <a:pt x="0" y="48424"/>
                    <a:pt x="39497" y="0"/>
                    <a:pt x="88265" y="0"/>
                  </a:cubicBezTo>
                  <a:lnTo>
                    <a:pt x="6636385" y="0"/>
                  </a:lnTo>
                  <a:lnTo>
                    <a:pt x="6636385" y="4218"/>
                  </a:lnTo>
                  <a:lnTo>
                    <a:pt x="6636385" y="0"/>
                  </a:lnTo>
                  <a:cubicBezTo>
                    <a:pt x="6685153" y="0"/>
                    <a:pt x="6724650" y="48424"/>
                    <a:pt x="6724650" y="108250"/>
                  </a:cubicBezTo>
                  <a:lnTo>
                    <a:pt x="6721221" y="108250"/>
                  </a:lnTo>
                  <a:lnTo>
                    <a:pt x="6724650" y="108250"/>
                  </a:lnTo>
                  <a:lnTo>
                    <a:pt x="6724650" y="1717473"/>
                  </a:lnTo>
                  <a:lnTo>
                    <a:pt x="6721221" y="1717473"/>
                  </a:lnTo>
                  <a:lnTo>
                    <a:pt x="6724650" y="1717473"/>
                  </a:lnTo>
                  <a:cubicBezTo>
                    <a:pt x="6724650" y="1777300"/>
                    <a:pt x="6685153" y="1825724"/>
                    <a:pt x="6636385" y="1825724"/>
                  </a:cubicBezTo>
                  <a:lnTo>
                    <a:pt x="6636385" y="1821506"/>
                  </a:lnTo>
                  <a:lnTo>
                    <a:pt x="6636385" y="1825724"/>
                  </a:lnTo>
                  <a:lnTo>
                    <a:pt x="88265" y="1825724"/>
                  </a:lnTo>
                  <a:lnTo>
                    <a:pt x="88265" y="1821506"/>
                  </a:lnTo>
                  <a:lnTo>
                    <a:pt x="88265" y="1825724"/>
                  </a:lnTo>
                  <a:cubicBezTo>
                    <a:pt x="39497" y="1825724"/>
                    <a:pt x="0" y="1777300"/>
                    <a:pt x="0" y="1717473"/>
                  </a:cubicBezTo>
                  <a:lnTo>
                    <a:pt x="0" y="108250"/>
                  </a:lnTo>
                  <a:lnTo>
                    <a:pt x="3429" y="108250"/>
                  </a:lnTo>
                  <a:lnTo>
                    <a:pt x="0" y="108250"/>
                  </a:lnTo>
                  <a:moveTo>
                    <a:pt x="6731" y="108250"/>
                  </a:moveTo>
                  <a:lnTo>
                    <a:pt x="6731" y="1717473"/>
                  </a:lnTo>
                  <a:lnTo>
                    <a:pt x="3429" y="1717473"/>
                  </a:lnTo>
                  <a:lnTo>
                    <a:pt x="6731" y="1717473"/>
                  </a:lnTo>
                  <a:cubicBezTo>
                    <a:pt x="6731" y="1772614"/>
                    <a:pt x="43180" y="1817445"/>
                    <a:pt x="88265" y="1817445"/>
                  </a:cubicBezTo>
                  <a:lnTo>
                    <a:pt x="6636385" y="1817445"/>
                  </a:lnTo>
                  <a:cubicBezTo>
                    <a:pt x="6681470" y="1817445"/>
                    <a:pt x="6717919" y="1772770"/>
                    <a:pt x="6717919" y="1717473"/>
                  </a:cubicBezTo>
                  <a:lnTo>
                    <a:pt x="6717919" y="108250"/>
                  </a:lnTo>
                  <a:cubicBezTo>
                    <a:pt x="6717919" y="53110"/>
                    <a:pt x="6681470" y="8279"/>
                    <a:pt x="6636385" y="8279"/>
                  </a:cubicBezTo>
                  <a:lnTo>
                    <a:pt x="88265" y="8279"/>
                  </a:lnTo>
                  <a:lnTo>
                    <a:pt x="88265" y="4218"/>
                  </a:lnTo>
                  <a:lnTo>
                    <a:pt x="88265" y="8279"/>
                  </a:lnTo>
                  <a:cubicBezTo>
                    <a:pt x="43307" y="8279"/>
                    <a:pt x="6731" y="53110"/>
                    <a:pt x="6731" y="108250"/>
                  </a:cubicBezTo>
                  <a:close/>
                </a:path>
              </a:pathLst>
            </a:custGeom>
            <a:solidFill>
              <a:srgbClr val="D6BADD"/>
            </a:solidFill>
          </p:spPr>
        </p:sp>
      </p:grpSp>
      <p:grpSp>
        <p:nvGrpSpPr>
          <p:cNvPr id="12" name="Group 12"/>
          <p:cNvGrpSpPr/>
          <p:nvPr/>
        </p:nvGrpSpPr>
        <p:grpSpPr>
          <a:xfrm>
            <a:off x="4342527" y="1688231"/>
            <a:ext cx="2883393" cy="352818"/>
            <a:chOff x="0" y="0"/>
            <a:chExt cx="3844524" cy="470424"/>
          </a:xfrm>
        </p:grpSpPr>
        <p:sp>
          <p:nvSpPr>
            <p:cNvPr id="13" name="Freeform 13"/>
            <p:cNvSpPr/>
            <p:nvPr/>
          </p:nvSpPr>
          <p:spPr>
            <a:xfrm>
              <a:off x="0" y="0"/>
              <a:ext cx="3844524" cy="470424"/>
            </a:xfrm>
            <a:custGeom>
              <a:avLst/>
              <a:gdLst/>
              <a:ahLst/>
              <a:cxnLst/>
              <a:rect l="l" t="t" r="r" b="b"/>
              <a:pathLst>
                <a:path w="3844524" h="470424">
                  <a:moveTo>
                    <a:pt x="0" y="0"/>
                  </a:moveTo>
                  <a:lnTo>
                    <a:pt x="3844524" y="0"/>
                  </a:lnTo>
                  <a:lnTo>
                    <a:pt x="3844524" y="470424"/>
                  </a:lnTo>
                  <a:lnTo>
                    <a:pt x="0" y="470424"/>
                  </a:lnTo>
                  <a:close/>
                </a:path>
              </a:pathLst>
            </a:custGeom>
            <a:solidFill>
              <a:srgbClr val="000000">
                <a:alpha val="0"/>
              </a:srgbClr>
            </a:solidFill>
          </p:spPr>
        </p:sp>
        <p:sp>
          <p:nvSpPr>
            <p:cNvPr id="14" name="TextBox 14"/>
            <p:cNvSpPr txBox="1"/>
            <p:nvPr/>
          </p:nvSpPr>
          <p:spPr>
            <a:xfrm>
              <a:off x="0" y="-38100"/>
              <a:ext cx="3844524" cy="508524"/>
            </a:xfrm>
            <a:prstGeom prst="rect">
              <a:avLst/>
            </a:prstGeom>
          </p:spPr>
          <p:txBody>
            <a:bodyPr lIns="0" tIns="0" rIns="0" bIns="0" rtlCol="0" anchor="t"/>
            <a:lstStyle/>
            <a:p>
              <a:pPr algn="l">
                <a:lnSpc>
                  <a:spcPts val="2240"/>
                </a:lnSpc>
              </a:pPr>
              <a:r>
                <a:rPr lang="en-US" sz="1766" b="1" u="sng" spc="-36">
                  <a:solidFill>
                    <a:srgbClr val="2B4150"/>
                  </a:solidFill>
                  <a:latin typeface="Arimo Bold"/>
                  <a:ea typeface="Arimo Bold"/>
                  <a:cs typeface="Arimo Bold"/>
                  <a:sym typeface="Arimo Bold"/>
                </a:rPr>
                <a:t>Girls Who Code</a:t>
              </a:r>
            </a:p>
          </p:txBody>
        </p:sp>
      </p:grpSp>
      <p:grpSp>
        <p:nvGrpSpPr>
          <p:cNvPr id="15" name="Group 15"/>
          <p:cNvGrpSpPr/>
          <p:nvPr/>
        </p:nvGrpSpPr>
        <p:grpSpPr>
          <a:xfrm>
            <a:off x="4342527" y="1993809"/>
            <a:ext cx="4726146" cy="950744"/>
            <a:chOff x="0" y="0"/>
            <a:chExt cx="6301528" cy="1267658"/>
          </a:xfrm>
        </p:grpSpPr>
        <p:sp>
          <p:nvSpPr>
            <p:cNvPr id="16" name="Freeform 16"/>
            <p:cNvSpPr/>
            <p:nvPr/>
          </p:nvSpPr>
          <p:spPr>
            <a:xfrm>
              <a:off x="0" y="0"/>
              <a:ext cx="6301528" cy="1267658"/>
            </a:xfrm>
            <a:custGeom>
              <a:avLst/>
              <a:gdLst/>
              <a:ahLst/>
              <a:cxnLst/>
              <a:rect l="l" t="t" r="r" b="b"/>
              <a:pathLst>
                <a:path w="6301528" h="1267658">
                  <a:moveTo>
                    <a:pt x="0" y="0"/>
                  </a:moveTo>
                  <a:lnTo>
                    <a:pt x="6301528" y="0"/>
                  </a:lnTo>
                  <a:lnTo>
                    <a:pt x="6301528" y="1267658"/>
                  </a:lnTo>
                  <a:lnTo>
                    <a:pt x="0" y="1267658"/>
                  </a:lnTo>
                  <a:close/>
                </a:path>
              </a:pathLst>
            </a:custGeom>
            <a:solidFill>
              <a:srgbClr val="000000">
                <a:alpha val="0"/>
              </a:srgbClr>
            </a:solidFill>
          </p:spPr>
        </p:sp>
        <p:sp>
          <p:nvSpPr>
            <p:cNvPr id="17" name="TextBox 17"/>
            <p:cNvSpPr txBox="1"/>
            <p:nvPr/>
          </p:nvSpPr>
          <p:spPr>
            <a:xfrm>
              <a:off x="0" y="-57150"/>
              <a:ext cx="6301528" cy="1324808"/>
            </a:xfrm>
            <a:prstGeom prst="rect">
              <a:avLst/>
            </a:prstGeom>
          </p:spPr>
          <p:txBody>
            <a:bodyPr lIns="0" tIns="0" rIns="0" bIns="0" rtlCol="0" anchor="t"/>
            <a:lstStyle/>
            <a:p>
              <a:pPr algn="l">
                <a:lnSpc>
                  <a:spcPts val="2551"/>
                </a:lnSpc>
              </a:pPr>
              <a:r>
                <a:rPr lang="en-US" sz="1566" spc="-32">
                  <a:solidFill>
                    <a:srgbClr val="2B4150"/>
                  </a:solidFill>
                  <a:latin typeface="Source Sans Pro"/>
                  <a:ea typeface="Source Sans Pro"/>
                  <a:cs typeface="Source Sans Pro"/>
                  <a:sym typeface="Source Sans Pro"/>
                </a:rPr>
                <a:t>Міжнародна некомерційна організація, яка навчає дівчат програмуванню та допомагає їм розвивати кар'єру в технологічній сфері.</a:t>
              </a:r>
            </a:p>
          </p:txBody>
        </p:sp>
      </p:grpSp>
      <p:grpSp>
        <p:nvGrpSpPr>
          <p:cNvPr id="18" name="Group 18"/>
          <p:cNvGrpSpPr/>
          <p:nvPr/>
        </p:nvGrpSpPr>
        <p:grpSpPr>
          <a:xfrm>
            <a:off x="4183856" y="3123121"/>
            <a:ext cx="5043487" cy="1431972"/>
            <a:chOff x="0" y="0"/>
            <a:chExt cx="6724650" cy="1909297"/>
          </a:xfrm>
        </p:grpSpPr>
        <p:sp>
          <p:nvSpPr>
            <p:cNvPr id="19" name="Freeform 19"/>
            <p:cNvSpPr/>
            <p:nvPr/>
          </p:nvSpPr>
          <p:spPr>
            <a:xfrm>
              <a:off x="3302" y="4410"/>
              <a:ext cx="6718046" cy="1900421"/>
            </a:xfrm>
            <a:custGeom>
              <a:avLst/>
              <a:gdLst/>
              <a:ahLst/>
              <a:cxnLst/>
              <a:rect l="l" t="t" r="r" b="b"/>
              <a:pathLst>
                <a:path w="6718046" h="1900421">
                  <a:moveTo>
                    <a:pt x="127" y="108792"/>
                  </a:moveTo>
                  <a:cubicBezTo>
                    <a:pt x="127" y="48679"/>
                    <a:pt x="38100" y="0"/>
                    <a:pt x="84963" y="0"/>
                  </a:cubicBezTo>
                  <a:lnTo>
                    <a:pt x="6633083" y="0"/>
                  </a:lnTo>
                  <a:cubicBezTo>
                    <a:pt x="6679946" y="0"/>
                    <a:pt x="6718046" y="48679"/>
                    <a:pt x="6718046" y="108792"/>
                  </a:cubicBezTo>
                  <a:lnTo>
                    <a:pt x="6718046" y="1791630"/>
                  </a:lnTo>
                  <a:cubicBezTo>
                    <a:pt x="6718046" y="1851743"/>
                    <a:pt x="6680073" y="1900421"/>
                    <a:pt x="6633083" y="1900421"/>
                  </a:cubicBezTo>
                  <a:lnTo>
                    <a:pt x="84963" y="1900421"/>
                  </a:lnTo>
                  <a:cubicBezTo>
                    <a:pt x="38100" y="1900421"/>
                    <a:pt x="0" y="1851743"/>
                    <a:pt x="0" y="1791630"/>
                  </a:cubicBezTo>
                  <a:close/>
                </a:path>
              </a:pathLst>
            </a:custGeom>
            <a:solidFill>
              <a:srgbClr val="F0D4F7"/>
            </a:solidFill>
          </p:spPr>
        </p:sp>
        <p:sp>
          <p:nvSpPr>
            <p:cNvPr id="20" name="Freeform 20"/>
            <p:cNvSpPr/>
            <p:nvPr/>
          </p:nvSpPr>
          <p:spPr>
            <a:xfrm>
              <a:off x="0" y="0"/>
              <a:ext cx="6724650" cy="1909242"/>
            </a:xfrm>
            <a:custGeom>
              <a:avLst/>
              <a:gdLst/>
              <a:ahLst/>
              <a:cxnLst/>
              <a:rect l="l" t="t" r="r" b="b"/>
              <a:pathLst>
                <a:path w="6724650" h="1909242">
                  <a:moveTo>
                    <a:pt x="0" y="113202"/>
                  </a:moveTo>
                  <a:cubicBezTo>
                    <a:pt x="0" y="50639"/>
                    <a:pt x="39497" y="0"/>
                    <a:pt x="88265" y="0"/>
                  </a:cubicBezTo>
                  <a:lnTo>
                    <a:pt x="6636385" y="0"/>
                  </a:lnTo>
                  <a:lnTo>
                    <a:pt x="6636385" y="4410"/>
                  </a:lnTo>
                  <a:lnTo>
                    <a:pt x="6636385" y="0"/>
                  </a:lnTo>
                  <a:cubicBezTo>
                    <a:pt x="6685153" y="0"/>
                    <a:pt x="6724650" y="50639"/>
                    <a:pt x="6724650" y="113202"/>
                  </a:cubicBezTo>
                  <a:lnTo>
                    <a:pt x="6721221" y="113202"/>
                  </a:lnTo>
                  <a:lnTo>
                    <a:pt x="6724650" y="113202"/>
                  </a:lnTo>
                  <a:lnTo>
                    <a:pt x="6724650" y="1796040"/>
                  </a:lnTo>
                  <a:lnTo>
                    <a:pt x="6721221" y="1796040"/>
                  </a:lnTo>
                  <a:lnTo>
                    <a:pt x="6724650" y="1796040"/>
                  </a:lnTo>
                  <a:cubicBezTo>
                    <a:pt x="6724650" y="1858603"/>
                    <a:pt x="6685153" y="1909242"/>
                    <a:pt x="6636385" y="1909242"/>
                  </a:cubicBezTo>
                  <a:lnTo>
                    <a:pt x="6636385" y="1904831"/>
                  </a:lnTo>
                  <a:lnTo>
                    <a:pt x="6636385" y="1909242"/>
                  </a:lnTo>
                  <a:lnTo>
                    <a:pt x="88265" y="1909242"/>
                  </a:lnTo>
                  <a:lnTo>
                    <a:pt x="88265" y="1904831"/>
                  </a:lnTo>
                  <a:lnTo>
                    <a:pt x="88265" y="1909242"/>
                  </a:lnTo>
                  <a:cubicBezTo>
                    <a:pt x="39497" y="1909242"/>
                    <a:pt x="0" y="1858603"/>
                    <a:pt x="0" y="1796040"/>
                  </a:cubicBezTo>
                  <a:lnTo>
                    <a:pt x="0" y="113202"/>
                  </a:lnTo>
                  <a:lnTo>
                    <a:pt x="3429" y="113202"/>
                  </a:lnTo>
                  <a:lnTo>
                    <a:pt x="0" y="113202"/>
                  </a:lnTo>
                  <a:moveTo>
                    <a:pt x="6731" y="113202"/>
                  </a:moveTo>
                  <a:lnTo>
                    <a:pt x="6731" y="1796040"/>
                  </a:lnTo>
                  <a:lnTo>
                    <a:pt x="3429" y="1796040"/>
                  </a:lnTo>
                  <a:lnTo>
                    <a:pt x="6731" y="1796040"/>
                  </a:lnTo>
                  <a:cubicBezTo>
                    <a:pt x="6731" y="1853702"/>
                    <a:pt x="43180" y="1900584"/>
                    <a:pt x="88265" y="1900584"/>
                  </a:cubicBezTo>
                  <a:lnTo>
                    <a:pt x="6636385" y="1900584"/>
                  </a:lnTo>
                  <a:cubicBezTo>
                    <a:pt x="6681470" y="1900584"/>
                    <a:pt x="6717919" y="1853866"/>
                    <a:pt x="6717919" y="1796040"/>
                  </a:cubicBezTo>
                  <a:lnTo>
                    <a:pt x="6717919" y="113202"/>
                  </a:lnTo>
                  <a:cubicBezTo>
                    <a:pt x="6717919" y="55539"/>
                    <a:pt x="6681470" y="8658"/>
                    <a:pt x="6636385" y="8658"/>
                  </a:cubicBezTo>
                  <a:lnTo>
                    <a:pt x="88265" y="8658"/>
                  </a:lnTo>
                  <a:lnTo>
                    <a:pt x="88265" y="4410"/>
                  </a:lnTo>
                  <a:lnTo>
                    <a:pt x="88265" y="8658"/>
                  </a:lnTo>
                  <a:cubicBezTo>
                    <a:pt x="43307" y="8658"/>
                    <a:pt x="6731" y="55539"/>
                    <a:pt x="6731" y="113202"/>
                  </a:cubicBezTo>
                  <a:close/>
                </a:path>
              </a:pathLst>
            </a:custGeom>
            <a:solidFill>
              <a:srgbClr val="D6BADD"/>
            </a:solidFill>
          </p:spPr>
        </p:sp>
      </p:grpSp>
      <p:grpSp>
        <p:nvGrpSpPr>
          <p:cNvPr id="21" name="Group 21"/>
          <p:cNvGrpSpPr/>
          <p:nvPr/>
        </p:nvGrpSpPr>
        <p:grpSpPr>
          <a:xfrm>
            <a:off x="4342527" y="3123121"/>
            <a:ext cx="2883393" cy="352818"/>
            <a:chOff x="0" y="0"/>
            <a:chExt cx="3844524" cy="470424"/>
          </a:xfrm>
        </p:grpSpPr>
        <p:sp>
          <p:nvSpPr>
            <p:cNvPr id="22" name="Freeform 22"/>
            <p:cNvSpPr/>
            <p:nvPr/>
          </p:nvSpPr>
          <p:spPr>
            <a:xfrm>
              <a:off x="0" y="0"/>
              <a:ext cx="3844524" cy="470424"/>
            </a:xfrm>
            <a:custGeom>
              <a:avLst/>
              <a:gdLst/>
              <a:ahLst/>
              <a:cxnLst/>
              <a:rect l="l" t="t" r="r" b="b"/>
              <a:pathLst>
                <a:path w="3844524" h="470424">
                  <a:moveTo>
                    <a:pt x="0" y="0"/>
                  </a:moveTo>
                  <a:lnTo>
                    <a:pt x="3844524" y="0"/>
                  </a:lnTo>
                  <a:lnTo>
                    <a:pt x="3844524" y="470424"/>
                  </a:lnTo>
                  <a:lnTo>
                    <a:pt x="0" y="470424"/>
                  </a:lnTo>
                  <a:close/>
                </a:path>
              </a:pathLst>
            </a:custGeom>
            <a:solidFill>
              <a:srgbClr val="000000">
                <a:alpha val="0"/>
              </a:srgbClr>
            </a:solidFill>
          </p:spPr>
        </p:sp>
        <p:sp>
          <p:nvSpPr>
            <p:cNvPr id="23" name="TextBox 23"/>
            <p:cNvSpPr txBox="1"/>
            <p:nvPr/>
          </p:nvSpPr>
          <p:spPr>
            <a:xfrm>
              <a:off x="0" y="-38100"/>
              <a:ext cx="3844524" cy="508524"/>
            </a:xfrm>
            <a:prstGeom prst="rect">
              <a:avLst/>
            </a:prstGeom>
          </p:spPr>
          <p:txBody>
            <a:bodyPr lIns="0" tIns="0" rIns="0" bIns="0" rtlCol="0" anchor="t"/>
            <a:lstStyle/>
            <a:p>
              <a:pPr algn="l">
                <a:lnSpc>
                  <a:spcPts val="2240"/>
                </a:lnSpc>
              </a:pPr>
              <a:r>
                <a:rPr lang="en-US" sz="1766" b="1" u="sng" spc="-36">
                  <a:solidFill>
                    <a:srgbClr val="2B4150"/>
                  </a:solidFill>
                  <a:latin typeface="Arimo Bold"/>
                  <a:ea typeface="Arimo Bold"/>
                  <a:cs typeface="Arimo Bold"/>
                  <a:sym typeface="Arimo Bold"/>
                </a:rPr>
                <a:t>She Can STEM</a:t>
              </a:r>
            </a:p>
          </p:txBody>
        </p:sp>
      </p:grpSp>
      <p:grpSp>
        <p:nvGrpSpPr>
          <p:cNvPr id="24" name="Group 24"/>
          <p:cNvGrpSpPr/>
          <p:nvPr/>
        </p:nvGrpSpPr>
        <p:grpSpPr>
          <a:xfrm>
            <a:off x="4342527" y="3500358"/>
            <a:ext cx="4726146" cy="950744"/>
            <a:chOff x="0" y="0"/>
            <a:chExt cx="6301528" cy="1267658"/>
          </a:xfrm>
        </p:grpSpPr>
        <p:sp>
          <p:nvSpPr>
            <p:cNvPr id="25" name="Freeform 25"/>
            <p:cNvSpPr/>
            <p:nvPr/>
          </p:nvSpPr>
          <p:spPr>
            <a:xfrm>
              <a:off x="0" y="0"/>
              <a:ext cx="6301528" cy="1267658"/>
            </a:xfrm>
            <a:custGeom>
              <a:avLst/>
              <a:gdLst/>
              <a:ahLst/>
              <a:cxnLst/>
              <a:rect l="l" t="t" r="r" b="b"/>
              <a:pathLst>
                <a:path w="6301528" h="1267658">
                  <a:moveTo>
                    <a:pt x="0" y="0"/>
                  </a:moveTo>
                  <a:lnTo>
                    <a:pt x="6301528" y="0"/>
                  </a:lnTo>
                  <a:lnTo>
                    <a:pt x="6301528" y="1267658"/>
                  </a:lnTo>
                  <a:lnTo>
                    <a:pt x="0" y="1267658"/>
                  </a:lnTo>
                  <a:close/>
                </a:path>
              </a:pathLst>
            </a:custGeom>
            <a:solidFill>
              <a:srgbClr val="000000">
                <a:alpha val="0"/>
              </a:srgbClr>
            </a:solidFill>
          </p:spPr>
        </p:sp>
        <p:sp>
          <p:nvSpPr>
            <p:cNvPr id="26" name="TextBox 26"/>
            <p:cNvSpPr txBox="1"/>
            <p:nvPr/>
          </p:nvSpPr>
          <p:spPr>
            <a:xfrm>
              <a:off x="0" y="-57150"/>
              <a:ext cx="6301528" cy="1324808"/>
            </a:xfrm>
            <a:prstGeom prst="rect">
              <a:avLst/>
            </a:prstGeom>
          </p:spPr>
          <p:txBody>
            <a:bodyPr lIns="0" tIns="0" rIns="0" bIns="0" rtlCol="0" anchor="t"/>
            <a:lstStyle/>
            <a:p>
              <a:pPr algn="l">
                <a:lnSpc>
                  <a:spcPts val="2551"/>
                </a:lnSpc>
              </a:pPr>
              <a:r>
                <a:rPr lang="en-US" sz="1566" spc="-32">
                  <a:solidFill>
                    <a:srgbClr val="2B4150"/>
                  </a:solidFill>
                  <a:latin typeface="Source Sans Pro"/>
                  <a:ea typeface="Source Sans Pro"/>
                  <a:cs typeface="Source Sans Pro"/>
                  <a:sym typeface="Source Sans Pro"/>
                </a:rPr>
                <a:t>Проєкт, який популяризує STEM-професії серед дівчат, надає їм доступ до інформації та ресурсів, що сприяють їхньому науковому розвитку.</a:t>
              </a:r>
            </a:p>
          </p:txBody>
        </p:sp>
      </p:grpSp>
      <p:grpSp>
        <p:nvGrpSpPr>
          <p:cNvPr id="27" name="Group 27"/>
          <p:cNvGrpSpPr/>
          <p:nvPr/>
        </p:nvGrpSpPr>
        <p:grpSpPr>
          <a:xfrm>
            <a:off x="4173696" y="4677840"/>
            <a:ext cx="5043487" cy="1145791"/>
            <a:chOff x="0" y="0"/>
            <a:chExt cx="6724650" cy="1527721"/>
          </a:xfrm>
        </p:grpSpPr>
        <p:sp>
          <p:nvSpPr>
            <p:cNvPr id="28" name="Freeform 28"/>
            <p:cNvSpPr/>
            <p:nvPr/>
          </p:nvSpPr>
          <p:spPr>
            <a:xfrm>
              <a:off x="3302" y="3529"/>
              <a:ext cx="6718046" cy="1520619"/>
            </a:xfrm>
            <a:custGeom>
              <a:avLst/>
              <a:gdLst/>
              <a:ahLst/>
              <a:cxnLst/>
              <a:rect l="l" t="t" r="r" b="b"/>
              <a:pathLst>
                <a:path w="6718046" h="1520619">
                  <a:moveTo>
                    <a:pt x="127" y="87049"/>
                  </a:moveTo>
                  <a:cubicBezTo>
                    <a:pt x="127" y="38950"/>
                    <a:pt x="38100" y="0"/>
                    <a:pt x="84963" y="0"/>
                  </a:cubicBezTo>
                  <a:lnTo>
                    <a:pt x="6633083" y="0"/>
                  </a:lnTo>
                  <a:cubicBezTo>
                    <a:pt x="6679946" y="0"/>
                    <a:pt x="6718046" y="38950"/>
                    <a:pt x="6718046" y="87049"/>
                  </a:cubicBezTo>
                  <a:lnTo>
                    <a:pt x="6718046" y="1433570"/>
                  </a:lnTo>
                  <a:cubicBezTo>
                    <a:pt x="6718046" y="1481669"/>
                    <a:pt x="6680073" y="1520619"/>
                    <a:pt x="6633083" y="1520619"/>
                  </a:cubicBezTo>
                  <a:lnTo>
                    <a:pt x="84963" y="1520619"/>
                  </a:lnTo>
                  <a:cubicBezTo>
                    <a:pt x="38100" y="1520619"/>
                    <a:pt x="0" y="1481669"/>
                    <a:pt x="0" y="1433570"/>
                  </a:cubicBezTo>
                  <a:close/>
                </a:path>
              </a:pathLst>
            </a:custGeom>
            <a:solidFill>
              <a:srgbClr val="F0D4F7"/>
            </a:solidFill>
          </p:spPr>
        </p:sp>
        <p:sp>
          <p:nvSpPr>
            <p:cNvPr id="29" name="Freeform 29"/>
            <p:cNvSpPr/>
            <p:nvPr/>
          </p:nvSpPr>
          <p:spPr>
            <a:xfrm>
              <a:off x="0" y="0"/>
              <a:ext cx="6724650" cy="1527677"/>
            </a:xfrm>
            <a:custGeom>
              <a:avLst/>
              <a:gdLst/>
              <a:ahLst/>
              <a:cxnLst/>
              <a:rect l="l" t="t" r="r" b="b"/>
              <a:pathLst>
                <a:path w="6724650" h="1527677">
                  <a:moveTo>
                    <a:pt x="0" y="90578"/>
                  </a:moveTo>
                  <a:cubicBezTo>
                    <a:pt x="0" y="40518"/>
                    <a:pt x="39497" y="0"/>
                    <a:pt x="88265" y="0"/>
                  </a:cubicBezTo>
                  <a:lnTo>
                    <a:pt x="6636385" y="0"/>
                  </a:lnTo>
                  <a:lnTo>
                    <a:pt x="6636385" y="3529"/>
                  </a:lnTo>
                  <a:lnTo>
                    <a:pt x="6636385" y="0"/>
                  </a:lnTo>
                  <a:cubicBezTo>
                    <a:pt x="6685153" y="0"/>
                    <a:pt x="6724650" y="40518"/>
                    <a:pt x="6724650" y="90578"/>
                  </a:cubicBezTo>
                  <a:lnTo>
                    <a:pt x="6721221" y="90578"/>
                  </a:lnTo>
                  <a:lnTo>
                    <a:pt x="6724650" y="90578"/>
                  </a:lnTo>
                  <a:lnTo>
                    <a:pt x="6724650" y="1437099"/>
                  </a:lnTo>
                  <a:lnTo>
                    <a:pt x="6721221" y="1437099"/>
                  </a:lnTo>
                  <a:lnTo>
                    <a:pt x="6724650" y="1437099"/>
                  </a:lnTo>
                  <a:cubicBezTo>
                    <a:pt x="6724650" y="1487159"/>
                    <a:pt x="6685153" y="1527677"/>
                    <a:pt x="6636385" y="1527677"/>
                  </a:cubicBezTo>
                  <a:lnTo>
                    <a:pt x="6636385" y="1524148"/>
                  </a:lnTo>
                  <a:lnTo>
                    <a:pt x="6636385" y="1527677"/>
                  </a:lnTo>
                  <a:lnTo>
                    <a:pt x="88265" y="1527677"/>
                  </a:lnTo>
                  <a:lnTo>
                    <a:pt x="88265" y="1524148"/>
                  </a:lnTo>
                  <a:lnTo>
                    <a:pt x="88265" y="1527677"/>
                  </a:lnTo>
                  <a:cubicBezTo>
                    <a:pt x="39497" y="1527677"/>
                    <a:pt x="0" y="1487159"/>
                    <a:pt x="0" y="1437099"/>
                  </a:cubicBezTo>
                  <a:lnTo>
                    <a:pt x="0" y="90578"/>
                  </a:lnTo>
                  <a:lnTo>
                    <a:pt x="3429" y="90578"/>
                  </a:lnTo>
                  <a:lnTo>
                    <a:pt x="0" y="90578"/>
                  </a:lnTo>
                  <a:moveTo>
                    <a:pt x="6731" y="90578"/>
                  </a:moveTo>
                  <a:lnTo>
                    <a:pt x="6731" y="1437099"/>
                  </a:lnTo>
                  <a:lnTo>
                    <a:pt x="3429" y="1437099"/>
                  </a:lnTo>
                  <a:lnTo>
                    <a:pt x="6731" y="1437099"/>
                  </a:lnTo>
                  <a:cubicBezTo>
                    <a:pt x="6731" y="1483237"/>
                    <a:pt x="43180" y="1520750"/>
                    <a:pt x="88265" y="1520750"/>
                  </a:cubicBezTo>
                  <a:lnTo>
                    <a:pt x="6636385" y="1520750"/>
                  </a:lnTo>
                  <a:cubicBezTo>
                    <a:pt x="6681470" y="1520750"/>
                    <a:pt x="6717919" y="1483368"/>
                    <a:pt x="6717919" y="1437099"/>
                  </a:cubicBezTo>
                  <a:lnTo>
                    <a:pt x="6717919" y="90578"/>
                  </a:lnTo>
                  <a:cubicBezTo>
                    <a:pt x="6717919" y="44440"/>
                    <a:pt x="6681470" y="6927"/>
                    <a:pt x="6636385" y="6927"/>
                  </a:cubicBezTo>
                  <a:lnTo>
                    <a:pt x="88265" y="6927"/>
                  </a:lnTo>
                  <a:lnTo>
                    <a:pt x="88265" y="3529"/>
                  </a:lnTo>
                  <a:lnTo>
                    <a:pt x="88265" y="6927"/>
                  </a:lnTo>
                  <a:cubicBezTo>
                    <a:pt x="43307" y="6927"/>
                    <a:pt x="6731" y="44440"/>
                    <a:pt x="6731" y="90578"/>
                  </a:cubicBezTo>
                  <a:close/>
                </a:path>
              </a:pathLst>
            </a:custGeom>
            <a:solidFill>
              <a:srgbClr val="D6BADD"/>
            </a:solidFill>
          </p:spPr>
        </p:sp>
      </p:grpSp>
      <p:grpSp>
        <p:nvGrpSpPr>
          <p:cNvPr id="30" name="Group 30"/>
          <p:cNvGrpSpPr/>
          <p:nvPr/>
        </p:nvGrpSpPr>
        <p:grpSpPr>
          <a:xfrm>
            <a:off x="4342527" y="4764126"/>
            <a:ext cx="3443770" cy="352818"/>
            <a:chOff x="0" y="0"/>
            <a:chExt cx="4591694" cy="470424"/>
          </a:xfrm>
        </p:grpSpPr>
        <p:sp>
          <p:nvSpPr>
            <p:cNvPr id="31" name="Freeform 31"/>
            <p:cNvSpPr/>
            <p:nvPr/>
          </p:nvSpPr>
          <p:spPr>
            <a:xfrm>
              <a:off x="0" y="0"/>
              <a:ext cx="4591694" cy="470424"/>
            </a:xfrm>
            <a:custGeom>
              <a:avLst/>
              <a:gdLst/>
              <a:ahLst/>
              <a:cxnLst/>
              <a:rect l="l" t="t" r="r" b="b"/>
              <a:pathLst>
                <a:path w="4591694" h="470424">
                  <a:moveTo>
                    <a:pt x="0" y="0"/>
                  </a:moveTo>
                  <a:lnTo>
                    <a:pt x="4591694" y="0"/>
                  </a:lnTo>
                  <a:lnTo>
                    <a:pt x="4591694" y="470424"/>
                  </a:lnTo>
                  <a:lnTo>
                    <a:pt x="0" y="470424"/>
                  </a:lnTo>
                  <a:close/>
                </a:path>
              </a:pathLst>
            </a:custGeom>
            <a:solidFill>
              <a:srgbClr val="000000">
                <a:alpha val="0"/>
              </a:srgbClr>
            </a:solidFill>
          </p:spPr>
        </p:sp>
        <p:sp>
          <p:nvSpPr>
            <p:cNvPr id="32" name="TextBox 32"/>
            <p:cNvSpPr txBox="1"/>
            <p:nvPr/>
          </p:nvSpPr>
          <p:spPr>
            <a:xfrm>
              <a:off x="0" y="-38100"/>
              <a:ext cx="4591694" cy="508524"/>
            </a:xfrm>
            <a:prstGeom prst="rect">
              <a:avLst/>
            </a:prstGeom>
          </p:spPr>
          <p:txBody>
            <a:bodyPr lIns="0" tIns="0" rIns="0" bIns="0" rtlCol="0" anchor="t"/>
            <a:lstStyle/>
            <a:p>
              <a:pPr algn="l">
                <a:lnSpc>
                  <a:spcPts val="2240"/>
                </a:lnSpc>
              </a:pPr>
              <a:r>
                <a:rPr lang="en-US" sz="1766" b="1" u="sng" spc="-36">
                  <a:solidFill>
                    <a:srgbClr val="2B4150"/>
                  </a:solidFill>
                  <a:latin typeface="Arimo Bold"/>
                  <a:ea typeface="Arimo Bold"/>
                  <a:cs typeface="Arimo Bold"/>
                  <a:sym typeface="Arimo Bold"/>
                </a:rPr>
                <a:t>UNESCO Women in Science</a:t>
              </a:r>
            </a:p>
          </p:txBody>
        </p:sp>
      </p:grpSp>
      <p:grpSp>
        <p:nvGrpSpPr>
          <p:cNvPr id="33" name="Group 33"/>
          <p:cNvGrpSpPr/>
          <p:nvPr/>
        </p:nvGrpSpPr>
        <p:grpSpPr>
          <a:xfrm>
            <a:off x="4332367" y="5106935"/>
            <a:ext cx="4726146" cy="626894"/>
            <a:chOff x="0" y="0"/>
            <a:chExt cx="6301528" cy="835858"/>
          </a:xfrm>
        </p:grpSpPr>
        <p:sp>
          <p:nvSpPr>
            <p:cNvPr id="34" name="Freeform 34"/>
            <p:cNvSpPr/>
            <p:nvPr/>
          </p:nvSpPr>
          <p:spPr>
            <a:xfrm>
              <a:off x="0" y="0"/>
              <a:ext cx="6301528" cy="835858"/>
            </a:xfrm>
            <a:custGeom>
              <a:avLst/>
              <a:gdLst/>
              <a:ahLst/>
              <a:cxnLst/>
              <a:rect l="l" t="t" r="r" b="b"/>
              <a:pathLst>
                <a:path w="6301528" h="835858">
                  <a:moveTo>
                    <a:pt x="0" y="0"/>
                  </a:moveTo>
                  <a:lnTo>
                    <a:pt x="6301528" y="0"/>
                  </a:lnTo>
                  <a:lnTo>
                    <a:pt x="6301528" y="835858"/>
                  </a:lnTo>
                  <a:lnTo>
                    <a:pt x="0" y="835858"/>
                  </a:lnTo>
                  <a:close/>
                </a:path>
              </a:pathLst>
            </a:custGeom>
            <a:solidFill>
              <a:srgbClr val="000000">
                <a:alpha val="0"/>
              </a:srgbClr>
            </a:solidFill>
          </p:spPr>
        </p:sp>
        <p:sp>
          <p:nvSpPr>
            <p:cNvPr id="35" name="TextBox 35"/>
            <p:cNvSpPr txBox="1"/>
            <p:nvPr/>
          </p:nvSpPr>
          <p:spPr>
            <a:xfrm>
              <a:off x="0" y="-57150"/>
              <a:ext cx="6301528" cy="893008"/>
            </a:xfrm>
            <a:prstGeom prst="rect">
              <a:avLst/>
            </a:prstGeom>
          </p:spPr>
          <p:txBody>
            <a:bodyPr lIns="0" tIns="0" rIns="0" bIns="0" rtlCol="0" anchor="t"/>
            <a:lstStyle/>
            <a:p>
              <a:pPr algn="l">
                <a:lnSpc>
                  <a:spcPts val="2551"/>
                </a:lnSpc>
              </a:pPr>
              <a:r>
                <a:rPr lang="en-US" sz="1566" spc="-32">
                  <a:solidFill>
                    <a:srgbClr val="2B4150"/>
                  </a:solidFill>
                  <a:latin typeface="Source Sans Pro"/>
                  <a:ea typeface="Source Sans Pro"/>
                  <a:cs typeface="Source Sans Pro"/>
                  <a:sym typeface="Source Sans Pro"/>
                </a:rPr>
                <a:t>Міжнародна програма ООН, яка сприяє залученню жінок до науки та підтримує їхній науковий розвиток.</a:t>
              </a:r>
            </a:p>
          </p:txBody>
        </p:sp>
      </p:grpSp>
      <p:grpSp>
        <p:nvGrpSpPr>
          <p:cNvPr id="36" name="Group 36"/>
          <p:cNvGrpSpPr/>
          <p:nvPr/>
        </p:nvGrpSpPr>
        <p:grpSpPr>
          <a:xfrm>
            <a:off x="4178776" y="6027023"/>
            <a:ext cx="5043487" cy="1113314"/>
            <a:chOff x="0" y="0"/>
            <a:chExt cx="6724650" cy="1484419"/>
          </a:xfrm>
        </p:grpSpPr>
        <p:sp>
          <p:nvSpPr>
            <p:cNvPr id="37" name="Freeform 37"/>
            <p:cNvSpPr/>
            <p:nvPr/>
          </p:nvSpPr>
          <p:spPr>
            <a:xfrm>
              <a:off x="3302" y="3429"/>
              <a:ext cx="6718046" cy="1477518"/>
            </a:xfrm>
            <a:custGeom>
              <a:avLst/>
              <a:gdLst/>
              <a:ahLst/>
              <a:cxnLst/>
              <a:rect l="l" t="t" r="r" b="b"/>
              <a:pathLst>
                <a:path w="6718046" h="1477518">
                  <a:moveTo>
                    <a:pt x="127" y="84582"/>
                  </a:moveTo>
                  <a:cubicBezTo>
                    <a:pt x="127" y="37846"/>
                    <a:pt x="38100" y="0"/>
                    <a:pt x="84963" y="0"/>
                  </a:cubicBezTo>
                  <a:lnTo>
                    <a:pt x="6633083" y="0"/>
                  </a:lnTo>
                  <a:cubicBezTo>
                    <a:pt x="6679946" y="0"/>
                    <a:pt x="6718046" y="37846"/>
                    <a:pt x="6718046" y="84582"/>
                  </a:cubicBezTo>
                  <a:lnTo>
                    <a:pt x="6718046" y="1392936"/>
                  </a:lnTo>
                  <a:cubicBezTo>
                    <a:pt x="6718046" y="1439672"/>
                    <a:pt x="6680073" y="1477518"/>
                    <a:pt x="6633083" y="1477518"/>
                  </a:cubicBezTo>
                  <a:lnTo>
                    <a:pt x="84963" y="1477518"/>
                  </a:lnTo>
                  <a:cubicBezTo>
                    <a:pt x="38100" y="1477518"/>
                    <a:pt x="0" y="1439672"/>
                    <a:pt x="0" y="1392936"/>
                  </a:cubicBezTo>
                  <a:close/>
                </a:path>
              </a:pathLst>
            </a:custGeom>
            <a:solidFill>
              <a:srgbClr val="F0D4F7"/>
            </a:solidFill>
          </p:spPr>
        </p:sp>
        <p:sp>
          <p:nvSpPr>
            <p:cNvPr id="38" name="Freeform 38"/>
            <p:cNvSpPr/>
            <p:nvPr/>
          </p:nvSpPr>
          <p:spPr>
            <a:xfrm>
              <a:off x="0" y="0"/>
              <a:ext cx="6724650" cy="1484376"/>
            </a:xfrm>
            <a:custGeom>
              <a:avLst/>
              <a:gdLst/>
              <a:ahLst/>
              <a:cxnLst/>
              <a:rect l="l" t="t" r="r" b="b"/>
              <a:pathLst>
                <a:path w="6724650" h="1484376">
                  <a:moveTo>
                    <a:pt x="0" y="88011"/>
                  </a:moveTo>
                  <a:cubicBezTo>
                    <a:pt x="0" y="39370"/>
                    <a:pt x="39497" y="0"/>
                    <a:pt x="88265" y="0"/>
                  </a:cubicBezTo>
                  <a:lnTo>
                    <a:pt x="6636385" y="0"/>
                  </a:lnTo>
                  <a:lnTo>
                    <a:pt x="6636385" y="3429"/>
                  </a:lnTo>
                  <a:lnTo>
                    <a:pt x="6636385" y="0"/>
                  </a:lnTo>
                  <a:cubicBezTo>
                    <a:pt x="6685153" y="0"/>
                    <a:pt x="6724650" y="39370"/>
                    <a:pt x="6724650" y="88011"/>
                  </a:cubicBezTo>
                  <a:lnTo>
                    <a:pt x="6721221" y="88011"/>
                  </a:lnTo>
                  <a:lnTo>
                    <a:pt x="6724650" y="88011"/>
                  </a:lnTo>
                  <a:lnTo>
                    <a:pt x="6724650" y="1396365"/>
                  </a:lnTo>
                  <a:lnTo>
                    <a:pt x="6721221" y="1396365"/>
                  </a:lnTo>
                  <a:lnTo>
                    <a:pt x="6724650" y="1396365"/>
                  </a:lnTo>
                  <a:cubicBezTo>
                    <a:pt x="6724650" y="1445006"/>
                    <a:pt x="6685153" y="1484376"/>
                    <a:pt x="6636385" y="1484376"/>
                  </a:cubicBezTo>
                  <a:lnTo>
                    <a:pt x="6636385" y="1480947"/>
                  </a:lnTo>
                  <a:lnTo>
                    <a:pt x="6636385" y="1484376"/>
                  </a:lnTo>
                  <a:lnTo>
                    <a:pt x="88265" y="1484376"/>
                  </a:lnTo>
                  <a:lnTo>
                    <a:pt x="88265" y="1480947"/>
                  </a:lnTo>
                  <a:lnTo>
                    <a:pt x="88265" y="1484376"/>
                  </a:lnTo>
                  <a:cubicBezTo>
                    <a:pt x="39497" y="1484376"/>
                    <a:pt x="0" y="1445006"/>
                    <a:pt x="0" y="1396365"/>
                  </a:cubicBezTo>
                  <a:lnTo>
                    <a:pt x="0" y="88011"/>
                  </a:lnTo>
                  <a:lnTo>
                    <a:pt x="3429" y="88011"/>
                  </a:lnTo>
                  <a:lnTo>
                    <a:pt x="0" y="88011"/>
                  </a:lnTo>
                  <a:moveTo>
                    <a:pt x="6731" y="88011"/>
                  </a:moveTo>
                  <a:lnTo>
                    <a:pt x="6731" y="1396365"/>
                  </a:lnTo>
                  <a:lnTo>
                    <a:pt x="3429" y="1396365"/>
                  </a:lnTo>
                  <a:lnTo>
                    <a:pt x="6731" y="1396365"/>
                  </a:lnTo>
                  <a:cubicBezTo>
                    <a:pt x="6731" y="1441196"/>
                    <a:pt x="43180" y="1477645"/>
                    <a:pt x="88265" y="1477645"/>
                  </a:cubicBezTo>
                  <a:lnTo>
                    <a:pt x="6636385" y="1477645"/>
                  </a:lnTo>
                  <a:cubicBezTo>
                    <a:pt x="6681470" y="1477645"/>
                    <a:pt x="6717919" y="1441323"/>
                    <a:pt x="6717919" y="1396365"/>
                  </a:cubicBezTo>
                  <a:lnTo>
                    <a:pt x="6717919" y="88011"/>
                  </a:lnTo>
                  <a:cubicBezTo>
                    <a:pt x="6717919" y="43180"/>
                    <a:pt x="6681470" y="6731"/>
                    <a:pt x="6636385" y="6731"/>
                  </a:cubicBezTo>
                  <a:lnTo>
                    <a:pt x="88265" y="6731"/>
                  </a:lnTo>
                  <a:lnTo>
                    <a:pt x="88265" y="3429"/>
                  </a:lnTo>
                  <a:lnTo>
                    <a:pt x="88265" y="6731"/>
                  </a:lnTo>
                  <a:cubicBezTo>
                    <a:pt x="43307" y="6731"/>
                    <a:pt x="6731" y="43180"/>
                    <a:pt x="6731" y="88011"/>
                  </a:cubicBezTo>
                  <a:close/>
                </a:path>
              </a:pathLst>
            </a:custGeom>
            <a:solidFill>
              <a:srgbClr val="D6BADD"/>
            </a:solidFill>
          </p:spPr>
        </p:sp>
      </p:grpSp>
      <p:grpSp>
        <p:nvGrpSpPr>
          <p:cNvPr id="39" name="Group 39"/>
          <p:cNvGrpSpPr/>
          <p:nvPr/>
        </p:nvGrpSpPr>
        <p:grpSpPr>
          <a:xfrm>
            <a:off x="4337447" y="6071009"/>
            <a:ext cx="4879737" cy="352818"/>
            <a:chOff x="0" y="0"/>
            <a:chExt cx="6506316" cy="470424"/>
          </a:xfrm>
        </p:grpSpPr>
        <p:sp>
          <p:nvSpPr>
            <p:cNvPr id="40" name="Freeform 40"/>
            <p:cNvSpPr/>
            <p:nvPr/>
          </p:nvSpPr>
          <p:spPr>
            <a:xfrm>
              <a:off x="0" y="0"/>
              <a:ext cx="6506316" cy="470424"/>
            </a:xfrm>
            <a:custGeom>
              <a:avLst/>
              <a:gdLst/>
              <a:ahLst/>
              <a:cxnLst/>
              <a:rect l="l" t="t" r="r" b="b"/>
              <a:pathLst>
                <a:path w="6506316" h="470424">
                  <a:moveTo>
                    <a:pt x="0" y="0"/>
                  </a:moveTo>
                  <a:lnTo>
                    <a:pt x="6506316" y="0"/>
                  </a:lnTo>
                  <a:lnTo>
                    <a:pt x="6506316" y="470424"/>
                  </a:lnTo>
                  <a:lnTo>
                    <a:pt x="0" y="470424"/>
                  </a:lnTo>
                  <a:close/>
                </a:path>
              </a:pathLst>
            </a:custGeom>
            <a:solidFill>
              <a:srgbClr val="000000">
                <a:alpha val="0"/>
              </a:srgbClr>
            </a:solidFill>
          </p:spPr>
        </p:sp>
        <p:sp>
          <p:nvSpPr>
            <p:cNvPr id="41" name="TextBox 41"/>
            <p:cNvSpPr txBox="1"/>
            <p:nvPr/>
          </p:nvSpPr>
          <p:spPr>
            <a:xfrm>
              <a:off x="0" y="-38100"/>
              <a:ext cx="6506316" cy="508524"/>
            </a:xfrm>
            <a:prstGeom prst="rect">
              <a:avLst/>
            </a:prstGeom>
          </p:spPr>
          <p:txBody>
            <a:bodyPr lIns="0" tIns="0" rIns="0" bIns="0" rtlCol="0" anchor="t"/>
            <a:lstStyle/>
            <a:p>
              <a:pPr algn="l">
                <a:lnSpc>
                  <a:spcPts val="2240"/>
                </a:lnSpc>
              </a:pPr>
              <a:r>
                <a:rPr lang="en-US" sz="1766" b="1" u="sng" spc="-36">
                  <a:solidFill>
                    <a:srgbClr val="2B4150"/>
                  </a:solidFill>
                  <a:latin typeface="Arimo Bold"/>
                  <a:ea typeface="Arimo Bold"/>
                  <a:cs typeface="Arimo Bold"/>
                  <a:sym typeface="Arimo Bold"/>
                </a:rPr>
                <a:t>L’Oréal-UNESCO For Women in Science</a:t>
              </a:r>
            </a:p>
          </p:txBody>
        </p:sp>
      </p:grpSp>
      <p:grpSp>
        <p:nvGrpSpPr>
          <p:cNvPr id="42" name="Group 42"/>
          <p:cNvGrpSpPr/>
          <p:nvPr/>
        </p:nvGrpSpPr>
        <p:grpSpPr>
          <a:xfrm>
            <a:off x="4337447" y="6454295"/>
            <a:ext cx="4726146" cy="626894"/>
            <a:chOff x="0" y="0"/>
            <a:chExt cx="6301528" cy="835858"/>
          </a:xfrm>
        </p:grpSpPr>
        <p:sp>
          <p:nvSpPr>
            <p:cNvPr id="43" name="Freeform 43"/>
            <p:cNvSpPr/>
            <p:nvPr/>
          </p:nvSpPr>
          <p:spPr>
            <a:xfrm>
              <a:off x="0" y="0"/>
              <a:ext cx="6301528" cy="835858"/>
            </a:xfrm>
            <a:custGeom>
              <a:avLst/>
              <a:gdLst/>
              <a:ahLst/>
              <a:cxnLst/>
              <a:rect l="l" t="t" r="r" b="b"/>
              <a:pathLst>
                <a:path w="6301528" h="835858">
                  <a:moveTo>
                    <a:pt x="0" y="0"/>
                  </a:moveTo>
                  <a:lnTo>
                    <a:pt x="6301528" y="0"/>
                  </a:lnTo>
                  <a:lnTo>
                    <a:pt x="6301528" y="835858"/>
                  </a:lnTo>
                  <a:lnTo>
                    <a:pt x="0" y="835858"/>
                  </a:lnTo>
                  <a:close/>
                </a:path>
              </a:pathLst>
            </a:custGeom>
            <a:solidFill>
              <a:srgbClr val="000000">
                <a:alpha val="0"/>
              </a:srgbClr>
            </a:solidFill>
          </p:spPr>
        </p:sp>
        <p:sp>
          <p:nvSpPr>
            <p:cNvPr id="44" name="TextBox 44"/>
            <p:cNvSpPr txBox="1"/>
            <p:nvPr/>
          </p:nvSpPr>
          <p:spPr>
            <a:xfrm>
              <a:off x="0" y="-57150"/>
              <a:ext cx="6301528" cy="893008"/>
            </a:xfrm>
            <a:prstGeom prst="rect">
              <a:avLst/>
            </a:prstGeom>
          </p:spPr>
          <p:txBody>
            <a:bodyPr lIns="0" tIns="0" rIns="0" bIns="0" rtlCol="0" anchor="t"/>
            <a:lstStyle/>
            <a:p>
              <a:pPr algn="l">
                <a:lnSpc>
                  <a:spcPts val="2551"/>
                </a:lnSpc>
              </a:pPr>
              <a:r>
                <a:rPr lang="en-US" sz="1566" spc="-32">
                  <a:solidFill>
                    <a:srgbClr val="2B4150"/>
                  </a:solidFill>
                  <a:latin typeface="Source Sans Pro"/>
                  <a:ea typeface="Source Sans Pro"/>
                  <a:cs typeface="Source Sans Pro"/>
                  <a:sym typeface="Source Sans Pro"/>
                </a:rPr>
                <a:t>Премія, яка щороку вручається п'яти видатним жінкам-науковцям за їхні досягнення в науці.</a:t>
              </a:r>
            </a:p>
          </p:txBody>
        </p:sp>
      </p:grpSp>
    </p:spTree>
  </p:cSld>
  <p:clrMapOvr>
    <a:masterClrMapping/>
  </p:clrMapOvr>
  <p:transition>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p:cNvSpPr/>
          <p:nvPr/>
        </p:nvSpPr>
        <p:spPr>
          <a:xfrm>
            <a:off x="2438400" y="0"/>
            <a:ext cx="7315200" cy="7315200"/>
          </a:xfrm>
          <a:custGeom>
            <a:avLst/>
            <a:gdLst/>
            <a:ahLst/>
            <a:cxnLst/>
            <a:rect l="l" t="t" r="r" b="b"/>
            <a:pathLst>
              <a:path w="7315200" h="7315200">
                <a:moveTo>
                  <a:pt x="0" y="0"/>
                </a:moveTo>
                <a:lnTo>
                  <a:pt x="7315200" y="0"/>
                </a:lnTo>
                <a:lnTo>
                  <a:pt x="7315200" y="7315200"/>
                </a:lnTo>
                <a:lnTo>
                  <a:pt x="0" y="73152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descr="preencoded.png"/>
          <p:cNvSpPr/>
          <p:nvPr/>
        </p:nvSpPr>
        <p:spPr>
          <a:xfrm>
            <a:off x="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6"/>
            <a:stretch>
              <a:fillRect/>
            </a:stretch>
          </a:blipFill>
        </p:spPr>
      </p:sp>
      <p:grpSp>
        <p:nvGrpSpPr>
          <p:cNvPr id="7" name="Group 7"/>
          <p:cNvGrpSpPr/>
          <p:nvPr/>
        </p:nvGrpSpPr>
        <p:grpSpPr>
          <a:xfrm>
            <a:off x="4648200" y="990600"/>
            <a:ext cx="3754993" cy="2409595"/>
            <a:chOff x="0" y="0"/>
            <a:chExt cx="5006658" cy="3212794"/>
          </a:xfrm>
        </p:grpSpPr>
        <p:sp>
          <p:nvSpPr>
            <p:cNvPr id="8" name="Freeform 8"/>
            <p:cNvSpPr/>
            <p:nvPr/>
          </p:nvSpPr>
          <p:spPr>
            <a:xfrm>
              <a:off x="0" y="0"/>
              <a:ext cx="5006658" cy="3212794"/>
            </a:xfrm>
            <a:custGeom>
              <a:avLst/>
              <a:gdLst/>
              <a:ahLst/>
              <a:cxnLst/>
              <a:rect l="l" t="t" r="r" b="b"/>
              <a:pathLst>
                <a:path w="5006658" h="3212794">
                  <a:moveTo>
                    <a:pt x="0" y="0"/>
                  </a:moveTo>
                  <a:lnTo>
                    <a:pt x="5006658" y="0"/>
                  </a:lnTo>
                  <a:lnTo>
                    <a:pt x="5006658" y="3212794"/>
                  </a:lnTo>
                  <a:lnTo>
                    <a:pt x="0" y="3212794"/>
                  </a:lnTo>
                  <a:close/>
                </a:path>
              </a:pathLst>
            </a:custGeom>
            <a:solidFill>
              <a:srgbClr val="000000">
                <a:alpha val="0"/>
              </a:srgbClr>
            </a:solidFill>
          </p:spPr>
        </p:sp>
        <p:sp>
          <p:nvSpPr>
            <p:cNvPr id="9" name="TextBox 9"/>
            <p:cNvSpPr txBox="1"/>
            <p:nvPr/>
          </p:nvSpPr>
          <p:spPr>
            <a:xfrm>
              <a:off x="0" y="-76200"/>
              <a:ext cx="5006658" cy="3288994"/>
            </a:xfrm>
            <a:prstGeom prst="rect">
              <a:avLst/>
            </a:prstGeom>
          </p:spPr>
          <p:txBody>
            <a:bodyPr lIns="0" tIns="0" rIns="0" bIns="0" rtlCol="0" anchor="t"/>
            <a:lstStyle/>
            <a:p>
              <a:pPr algn="l">
                <a:lnSpc>
                  <a:spcPts val="6666"/>
                </a:lnSpc>
              </a:pPr>
              <a:r>
                <a:rPr lang="en-US" sz="5333" spc="-107" dirty="0" err="1">
                  <a:solidFill>
                    <a:srgbClr val="2B4150"/>
                  </a:solidFill>
                  <a:latin typeface="Adlery Swash"/>
                  <a:ea typeface="Adlery Swash"/>
                  <a:cs typeface="Adlery Swash"/>
                  <a:sym typeface="Adlery Swash"/>
                </a:rPr>
                <a:t>Мета</a:t>
              </a:r>
              <a:r>
                <a:rPr lang="en-US" sz="5333" spc="-107" dirty="0">
                  <a:solidFill>
                    <a:srgbClr val="2B4150"/>
                  </a:solidFill>
                  <a:latin typeface="Adlery Swash"/>
                  <a:ea typeface="Adlery Swash"/>
                  <a:cs typeface="Adlery Swash"/>
                  <a:sym typeface="Adlery Swash"/>
                </a:rPr>
                <a:t> ООН</a:t>
              </a:r>
            </a:p>
          </p:txBody>
        </p:sp>
      </p:grpSp>
      <p:grpSp>
        <p:nvGrpSpPr>
          <p:cNvPr id="10" name="Group 10"/>
          <p:cNvGrpSpPr/>
          <p:nvPr/>
        </p:nvGrpSpPr>
        <p:grpSpPr>
          <a:xfrm>
            <a:off x="4159111" y="2079229"/>
            <a:ext cx="4979035" cy="3569042"/>
            <a:chOff x="0" y="0"/>
            <a:chExt cx="6638714" cy="4758723"/>
          </a:xfrm>
        </p:grpSpPr>
        <p:sp>
          <p:nvSpPr>
            <p:cNvPr id="11" name="Freeform 11"/>
            <p:cNvSpPr/>
            <p:nvPr/>
          </p:nvSpPr>
          <p:spPr>
            <a:xfrm>
              <a:off x="0" y="0"/>
              <a:ext cx="6638714" cy="4758723"/>
            </a:xfrm>
            <a:custGeom>
              <a:avLst/>
              <a:gdLst/>
              <a:ahLst/>
              <a:cxnLst/>
              <a:rect l="l" t="t" r="r" b="b"/>
              <a:pathLst>
                <a:path w="6638714" h="4758723">
                  <a:moveTo>
                    <a:pt x="0" y="0"/>
                  </a:moveTo>
                  <a:lnTo>
                    <a:pt x="6638714" y="0"/>
                  </a:lnTo>
                  <a:lnTo>
                    <a:pt x="6638714" y="4758723"/>
                  </a:lnTo>
                  <a:lnTo>
                    <a:pt x="0" y="4758723"/>
                  </a:lnTo>
                  <a:close/>
                </a:path>
              </a:pathLst>
            </a:custGeom>
            <a:solidFill>
              <a:srgbClr val="000000">
                <a:alpha val="0"/>
              </a:srgbClr>
            </a:solidFill>
          </p:spPr>
        </p:sp>
        <p:sp>
          <p:nvSpPr>
            <p:cNvPr id="12" name="TextBox 12"/>
            <p:cNvSpPr txBox="1"/>
            <p:nvPr/>
          </p:nvSpPr>
          <p:spPr>
            <a:xfrm>
              <a:off x="0" y="-114300"/>
              <a:ext cx="6638714" cy="4873023"/>
            </a:xfrm>
            <a:prstGeom prst="rect">
              <a:avLst/>
            </a:prstGeom>
          </p:spPr>
          <p:txBody>
            <a:bodyPr lIns="0" tIns="0" rIns="0" bIns="0" rtlCol="0" anchor="t"/>
            <a:lstStyle/>
            <a:p>
              <a:pPr algn="l">
                <a:lnSpc>
                  <a:spcPts val="4108"/>
                </a:lnSpc>
              </a:pPr>
              <a:r>
                <a:rPr lang="en-US" sz="2533" spc="-52">
                  <a:solidFill>
                    <a:srgbClr val="2B4150"/>
                  </a:solidFill>
                  <a:latin typeface="Source Sans Pro"/>
                  <a:ea typeface="Source Sans Pro"/>
                  <a:cs typeface="Source Sans Pro"/>
                  <a:sym typeface="Source Sans Pro"/>
                </a:rPr>
                <a:t>ООН закликає розширювати можливості для жінок у науці та заохочувати молоде покоління дівчат до наукової кар'єри. Рівність у науці – це не лише про справедливість, а й про інновації та прогрес людства.</a:t>
              </a:r>
            </a:p>
          </p:txBody>
        </p:sp>
      </p:grpSp>
    </p:spTree>
  </p:cSld>
  <p:clrMapOvr>
    <a:masterClrMapping/>
  </p:clrMapOvr>
  <p:transition>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p:cNvSpPr/>
          <p:nvPr/>
        </p:nvSpPr>
        <p:spPr>
          <a:xfrm>
            <a:off x="0" y="0"/>
            <a:ext cx="9753600" cy="9753600"/>
          </a:xfrm>
          <a:custGeom>
            <a:avLst/>
            <a:gdLst/>
            <a:ahLst/>
            <a:cxnLst/>
            <a:rect l="l" t="t" r="r" b="b"/>
            <a:pathLst>
              <a:path w="9753600" h="9753600">
                <a:moveTo>
                  <a:pt x="0" y="0"/>
                </a:moveTo>
                <a:lnTo>
                  <a:pt x="9753600" y="0"/>
                </a:lnTo>
                <a:lnTo>
                  <a:pt x="9753600" y="9753600"/>
                </a:lnTo>
                <a:lnTo>
                  <a:pt x="0" y="97536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6" name="Group 6"/>
          <p:cNvGrpSpPr/>
          <p:nvPr/>
        </p:nvGrpSpPr>
        <p:grpSpPr>
          <a:xfrm>
            <a:off x="457756" y="917028"/>
            <a:ext cx="7481391" cy="2050064"/>
            <a:chOff x="0" y="0"/>
            <a:chExt cx="9975188" cy="2733419"/>
          </a:xfrm>
        </p:grpSpPr>
        <p:sp>
          <p:nvSpPr>
            <p:cNvPr id="7" name="Freeform 7"/>
            <p:cNvSpPr/>
            <p:nvPr/>
          </p:nvSpPr>
          <p:spPr>
            <a:xfrm>
              <a:off x="0" y="0"/>
              <a:ext cx="9975188" cy="2733419"/>
            </a:xfrm>
            <a:custGeom>
              <a:avLst/>
              <a:gdLst/>
              <a:ahLst/>
              <a:cxnLst/>
              <a:rect l="l" t="t" r="r" b="b"/>
              <a:pathLst>
                <a:path w="9975188" h="2733419">
                  <a:moveTo>
                    <a:pt x="0" y="0"/>
                  </a:moveTo>
                  <a:lnTo>
                    <a:pt x="9975188" y="0"/>
                  </a:lnTo>
                  <a:lnTo>
                    <a:pt x="9975188" y="2733419"/>
                  </a:lnTo>
                  <a:lnTo>
                    <a:pt x="0" y="2733419"/>
                  </a:lnTo>
                  <a:close/>
                </a:path>
              </a:pathLst>
            </a:custGeom>
            <a:solidFill>
              <a:srgbClr val="000000">
                <a:alpha val="0"/>
              </a:srgbClr>
            </a:solidFill>
          </p:spPr>
        </p:sp>
        <p:sp>
          <p:nvSpPr>
            <p:cNvPr id="8" name="TextBox 8"/>
            <p:cNvSpPr txBox="1"/>
            <p:nvPr/>
          </p:nvSpPr>
          <p:spPr>
            <a:xfrm>
              <a:off x="0" y="-66675"/>
              <a:ext cx="9975188" cy="2800094"/>
            </a:xfrm>
            <a:prstGeom prst="rect">
              <a:avLst/>
            </a:prstGeom>
          </p:spPr>
          <p:txBody>
            <a:bodyPr lIns="0" tIns="0" rIns="0" bIns="0" rtlCol="0" anchor="t"/>
            <a:lstStyle/>
            <a:p>
              <a:pPr algn="l">
                <a:lnSpc>
                  <a:spcPts val="5666"/>
                </a:lnSpc>
              </a:pPr>
              <a:r>
                <a:rPr lang="en-US" sz="4533" spc="-91">
                  <a:solidFill>
                    <a:srgbClr val="2B4150"/>
                  </a:solidFill>
                  <a:latin typeface="Adlery Swash"/>
                  <a:ea typeface="Adlery Swash"/>
                  <a:cs typeface="Adlery Swash"/>
                  <a:sym typeface="Adlery Swash"/>
                </a:rPr>
                <a:t>Чому наука – це важливо</a:t>
              </a:r>
            </a:p>
          </p:txBody>
        </p:sp>
      </p:grpSp>
      <p:grpSp>
        <p:nvGrpSpPr>
          <p:cNvPr id="9" name="Group 9"/>
          <p:cNvGrpSpPr/>
          <p:nvPr/>
        </p:nvGrpSpPr>
        <p:grpSpPr>
          <a:xfrm>
            <a:off x="533000" y="2967092"/>
            <a:ext cx="2436061" cy="441868"/>
            <a:chOff x="0" y="0"/>
            <a:chExt cx="3248081" cy="589157"/>
          </a:xfrm>
        </p:grpSpPr>
        <p:sp>
          <p:nvSpPr>
            <p:cNvPr id="10" name="Freeform 10"/>
            <p:cNvSpPr/>
            <p:nvPr/>
          </p:nvSpPr>
          <p:spPr>
            <a:xfrm>
              <a:off x="0" y="0"/>
              <a:ext cx="3248081" cy="589157"/>
            </a:xfrm>
            <a:custGeom>
              <a:avLst/>
              <a:gdLst/>
              <a:ahLst/>
              <a:cxnLst/>
              <a:rect l="l" t="t" r="r" b="b"/>
              <a:pathLst>
                <a:path w="3248081" h="589157">
                  <a:moveTo>
                    <a:pt x="0" y="0"/>
                  </a:moveTo>
                  <a:lnTo>
                    <a:pt x="3248081" y="0"/>
                  </a:lnTo>
                  <a:lnTo>
                    <a:pt x="3248081" y="589157"/>
                  </a:lnTo>
                  <a:lnTo>
                    <a:pt x="0" y="589157"/>
                  </a:lnTo>
                  <a:close/>
                </a:path>
              </a:pathLst>
            </a:custGeom>
            <a:solidFill>
              <a:srgbClr val="000000">
                <a:alpha val="0"/>
              </a:srgbClr>
            </a:solidFill>
          </p:spPr>
        </p:sp>
        <p:sp>
          <p:nvSpPr>
            <p:cNvPr id="11" name="TextBox 11"/>
            <p:cNvSpPr txBox="1"/>
            <p:nvPr/>
          </p:nvSpPr>
          <p:spPr>
            <a:xfrm>
              <a:off x="0" y="-28575"/>
              <a:ext cx="3248081" cy="617732"/>
            </a:xfrm>
            <a:prstGeom prst="rect">
              <a:avLst/>
            </a:prstGeom>
          </p:spPr>
          <p:txBody>
            <a:bodyPr lIns="0" tIns="0" rIns="0" bIns="0" rtlCol="0" anchor="t"/>
            <a:lstStyle/>
            <a:p>
              <a:pPr algn="l">
                <a:lnSpc>
                  <a:spcPts val="2708"/>
                </a:lnSpc>
              </a:pPr>
              <a:r>
                <a:rPr lang="en-US" sz="2166" b="1" u="sng" spc="-43">
                  <a:solidFill>
                    <a:srgbClr val="2B4150"/>
                  </a:solidFill>
                  <a:latin typeface="Arimo Bold"/>
                  <a:ea typeface="Arimo Bold"/>
                  <a:cs typeface="Arimo Bold"/>
                  <a:sym typeface="Arimo Bold"/>
                </a:rPr>
                <a:t>Рішення проблем</a:t>
              </a:r>
            </a:p>
          </p:txBody>
        </p:sp>
      </p:grpSp>
      <p:grpSp>
        <p:nvGrpSpPr>
          <p:cNvPr id="12" name="Group 12"/>
          <p:cNvGrpSpPr/>
          <p:nvPr/>
        </p:nvGrpSpPr>
        <p:grpSpPr>
          <a:xfrm>
            <a:off x="533000" y="3657600"/>
            <a:ext cx="4123690" cy="2432241"/>
            <a:chOff x="0" y="0"/>
            <a:chExt cx="5498253" cy="3242988"/>
          </a:xfrm>
        </p:grpSpPr>
        <p:sp>
          <p:nvSpPr>
            <p:cNvPr id="13" name="Freeform 13"/>
            <p:cNvSpPr/>
            <p:nvPr/>
          </p:nvSpPr>
          <p:spPr>
            <a:xfrm>
              <a:off x="0" y="0"/>
              <a:ext cx="5498253" cy="3242988"/>
            </a:xfrm>
            <a:custGeom>
              <a:avLst/>
              <a:gdLst/>
              <a:ahLst/>
              <a:cxnLst/>
              <a:rect l="l" t="t" r="r" b="b"/>
              <a:pathLst>
                <a:path w="5498253" h="3242988">
                  <a:moveTo>
                    <a:pt x="0" y="0"/>
                  </a:moveTo>
                  <a:lnTo>
                    <a:pt x="5498253" y="0"/>
                  </a:lnTo>
                  <a:lnTo>
                    <a:pt x="5498253" y="3242988"/>
                  </a:lnTo>
                  <a:lnTo>
                    <a:pt x="0" y="3242988"/>
                  </a:lnTo>
                  <a:close/>
                </a:path>
              </a:pathLst>
            </a:custGeom>
            <a:solidFill>
              <a:srgbClr val="000000">
                <a:alpha val="0"/>
              </a:srgbClr>
            </a:solidFill>
          </p:spPr>
        </p:sp>
        <p:sp>
          <p:nvSpPr>
            <p:cNvPr id="14" name="TextBox 14"/>
            <p:cNvSpPr txBox="1"/>
            <p:nvPr/>
          </p:nvSpPr>
          <p:spPr>
            <a:xfrm>
              <a:off x="0" y="-76200"/>
              <a:ext cx="5498253" cy="3319188"/>
            </a:xfrm>
            <a:prstGeom prst="rect">
              <a:avLst/>
            </a:prstGeom>
          </p:spPr>
          <p:txBody>
            <a:bodyPr lIns="0" tIns="0" rIns="0" bIns="0" rtlCol="0" anchor="t"/>
            <a:lstStyle/>
            <a:p>
              <a:pPr algn="l">
                <a:lnSpc>
                  <a:spcPts val="3297"/>
                </a:lnSpc>
              </a:pPr>
              <a:r>
                <a:rPr lang="en-US" sz="2033" spc="-41">
                  <a:solidFill>
                    <a:srgbClr val="2B4150"/>
                  </a:solidFill>
                  <a:latin typeface="Source Sans Pro"/>
                  <a:ea typeface="Source Sans Pro"/>
                  <a:cs typeface="Source Sans Pro"/>
                  <a:sym typeface="Source Sans Pro"/>
                </a:rPr>
                <a:t>Наука допомагає нам вирішувати глобальні проблеми, такі як зміна клімату, голод та хвороби. Жінки-науковці мають унікальні погляди та досвід, які можуть допомогти нам знайти ефективні рішення.</a:t>
              </a:r>
            </a:p>
          </p:txBody>
        </p:sp>
      </p:grpSp>
      <p:grpSp>
        <p:nvGrpSpPr>
          <p:cNvPr id="15" name="Group 15"/>
          <p:cNvGrpSpPr/>
          <p:nvPr/>
        </p:nvGrpSpPr>
        <p:grpSpPr>
          <a:xfrm>
            <a:off x="5076507" y="2967092"/>
            <a:ext cx="2436061" cy="441868"/>
            <a:chOff x="0" y="0"/>
            <a:chExt cx="3248081" cy="589157"/>
          </a:xfrm>
        </p:grpSpPr>
        <p:sp>
          <p:nvSpPr>
            <p:cNvPr id="16" name="Freeform 16"/>
            <p:cNvSpPr/>
            <p:nvPr/>
          </p:nvSpPr>
          <p:spPr>
            <a:xfrm>
              <a:off x="0" y="0"/>
              <a:ext cx="3248081" cy="589157"/>
            </a:xfrm>
            <a:custGeom>
              <a:avLst/>
              <a:gdLst/>
              <a:ahLst/>
              <a:cxnLst/>
              <a:rect l="l" t="t" r="r" b="b"/>
              <a:pathLst>
                <a:path w="3248081" h="589157">
                  <a:moveTo>
                    <a:pt x="0" y="0"/>
                  </a:moveTo>
                  <a:lnTo>
                    <a:pt x="3248081" y="0"/>
                  </a:lnTo>
                  <a:lnTo>
                    <a:pt x="3248081" y="589157"/>
                  </a:lnTo>
                  <a:lnTo>
                    <a:pt x="0" y="589157"/>
                  </a:lnTo>
                  <a:close/>
                </a:path>
              </a:pathLst>
            </a:custGeom>
            <a:solidFill>
              <a:srgbClr val="000000">
                <a:alpha val="0"/>
              </a:srgbClr>
            </a:solidFill>
          </p:spPr>
        </p:sp>
        <p:sp>
          <p:nvSpPr>
            <p:cNvPr id="17" name="TextBox 17"/>
            <p:cNvSpPr txBox="1"/>
            <p:nvPr/>
          </p:nvSpPr>
          <p:spPr>
            <a:xfrm>
              <a:off x="0" y="-28575"/>
              <a:ext cx="3248081" cy="617732"/>
            </a:xfrm>
            <a:prstGeom prst="rect">
              <a:avLst/>
            </a:prstGeom>
          </p:spPr>
          <p:txBody>
            <a:bodyPr lIns="0" tIns="0" rIns="0" bIns="0" rtlCol="0" anchor="t"/>
            <a:lstStyle/>
            <a:p>
              <a:pPr algn="l">
                <a:lnSpc>
                  <a:spcPts val="2708"/>
                </a:lnSpc>
              </a:pPr>
              <a:r>
                <a:rPr lang="en-US" sz="2166" b="1" u="sng" spc="-43">
                  <a:solidFill>
                    <a:srgbClr val="2B4150"/>
                  </a:solidFill>
                  <a:latin typeface="Arimo Bold"/>
                  <a:ea typeface="Arimo Bold"/>
                  <a:cs typeface="Arimo Bold"/>
                  <a:sym typeface="Arimo Bold"/>
                </a:rPr>
                <a:t>Краще майбутнє</a:t>
              </a:r>
            </a:p>
          </p:txBody>
        </p:sp>
      </p:grpSp>
      <p:grpSp>
        <p:nvGrpSpPr>
          <p:cNvPr id="18" name="Group 18"/>
          <p:cNvGrpSpPr/>
          <p:nvPr/>
        </p:nvGrpSpPr>
        <p:grpSpPr>
          <a:xfrm>
            <a:off x="5076507" y="3657600"/>
            <a:ext cx="4123690" cy="2432241"/>
            <a:chOff x="0" y="0"/>
            <a:chExt cx="5498253" cy="3242988"/>
          </a:xfrm>
        </p:grpSpPr>
        <p:sp>
          <p:nvSpPr>
            <p:cNvPr id="19" name="Freeform 19"/>
            <p:cNvSpPr/>
            <p:nvPr/>
          </p:nvSpPr>
          <p:spPr>
            <a:xfrm>
              <a:off x="0" y="0"/>
              <a:ext cx="5498253" cy="3242988"/>
            </a:xfrm>
            <a:custGeom>
              <a:avLst/>
              <a:gdLst/>
              <a:ahLst/>
              <a:cxnLst/>
              <a:rect l="l" t="t" r="r" b="b"/>
              <a:pathLst>
                <a:path w="5498253" h="3242988">
                  <a:moveTo>
                    <a:pt x="0" y="0"/>
                  </a:moveTo>
                  <a:lnTo>
                    <a:pt x="5498253" y="0"/>
                  </a:lnTo>
                  <a:lnTo>
                    <a:pt x="5498253" y="3242988"/>
                  </a:lnTo>
                  <a:lnTo>
                    <a:pt x="0" y="3242988"/>
                  </a:lnTo>
                  <a:close/>
                </a:path>
              </a:pathLst>
            </a:custGeom>
            <a:solidFill>
              <a:srgbClr val="000000">
                <a:alpha val="0"/>
              </a:srgbClr>
            </a:solidFill>
          </p:spPr>
        </p:sp>
        <p:sp>
          <p:nvSpPr>
            <p:cNvPr id="20" name="TextBox 20"/>
            <p:cNvSpPr txBox="1"/>
            <p:nvPr/>
          </p:nvSpPr>
          <p:spPr>
            <a:xfrm>
              <a:off x="0" y="-76200"/>
              <a:ext cx="5498253" cy="3319188"/>
            </a:xfrm>
            <a:prstGeom prst="rect">
              <a:avLst/>
            </a:prstGeom>
          </p:spPr>
          <p:txBody>
            <a:bodyPr lIns="0" tIns="0" rIns="0" bIns="0" rtlCol="0" anchor="t"/>
            <a:lstStyle/>
            <a:p>
              <a:pPr algn="l">
                <a:lnSpc>
                  <a:spcPts val="3297"/>
                </a:lnSpc>
              </a:pPr>
              <a:r>
                <a:rPr lang="en-US" sz="2033" spc="-41">
                  <a:solidFill>
                    <a:srgbClr val="2B4150"/>
                  </a:solidFill>
                  <a:latin typeface="Source Sans Pro"/>
                  <a:ea typeface="Source Sans Pro"/>
                  <a:cs typeface="Source Sans Pro"/>
                  <a:sym typeface="Source Sans Pro"/>
                </a:rPr>
                <a:t>Наукові дослідження та інновації є двигуном прогресу. Залучення жінок до науки гарантує, що ми використовуємо всі наявні інтелектуальні ресурси для створення кращого майбутнього.</a:t>
              </a:r>
            </a:p>
          </p:txBody>
        </p:sp>
      </p:grpSp>
    </p:spTree>
  </p:cSld>
  <p:clrMapOvr>
    <a:masterClrMapping/>
  </p:clrMapOvr>
  <p:transition>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descr="preencoded.png"/>
          <p:cNvSpPr/>
          <p:nvPr/>
        </p:nvSpPr>
        <p:spPr>
          <a:xfrm>
            <a:off x="609600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4"/>
            <a:stretch>
              <a:fillRect/>
            </a:stretch>
          </a:blipFill>
        </p:spPr>
      </p:sp>
      <p:grpSp>
        <p:nvGrpSpPr>
          <p:cNvPr id="6" name="Group 6"/>
          <p:cNvGrpSpPr/>
          <p:nvPr/>
        </p:nvGrpSpPr>
        <p:grpSpPr>
          <a:xfrm>
            <a:off x="558483" y="592068"/>
            <a:ext cx="5404450" cy="1729521"/>
            <a:chOff x="0" y="0"/>
            <a:chExt cx="7205933" cy="2306029"/>
          </a:xfrm>
        </p:grpSpPr>
        <p:sp>
          <p:nvSpPr>
            <p:cNvPr id="7" name="Freeform 7"/>
            <p:cNvSpPr/>
            <p:nvPr/>
          </p:nvSpPr>
          <p:spPr>
            <a:xfrm>
              <a:off x="0" y="0"/>
              <a:ext cx="7205933" cy="2306029"/>
            </a:xfrm>
            <a:custGeom>
              <a:avLst/>
              <a:gdLst/>
              <a:ahLst/>
              <a:cxnLst/>
              <a:rect l="l" t="t" r="r" b="b"/>
              <a:pathLst>
                <a:path w="7205933" h="2306029">
                  <a:moveTo>
                    <a:pt x="0" y="0"/>
                  </a:moveTo>
                  <a:lnTo>
                    <a:pt x="7205933" y="0"/>
                  </a:lnTo>
                  <a:lnTo>
                    <a:pt x="7205933" y="2306029"/>
                  </a:lnTo>
                  <a:lnTo>
                    <a:pt x="0" y="2306029"/>
                  </a:lnTo>
                  <a:close/>
                </a:path>
              </a:pathLst>
            </a:custGeom>
            <a:solidFill>
              <a:srgbClr val="000000">
                <a:alpha val="0"/>
              </a:srgbClr>
            </a:solidFill>
          </p:spPr>
        </p:sp>
        <p:sp>
          <p:nvSpPr>
            <p:cNvPr id="8" name="TextBox 8"/>
            <p:cNvSpPr txBox="1"/>
            <p:nvPr/>
          </p:nvSpPr>
          <p:spPr>
            <a:xfrm>
              <a:off x="0" y="-47625"/>
              <a:ext cx="7205933" cy="2353654"/>
            </a:xfrm>
            <a:prstGeom prst="rect">
              <a:avLst/>
            </a:prstGeom>
          </p:spPr>
          <p:txBody>
            <a:bodyPr lIns="0" tIns="0" rIns="0" bIns="0" rtlCol="0" anchor="t"/>
            <a:lstStyle/>
            <a:p>
              <a:pPr algn="l">
                <a:lnSpc>
                  <a:spcPts val="4791"/>
                </a:lnSpc>
              </a:pPr>
              <a:r>
                <a:rPr lang="en-US" sz="3833" spc="-77" dirty="0" err="1">
                  <a:solidFill>
                    <a:srgbClr val="2B4150"/>
                  </a:solidFill>
                  <a:latin typeface="Adlery Swash"/>
                  <a:ea typeface="Adlery Swash"/>
                  <a:cs typeface="Adlery Swash"/>
                  <a:sym typeface="Adlery Swash"/>
                </a:rPr>
                <a:t>Що</a:t>
              </a:r>
              <a:r>
                <a:rPr lang="en-US" sz="3833" spc="-77" dirty="0">
                  <a:solidFill>
                    <a:srgbClr val="2B4150"/>
                  </a:solidFill>
                  <a:latin typeface="Adlery Swash"/>
                  <a:ea typeface="Adlery Swash"/>
                  <a:cs typeface="Adlery Swash"/>
                  <a:sym typeface="Adlery Swash"/>
                </a:rPr>
                <a:t> </a:t>
              </a:r>
              <a:r>
                <a:rPr lang="en-US" sz="3833" spc="-77" dirty="0" err="1">
                  <a:solidFill>
                    <a:srgbClr val="2B4150"/>
                  </a:solidFill>
                  <a:latin typeface="Adlery Swash"/>
                  <a:ea typeface="Adlery Swash"/>
                  <a:cs typeface="Adlery Swash"/>
                  <a:sym typeface="Adlery Swash"/>
                </a:rPr>
                <a:t>ми</a:t>
              </a:r>
              <a:r>
                <a:rPr lang="en-US" sz="3833" spc="-77" dirty="0">
                  <a:solidFill>
                    <a:srgbClr val="2B4150"/>
                  </a:solidFill>
                  <a:latin typeface="Adlery Swash"/>
                  <a:ea typeface="Adlery Swash"/>
                  <a:cs typeface="Adlery Swash"/>
                  <a:sym typeface="Adlery Swash"/>
                </a:rPr>
                <a:t> </a:t>
              </a:r>
              <a:r>
                <a:rPr lang="en-US" sz="3833" spc="-77" dirty="0" err="1">
                  <a:solidFill>
                    <a:srgbClr val="2B4150"/>
                  </a:solidFill>
                  <a:latin typeface="Adlery Swash"/>
                  <a:ea typeface="Adlery Swash"/>
                  <a:cs typeface="Adlery Swash"/>
                  <a:sym typeface="Adlery Swash"/>
                </a:rPr>
                <a:t>можемо</a:t>
              </a:r>
              <a:r>
                <a:rPr lang="en-US" sz="3833" spc="-77" dirty="0">
                  <a:solidFill>
                    <a:srgbClr val="2B4150"/>
                  </a:solidFill>
                  <a:latin typeface="Adlery Swash"/>
                  <a:ea typeface="Adlery Swash"/>
                  <a:cs typeface="Adlery Swash"/>
                  <a:sym typeface="Adlery Swash"/>
                </a:rPr>
                <a:t> </a:t>
              </a:r>
              <a:r>
                <a:rPr lang="en-US" sz="3833" spc="-77" dirty="0" err="1">
                  <a:solidFill>
                    <a:srgbClr val="2B4150"/>
                  </a:solidFill>
                  <a:latin typeface="Adlery Swash"/>
                  <a:ea typeface="Adlery Swash"/>
                  <a:cs typeface="Adlery Swash"/>
                  <a:sym typeface="Adlery Swash"/>
                </a:rPr>
                <a:t>зробити</a:t>
              </a:r>
              <a:endParaRPr lang="en-US" sz="3833" spc="-77" dirty="0">
                <a:solidFill>
                  <a:srgbClr val="2B4150"/>
                </a:solidFill>
                <a:latin typeface="Adlery Swash"/>
                <a:ea typeface="Adlery Swash"/>
                <a:cs typeface="Adlery Swash"/>
                <a:sym typeface="Adlery Swash"/>
              </a:endParaRPr>
            </a:p>
          </p:txBody>
        </p:sp>
      </p:grpSp>
      <p:sp>
        <p:nvSpPr>
          <p:cNvPr id="9" name="Freeform 9" descr="preencoded.png"/>
          <p:cNvSpPr/>
          <p:nvPr/>
        </p:nvSpPr>
        <p:spPr>
          <a:xfrm>
            <a:off x="558483" y="1308576"/>
            <a:ext cx="797877" cy="1415495"/>
          </a:xfrm>
          <a:custGeom>
            <a:avLst/>
            <a:gdLst/>
            <a:ahLst/>
            <a:cxnLst/>
            <a:rect l="l" t="t" r="r" b="b"/>
            <a:pathLst>
              <a:path w="797877" h="1415495">
                <a:moveTo>
                  <a:pt x="0" y="0"/>
                </a:moveTo>
                <a:lnTo>
                  <a:pt x="797877" y="0"/>
                </a:lnTo>
                <a:lnTo>
                  <a:pt x="797877" y="1415495"/>
                </a:lnTo>
                <a:lnTo>
                  <a:pt x="0" y="1415495"/>
                </a:lnTo>
                <a:lnTo>
                  <a:pt x="0" y="0"/>
                </a:lnTo>
                <a:close/>
              </a:path>
            </a:pathLst>
          </a:custGeom>
          <a:blipFill>
            <a:blip r:embed="rId5"/>
            <a:stretch>
              <a:fillRect t="-84" b="-84"/>
            </a:stretch>
          </a:blipFill>
        </p:spPr>
      </p:sp>
      <p:grpSp>
        <p:nvGrpSpPr>
          <p:cNvPr id="10" name="Group 10"/>
          <p:cNvGrpSpPr/>
          <p:nvPr/>
        </p:nvGrpSpPr>
        <p:grpSpPr>
          <a:xfrm>
            <a:off x="1595675" y="1437639"/>
            <a:ext cx="3281125" cy="380540"/>
            <a:chOff x="0" y="0"/>
            <a:chExt cx="4374833" cy="507387"/>
          </a:xfrm>
        </p:grpSpPr>
        <p:sp>
          <p:nvSpPr>
            <p:cNvPr id="11" name="Freeform 11"/>
            <p:cNvSpPr/>
            <p:nvPr/>
          </p:nvSpPr>
          <p:spPr>
            <a:xfrm>
              <a:off x="0" y="0"/>
              <a:ext cx="4374833" cy="507387"/>
            </a:xfrm>
            <a:custGeom>
              <a:avLst/>
              <a:gdLst/>
              <a:ahLst/>
              <a:cxnLst/>
              <a:rect l="l" t="t" r="r" b="b"/>
              <a:pathLst>
                <a:path w="4374833" h="507387">
                  <a:moveTo>
                    <a:pt x="0" y="0"/>
                  </a:moveTo>
                  <a:lnTo>
                    <a:pt x="4374833" y="0"/>
                  </a:lnTo>
                  <a:lnTo>
                    <a:pt x="4374833" y="507387"/>
                  </a:lnTo>
                  <a:lnTo>
                    <a:pt x="0" y="507387"/>
                  </a:lnTo>
                  <a:close/>
                </a:path>
              </a:pathLst>
            </a:custGeom>
            <a:solidFill>
              <a:srgbClr val="000000">
                <a:alpha val="0"/>
              </a:srgbClr>
            </a:solidFill>
          </p:spPr>
        </p:sp>
        <p:sp>
          <p:nvSpPr>
            <p:cNvPr id="12" name="TextBox 12"/>
            <p:cNvSpPr txBox="1"/>
            <p:nvPr/>
          </p:nvSpPr>
          <p:spPr>
            <a:xfrm>
              <a:off x="0" y="-38100"/>
              <a:ext cx="4374833" cy="545487"/>
            </a:xfrm>
            <a:prstGeom prst="rect">
              <a:avLst/>
            </a:prstGeom>
          </p:spPr>
          <p:txBody>
            <a:bodyPr lIns="0" tIns="0" rIns="0" bIns="0" rtlCol="0" anchor="t"/>
            <a:lstStyle/>
            <a:p>
              <a:pPr algn="l">
                <a:lnSpc>
                  <a:spcPts val="2333"/>
                </a:lnSpc>
              </a:pPr>
              <a:r>
                <a:rPr lang="en-US" sz="1866" b="1" u="sng" spc="-37">
                  <a:solidFill>
                    <a:srgbClr val="2B4150"/>
                  </a:solidFill>
                  <a:latin typeface="Arimo Bold"/>
                  <a:ea typeface="Arimo Bold"/>
                  <a:cs typeface="Arimo Bold"/>
                  <a:sym typeface="Arimo Bold"/>
                </a:rPr>
                <a:t>Підтримка</a:t>
              </a:r>
            </a:p>
          </p:txBody>
        </p:sp>
      </p:grpSp>
      <p:grpSp>
        <p:nvGrpSpPr>
          <p:cNvPr id="13" name="Group 13"/>
          <p:cNvGrpSpPr/>
          <p:nvPr/>
        </p:nvGrpSpPr>
        <p:grpSpPr>
          <a:xfrm>
            <a:off x="1595675" y="1798479"/>
            <a:ext cx="3941842" cy="839480"/>
            <a:chOff x="0" y="0"/>
            <a:chExt cx="5255789" cy="1119306"/>
          </a:xfrm>
        </p:grpSpPr>
        <p:sp>
          <p:nvSpPr>
            <p:cNvPr id="14" name="Freeform 14"/>
            <p:cNvSpPr/>
            <p:nvPr/>
          </p:nvSpPr>
          <p:spPr>
            <a:xfrm>
              <a:off x="0" y="0"/>
              <a:ext cx="5255789" cy="1119306"/>
            </a:xfrm>
            <a:custGeom>
              <a:avLst/>
              <a:gdLst/>
              <a:ahLst/>
              <a:cxnLst/>
              <a:rect l="l" t="t" r="r" b="b"/>
              <a:pathLst>
                <a:path w="5255789" h="1119306">
                  <a:moveTo>
                    <a:pt x="0" y="0"/>
                  </a:moveTo>
                  <a:lnTo>
                    <a:pt x="5255789" y="0"/>
                  </a:lnTo>
                  <a:lnTo>
                    <a:pt x="5255789" y="1119306"/>
                  </a:lnTo>
                  <a:lnTo>
                    <a:pt x="0" y="1119306"/>
                  </a:lnTo>
                  <a:close/>
                </a:path>
              </a:pathLst>
            </a:custGeom>
            <a:solidFill>
              <a:srgbClr val="000000">
                <a:alpha val="0"/>
              </a:srgbClr>
            </a:solidFill>
          </p:spPr>
        </p:sp>
        <p:sp>
          <p:nvSpPr>
            <p:cNvPr id="15" name="TextBox 15"/>
            <p:cNvSpPr txBox="1"/>
            <p:nvPr/>
          </p:nvSpPr>
          <p:spPr>
            <a:xfrm>
              <a:off x="0" y="-57150"/>
              <a:ext cx="5255789" cy="1176456"/>
            </a:xfrm>
            <a:prstGeom prst="rect">
              <a:avLst/>
            </a:prstGeom>
          </p:spPr>
          <p:txBody>
            <a:bodyPr lIns="0" tIns="0" rIns="0" bIns="0" rtlCol="0" anchor="t"/>
            <a:lstStyle/>
            <a:p>
              <a:pPr algn="l">
                <a:lnSpc>
                  <a:spcPts val="2324"/>
                </a:lnSpc>
              </a:pPr>
              <a:r>
                <a:rPr lang="en-US" sz="1433" spc="-29">
                  <a:solidFill>
                    <a:srgbClr val="2B4150"/>
                  </a:solidFill>
                  <a:latin typeface="Source Sans Pro"/>
                  <a:ea typeface="Source Sans Pro"/>
                  <a:cs typeface="Source Sans Pro"/>
                  <a:sym typeface="Source Sans Pro"/>
                </a:rPr>
                <a:t>Підтримувати жінок у наукових дослідженнях, надаючи їм доступ до ресурсів, фінансування та можливостей для розвитку.</a:t>
              </a:r>
            </a:p>
          </p:txBody>
        </p:sp>
      </p:grpSp>
      <p:sp>
        <p:nvSpPr>
          <p:cNvPr id="16" name="Freeform 16" descr="preencoded.png"/>
          <p:cNvSpPr/>
          <p:nvPr/>
        </p:nvSpPr>
        <p:spPr>
          <a:xfrm>
            <a:off x="558483" y="2724071"/>
            <a:ext cx="797877" cy="1415495"/>
          </a:xfrm>
          <a:custGeom>
            <a:avLst/>
            <a:gdLst/>
            <a:ahLst/>
            <a:cxnLst/>
            <a:rect l="l" t="t" r="r" b="b"/>
            <a:pathLst>
              <a:path w="797877" h="1415495">
                <a:moveTo>
                  <a:pt x="0" y="0"/>
                </a:moveTo>
                <a:lnTo>
                  <a:pt x="797877" y="0"/>
                </a:lnTo>
                <a:lnTo>
                  <a:pt x="797877" y="1415494"/>
                </a:lnTo>
                <a:lnTo>
                  <a:pt x="0" y="1415494"/>
                </a:lnTo>
                <a:lnTo>
                  <a:pt x="0" y="0"/>
                </a:lnTo>
                <a:close/>
              </a:path>
            </a:pathLst>
          </a:custGeom>
          <a:blipFill>
            <a:blip r:embed="rId6"/>
            <a:stretch>
              <a:fillRect t="-84" b="-84"/>
            </a:stretch>
          </a:blipFill>
        </p:spPr>
      </p:sp>
      <p:grpSp>
        <p:nvGrpSpPr>
          <p:cNvPr id="17" name="Group 17"/>
          <p:cNvGrpSpPr/>
          <p:nvPr/>
        </p:nvGrpSpPr>
        <p:grpSpPr>
          <a:xfrm>
            <a:off x="1595675" y="2853134"/>
            <a:ext cx="3281125" cy="380540"/>
            <a:chOff x="0" y="0"/>
            <a:chExt cx="4374833" cy="507387"/>
          </a:xfrm>
        </p:grpSpPr>
        <p:sp>
          <p:nvSpPr>
            <p:cNvPr id="18" name="Freeform 18"/>
            <p:cNvSpPr/>
            <p:nvPr/>
          </p:nvSpPr>
          <p:spPr>
            <a:xfrm>
              <a:off x="0" y="0"/>
              <a:ext cx="4374833" cy="507387"/>
            </a:xfrm>
            <a:custGeom>
              <a:avLst/>
              <a:gdLst/>
              <a:ahLst/>
              <a:cxnLst/>
              <a:rect l="l" t="t" r="r" b="b"/>
              <a:pathLst>
                <a:path w="4374833" h="507387">
                  <a:moveTo>
                    <a:pt x="0" y="0"/>
                  </a:moveTo>
                  <a:lnTo>
                    <a:pt x="4374833" y="0"/>
                  </a:lnTo>
                  <a:lnTo>
                    <a:pt x="4374833" y="507387"/>
                  </a:lnTo>
                  <a:lnTo>
                    <a:pt x="0" y="507387"/>
                  </a:lnTo>
                  <a:close/>
                </a:path>
              </a:pathLst>
            </a:custGeom>
            <a:solidFill>
              <a:srgbClr val="000000">
                <a:alpha val="0"/>
              </a:srgbClr>
            </a:solidFill>
          </p:spPr>
        </p:sp>
        <p:sp>
          <p:nvSpPr>
            <p:cNvPr id="19" name="TextBox 19"/>
            <p:cNvSpPr txBox="1"/>
            <p:nvPr/>
          </p:nvSpPr>
          <p:spPr>
            <a:xfrm>
              <a:off x="0" y="-38100"/>
              <a:ext cx="4374833" cy="545487"/>
            </a:xfrm>
            <a:prstGeom prst="rect">
              <a:avLst/>
            </a:prstGeom>
          </p:spPr>
          <p:txBody>
            <a:bodyPr lIns="0" tIns="0" rIns="0" bIns="0" rtlCol="0" anchor="t"/>
            <a:lstStyle/>
            <a:p>
              <a:pPr algn="l">
                <a:lnSpc>
                  <a:spcPts val="2333"/>
                </a:lnSpc>
              </a:pPr>
              <a:r>
                <a:rPr lang="en-US" sz="1866" b="1" u="sng" spc="-37">
                  <a:solidFill>
                    <a:srgbClr val="2B4150"/>
                  </a:solidFill>
                  <a:latin typeface="Arimo Bold"/>
                  <a:ea typeface="Arimo Bold"/>
                  <a:cs typeface="Arimo Bold"/>
                  <a:sym typeface="Arimo Bold"/>
                </a:rPr>
                <a:t>Натхнення</a:t>
              </a:r>
            </a:p>
          </p:txBody>
        </p:sp>
      </p:grpSp>
      <p:grpSp>
        <p:nvGrpSpPr>
          <p:cNvPr id="20" name="Group 20"/>
          <p:cNvGrpSpPr/>
          <p:nvPr/>
        </p:nvGrpSpPr>
        <p:grpSpPr>
          <a:xfrm>
            <a:off x="1595675" y="3213973"/>
            <a:ext cx="3941842" cy="839480"/>
            <a:chOff x="0" y="0"/>
            <a:chExt cx="5255789" cy="1119306"/>
          </a:xfrm>
        </p:grpSpPr>
        <p:sp>
          <p:nvSpPr>
            <p:cNvPr id="21" name="Freeform 21"/>
            <p:cNvSpPr/>
            <p:nvPr/>
          </p:nvSpPr>
          <p:spPr>
            <a:xfrm>
              <a:off x="0" y="0"/>
              <a:ext cx="5255789" cy="1119306"/>
            </a:xfrm>
            <a:custGeom>
              <a:avLst/>
              <a:gdLst/>
              <a:ahLst/>
              <a:cxnLst/>
              <a:rect l="l" t="t" r="r" b="b"/>
              <a:pathLst>
                <a:path w="5255789" h="1119306">
                  <a:moveTo>
                    <a:pt x="0" y="0"/>
                  </a:moveTo>
                  <a:lnTo>
                    <a:pt x="5255789" y="0"/>
                  </a:lnTo>
                  <a:lnTo>
                    <a:pt x="5255789" y="1119306"/>
                  </a:lnTo>
                  <a:lnTo>
                    <a:pt x="0" y="1119306"/>
                  </a:lnTo>
                  <a:close/>
                </a:path>
              </a:pathLst>
            </a:custGeom>
            <a:solidFill>
              <a:srgbClr val="000000">
                <a:alpha val="0"/>
              </a:srgbClr>
            </a:solidFill>
          </p:spPr>
        </p:sp>
        <p:sp>
          <p:nvSpPr>
            <p:cNvPr id="22" name="TextBox 22"/>
            <p:cNvSpPr txBox="1"/>
            <p:nvPr/>
          </p:nvSpPr>
          <p:spPr>
            <a:xfrm>
              <a:off x="0" y="-57150"/>
              <a:ext cx="5255789" cy="1176456"/>
            </a:xfrm>
            <a:prstGeom prst="rect">
              <a:avLst/>
            </a:prstGeom>
          </p:spPr>
          <p:txBody>
            <a:bodyPr lIns="0" tIns="0" rIns="0" bIns="0" rtlCol="0" anchor="t"/>
            <a:lstStyle/>
            <a:p>
              <a:pPr algn="l">
                <a:lnSpc>
                  <a:spcPts val="2324"/>
                </a:lnSpc>
              </a:pPr>
              <a:r>
                <a:rPr lang="en-US" sz="1433" spc="-29">
                  <a:solidFill>
                    <a:srgbClr val="2B4150"/>
                  </a:solidFill>
                  <a:latin typeface="Source Sans Pro"/>
                  <a:ea typeface="Source Sans Pro"/>
                  <a:cs typeface="Source Sans Pro"/>
                  <a:sym typeface="Source Sans Pro"/>
                </a:rPr>
                <a:t>Надихати дівчат на STEM-кар’єру, представляючи їм успішні приклади жінок-науковців та демонструючи, як наука може змінити світ.</a:t>
              </a:r>
            </a:p>
          </p:txBody>
        </p:sp>
      </p:grpSp>
      <p:sp>
        <p:nvSpPr>
          <p:cNvPr id="23" name="Freeform 23" descr="preencoded.png"/>
          <p:cNvSpPr/>
          <p:nvPr/>
        </p:nvSpPr>
        <p:spPr>
          <a:xfrm>
            <a:off x="558483" y="4139565"/>
            <a:ext cx="797877" cy="1415495"/>
          </a:xfrm>
          <a:custGeom>
            <a:avLst/>
            <a:gdLst/>
            <a:ahLst/>
            <a:cxnLst/>
            <a:rect l="l" t="t" r="r" b="b"/>
            <a:pathLst>
              <a:path w="797877" h="1415495">
                <a:moveTo>
                  <a:pt x="0" y="0"/>
                </a:moveTo>
                <a:lnTo>
                  <a:pt x="797877" y="0"/>
                </a:lnTo>
                <a:lnTo>
                  <a:pt x="797877" y="1415495"/>
                </a:lnTo>
                <a:lnTo>
                  <a:pt x="0" y="1415495"/>
                </a:lnTo>
                <a:lnTo>
                  <a:pt x="0" y="0"/>
                </a:lnTo>
                <a:close/>
              </a:path>
            </a:pathLst>
          </a:custGeom>
          <a:blipFill>
            <a:blip r:embed="rId7"/>
            <a:stretch>
              <a:fillRect t="-84" b="-84"/>
            </a:stretch>
          </a:blipFill>
        </p:spPr>
      </p:sp>
      <p:grpSp>
        <p:nvGrpSpPr>
          <p:cNvPr id="24" name="Group 24"/>
          <p:cNvGrpSpPr/>
          <p:nvPr/>
        </p:nvGrpSpPr>
        <p:grpSpPr>
          <a:xfrm>
            <a:off x="1595675" y="4268628"/>
            <a:ext cx="3281125" cy="380540"/>
            <a:chOff x="0" y="0"/>
            <a:chExt cx="4374833" cy="507387"/>
          </a:xfrm>
        </p:grpSpPr>
        <p:sp>
          <p:nvSpPr>
            <p:cNvPr id="25" name="Freeform 25"/>
            <p:cNvSpPr/>
            <p:nvPr/>
          </p:nvSpPr>
          <p:spPr>
            <a:xfrm>
              <a:off x="0" y="0"/>
              <a:ext cx="4374833" cy="507387"/>
            </a:xfrm>
            <a:custGeom>
              <a:avLst/>
              <a:gdLst/>
              <a:ahLst/>
              <a:cxnLst/>
              <a:rect l="l" t="t" r="r" b="b"/>
              <a:pathLst>
                <a:path w="4374833" h="507387">
                  <a:moveTo>
                    <a:pt x="0" y="0"/>
                  </a:moveTo>
                  <a:lnTo>
                    <a:pt x="4374833" y="0"/>
                  </a:lnTo>
                  <a:lnTo>
                    <a:pt x="4374833" y="507387"/>
                  </a:lnTo>
                  <a:lnTo>
                    <a:pt x="0" y="507387"/>
                  </a:lnTo>
                  <a:close/>
                </a:path>
              </a:pathLst>
            </a:custGeom>
            <a:solidFill>
              <a:srgbClr val="000000">
                <a:alpha val="0"/>
              </a:srgbClr>
            </a:solidFill>
          </p:spPr>
        </p:sp>
        <p:sp>
          <p:nvSpPr>
            <p:cNvPr id="26" name="TextBox 26"/>
            <p:cNvSpPr txBox="1"/>
            <p:nvPr/>
          </p:nvSpPr>
          <p:spPr>
            <a:xfrm>
              <a:off x="0" y="-38100"/>
              <a:ext cx="4374833" cy="545487"/>
            </a:xfrm>
            <a:prstGeom prst="rect">
              <a:avLst/>
            </a:prstGeom>
          </p:spPr>
          <p:txBody>
            <a:bodyPr lIns="0" tIns="0" rIns="0" bIns="0" rtlCol="0" anchor="t"/>
            <a:lstStyle/>
            <a:p>
              <a:pPr algn="l">
                <a:lnSpc>
                  <a:spcPts val="2333"/>
                </a:lnSpc>
              </a:pPr>
              <a:r>
                <a:rPr lang="en-US" sz="1866" b="1" u="sng" spc="-37">
                  <a:solidFill>
                    <a:srgbClr val="2B4150"/>
                  </a:solidFill>
                  <a:latin typeface="Arimo Bold"/>
                  <a:ea typeface="Arimo Bold"/>
                  <a:cs typeface="Arimo Bold"/>
                  <a:sym typeface="Arimo Bold"/>
                </a:rPr>
                <a:t>Боротьба</a:t>
              </a:r>
            </a:p>
          </p:txBody>
        </p:sp>
      </p:grpSp>
      <p:grpSp>
        <p:nvGrpSpPr>
          <p:cNvPr id="27" name="Group 27"/>
          <p:cNvGrpSpPr/>
          <p:nvPr/>
        </p:nvGrpSpPr>
        <p:grpSpPr>
          <a:xfrm>
            <a:off x="1595675" y="4629467"/>
            <a:ext cx="3941842" cy="839480"/>
            <a:chOff x="0" y="0"/>
            <a:chExt cx="5255789" cy="1119306"/>
          </a:xfrm>
        </p:grpSpPr>
        <p:sp>
          <p:nvSpPr>
            <p:cNvPr id="28" name="Freeform 28"/>
            <p:cNvSpPr/>
            <p:nvPr/>
          </p:nvSpPr>
          <p:spPr>
            <a:xfrm>
              <a:off x="0" y="0"/>
              <a:ext cx="5255789" cy="1119306"/>
            </a:xfrm>
            <a:custGeom>
              <a:avLst/>
              <a:gdLst/>
              <a:ahLst/>
              <a:cxnLst/>
              <a:rect l="l" t="t" r="r" b="b"/>
              <a:pathLst>
                <a:path w="5255789" h="1119306">
                  <a:moveTo>
                    <a:pt x="0" y="0"/>
                  </a:moveTo>
                  <a:lnTo>
                    <a:pt x="5255789" y="0"/>
                  </a:lnTo>
                  <a:lnTo>
                    <a:pt x="5255789" y="1119306"/>
                  </a:lnTo>
                  <a:lnTo>
                    <a:pt x="0" y="1119306"/>
                  </a:lnTo>
                  <a:close/>
                </a:path>
              </a:pathLst>
            </a:custGeom>
            <a:solidFill>
              <a:srgbClr val="000000">
                <a:alpha val="0"/>
              </a:srgbClr>
            </a:solidFill>
          </p:spPr>
        </p:sp>
        <p:sp>
          <p:nvSpPr>
            <p:cNvPr id="29" name="TextBox 29"/>
            <p:cNvSpPr txBox="1"/>
            <p:nvPr/>
          </p:nvSpPr>
          <p:spPr>
            <a:xfrm>
              <a:off x="0" y="-57150"/>
              <a:ext cx="5255789" cy="1176456"/>
            </a:xfrm>
            <a:prstGeom prst="rect">
              <a:avLst/>
            </a:prstGeom>
          </p:spPr>
          <p:txBody>
            <a:bodyPr lIns="0" tIns="0" rIns="0" bIns="0" rtlCol="0" anchor="t"/>
            <a:lstStyle/>
            <a:p>
              <a:pPr algn="l">
                <a:lnSpc>
                  <a:spcPts val="2324"/>
                </a:lnSpc>
              </a:pPr>
              <a:r>
                <a:rPr lang="en-US" sz="1433" spc="-29">
                  <a:solidFill>
                    <a:srgbClr val="2B4150"/>
                  </a:solidFill>
                  <a:latin typeface="Source Sans Pro"/>
                  <a:ea typeface="Source Sans Pro"/>
                  <a:cs typeface="Source Sans Pro"/>
                  <a:sym typeface="Source Sans Pro"/>
                </a:rPr>
                <a:t>Боротися зі стереотипами про «нежіночі професії», демонструючи, що наука доступна для всіх, незалежно від статі.</a:t>
              </a:r>
            </a:p>
          </p:txBody>
        </p:sp>
      </p:grpSp>
      <p:sp>
        <p:nvSpPr>
          <p:cNvPr id="30" name="Freeform 30" descr="preencoded.png"/>
          <p:cNvSpPr/>
          <p:nvPr/>
        </p:nvSpPr>
        <p:spPr>
          <a:xfrm>
            <a:off x="558483" y="5555059"/>
            <a:ext cx="797877" cy="1160145"/>
          </a:xfrm>
          <a:custGeom>
            <a:avLst/>
            <a:gdLst/>
            <a:ahLst/>
            <a:cxnLst/>
            <a:rect l="l" t="t" r="r" b="b"/>
            <a:pathLst>
              <a:path w="797877" h="1160145">
                <a:moveTo>
                  <a:pt x="0" y="0"/>
                </a:moveTo>
                <a:lnTo>
                  <a:pt x="797877" y="0"/>
                </a:lnTo>
                <a:lnTo>
                  <a:pt x="797877" y="1160146"/>
                </a:lnTo>
                <a:lnTo>
                  <a:pt x="0" y="1160146"/>
                </a:lnTo>
                <a:lnTo>
                  <a:pt x="0" y="0"/>
                </a:lnTo>
                <a:close/>
              </a:path>
            </a:pathLst>
          </a:custGeom>
          <a:blipFill>
            <a:blip r:embed="rId8"/>
            <a:stretch>
              <a:fillRect l="-62" r="-62"/>
            </a:stretch>
          </a:blipFill>
        </p:spPr>
      </p:sp>
      <p:grpSp>
        <p:nvGrpSpPr>
          <p:cNvPr id="31" name="Group 31"/>
          <p:cNvGrpSpPr/>
          <p:nvPr/>
        </p:nvGrpSpPr>
        <p:grpSpPr>
          <a:xfrm>
            <a:off x="1595675" y="5684123"/>
            <a:ext cx="3281125" cy="380540"/>
            <a:chOff x="0" y="0"/>
            <a:chExt cx="4374833" cy="507387"/>
          </a:xfrm>
        </p:grpSpPr>
        <p:sp>
          <p:nvSpPr>
            <p:cNvPr id="32" name="Freeform 32"/>
            <p:cNvSpPr/>
            <p:nvPr/>
          </p:nvSpPr>
          <p:spPr>
            <a:xfrm>
              <a:off x="0" y="0"/>
              <a:ext cx="4374833" cy="507387"/>
            </a:xfrm>
            <a:custGeom>
              <a:avLst/>
              <a:gdLst/>
              <a:ahLst/>
              <a:cxnLst/>
              <a:rect l="l" t="t" r="r" b="b"/>
              <a:pathLst>
                <a:path w="4374833" h="507387">
                  <a:moveTo>
                    <a:pt x="0" y="0"/>
                  </a:moveTo>
                  <a:lnTo>
                    <a:pt x="4374833" y="0"/>
                  </a:lnTo>
                  <a:lnTo>
                    <a:pt x="4374833" y="507387"/>
                  </a:lnTo>
                  <a:lnTo>
                    <a:pt x="0" y="507387"/>
                  </a:lnTo>
                  <a:close/>
                </a:path>
              </a:pathLst>
            </a:custGeom>
            <a:solidFill>
              <a:srgbClr val="000000">
                <a:alpha val="0"/>
              </a:srgbClr>
            </a:solidFill>
          </p:spPr>
        </p:sp>
        <p:sp>
          <p:nvSpPr>
            <p:cNvPr id="33" name="TextBox 33"/>
            <p:cNvSpPr txBox="1"/>
            <p:nvPr/>
          </p:nvSpPr>
          <p:spPr>
            <a:xfrm>
              <a:off x="0" y="-38100"/>
              <a:ext cx="4374833" cy="545487"/>
            </a:xfrm>
            <a:prstGeom prst="rect">
              <a:avLst/>
            </a:prstGeom>
          </p:spPr>
          <p:txBody>
            <a:bodyPr lIns="0" tIns="0" rIns="0" bIns="0" rtlCol="0" anchor="t"/>
            <a:lstStyle/>
            <a:p>
              <a:pPr algn="l">
                <a:lnSpc>
                  <a:spcPts val="2333"/>
                </a:lnSpc>
              </a:pPr>
              <a:r>
                <a:rPr lang="en-US" sz="1866" b="1" u="sng" spc="-37">
                  <a:solidFill>
                    <a:srgbClr val="2B4150"/>
                  </a:solidFill>
                  <a:latin typeface="Arimo Bold"/>
                  <a:ea typeface="Arimo Bold"/>
                  <a:cs typeface="Arimo Bold"/>
                  <a:sym typeface="Arimo Bold"/>
                </a:rPr>
                <a:t>Визнання</a:t>
              </a:r>
            </a:p>
          </p:txBody>
        </p:sp>
      </p:grpSp>
      <p:grpSp>
        <p:nvGrpSpPr>
          <p:cNvPr id="34" name="Group 34"/>
          <p:cNvGrpSpPr/>
          <p:nvPr/>
        </p:nvGrpSpPr>
        <p:grpSpPr>
          <a:xfrm>
            <a:off x="1595675" y="6044962"/>
            <a:ext cx="3941842" cy="553730"/>
            <a:chOff x="0" y="0"/>
            <a:chExt cx="5255789" cy="738306"/>
          </a:xfrm>
        </p:grpSpPr>
        <p:sp>
          <p:nvSpPr>
            <p:cNvPr id="35" name="Freeform 35"/>
            <p:cNvSpPr/>
            <p:nvPr/>
          </p:nvSpPr>
          <p:spPr>
            <a:xfrm>
              <a:off x="0" y="0"/>
              <a:ext cx="5255789" cy="738306"/>
            </a:xfrm>
            <a:custGeom>
              <a:avLst/>
              <a:gdLst/>
              <a:ahLst/>
              <a:cxnLst/>
              <a:rect l="l" t="t" r="r" b="b"/>
              <a:pathLst>
                <a:path w="5255789" h="738306">
                  <a:moveTo>
                    <a:pt x="0" y="0"/>
                  </a:moveTo>
                  <a:lnTo>
                    <a:pt x="5255789" y="0"/>
                  </a:lnTo>
                  <a:lnTo>
                    <a:pt x="5255789" y="738306"/>
                  </a:lnTo>
                  <a:lnTo>
                    <a:pt x="0" y="738306"/>
                  </a:lnTo>
                  <a:close/>
                </a:path>
              </a:pathLst>
            </a:custGeom>
            <a:solidFill>
              <a:srgbClr val="000000">
                <a:alpha val="0"/>
              </a:srgbClr>
            </a:solidFill>
          </p:spPr>
        </p:sp>
        <p:sp>
          <p:nvSpPr>
            <p:cNvPr id="36" name="TextBox 36"/>
            <p:cNvSpPr txBox="1"/>
            <p:nvPr/>
          </p:nvSpPr>
          <p:spPr>
            <a:xfrm>
              <a:off x="0" y="-57150"/>
              <a:ext cx="5255789" cy="795456"/>
            </a:xfrm>
            <a:prstGeom prst="rect">
              <a:avLst/>
            </a:prstGeom>
          </p:spPr>
          <p:txBody>
            <a:bodyPr lIns="0" tIns="0" rIns="0" bIns="0" rtlCol="0" anchor="t"/>
            <a:lstStyle/>
            <a:p>
              <a:pPr algn="l">
                <a:lnSpc>
                  <a:spcPts val="2324"/>
                </a:lnSpc>
              </a:pPr>
              <a:r>
                <a:rPr lang="en-US" sz="1433" spc="-29">
                  <a:solidFill>
                    <a:srgbClr val="2B4150"/>
                  </a:solidFill>
                  <a:latin typeface="Source Sans Pro"/>
                  <a:ea typeface="Source Sans Pro"/>
                  <a:cs typeface="Source Sans Pro"/>
                  <a:sym typeface="Source Sans Pro"/>
                </a:rPr>
                <a:t>Відзначати внесок жінок у науку, надаючи їм заслужену увагу та визнання їхніх досягнень.</a:t>
              </a:r>
            </a:p>
          </p:txBody>
        </p:sp>
      </p:grpSp>
    </p:spTree>
  </p:cSld>
  <p:clrMapOvr>
    <a:masterClrMapping/>
  </p:clrMapOvr>
  <p:transition>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p:cNvSpPr/>
          <p:nvPr/>
        </p:nvSpPr>
        <p:spPr>
          <a:xfrm>
            <a:off x="56972" y="-2381428"/>
            <a:ext cx="9696628" cy="9696628"/>
          </a:xfrm>
          <a:custGeom>
            <a:avLst/>
            <a:gdLst/>
            <a:ahLst/>
            <a:cxnLst/>
            <a:rect l="l" t="t" r="r" b="b"/>
            <a:pathLst>
              <a:path w="9696628" h="9696628">
                <a:moveTo>
                  <a:pt x="0" y="0"/>
                </a:moveTo>
                <a:lnTo>
                  <a:pt x="9696628" y="0"/>
                </a:lnTo>
                <a:lnTo>
                  <a:pt x="9696628" y="9696628"/>
                </a:lnTo>
                <a:lnTo>
                  <a:pt x="0" y="96966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descr="preencoded.png"/>
          <p:cNvSpPr/>
          <p:nvPr/>
        </p:nvSpPr>
        <p:spPr>
          <a:xfrm>
            <a:off x="0" y="0"/>
            <a:ext cx="9753600" cy="2983292"/>
          </a:xfrm>
          <a:custGeom>
            <a:avLst/>
            <a:gdLst/>
            <a:ahLst/>
            <a:cxnLst/>
            <a:rect l="l" t="t" r="r" b="b"/>
            <a:pathLst>
              <a:path w="9753600" h="2983292">
                <a:moveTo>
                  <a:pt x="0" y="0"/>
                </a:moveTo>
                <a:lnTo>
                  <a:pt x="9753600" y="0"/>
                </a:lnTo>
                <a:lnTo>
                  <a:pt x="9753600" y="2983292"/>
                </a:lnTo>
                <a:lnTo>
                  <a:pt x="0" y="2983292"/>
                </a:lnTo>
                <a:lnTo>
                  <a:pt x="0" y="0"/>
                </a:lnTo>
                <a:close/>
              </a:path>
            </a:pathLst>
          </a:custGeom>
          <a:blipFill>
            <a:blip r:embed="rId6"/>
            <a:stretch>
              <a:fillRect l="-24746" t="-41" r="-24746"/>
            </a:stretch>
          </a:blipFill>
        </p:spPr>
      </p:sp>
      <p:grpSp>
        <p:nvGrpSpPr>
          <p:cNvPr id="7" name="Group 7"/>
          <p:cNvGrpSpPr/>
          <p:nvPr/>
        </p:nvGrpSpPr>
        <p:grpSpPr>
          <a:xfrm>
            <a:off x="558482" y="3569700"/>
            <a:ext cx="8110870" cy="2234592"/>
            <a:chOff x="0" y="0"/>
            <a:chExt cx="10814493" cy="2979456"/>
          </a:xfrm>
        </p:grpSpPr>
        <p:sp>
          <p:nvSpPr>
            <p:cNvPr id="8" name="Freeform 8"/>
            <p:cNvSpPr/>
            <p:nvPr/>
          </p:nvSpPr>
          <p:spPr>
            <a:xfrm>
              <a:off x="0" y="0"/>
              <a:ext cx="10814493" cy="2979457"/>
            </a:xfrm>
            <a:custGeom>
              <a:avLst/>
              <a:gdLst/>
              <a:ahLst/>
              <a:cxnLst/>
              <a:rect l="l" t="t" r="r" b="b"/>
              <a:pathLst>
                <a:path w="10814493" h="2979457">
                  <a:moveTo>
                    <a:pt x="0" y="0"/>
                  </a:moveTo>
                  <a:lnTo>
                    <a:pt x="10814493" y="0"/>
                  </a:lnTo>
                  <a:lnTo>
                    <a:pt x="10814493" y="2979457"/>
                  </a:lnTo>
                  <a:lnTo>
                    <a:pt x="0" y="2979457"/>
                  </a:lnTo>
                  <a:close/>
                </a:path>
              </a:pathLst>
            </a:custGeom>
            <a:solidFill>
              <a:srgbClr val="000000">
                <a:alpha val="0"/>
              </a:srgbClr>
            </a:solidFill>
          </p:spPr>
        </p:sp>
        <p:sp>
          <p:nvSpPr>
            <p:cNvPr id="9" name="TextBox 9"/>
            <p:cNvSpPr txBox="1"/>
            <p:nvPr/>
          </p:nvSpPr>
          <p:spPr>
            <a:xfrm>
              <a:off x="0" y="-66675"/>
              <a:ext cx="10814493" cy="3046131"/>
            </a:xfrm>
            <a:prstGeom prst="rect">
              <a:avLst/>
            </a:prstGeom>
          </p:spPr>
          <p:txBody>
            <a:bodyPr lIns="0" tIns="0" rIns="0" bIns="0" rtlCol="0" anchor="t"/>
            <a:lstStyle/>
            <a:p>
              <a:pPr algn="l">
                <a:lnSpc>
                  <a:spcPts val="6166"/>
                </a:lnSpc>
              </a:pPr>
              <a:r>
                <a:rPr lang="en-US" sz="4933" spc="-99" dirty="0" err="1">
                  <a:solidFill>
                    <a:srgbClr val="2B4150"/>
                  </a:solidFill>
                  <a:latin typeface="Adlery Swash"/>
                  <a:ea typeface="Adlery Swash"/>
                  <a:cs typeface="Adlery Swash"/>
                  <a:sym typeface="Adlery Swash"/>
                </a:rPr>
                <a:t>Натхнення</a:t>
              </a:r>
              <a:r>
                <a:rPr lang="en-US" sz="4933" spc="-99" dirty="0">
                  <a:solidFill>
                    <a:srgbClr val="2B4150"/>
                  </a:solidFill>
                  <a:latin typeface="Adlery Swash"/>
                  <a:ea typeface="Adlery Swash"/>
                  <a:cs typeface="Adlery Swash"/>
                  <a:sym typeface="Adlery Swash"/>
                </a:rPr>
                <a:t> </a:t>
              </a:r>
              <a:r>
                <a:rPr lang="en-US" sz="4933" spc="-99" dirty="0" err="1">
                  <a:solidFill>
                    <a:srgbClr val="2B4150"/>
                  </a:solidFill>
                  <a:latin typeface="Adlery Swash"/>
                  <a:ea typeface="Adlery Swash"/>
                  <a:cs typeface="Adlery Swash"/>
                  <a:sym typeface="Adlery Swash"/>
                </a:rPr>
                <a:t>для</a:t>
              </a:r>
              <a:r>
                <a:rPr lang="en-US" sz="4933" spc="-99" dirty="0">
                  <a:solidFill>
                    <a:srgbClr val="2B4150"/>
                  </a:solidFill>
                  <a:latin typeface="Adlery Swash"/>
                  <a:ea typeface="Adlery Swash"/>
                  <a:cs typeface="Adlery Swash"/>
                  <a:sym typeface="Adlery Swash"/>
                </a:rPr>
                <a:t> </a:t>
              </a:r>
              <a:r>
                <a:rPr lang="en-US" sz="4933" spc="-99" dirty="0" err="1">
                  <a:solidFill>
                    <a:srgbClr val="2B4150"/>
                  </a:solidFill>
                  <a:latin typeface="Adlery Swash"/>
                  <a:ea typeface="Adlery Swash"/>
                  <a:cs typeface="Adlery Swash"/>
                  <a:sym typeface="Adlery Swash"/>
                </a:rPr>
                <a:t>майбутнього</a:t>
              </a:r>
              <a:endParaRPr lang="en-US" sz="4933" spc="-99" dirty="0">
                <a:solidFill>
                  <a:srgbClr val="2B4150"/>
                </a:solidFill>
                <a:latin typeface="Adlery Swash"/>
                <a:ea typeface="Adlery Swash"/>
                <a:cs typeface="Adlery Swash"/>
                <a:sym typeface="Adlery Swash"/>
              </a:endParaRPr>
            </a:p>
          </p:txBody>
        </p:sp>
      </p:grpSp>
      <p:grpSp>
        <p:nvGrpSpPr>
          <p:cNvPr id="10" name="Group 10"/>
          <p:cNvGrpSpPr/>
          <p:nvPr/>
        </p:nvGrpSpPr>
        <p:grpSpPr>
          <a:xfrm>
            <a:off x="558483" y="4626293"/>
            <a:ext cx="8636635" cy="2258312"/>
            <a:chOff x="0" y="0"/>
            <a:chExt cx="11515513" cy="3011082"/>
          </a:xfrm>
        </p:grpSpPr>
        <p:sp>
          <p:nvSpPr>
            <p:cNvPr id="11" name="Freeform 11"/>
            <p:cNvSpPr/>
            <p:nvPr/>
          </p:nvSpPr>
          <p:spPr>
            <a:xfrm>
              <a:off x="0" y="0"/>
              <a:ext cx="11515513" cy="3011082"/>
            </a:xfrm>
            <a:custGeom>
              <a:avLst/>
              <a:gdLst/>
              <a:ahLst/>
              <a:cxnLst/>
              <a:rect l="l" t="t" r="r" b="b"/>
              <a:pathLst>
                <a:path w="11515513" h="3011082">
                  <a:moveTo>
                    <a:pt x="0" y="0"/>
                  </a:moveTo>
                  <a:lnTo>
                    <a:pt x="11515513" y="0"/>
                  </a:lnTo>
                  <a:lnTo>
                    <a:pt x="11515513" y="3011082"/>
                  </a:lnTo>
                  <a:lnTo>
                    <a:pt x="0" y="3011082"/>
                  </a:lnTo>
                  <a:close/>
                </a:path>
              </a:pathLst>
            </a:custGeom>
            <a:solidFill>
              <a:srgbClr val="000000">
                <a:alpha val="0"/>
              </a:srgbClr>
            </a:solidFill>
          </p:spPr>
        </p:sp>
        <p:sp>
          <p:nvSpPr>
            <p:cNvPr id="12" name="TextBox 12"/>
            <p:cNvSpPr txBox="1"/>
            <p:nvPr/>
          </p:nvSpPr>
          <p:spPr>
            <a:xfrm>
              <a:off x="0" y="-95250"/>
              <a:ext cx="11515513" cy="3106332"/>
            </a:xfrm>
            <a:prstGeom prst="rect">
              <a:avLst/>
            </a:prstGeom>
          </p:spPr>
          <p:txBody>
            <a:bodyPr lIns="0" tIns="0" rIns="0" bIns="0" rtlCol="0" anchor="t"/>
            <a:lstStyle/>
            <a:p>
              <a:pPr algn="l">
                <a:lnSpc>
                  <a:spcPts val="3621"/>
                </a:lnSpc>
              </a:pPr>
              <a:r>
                <a:rPr lang="en-US" sz="2233" spc="-45">
                  <a:solidFill>
                    <a:srgbClr val="2B4150"/>
                  </a:solidFill>
                  <a:latin typeface="Source Sans Pro"/>
                  <a:ea typeface="Source Sans Pro"/>
                  <a:cs typeface="Source Sans Pro"/>
                  <a:sym typeface="Source Sans Pro"/>
                </a:rPr>
                <a:t>Міжнародний день жінок і дівчаток у науці – це нагадування про те, що ми повинні створити світ, де кожна людина має рівні можливості для досягнення свого потенціалу. Заохочуючи дівчат до наукової кар'єри, ми створюємо майбутнє, де наука буде більш різноманітною, інноваційною та ефективною.</a:t>
              </a:r>
            </a:p>
          </p:txBody>
        </p:sp>
      </p:grpSp>
    </p:spTree>
  </p:cSld>
  <p:clrMapOvr>
    <a:masterClrMapping/>
  </p:clrMapOvr>
  <p:transition>
    <p:wip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descr="preencoded.png"/>
          <p:cNvSpPr/>
          <p:nvPr/>
        </p:nvSpPr>
        <p:spPr>
          <a:xfrm>
            <a:off x="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4"/>
            <a:stretch>
              <a:fillRect/>
            </a:stretch>
          </a:blipFill>
        </p:spPr>
      </p:sp>
      <p:grpSp>
        <p:nvGrpSpPr>
          <p:cNvPr id="6" name="Group 6"/>
          <p:cNvGrpSpPr/>
          <p:nvPr/>
        </p:nvGrpSpPr>
        <p:grpSpPr>
          <a:xfrm>
            <a:off x="4216083" y="1447800"/>
            <a:ext cx="4979035" cy="2464723"/>
            <a:chOff x="0" y="0"/>
            <a:chExt cx="6638714" cy="3286297"/>
          </a:xfrm>
        </p:grpSpPr>
        <p:sp>
          <p:nvSpPr>
            <p:cNvPr id="7" name="Freeform 7"/>
            <p:cNvSpPr/>
            <p:nvPr/>
          </p:nvSpPr>
          <p:spPr>
            <a:xfrm>
              <a:off x="0" y="0"/>
              <a:ext cx="6638714" cy="3286297"/>
            </a:xfrm>
            <a:custGeom>
              <a:avLst/>
              <a:gdLst/>
              <a:ahLst/>
              <a:cxnLst/>
              <a:rect l="l" t="t" r="r" b="b"/>
              <a:pathLst>
                <a:path w="6638714" h="3286297">
                  <a:moveTo>
                    <a:pt x="0" y="0"/>
                  </a:moveTo>
                  <a:lnTo>
                    <a:pt x="6638714" y="0"/>
                  </a:lnTo>
                  <a:lnTo>
                    <a:pt x="6638714" y="3286297"/>
                  </a:lnTo>
                  <a:lnTo>
                    <a:pt x="0" y="3286297"/>
                  </a:lnTo>
                  <a:close/>
                </a:path>
              </a:pathLst>
            </a:custGeom>
            <a:solidFill>
              <a:srgbClr val="000000">
                <a:alpha val="0"/>
              </a:srgbClr>
            </a:solidFill>
          </p:spPr>
        </p:sp>
        <p:sp>
          <p:nvSpPr>
            <p:cNvPr id="8" name="TextBox 8"/>
            <p:cNvSpPr txBox="1"/>
            <p:nvPr/>
          </p:nvSpPr>
          <p:spPr>
            <a:xfrm>
              <a:off x="0" y="-57150"/>
              <a:ext cx="6638714" cy="3343447"/>
            </a:xfrm>
            <a:prstGeom prst="rect">
              <a:avLst/>
            </a:prstGeom>
          </p:spPr>
          <p:txBody>
            <a:bodyPr lIns="0" tIns="0" rIns="0" bIns="0" rtlCol="0" anchor="t"/>
            <a:lstStyle/>
            <a:p>
              <a:pPr algn="l">
                <a:lnSpc>
                  <a:spcPts val="5041"/>
                </a:lnSpc>
              </a:pPr>
              <a:r>
                <a:rPr lang="en-US" sz="4033" spc="-81" dirty="0" err="1">
                  <a:solidFill>
                    <a:srgbClr val="2B4150"/>
                  </a:solidFill>
                  <a:latin typeface="Adlery Swash"/>
                  <a:ea typeface="Adlery Swash"/>
                  <a:cs typeface="Adlery Swash"/>
                  <a:sym typeface="Adlery Swash"/>
                </a:rPr>
                <a:t>Важливість</a:t>
              </a:r>
              <a:r>
                <a:rPr lang="en-US" sz="4033" spc="-81" dirty="0">
                  <a:solidFill>
                    <a:srgbClr val="2B4150"/>
                  </a:solidFill>
                  <a:latin typeface="Adlery Swash"/>
                  <a:ea typeface="Adlery Swash"/>
                  <a:cs typeface="Adlery Swash"/>
                  <a:sym typeface="Adlery Swash"/>
                </a:rPr>
                <a:t> </a:t>
              </a:r>
              <a:r>
                <a:rPr lang="en-US" sz="4033" spc="-81" dirty="0" err="1">
                  <a:solidFill>
                    <a:srgbClr val="2B4150"/>
                  </a:solidFill>
                  <a:latin typeface="Adlery Swash"/>
                  <a:ea typeface="Adlery Swash"/>
                  <a:cs typeface="Adlery Swash"/>
                  <a:sym typeface="Adlery Swash"/>
                </a:rPr>
                <a:t>науки</a:t>
              </a:r>
              <a:r>
                <a:rPr lang="en-US" sz="4033" spc="-81" dirty="0">
                  <a:solidFill>
                    <a:srgbClr val="2B4150"/>
                  </a:solidFill>
                  <a:latin typeface="Adlery Swash"/>
                  <a:ea typeface="Adlery Swash"/>
                  <a:cs typeface="Adlery Swash"/>
                  <a:sym typeface="Adlery Swash"/>
                </a:rPr>
                <a:t> </a:t>
              </a:r>
              <a:r>
                <a:rPr lang="en-US" sz="4033" spc="-81" dirty="0" err="1">
                  <a:solidFill>
                    <a:srgbClr val="2B4150"/>
                  </a:solidFill>
                  <a:latin typeface="Adlery Swash"/>
                  <a:ea typeface="Adlery Swash"/>
                  <a:cs typeface="Adlery Swash"/>
                  <a:sym typeface="Adlery Swash"/>
                </a:rPr>
                <a:t>для</a:t>
              </a:r>
              <a:r>
                <a:rPr lang="en-US" sz="4033" spc="-81" dirty="0">
                  <a:solidFill>
                    <a:srgbClr val="2B4150"/>
                  </a:solidFill>
                  <a:latin typeface="Adlery Swash"/>
                  <a:ea typeface="Adlery Swash"/>
                  <a:cs typeface="Adlery Swash"/>
                  <a:sym typeface="Adlery Swash"/>
                </a:rPr>
                <a:t> </a:t>
              </a:r>
              <a:r>
                <a:rPr lang="en-US" sz="4033" spc="-81" dirty="0" err="1">
                  <a:solidFill>
                    <a:srgbClr val="2B4150"/>
                  </a:solidFill>
                  <a:latin typeface="Adlery Swash"/>
                  <a:ea typeface="Adlery Swash"/>
                  <a:cs typeface="Adlery Swash"/>
                  <a:sym typeface="Adlery Swash"/>
                </a:rPr>
                <a:t>суспільства</a:t>
              </a:r>
              <a:endParaRPr lang="en-US" sz="4033" spc="-81" dirty="0">
                <a:solidFill>
                  <a:srgbClr val="2B4150"/>
                </a:solidFill>
                <a:latin typeface="Adlery Swash"/>
                <a:ea typeface="Adlery Swash"/>
                <a:cs typeface="Adlery Swash"/>
                <a:sym typeface="Adlery Swash"/>
              </a:endParaRPr>
            </a:p>
          </p:txBody>
        </p:sp>
      </p:grpSp>
      <p:grpSp>
        <p:nvGrpSpPr>
          <p:cNvPr id="9" name="Group 9"/>
          <p:cNvGrpSpPr/>
          <p:nvPr/>
        </p:nvGrpSpPr>
        <p:grpSpPr>
          <a:xfrm>
            <a:off x="4216083" y="2981537"/>
            <a:ext cx="4979035" cy="3478751"/>
            <a:chOff x="0" y="0"/>
            <a:chExt cx="6638714" cy="4638335"/>
          </a:xfrm>
        </p:grpSpPr>
        <p:sp>
          <p:nvSpPr>
            <p:cNvPr id="10" name="Freeform 10"/>
            <p:cNvSpPr/>
            <p:nvPr/>
          </p:nvSpPr>
          <p:spPr>
            <a:xfrm>
              <a:off x="0" y="0"/>
              <a:ext cx="6638714" cy="4638335"/>
            </a:xfrm>
            <a:custGeom>
              <a:avLst/>
              <a:gdLst/>
              <a:ahLst/>
              <a:cxnLst/>
              <a:rect l="l" t="t" r="r" b="b"/>
              <a:pathLst>
                <a:path w="6638714" h="4638335">
                  <a:moveTo>
                    <a:pt x="0" y="0"/>
                  </a:moveTo>
                  <a:lnTo>
                    <a:pt x="6638714" y="0"/>
                  </a:lnTo>
                  <a:lnTo>
                    <a:pt x="6638714" y="4638335"/>
                  </a:lnTo>
                  <a:lnTo>
                    <a:pt x="0" y="4638335"/>
                  </a:lnTo>
                  <a:close/>
                </a:path>
              </a:pathLst>
            </a:custGeom>
            <a:solidFill>
              <a:srgbClr val="000000">
                <a:alpha val="0"/>
              </a:srgbClr>
            </a:solidFill>
          </p:spPr>
        </p:sp>
        <p:sp>
          <p:nvSpPr>
            <p:cNvPr id="11" name="TextBox 11"/>
            <p:cNvSpPr txBox="1"/>
            <p:nvPr/>
          </p:nvSpPr>
          <p:spPr>
            <a:xfrm>
              <a:off x="0" y="-95250"/>
              <a:ext cx="6638714" cy="4733585"/>
            </a:xfrm>
            <a:prstGeom prst="rect">
              <a:avLst/>
            </a:prstGeom>
          </p:spPr>
          <p:txBody>
            <a:bodyPr lIns="0" tIns="0" rIns="0" bIns="0" rtlCol="0" anchor="t"/>
            <a:lstStyle/>
            <a:p>
              <a:pPr algn="l">
                <a:lnSpc>
                  <a:spcPts val="3459"/>
                </a:lnSpc>
              </a:pPr>
              <a:r>
                <a:rPr lang="en-US" sz="2133" spc="-43">
                  <a:solidFill>
                    <a:srgbClr val="2B4150"/>
                  </a:solidFill>
                  <a:latin typeface="Source Sans Pro"/>
                  <a:ea typeface="Source Sans Pro"/>
                  <a:cs typeface="Source Sans Pro"/>
                  <a:sym typeface="Source Sans Pro"/>
                </a:rPr>
                <a:t>Наука – це не просто сукупність знань. Вона є ключовим інструментом для вирішення проблем людства, покращення життя та створення кращого майбутнього. Гендерна рівність у науці є необхідною умовою для того, щоб ми могли повністю реалізувати потенціал науки та отримати максимум користі від її досягнень.</a:t>
              </a:r>
            </a:p>
          </p:txBody>
        </p:sp>
      </p:grpSp>
      <p:sp>
        <p:nvSpPr>
          <p:cNvPr id="12" name="Freeform 12"/>
          <p:cNvSpPr/>
          <p:nvPr/>
        </p:nvSpPr>
        <p:spPr>
          <a:xfrm>
            <a:off x="8337574" y="0"/>
            <a:ext cx="1416026" cy="1510427"/>
          </a:xfrm>
          <a:custGeom>
            <a:avLst/>
            <a:gdLst/>
            <a:ahLst/>
            <a:cxnLst/>
            <a:rect l="l" t="t" r="r" b="b"/>
            <a:pathLst>
              <a:path w="1416026" h="1510427">
                <a:moveTo>
                  <a:pt x="0" y="0"/>
                </a:moveTo>
                <a:lnTo>
                  <a:pt x="1416026" y="0"/>
                </a:lnTo>
                <a:lnTo>
                  <a:pt x="1416026" y="1510427"/>
                </a:lnTo>
                <a:lnTo>
                  <a:pt x="0" y="15104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transition>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descr="preencoded.png"/>
          <p:cNvSpPr/>
          <p:nvPr/>
        </p:nvSpPr>
        <p:spPr>
          <a:xfrm>
            <a:off x="609600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4"/>
            <a:stretch>
              <a:fillRect/>
            </a:stretch>
          </a:blipFill>
        </p:spPr>
      </p:sp>
      <p:grpSp>
        <p:nvGrpSpPr>
          <p:cNvPr id="6" name="Group 6"/>
          <p:cNvGrpSpPr/>
          <p:nvPr/>
        </p:nvGrpSpPr>
        <p:grpSpPr>
          <a:xfrm>
            <a:off x="428445" y="2680221"/>
            <a:ext cx="5239110" cy="1642020"/>
            <a:chOff x="0" y="0"/>
            <a:chExt cx="6985481" cy="2189360"/>
          </a:xfrm>
        </p:grpSpPr>
        <p:sp>
          <p:nvSpPr>
            <p:cNvPr id="7" name="Freeform 7"/>
            <p:cNvSpPr/>
            <p:nvPr/>
          </p:nvSpPr>
          <p:spPr>
            <a:xfrm>
              <a:off x="0" y="0"/>
              <a:ext cx="6985481" cy="2189360"/>
            </a:xfrm>
            <a:custGeom>
              <a:avLst/>
              <a:gdLst/>
              <a:ahLst/>
              <a:cxnLst/>
              <a:rect l="l" t="t" r="r" b="b"/>
              <a:pathLst>
                <a:path w="6985481" h="2189360">
                  <a:moveTo>
                    <a:pt x="0" y="0"/>
                  </a:moveTo>
                  <a:lnTo>
                    <a:pt x="6985481" y="0"/>
                  </a:lnTo>
                  <a:lnTo>
                    <a:pt x="6985481" y="2189360"/>
                  </a:lnTo>
                  <a:lnTo>
                    <a:pt x="0" y="2189360"/>
                  </a:lnTo>
                  <a:close/>
                </a:path>
              </a:pathLst>
            </a:custGeom>
            <a:solidFill>
              <a:srgbClr val="000000">
                <a:alpha val="0"/>
              </a:srgbClr>
            </a:solidFill>
          </p:spPr>
        </p:sp>
        <p:sp>
          <p:nvSpPr>
            <p:cNvPr id="8" name="TextBox 8"/>
            <p:cNvSpPr txBox="1"/>
            <p:nvPr/>
          </p:nvSpPr>
          <p:spPr>
            <a:xfrm>
              <a:off x="0" y="-47625"/>
              <a:ext cx="6985481" cy="2236985"/>
            </a:xfrm>
            <a:prstGeom prst="rect">
              <a:avLst/>
            </a:prstGeom>
          </p:spPr>
          <p:txBody>
            <a:bodyPr lIns="0" tIns="0" rIns="0" bIns="0" rtlCol="0" anchor="t"/>
            <a:lstStyle/>
            <a:p>
              <a:pPr algn="l">
                <a:lnSpc>
                  <a:spcPts val="4541"/>
                </a:lnSpc>
              </a:pPr>
              <a:r>
                <a:rPr lang="en-US" sz="3633" spc="-73" dirty="0" err="1">
                  <a:solidFill>
                    <a:srgbClr val="2B4150"/>
                  </a:solidFill>
                  <a:latin typeface="Adlery Swash"/>
                  <a:ea typeface="Adlery Swash"/>
                  <a:cs typeface="Adlery Swash"/>
                  <a:sym typeface="Adlery Swash"/>
                </a:rPr>
                <a:t>Відкриття</a:t>
              </a:r>
              <a:r>
                <a:rPr lang="en-US" sz="3633" spc="-73" dirty="0">
                  <a:solidFill>
                    <a:srgbClr val="2B4150"/>
                  </a:solidFill>
                  <a:latin typeface="Adlery Swash"/>
                  <a:ea typeface="Adlery Swash"/>
                  <a:cs typeface="Adlery Swash"/>
                  <a:sym typeface="Adlery Swash"/>
                </a:rPr>
                <a:t> </a:t>
              </a:r>
              <a:r>
                <a:rPr lang="en-US" sz="3633" spc="-73" dirty="0" err="1">
                  <a:solidFill>
                    <a:srgbClr val="2B4150"/>
                  </a:solidFill>
                  <a:latin typeface="Adlery Swash"/>
                  <a:ea typeface="Adlery Swash"/>
                  <a:cs typeface="Adlery Swash"/>
                  <a:sym typeface="Adlery Swash"/>
                </a:rPr>
                <a:t>нових</a:t>
              </a:r>
              <a:r>
                <a:rPr lang="en-US" sz="3633" spc="-73" dirty="0">
                  <a:solidFill>
                    <a:srgbClr val="2B4150"/>
                  </a:solidFill>
                  <a:latin typeface="Adlery Swash"/>
                  <a:ea typeface="Adlery Swash"/>
                  <a:cs typeface="Adlery Swash"/>
                  <a:sym typeface="Adlery Swash"/>
                </a:rPr>
                <a:t> </a:t>
              </a:r>
              <a:r>
                <a:rPr lang="en-US" sz="3633" spc="-73" dirty="0" err="1">
                  <a:solidFill>
                    <a:srgbClr val="2B4150"/>
                  </a:solidFill>
                  <a:latin typeface="Adlery Swash"/>
                  <a:ea typeface="Adlery Swash"/>
                  <a:cs typeface="Adlery Swash"/>
                  <a:sym typeface="Adlery Swash"/>
                </a:rPr>
                <a:t>горизонтів</a:t>
              </a:r>
              <a:endParaRPr lang="en-US" sz="3633" spc="-73" dirty="0">
                <a:solidFill>
                  <a:srgbClr val="2B4150"/>
                </a:solidFill>
                <a:latin typeface="Adlery Swash"/>
                <a:ea typeface="Adlery Swash"/>
                <a:cs typeface="Adlery Swash"/>
                <a:sym typeface="Adlery Swash"/>
              </a:endParaRPr>
            </a:p>
          </p:txBody>
        </p:sp>
      </p:grpSp>
      <p:grpSp>
        <p:nvGrpSpPr>
          <p:cNvPr id="9" name="Group 9"/>
          <p:cNvGrpSpPr/>
          <p:nvPr/>
        </p:nvGrpSpPr>
        <p:grpSpPr>
          <a:xfrm>
            <a:off x="558483" y="3501231"/>
            <a:ext cx="4979035" cy="2709706"/>
            <a:chOff x="0" y="0"/>
            <a:chExt cx="6638714" cy="3612941"/>
          </a:xfrm>
        </p:grpSpPr>
        <p:sp>
          <p:nvSpPr>
            <p:cNvPr id="10" name="Freeform 10"/>
            <p:cNvSpPr/>
            <p:nvPr/>
          </p:nvSpPr>
          <p:spPr>
            <a:xfrm>
              <a:off x="0" y="0"/>
              <a:ext cx="6638714" cy="3612941"/>
            </a:xfrm>
            <a:custGeom>
              <a:avLst/>
              <a:gdLst/>
              <a:ahLst/>
              <a:cxnLst/>
              <a:rect l="l" t="t" r="r" b="b"/>
              <a:pathLst>
                <a:path w="6638714" h="3612941">
                  <a:moveTo>
                    <a:pt x="0" y="0"/>
                  </a:moveTo>
                  <a:lnTo>
                    <a:pt x="6638714" y="0"/>
                  </a:lnTo>
                  <a:lnTo>
                    <a:pt x="6638714" y="3612941"/>
                  </a:lnTo>
                  <a:lnTo>
                    <a:pt x="0" y="3612941"/>
                  </a:lnTo>
                  <a:close/>
                </a:path>
              </a:pathLst>
            </a:custGeom>
            <a:solidFill>
              <a:srgbClr val="000000">
                <a:alpha val="0"/>
              </a:srgbClr>
            </a:solidFill>
          </p:spPr>
        </p:sp>
        <p:sp>
          <p:nvSpPr>
            <p:cNvPr id="11" name="TextBox 11"/>
            <p:cNvSpPr txBox="1"/>
            <p:nvPr/>
          </p:nvSpPr>
          <p:spPr>
            <a:xfrm>
              <a:off x="0" y="-76200"/>
              <a:ext cx="6638714" cy="3689141"/>
            </a:xfrm>
            <a:prstGeom prst="rect">
              <a:avLst/>
            </a:prstGeom>
          </p:spPr>
          <p:txBody>
            <a:bodyPr lIns="0" tIns="0" rIns="0" bIns="0" rtlCol="0" anchor="t"/>
            <a:lstStyle/>
            <a:p>
              <a:pPr algn="l">
                <a:lnSpc>
                  <a:spcPts val="3135"/>
                </a:lnSpc>
              </a:pPr>
              <a:r>
                <a:rPr lang="en-US" sz="1933" spc="-39">
                  <a:solidFill>
                    <a:srgbClr val="2B4150"/>
                  </a:solidFill>
                  <a:latin typeface="Source Sans Pro"/>
                  <a:ea typeface="Source Sans Pro"/>
                  <a:cs typeface="Source Sans Pro"/>
                  <a:sym typeface="Source Sans Pro"/>
                </a:rPr>
                <a:t>Жінки-науковці вже досягли значних успіхів, відкриваючи нові горизонти та змінюючи світ. Необхідно продовжувати підтримувати їх, заохочувати дівчат до наукової кар'єри та створювати умови, які дозволять їм розкрити свій потенціал та зробити вагомий внесок у розвиток людства.</a:t>
              </a:r>
            </a:p>
          </p:txBody>
        </p:sp>
      </p:grpSp>
      <p:sp>
        <p:nvSpPr>
          <p:cNvPr id="12" name="Freeform 12"/>
          <p:cNvSpPr/>
          <p:nvPr/>
        </p:nvSpPr>
        <p:spPr>
          <a:xfrm>
            <a:off x="0" y="0"/>
            <a:ext cx="6096000" cy="2438400"/>
          </a:xfrm>
          <a:custGeom>
            <a:avLst/>
            <a:gdLst/>
            <a:ahLst/>
            <a:cxnLst/>
            <a:rect l="l" t="t" r="r" b="b"/>
            <a:pathLst>
              <a:path w="6096000" h="2438400">
                <a:moveTo>
                  <a:pt x="0" y="0"/>
                </a:moveTo>
                <a:lnTo>
                  <a:pt x="6096000" y="0"/>
                </a:lnTo>
                <a:lnTo>
                  <a:pt x="6096000" y="2438400"/>
                </a:lnTo>
                <a:lnTo>
                  <a:pt x="0" y="24384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transition>
    <p:wip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descr="preencoded.png"/>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3"/>
            <a:stretch>
              <a:fillRect/>
            </a:stretch>
          </a:blipFill>
        </p:spPr>
      </p:sp>
      <p:grpSp>
        <p:nvGrpSpPr>
          <p:cNvPr id="3" name="Group 3"/>
          <p:cNvGrpSpPr/>
          <p:nvPr/>
        </p:nvGrpSpPr>
        <p:grpSpPr>
          <a:xfrm>
            <a:off x="0" y="0"/>
            <a:ext cx="9753600" cy="7315200"/>
            <a:chOff x="0" y="0"/>
            <a:chExt cx="13004800" cy="9753600"/>
          </a:xfrm>
        </p:grpSpPr>
        <p:sp>
          <p:nvSpPr>
            <p:cNvPr id="4" name="Freeform 4"/>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FCF7F6">
                <a:alpha val="90196"/>
              </a:srgbClr>
            </a:solidFill>
          </p:spPr>
        </p:sp>
      </p:grpSp>
      <p:sp>
        <p:nvSpPr>
          <p:cNvPr id="5" name="Freeform 5" descr="preencoded.png"/>
          <p:cNvSpPr/>
          <p:nvPr/>
        </p:nvSpPr>
        <p:spPr>
          <a:xfrm>
            <a:off x="0" y="0"/>
            <a:ext cx="3657600" cy="7315200"/>
          </a:xfrm>
          <a:custGeom>
            <a:avLst/>
            <a:gdLst/>
            <a:ahLst/>
            <a:cxnLst/>
            <a:rect l="l" t="t" r="r" b="b"/>
            <a:pathLst>
              <a:path w="3657600" h="7315200">
                <a:moveTo>
                  <a:pt x="0" y="0"/>
                </a:moveTo>
                <a:lnTo>
                  <a:pt x="3657600" y="0"/>
                </a:lnTo>
                <a:lnTo>
                  <a:pt x="3657600" y="7315200"/>
                </a:lnTo>
                <a:lnTo>
                  <a:pt x="0" y="7315200"/>
                </a:lnTo>
                <a:lnTo>
                  <a:pt x="0" y="0"/>
                </a:lnTo>
                <a:close/>
              </a:path>
            </a:pathLst>
          </a:custGeom>
          <a:blipFill>
            <a:blip r:embed="rId4"/>
            <a:stretch>
              <a:fillRect/>
            </a:stretch>
          </a:blipFill>
        </p:spPr>
      </p:sp>
      <p:grpSp>
        <p:nvGrpSpPr>
          <p:cNvPr id="6" name="Group 6"/>
          <p:cNvGrpSpPr/>
          <p:nvPr/>
        </p:nvGrpSpPr>
        <p:grpSpPr>
          <a:xfrm>
            <a:off x="4216083" y="2626075"/>
            <a:ext cx="5179292" cy="1865536"/>
            <a:chOff x="0" y="0"/>
            <a:chExt cx="6905723" cy="2487382"/>
          </a:xfrm>
        </p:grpSpPr>
        <p:sp>
          <p:nvSpPr>
            <p:cNvPr id="7" name="Freeform 7"/>
            <p:cNvSpPr/>
            <p:nvPr/>
          </p:nvSpPr>
          <p:spPr>
            <a:xfrm>
              <a:off x="0" y="0"/>
              <a:ext cx="6905723" cy="2487382"/>
            </a:xfrm>
            <a:custGeom>
              <a:avLst/>
              <a:gdLst/>
              <a:ahLst/>
              <a:cxnLst/>
              <a:rect l="l" t="t" r="r" b="b"/>
              <a:pathLst>
                <a:path w="6905723" h="2487382">
                  <a:moveTo>
                    <a:pt x="0" y="0"/>
                  </a:moveTo>
                  <a:lnTo>
                    <a:pt x="6905723" y="0"/>
                  </a:lnTo>
                  <a:lnTo>
                    <a:pt x="6905723" y="2487382"/>
                  </a:lnTo>
                  <a:lnTo>
                    <a:pt x="0" y="2487382"/>
                  </a:lnTo>
                  <a:close/>
                </a:path>
              </a:pathLst>
            </a:custGeom>
            <a:solidFill>
              <a:srgbClr val="000000">
                <a:alpha val="0"/>
              </a:srgbClr>
            </a:solidFill>
          </p:spPr>
        </p:sp>
        <p:sp>
          <p:nvSpPr>
            <p:cNvPr id="8" name="TextBox 8"/>
            <p:cNvSpPr txBox="1"/>
            <p:nvPr/>
          </p:nvSpPr>
          <p:spPr>
            <a:xfrm>
              <a:off x="0" y="-57150"/>
              <a:ext cx="6905723" cy="2544532"/>
            </a:xfrm>
            <a:prstGeom prst="rect">
              <a:avLst/>
            </a:prstGeom>
          </p:spPr>
          <p:txBody>
            <a:bodyPr lIns="0" tIns="0" rIns="0" bIns="0" rtlCol="0" anchor="t"/>
            <a:lstStyle/>
            <a:p>
              <a:pPr algn="l">
                <a:lnSpc>
                  <a:spcPts val="5166"/>
                </a:lnSpc>
              </a:pPr>
              <a:r>
                <a:rPr lang="en-US" sz="4133" spc="-83" dirty="0" err="1">
                  <a:solidFill>
                    <a:srgbClr val="2B4150"/>
                  </a:solidFill>
                  <a:latin typeface="Adlery Swash"/>
                  <a:ea typeface="Adlery Swash"/>
                  <a:cs typeface="Adlery Swash"/>
                  <a:sym typeface="Adlery Swash"/>
                </a:rPr>
                <a:t>Змінимо</a:t>
              </a:r>
              <a:r>
                <a:rPr lang="en-US" sz="4133" spc="-83" dirty="0">
                  <a:solidFill>
                    <a:srgbClr val="2B4150"/>
                  </a:solidFill>
                  <a:latin typeface="Adlery Swash"/>
                  <a:ea typeface="Adlery Swash"/>
                  <a:cs typeface="Adlery Swash"/>
                  <a:sym typeface="Adlery Swash"/>
                </a:rPr>
                <a:t> </a:t>
              </a:r>
              <a:r>
                <a:rPr lang="en-US" sz="4133" spc="-83" dirty="0" err="1">
                  <a:solidFill>
                    <a:srgbClr val="2B4150"/>
                  </a:solidFill>
                  <a:latin typeface="Adlery Swash"/>
                  <a:ea typeface="Adlery Swash"/>
                  <a:cs typeface="Adlery Swash"/>
                  <a:sym typeface="Adlery Swash"/>
                </a:rPr>
                <a:t>світ</a:t>
              </a:r>
              <a:r>
                <a:rPr lang="en-US" sz="4133" spc="-83" dirty="0">
                  <a:solidFill>
                    <a:srgbClr val="2B4150"/>
                  </a:solidFill>
                  <a:latin typeface="Adlery Swash"/>
                  <a:ea typeface="Adlery Swash"/>
                  <a:cs typeface="Adlery Swash"/>
                  <a:sym typeface="Adlery Swash"/>
                </a:rPr>
                <a:t> </a:t>
              </a:r>
              <a:r>
                <a:rPr lang="en-US" sz="4133" spc="-83" dirty="0" err="1">
                  <a:solidFill>
                    <a:srgbClr val="2B4150"/>
                  </a:solidFill>
                  <a:latin typeface="Adlery Swash"/>
                  <a:ea typeface="Adlery Swash"/>
                  <a:cs typeface="Adlery Swash"/>
                  <a:sym typeface="Adlery Swash"/>
                </a:rPr>
                <a:t>разом</a:t>
              </a:r>
              <a:endParaRPr lang="en-US" sz="4133" spc="-83" dirty="0">
                <a:solidFill>
                  <a:srgbClr val="2B4150"/>
                </a:solidFill>
                <a:latin typeface="Adlery Swash"/>
                <a:ea typeface="Adlery Swash"/>
                <a:cs typeface="Adlery Swash"/>
                <a:sym typeface="Adlery Swash"/>
              </a:endParaRPr>
            </a:p>
          </p:txBody>
        </p:sp>
      </p:grpSp>
      <p:grpSp>
        <p:nvGrpSpPr>
          <p:cNvPr id="9" name="Group 9"/>
          <p:cNvGrpSpPr/>
          <p:nvPr/>
        </p:nvGrpSpPr>
        <p:grpSpPr>
          <a:xfrm>
            <a:off x="4216083" y="3373517"/>
            <a:ext cx="4979035" cy="3251391"/>
            <a:chOff x="0" y="0"/>
            <a:chExt cx="6638714" cy="4335188"/>
          </a:xfrm>
        </p:grpSpPr>
        <p:sp>
          <p:nvSpPr>
            <p:cNvPr id="10" name="Freeform 10"/>
            <p:cNvSpPr/>
            <p:nvPr/>
          </p:nvSpPr>
          <p:spPr>
            <a:xfrm>
              <a:off x="0" y="0"/>
              <a:ext cx="6638714" cy="4335188"/>
            </a:xfrm>
            <a:custGeom>
              <a:avLst/>
              <a:gdLst/>
              <a:ahLst/>
              <a:cxnLst/>
              <a:rect l="l" t="t" r="r" b="b"/>
              <a:pathLst>
                <a:path w="6638714" h="4335188">
                  <a:moveTo>
                    <a:pt x="0" y="0"/>
                  </a:moveTo>
                  <a:lnTo>
                    <a:pt x="6638714" y="0"/>
                  </a:lnTo>
                  <a:lnTo>
                    <a:pt x="6638714" y="4335188"/>
                  </a:lnTo>
                  <a:lnTo>
                    <a:pt x="0" y="4335188"/>
                  </a:lnTo>
                  <a:close/>
                </a:path>
              </a:pathLst>
            </a:custGeom>
            <a:solidFill>
              <a:srgbClr val="000000">
                <a:alpha val="0"/>
              </a:srgbClr>
            </a:solidFill>
          </p:spPr>
        </p:sp>
        <p:sp>
          <p:nvSpPr>
            <p:cNvPr id="11" name="TextBox 11"/>
            <p:cNvSpPr txBox="1"/>
            <p:nvPr/>
          </p:nvSpPr>
          <p:spPr>
            <a:xfrm>
              <a:off x="0" y="-76200"/>
              <a:ext cx="6638714" cy="4411388"/>
            </a:xfrm>
            <a:prstGeom prst="rect">
              <a:avLst/>
            </a:prstGeom>
          </p:spPr>
          <p:txBody>
            <a:bodyPr lIns="0" tIns="0" rIns="0" bIns="0" rtlCol="0" anchor="t"/>
            <a:lstStyle/>
            <a:p>
              <a:pPr algn="l">
                <a:lnSpc>
                  <a:spcPts val="3297"/>
                </a:lnSpc>
              </a:pPr>
              <a:r>
                <a:rPr lang="en-US" sz="2033" spc="-41">
                  <a:solidFill>
                    <a:srgbClr val="2B4150"/>
                  </a:solidFill>
                  <a:latin typeface="Source Sans Pro"/>
                  <a:ea typeface="Source Sans Pro"/>
                  <a:cs typeface="Source Sans Pro"/>
                  <a:sym typeface="Source Sans Pro"/>
                </a:rPr>
                <a:t>Міжнародний день жінок і дівчаток у науці – це можливість для всіх нас внести свій внесок у створення рівного світу, де жінки мають рівні можливості для реалізації своїх мрій та внеску в наукові відкриття. Давайте об’єднаємо зусилля, щоб зробити науку більш інклюзивною та досягти справжньої гендерної рівності!</a:t>
              </a:r>
            </a:p>
          </p:txBody>
        </p:sp>
      </p:grpSp>
      <p:sp>
        <p:nvSpPr>
          <p:cNvPr id="12" name="Freeform 12"/>
          <p:cNvSpPr/>
          <p:nvPr/>
        </p:nvSpPr>
        <p:spPr>
          <a:xfrm>
            <a:off x="5266967" y="0"/>
            <a:ext cx="2371334" cy="2383250"/>
          </a:xfrm>
          <a:custGeom>
            <a:avLst/>
            <a:gdLst/>
            <a:ahLst/>
            <a:cxnLst/>
            <a:rect l="l" t="t" r="r" b="b"/>
            <a:pathLst>
              <a:path w="2371334" h="2383250">
                <a:moveTo>
                  <a:pt x="0" y="0"/>
                </a:moveTo>
                <a:lnTo>
                  <a:pt x="2371333" y="0"/>
                </a:lnTo>
                <a:lnTo>
                  <a:pt x="2371333" y="2383250"/>
                </a:lnTo>
                <a:lnTo>
                  <a:pt x="0" y="23832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transition>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1101</Words>
  <Application>Microsoft Office PowerPoint</Application>
  <PresentationFormat>Произвольный</PresentationFormat>
  <Paragraphs>156</Paragraphs>
  <Slides>19</Slides>
  <Notes>18</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19</vt:i4>
      </vt:variant>
    </vt:vector>
  </HeadingPairs>
  <TitlesOfParts>
    <vt:vector size="27" baseType="lpstr">
      <vt:lpstr>Source Sans Pro</vt:lpstr>
      <vt:lpstr>Arimo Bold</vt:lpstr>
      <vt:lpstr>Adlery Swash</vt:lpstr>
      <vt:lpstr>Arimo</vt:lpstr>
      <vt:lpstr>Arial</vt:lpstr>
      <vt:lpstr>Calibri</vt:lpstr>
      <vt:lpstr>Azbuka03_D</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Міжнародний день жінок і дівчаток в науці</dc:title>
  <cp:lastModifiedBy>user-hanka</cp:lastModifiedBy>
  <cp:revision>2</cp:revision>
  <dcterms:created xsi:type="dcterms:W3CDTF">2006-08-16T00:00:00Z</dcterms:created>
  <dcterms:modified xsi:type="dcterms:W3CDTF">2025-02-07T17:02:26Z</dcterms:modified>
  <dc:identifier>DAGebRrMTOU</dc:identifier>
</cp:coreProperties>
</file>