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16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8288000" cy="10287000"/>
  <p:notesSz cx="6858000" cy="9144000"/>
  <p:embeddedFontLst>
    <p:embeddedFont>
      <p:font typeface="Anime Ace v3" charset="1" panose="02050604050505020204"/>
      <p:regular r:id="rId14"/>
    </p:embeddedFont>
    <p:embeddedFont>
      <p:font typeface="Azbuka03_D" charset="1" panose="02000605000000020002"/>
      <p:regular r:id="rId15"/>
    </p:embeddedFont>
    <p:embeddedFont>
      <p:font typeface="Source Sans Pro" charset="1" panose="020B0503030403020204"/>
      <p:regular r:id="rId19"/>
    </p:embeddedFont>
    <p:embeddedFont>
      <p:font typeface="Arimo Bold" charset="1" panose="020B0704020202020204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notesMasters/notesMaster1.xml" Type="http://schemas.openxmlformats.org/officeDocument/2006/relationships/notesMaster"/><Relationship Id="rId17" Target="theme/theme2.xml" Type="http://schemas.openxmlformats.org/officeDocument/2006/relationships/theme"/><Relationship Id="rId18" Target="notesSlides/notesSlide1.xml" Type="http://schemas.openxmlformats.org/officeDocument/2006/relationships/notesSlide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notesSlides/notesSlide2.xml" Type="http://schemas.openxmlformats.org/officeDocument/2006/relationships/notesSlide"/><Relationship Id="rId21" Target="fonts/font21.fntdata" Type="http://schemas.openxmlformats.org/officeDocument/2006/relationships/font"/><Relationship Id="rId22" Target="notesSlides/notesSlide3.xml" Type="http://schemas.openxmlformats.org/officeDocument/2006/relationships/notesSlide"/><Relationship Id="rId23" Target="notesSlides/notesSlide4.xml" Type="http://schemas.openxmlformats.org/officeDocument/2006/relationships/notesSlide"/><Relationship Id="rId24" Target="notesSlides/notesSlide5.xml" Type="http://schemas.openxmlformats.org/officeDocument/2006/relationships/notesSlide"/><Relationship Id="rId25" Target="notesSlides/notesSlide6.xml" Type="http://schemas.openxmlformats.org/officeDocument/2006/relationships/notesSlide"/><Relationship Id="rId26" Target="notesSlides/notesSlide7.xml" Type="http://schemas.openxmlformats.org/officeDocument/2006/relationships/notes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8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7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jpe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11.png" Type="http://schemas.openxmlformats.org/officeDocument/2006/relationships/image"/><Relationship Id="rId8" Target="../media/image12.sv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0.png" Type="http://schemas.openxmlformats.org/officeDocument/2006/relationships/image"/><Relationship Id="rId2" Target="../notesSlides/notesSlide2.xml" Type="http://schemas.openxmlformats.org/officeDocument/2006/relationships/notesSlide"/><Relationship Id="rId3" Target="../media/image7.png" Type="http://schemas.openxmlformats.org/officeDocument/2006/relationships/image"/><Relationship Id="rId4" Target="../media/image14.png" Type="http://schemas.openxmlformats.org/officeDocument/2006/relationships/image"/><Relationship Id="rId5" Target="../media/image15.svg" Type="http://schemas.openxmlformats.org/officeDocument/2006/relationships/image"/><Relationship Id="rId6" Target="../media/image16.png" Type="http://schemas.openxmlformats.org/officeDocument/2006/relationships/image"/><Relationship Id="rId7" Target="../media/image17.svg" Type="http://schemas.openxmlformats.org/officeDocument/2006/relationships/image"/><Relationship Id="rId8" Target="../media/image18.png" Type="http://schemas.openxmlformats.org/officeDocument/2006/relationships/image"/><Relationship Id="rId9" Target="../media/image19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3.xml" Type="http://schemas.openxmlformats.org/officeDocument/2006/relationships/notesSlide"/><Relationship Id="rId3" Target="../media/image7.png" Type="http://schemas.openxmlformats.org/officeDocument/2006/relationships/image"/><Relationship Id="rId4" Target="../media/image20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3.png" Type="http://schemas.openxmlformats.org/officeDocument/2006/relationships/image"/><Relationship Id="rId8" Target="../media/image24.png" Type="http://schemas.openxmlformats.org/officeDocument/2006/relationships/image"/><Relationship Id="rId9" Target="../media/image2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4.xml" Type="http://schemas.openxmlformats.org/officeDocument/2006/relationships/notesSlide"/><Relationship Id="rId3" Target="../media/image7.png" Type="http://schemas.openxmlformats.org/officeDocument/2006/relationships/image"/><Relationship Id="rId4" Target="../media/image26.png" Type="http://schemas.openxmlformats.org/officeDocument/2006/relationships/image"/><Relationship Id="rId5" Target="../media/image13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5.xml" Type="http://schemas.openxmlformats.org/officeDocument/2006/relationships/notesSlide"/><Relationship Id="rId3" Target="../media/image7.png" Type="http://schemas.openxmlformats.org/officeDocument/2006/relationships/image"/><Relationship Id="rId4" Target="../media/image27.png" Type="http://schemas.openxmlformats.org/officeDocument/2006/relationships/image"/><Relationship Id="rId5" Target="../media/image28.png" Type="http://schemas.openxmlformats.org/officeDocument/2006/relationships/image"/><Relationship Id="rId6" Target="../media/image29.png" Type="http://schemas.openxmlformats.org/officeDocument/2006/relationships/image"/><Relationship Id="rId7" Target="../media/image30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6.xml" Type="http://schemas.openxmlformats.org/officeDocument/2006/relationships/notesSlide"/><Relationship Id="rId3" Target="../media/image7.png" Type="http://schemas.openxmlformats.org/officeDocument/2006/relationships/image"/><Relationship Id="rId4" Target="../media/image31.png" Type="http://schemas.openxmlformats.org/officeDocument/2006/relationships/image"/><Relationship Id="rId5" Target="../media/image32.png" Type="http://schemas.openxmlformats.org/officeDocument/2006/relationships/image"/><Relationship Id="rId6" Target="../media/image33.png" Type="http://schemas.openxmlformats.org/officeDocument/2006/relationships/image"/><Relationship Id="rId7" Target="../media/image34.png" Type="http://schemas.openxmlformats.org/officeDocument/2006/relationships/image"/><Relationship Id="rId8" Target="../media/image13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7.xml" Type="http://schemas.openxmlformats.org/officeDocument/2006/relationships/notesSlide"/><Relationship Id="rId3" Target="../media/image7.png" Type="http://schemas.openxmlformats.org/officeDocument/2006/relationships/image"/><Relationship Id="rId4" Target="../media/image35.png" Type="http://schemas.openxmlformats.org/officeDocument/2006/relationships/image"/><Relationship Id="rId5" Target="../media/image5.png" Type="http://schemas.openxmlformats.org/officeDocument/2006/relationships/image"/><Relationship Id="rId6" Target="../media/image6.svg" Type="http://schemas.openxmlformats.org/officeDocument/2006/relationships/image"/><Relationship Id="rId7" Target="../media/image3.png" Type="http://schemas.openxmlformats.org/officeDocument/2006/relationships/image"/><Relationship Id="rId8" Target="../media/image4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923609" y="3497738"/>
            <a:ext cx="9335691" cy="1864382"/>
            <a:chOff x="0" y="0"/>
            <a:chExt cx="12447588" cy="248584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447588" cy="2485843"/>
            </a:xfrm>
            <a:custGeom>
              <a:avLst/>
              <a:gdLst/>
              <a:ahLst/>
              <a:cxnLst/>
              <a:rect r="r" b="b" t="t" l="l"/>
              <a:pathLst>
                <a:path h="2485843" w="12447588">
                  <a:moveTo>
                    <a:pt x="0" y="0"/>
                  </a:moveTo>
                  <a:lnTo>
                    <a:pt x="12447588" y="0"/>
                  </a:lnTo>
                  <a:lnTo>
                    <a:pt x="12447588" y="2485843"/>
                  </a:lnTo>
                  <a:lnTo>
                    <a:pt x="0" y="248584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12447588" cy="251441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6875"/>
                </a:lnSpc>
              </a:pPr>
              <a:r>
                <a:rPr lang="en-US" sz="5500" spc="-111">
                  <a:solidFill>
                    <a:srgbClr val="000000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☂</a:t>
              </a:r>
              <a:r>
                <a:rPr lang="en-US" sz="5500" spc="-111">
                  <a:solidFill>
                    <a:srgbClr val="D73AD7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 Всесвітній день парасольки  </a:t>
              </a:r>
            </a:p>
          </p:txBody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8122985" y="9470175"/>
            <a:ext cx="459581" cy="459581"/>
          </a:xfrm>
          <a:custGeom>
            <a:avLst/>
            <a:gdLst/>
            <a:ahLst/>
            <a:cxnLst/>
            <a:rect r="r" b="b" t="t" l="l"/>
            <a:pathLst>
              <a:path h="459581" w="459581">
                <a:moveTo>
                  <a:pt x="0" y="0"/>
                </a:moveTo>
                <a:lnTo>
                  <a:pt x="459581" y="0"/>
                </a:lnTo>
                <a:lnTo>
                  <a:pt x="459581" y="459581"/>
                </a:lnTo>
                <a:lnTo>
                  <a:pt x="0" y="45958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8741663" y="9438326"/>
            <a:ext cx="7083773" cy="606389"/>
            <a:chOff x="0" y="0"/>
            <a:chExt cx="9445030" cy="808519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445030" cy="808519"/>
            </a:xfrm>
            <a:custGeom>
              <a:avLst/>
              <a:gdLst/>
              <a:ahLst/>
              <a:cxnLst/>
              <a:rect r="r" b="b" t="t" l="l"/>
              <a:pathLst>
                <a:path h="808519" w="9445030">
                  <a:moveTo>
                    <a:pt x="0" y="0"/>
                  </a:moveTo>
                  <a:lnTo>
                    <a:pt x="9445030" y="0"/>
                  </a:lnTo>
                  <a:lnTo>
                    <a:pt x="9445030" y="808519"/>
                  </a:lnTo>
                  <a:lnTo>
                    <a:pt x="0" y="80851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9445030" cy="856144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477"/>
                </a:lnSpc>
              </a:pPr>
              <a:r>
                <a:rPr lang="en-US" sz="3237" spc="-52">
                  <a:solidFill>
                    <a:srgbClr val="272525"/>
                  </a:solidFill>
                  <a:latin typeface="Azbuka03_D"/>
                  <a:ea typeface="Azbuka03_D"/>
                  <a:cs typeface="Azbuka03_D"/>
                  <a:sym typeface="Azbuka03_D"/>
                </a:rPr>
                <a:t> Анна Анатоліївна Тимченко</a:t>
              </a: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0" y="0"/>
            <a:ext cx="7038474" cy="10287000"/>
          </a:xfrm>
          <a:custGeom>
            <a:avLst/>
            <a:gdLst/>
            <a:ahLst/>
            <a:cxnLst/>
            <a:rect r="r" b="b" t="t" l="l"/>
            <a:pathLst>
              <a:path h="10287000" w="7038474">
                <a:moveTo>
                  <a:pt x="0" y="0"/>
                </a:moveTo>
                <a:lnTo>
                  <a:pt x="7038474" y="0"/>
                </a:lnTo>
                <a:lnTo>
                  <a:pt x="7038474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646155" y="5727432"/>
            <a:ext cx="3539717" cy="3530868"/>
          </a:xfrm>
          <a:custGeom>
            <a:avLst/>
            <a:gdLst/>
            <a:ahLst/>
            <a:cxnLst/>
            <a:rect r="r" b="b" t="t" l="l"/>
            <a:pathLst>
              <a:path h="3530868" w="3539717">
                <a:moveTo>
                  <a:pt x="0" y="0"/>
                </a:moveTo>
                <a:lnTo>
                  <a:pt x="3539717" y="0"/>
                </a:lnTo>
                <a:lnTo>
                  <a:pt x="3539717" y="3530868"/>
                </a:lnTo>
                <a:lnTo>
                  <a:pt x="0" y="353086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7038474" y="-1087410"/>
            <a:ext cx="11249526" cy="5563828"/>
          </a:xfrm>
          <a:custGeom>
            <a:avLst/>
            <a:gdLst/>
            <a:ahLst/>
            <a:cxnLst/>
            <a:rect r="r" b="b" t="t" l="l"/>
            <a:pathLst>
              <a:path h="5563828" w="11249526">
                <a:moveTo>
                  <a:pt x="0" y="0"/>
                </a:moveTo>
                <a:lnTo>
                  <a:pt x="11249526" y="0"/>
                </a:lnTo>
                <a:lnTo>
                  <a:pt x="11249526" y="5563828"/>
                </a:lnTo>
                <a:lnTo>
                  <a:pt x="0" y="556382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>
                <a:alpha val="90196"/>
              </a:srgbClr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8813612" y="1660121"/>
            <a:ext cx="6773221" cy="2850215"/>
            <a:chOff x="0" y="0"/>
            <a:chExt cx="9400781" cy="3955909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400781" cy="3955909"/>
            </a:xfrm>
            <a:custGeom>
              <a:avLst/>
              <a:gdLst/>
              <a:ahLst/>
              <a:cxnLst/>
              <a:rect r="r" b="b" t="t" l="l"/>
              <a:pathLst>
                <a:path h="3955909" w="9400781">
                  <a:moveTo>
                    <a:pt x="0" y="0"/>
                  </a:moveTo>
                  <a:lnTo>
                    <a:pt x="9400781" y="0"/>
                  </a:lnTo>
                  <a:lnTo>
                    <a:pt x="9400781" y="3955909"/>
                  </a:lnTo>
                  <a:lnTo>
                    <a:pt x="0" y="395590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9400781" cy="4003534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7125"/>
                </a:lnSpc>
              </a:pPr>
              <a:r>
                <a:rPr lang="en-US" sz="5700" spc="-115">
                  <a:solidFill>
                    <a:srgbClr val="D73AD7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 Всесвітній день парасольки – цікаві факти 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7905155" y="4879330"/>
            <a:ext cx="9335691" cy="3152287"/>
            <a:chOff x="0" y="0"/>
            <a:chExt cx="12447588" cy="4203049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2447588" cy="4203049"/>
            </a:xfrm>
            <a:custGeom>
              <a:avLst/>
              <a:gdLst/>
              <a:ahLst/>
              <a:cxnLst/>
              <a:rect r="r" b="b" t="t" l="l"/>
              <a:pathLst>
                <a:path h="4203049" w="12447588">
                  <a:moveTo>
                    <a:pt x="0" y="0"/>
                  </a:moveTo>
                  <a:lnTo>
                    <a:pt x="12447588" y="0"/>
                  </a:lnTo>
                  <a:lnTo>
                    <a:pt x="12447588" y="4203049"/>
                  </a:lnTo>
                  <a:lnTo>
                    <a:pt x="0" y="420304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23825"/>
              <a:ext cx="12447588" cy="4326874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047"/>
                </a:lnSpc>
              </a:pPr>
              <a:r>
                <a:rPr lang="en-US" sz="3112" spc="-63">
                  <a:solidFill>
                    <a:srgbClr val="272525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День парасольки святкують 10 лютого. Це неофіційне, але дуже цікаве свято, яке нагадує нам про важливість цього винаходу. Парасолька захищає нас від дощу та сонця, а ще є стильним аксесуаром! Давай дізнаємося більше цікавих фактів про неї.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7900392" y="7148512"/>
            <a:ext cx="488156" cy="488156"/>
            <a:chOff x="0" y="0"/>
            <a:chExt cx="650875" cy="650875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50875" cy="650875"/>
            </a:xfrm>
            <a:custGeom>
              <a:avLst/>
              <a:gdLst/>
              <a:ahLst/>
              <a:cxnLst/>
              <a:rect r="r" b="b" t="t" l="l"/>
              <a:pathLst>
                <a:path h="650875" w="650875">
                  <a:moveTo>
                    <a:pt x="0" y="325374"/>
                  </a:moveTo>
                  <a:cubicBezTo>
                    <a:pt x="0" y="145669"/>
                    <a:pt x="145669" y="0"/>
                    <a:pt x="325374" y="0"/>
                  </a:cubicBezTo>
                  <a:cubicBezTo>
                    <a:pt x="327279" y="0"/>
                    <a:pt x="329184" y="889"/>
                    <a:pt x="330327" y="2413"/>
                  </a:cubicBezTo>
                  <a:lnTo>
                    <a:pt x="325374" y="6350"/>
                  </a:lnTo>
                  <a:lnTo>
                    <a:pt x="325374" y="0"/>
                  </a:lnTo>
                  <a:lnTo>
                    <a:pt x="325374" y="6350"/>
                  </a:lnTo>
                  <a:lnTo>
                    <a:pt x="325374" y="0"/>
                  </a:lnTo>
                  <a:cubicBezTo>
                    <a:pt x="505206" y="0"/>
                    <a:pt x="650875" y="145669"/>
                    <a:pt x="650875" y="325374"/>
                  </a:cubicBezTo>
                  <a:cubicBezTo>
                    <a:pt x="650875" y="327787"/>
                    <a:pt x="649478" y="329946"/>
                    <a:pt x="647319" y="331089"/>
                  </a:cubicBezTo>
                  <a:lnTo>
                    <a:pt x="644525" y="325374"/>
                  </a:lnTo>
                  <a:lnTo>
                    <a:pt x="650875" y="325374"/>
                  </a:lnTo>
                  <a:cubicBezTo>
                    <a:pt x="650875" y="505079"/>
                    <a:pt x="505206" y="650748"/>
                    <a:pt x="325501" y="650748"/>
                  </a:cubicBezTo>
                  <a:lnTo>
                    <a:pt x="325501" y="644398"/>
                  </a:lnTo>
                  <a:lnTo>
                    <a:pt x="325501" y="638048"/>
                  </a:lnTo>
                  <a:lnTo>
                    <a:pt x="325501" y="644398"/>
                  </a:lnTo>
                  <a:lnTo>
                    <a:pt x="325501" y="650748"/>
                  </a:lnTo>
                  <a:cubicBezTo>
                    <a:pt x="145669" y="650875"/>
                    <a:pt x="0" y="505206"/>
                    <a:pt x="0" y="325374"/>
                  </a:cubicBezTo>
                  <a:lnTo>
                    <a:pt x="6350" y="325374"/>
                  </a:lnTo>
                  <a:lnTo>
                    <a:pt x="0" y="325374"/>
                  </a:lnTo>
                  <a:moveTo>
                    <a:pt x="12700" y="325374"/>
                  </a:moveTo>
                  <a:lnTo>
                    <a:pt x="6350" y="325374"/>
                  </a:lnTo>
                  <a:lnTo>
                    <a:pt x="12700" y="325374"/>
                  </a:lnTo>
                  <a:cubicBezTo>
                    <a:pt x="12700" y="498094"/>
                    <a:pt x="152654" y="638048"/>
                    <a:pt x="325374" y="638048"/>
                  </a:cubicBezTo>
                  <a:cubicBezTo>
                    <a:pt x="328930" y="638048"/>
                    <a:pt x="331724" y="640842"/>
                    <a:pt x="331724" y="644398"/>
                  </a:cubicBezTo>
                  <a:cubicBezTo>
                    <a:pt x="331724" y="647954"/>
                    <a:pt x="328930" y="650748"/>
                    <a:pt x="325374" y="650748"/>
                  </a:cubicBezTo>
                  <a:cubicBezTo>
                    <a:pt x="321818" y="650748"/>
                    <a:pt x="319024" y="647954"/>
                    <a:pt x="319024" y="644398"/>
                  </a:cubicBezTo>
                  <a:cubicBezTo>
                    <a:pt x="319024" y="640842"/>
                    <a:pt x="321818" y="638048"/>
                    <a:pt x="325374" y="638048"/>
                  </a:cubicBezTo>
                  <a:cubicBezTo>
                    <a:pt x="498094" y="638048"/>
                    <a:pt x="638048" y="498094"/>
                    <a:pt x="638048" y="325374"/>
                  </a:cubicBezTo>
                  <a:cubicBezTo>
                    <a:pt x="638048" y="322961"/>
                    <a:pt x="639445" y="320802"/>
                    <a:pt x="641604" y="319659"/>
                  </a:cubicBezTo>
                  <a:lnTo>
                    <a:pt x="644398" y="325374"/>
                  </a:lnTo>
                  <a:lnTo>
                    <a:pt x="638048" y="325374"/>
                  </a:lnTo>
                  <a:cubicBezTo>
                    <a:pt x="638175" y="152654"/>
                    <a:pt x="498221" y="12700"/>
                    <a:pt x="325374" y="12700"/>
                  </a:cubicBezTo>
                  <a:cubicBezTo>
                    <a:pt x="323469" y="12700"/>
                    <a:pt x="321564" y="11811"/>
                    <a:pt x="320421" y="10287"/>
                  </a:cubicBezTo>
                  <a:lnTo>
                    <a:pt x="325374" y="6350"/>
                  </a:lnTo>
                  <a:lnTo>
                    <a:pt x="325374" y="12700"/>
                  </a:lnTo>
                  <a:cubicBezTo>
                    <a:pt x="152654" y="12700"/>
                    <a:pt x="12700" y="152654"/>
                    <a:pt x="12700" y="325374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5882186" y="0"/>
            <a:ext cx="2405814" cy="3768899"/>
          </a:xfrm>
          <a:custGeom>
            <a:avLst/>
            <a:gdLst/>
            <a:ahLst/>
            <a:cxnLst/>
            <a:rect r="r" b="b" t="t" l="l"/>
            <a:pathLst>
              <a:path h="3768899" w="2405814">
                <a:moveTo>
                  <a:pt x="0" y="0"/>
                </a:moveTo>
                <a:lnTo>
                  <a:pt x="2405814" y="0"/>
                </a:lnTo>
                <a:lnTo>
                  <a:pt x="2405814" y="3768899"/>
                </a:lnTo>
                <a:lnTo>
                  <a:pt x="0" y="376889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9144000" y="8113368"/>
            <a:ext cx="5279225" cy="2289864"/>
          </a:xfrm>
          <a:custGeom>
            <a:avLst/>
            <a:gdLst/>
            <a:ahLst/>
            <a:cxnLst/>
            <a:rect r="r" b="b" t="t" l="l"/>
            <a:pathLst>
              <a:path h="2289864" w="5279225">
                <a:moveTo>
                  <a:pt x="0" y="0"/>
                </a:moveTo>
                <a:lnTo>
                  <a:pt x="5279225" y="0"/>
                </a:lnTo>
                <a:lnTo>
                  <a:pt x="5279225" y="2289864"/>
                </a:lnTo>
                <a:lnTo>
                  <a:pt x="0" y="228986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6819138" y="0"/>
            <a:ext cx="11468862" cy="10287000"/>
          </a:xfrm>
          <a:custGeom>
            <a:avLst/>
            <a:gdLst/>
            <a:ahLst/>
            <a:cxnLst/>
            <a:rect r="r" b="b" t="t" l="l"/>
            <a:pathLst>
              <a:path h="10287000" w="11468862">
                <a:moveTo>
                  <a:pt x="0" y="0"/>
                </a:moveTo>
                <a:lnTo>
                  <a:pt x="11468862" y="0"/>
                </a:lnTo>
                <a:lnTo>
                  <a:pt x="11468862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-48662" r="0" b="-48662"/>
            </a:stretch>
          </a:blipFill>
        </p:spPr>
      </p:sp>
    </p:spTree>
  </p:cSld>
  <p:clrMapOvr>
    <a:masterClrMapping/>
  </p:clrMapOvr>
  <p:transition spd="fast">
    <p:circl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>
                <a:alpha val="90196"/>
              </a:srgbClr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1047155" y="2609404"/>
            <a:ext cx="10814757" cy="1183320"/>
            <a:chOff x="0" y="0"/>
            <a:chExt cx="14419675" cy="157775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4419675" cy="1577759"/>
            </a:xfrm>
            <a:custGeom>
              <a:avLst/>
              <a:gdLst/>
              <a:ahLst/>
              <a:cxnLst/>
              <a:rect r="r" b="b" t="t" l="l"/>
              <a:pathLst>
                <a:path h="1577759" w="14419675">
                  <a:moveTo>
                    <a:pt x="0" y="0"/>
                  </a:moveTo>
                  <a:lnTo>
                    <a:pt x="14419675" y="0"/>
                  </a:lnTo>
                  <a:lnTo>
                    <a:pt x="14419675" y="1577759"/>
                  </a:lnTo>
                  <a:lnTo>
                    <a:pt x="0" y="157775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4419675" cy="161585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8124"/>
                </a:lnSpc>
              </a:pPr>
              <a:r>
                <a:rPr lang="en-US" sz="6499" spc="-131">
                  <a:solidFill>
                    <a:srgbClr val="000000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🏺</a:t>
              </a:r>
              <a:r>
                <a:rPr lang="en-US" sz="6499" spc="-131">
                  <a:solidFill>
                    <a:srgbClr val="D73AD7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 Історія парасольки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047155" y="4275385"/>
            <a:ext cx="3520231" cy="639185"/>
            <a:chOff x="0" y="0"/>
            <a:chExt cx="4693642" cy="852246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693642" cy="852246"/>
            </a:xfrm>
            <a:custGeom>
              <a:avLst/>
              <a:gdLst/>
              <a:ahLst/>
              <a:cxnLst/>
              <a:rect r="r" b="b" t="t" l="l"/>
              <a:pathLst>
                <a:path h="852246" w="4693642">
                  <a:moveTo>
                    <a:pt x="0" y="0"/>
                  </a:moveTo>
                  <a:lnTo>
                    <a:pt x="4693642" y="0"/>
                  </a:lnTo>
                  <a:lnTo>
                    <a:pt x="4693642" y="852246"/>
                  </a:lnTo>
                  <a:lnTo>
                    <a:pt x="0" y="85224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4693642" cy="89034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937"/>
                </a:lnSpc>
              </a:pPr>
              <a:r>
                <a:rPr lang="en-US" b="true" sz="3149" spc="-62" u="sng">
                  <a:solidFill>
                    <a:srgbClr val="D73AD7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Стародавні часи</a:t>
              </a: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047155" y="5014466"/>
            <a:ext cx="7731919" cy="2916641"/>
            <a:chOff x="0" y="0"/>
            <a:chExt cx="10309225" cy="388885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0309225" cy="3888855"/>
            </a:xfrm>
            <a:custGeom>
              <a:avLst/>
              <a:gdLst/>
              <a:ahLst/>
              <a:cxnLst/>
              <a:rect r="r" b="b" t="t" l="l"/>
              <a:pathLst>
                <a:path h="3888855" w="10309225">
                  <a:moveTo>
                    <a:pt x="0" y="0"/>
                  </a:moveTo>
                  <a:lnTo>
                    <a:pt x="10309225" y="0"/>
                  </a:lnTo>
                  <a:lnTo>
                    <a:pt x="10309225" y="3888855"/>
                  </a:lnTo>
                  <a:lnTo>
                    <a:pt x="0" y="388885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123825"/>
              <a:ext cx="10309225" cy="401268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722"/>
                </a:lnSpc>
              </a:pPr>
              <a:r>
                <a:rPr lang="en-US" sz="2912" spc="-59">
                  <a:solidFill>
                    <a:srgbClr val="272525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Парасолька з’явилася понад 4 000 років тому в Стародавньому Єгипті, Китаї, Індії та Греції. Перші парасольки були зроблені з пальмового листя, бамбуку та тканини, але вони не захищали від дощу, а тільки від сонця.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9518451" y="4275385"/>
            <a:ext cx="6273813" cy="639185"/>
            <a:chOff x="0" y="0"/>
            <a:chExt cx="8365083" cy="852246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365083" cy="852246"/>
            </a:xfrm>
            <a:custGeom>
              <a:avLst/>
              <a:gdLst/>
              <a:ahLst/>
              <a:cxnLst/>
              <a:rect r="r" b="b" t="t" l="l"/>
              <a:pathLst>
                <a:path h="852246" w="8365083">
                  <a:moveTo>
                    <a:pt x="0" y="0"/>
                  </a:moveTo>
                  <a:lnTo>
                    <a:pt x="8365083" y="0"/>
                  </a:lnTo>
                  <a:lnTo>
                    <a:pt x="8365083" y="852246"/>
                  </a:lnTo>
                  <a:lnTo>
                    <a:pt x="0" y="85224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8365083" cy="89034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937"/>
                </a:lnSpc>
              </a:pPr>
              <a:r>
                <a:rPr lang="en-US" b="true" sz="3149" spc="-62" u="sng">
                  <a:solidFill>
                    <a:srgbClr val="D73AD7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Водонепроникна парасолька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9518451" y="5014466"/>
            <a:ext cx="7731919" cy="3507191"/>
            <a:chOff x="0" y="0"/>
            <a:chExt cx="10309225" cy="4676255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0309225" cy="4676255"/>
            </a:xfrm>
            <a:custGeom>
              <a:avLst/>
              <a:gdLst/>
              <a:ahLst/>
              <a:cxnLst/>
              <a:rect r="r" b="b" t="t" l="l"/>
              <a:pathLst>
                <a:path h="4676255" w="10309225">
                  <a:moveTo>
                    <a:pt x="0" y="0"/>
                  </a:moveTo>
                  <a:lnTo>
                    <a:pt x="10309225" y="0"/>
                  </a:lnTo>
                  <a:lnTo>
                    <a:pt x="10309225" y="4676255"/>
                  </a:lnTo>
                  <a:lnTo>
                    <a:pt x="0" y="467625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123825"/>
              <a:ext cx="10309225" cy="480008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722"/>
                </a:lnSpc>
              </a:pPr>
              <a:r>
                <a:rPr lang="en-US" sz="2912" spc="-59">
                  <a:solidFill>
                    <a:srgbClr val="272525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У Китаї придумали першу водонепроникну парасольку – її покривали воском та лаком, щоб краплі не проходили крізь тканину. Парасольки носили тільки заможні люди, бо вони були символом багатства і влади. У Китаї імператори мали парасольки, які несли їхні слуги.</a:t>
              </a:r>
            </a:p>
          </p:txBody>
        </p:sp>
      </p:grpSp>
      <p:sp>
        <p:nvSpPr>
          <p:cNvPr name="Freeform 20" id="20"/>
          <p:cNvSpPr/>
          <p:nvPr/>
        </p:nvSpPr>
        <p:spPr>
          <a:xfrm flipH="false" flipV="false" rot="0">
            <a:off x="16297989" y="0"/>
            <a:ext cx="1990011" cy="5565285"/>
          </a:xfrm>
          <a:custGeom>
            <a:avLst/>
            <a:gdLst/>
            <a:ahLst/>
            <a:cxnLst/>
            <a:rect r="r" b="b" t="t" l="l"/>
            <a:pathLst>
              <a:path h="5565285" w="1990011">
                <a:moveTo>
                  <a:pt x="0" y="0"/>
                </a:moveTo>
                <a:lnTo>
                  <a:pt x="1990011" y="0"/>
                </a:lnTo>
                <a:lnTo>
                  <a:pt x="1990011" y="5565285"/>
                </a:lnTo>
                <a:lnTo>
                  <a:pt x="0" y="55652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6900585" y="7272613"/>
            <a:ext cx="2484173" cy="3014387"/>
          </a:xfrm>
          <a:custGeom>
            <a:avLst/>
            <a:gdLst/>
            <a:ahLst/>
            <a:cxnLst/>
            <a:rect r="r" b="b" t="t" l="l"/>
            <a:pathLst>
              <a:path h="3014387" w="2484173">
                <a:moveTo>
                  <a:pt x="0" y="0"/>
                </a:moveTo>
                <a:lnTo>
                  <a:pt x="2484173" y="0"/>
                </a:lnTo>
                <a:lnTo>
                  <a:pt x="2484173" y="3014387"/>
                </a:lnTo>
                <a:lnTo>
                  <a:pt x="0" y="301438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10125317" y="160585"/>
            <a:ext cx="4094226" cy="4114800"/>
          </a:xfrm>
          <a:custGeom>
            <a:avLst/>
            <a:gdLst/>
            <a:ahLst/>
            <a:cxnLst/>
            <a:rect r="r" b="b" t="t" l="l"/>
            <a:pathLst>
              <a:path h="4114800" w="4094226">
                <a:moveTo>
                  <a:pt x="0" y="0"/>
                </a:moveTo>
                <a:lnTo>
                  <a:pt x="4094226" y="0"/>
                </a:lnTo>
                <a:lnTo>
                  <a:pt x="40942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-46096" r="0" b="-46096"/>
            </a:stretch>
          </a:blipFill>
        </p:spPr>
      </p:sp>
    </p:spTree>
  </p:cSld>
  <p:clrMapOvr>
    <a:masterClrMapping/>
  </p:clrMapOvr>
  <p:transition spd="fast">
    <p:circl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>
                <a:alpha val="90196"/>
              </a:srgbClr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-136022" y="0"/>
            <a:ext cx="18576422" cy="10439400"/>
          </a:xfrm>
          <a:custGeom>
            <a:avLst/>
            <a:gdLst/>
            <a:ahLst/>
            <a:cxnLst/>
            <a:rect r="r" b="b" t="t" l="l"/>
            <a:pathLst>
              <a:path h="10439400" w="18576422">
                <a:moveTo>
                  <a:pt x="0" y="0"/>
                </a:moveTo>
                <a:lnTo>
                  <a:pt x="18576422" y="0"/>
                </a:lnTo>
                <a:lnTo>
                  <a:pt x="18576422" y="10439400"/>
                </a:lnTo>
                <a:lnTo>
                  <a:pt x="0" y="104394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45445" r="0" b="-46928"/>
            </a:stretch>
          </a:blipFill>
        </p:spPr>
      </p:sp>
      <p:sp>
        <p:nvSpPr>
          <p:cNvPr name="Freeform 6" id="6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834330" y="1038076"/>
            <a:ext cx="9761339" cy="1654593"/>
            <a:chOff x="0" y="0"/>
            <a:chExt cx="13015118" cy="220612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3015119" cy="2206123"/>
            </a:xfrm>
            <a:custGeom>
              <a:avLst/>
              <a:gdLst/>
              <a:ahLst/>
              <a:cxnLst/>
              <a:rect r="r" b="b" t="t" l="l"/>
              <a:pathLst>
                <a:path h="2206123" w="13015119">
                  <a:moveTo>
                    <a:pt x="0" y="0"/>
                  </a:moveTo>
                  <a:lnTo>
                    <a:pt x="13015119" y="0"/>
                  </a:lnTo>
                  <a:lnTo>
                    <a:pt x="13015119" y="2206123"/>
                  </a:lnTo>
                  <a:lnTo>
                    <a:pt x="0" y="220612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3015118" cy="224422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128"/>
                </a:lnSpc>
              </a:pPr>
              <a:r>
                <a:rPr lang="en-US" sz="4874" spc="-98">
                  <a:solidFill>
                    <a:srgbClr val="000000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🎩</a:t>
              </a:r>
              <a:r>
                <a:rPr lang="en-US" sz="4874" spc="-98">
                  <a:solidFill>
                    <a:srgbClr val="D73AD7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 Цікаві факти про використання парасольки</a:t>
              </a:r>
            </a:p>
          </p:txBody>
        </p:sp>
      </p:grpSp>
      <p:sp>
        <p:nvSpPr>
          <p:cNvPr name="Freeform 10" id="10" descr="preencoded.png"/>
          <p:cNvSpPr/>
          <p:nvPr/>
        </p:nvSpPr>
        <p:spPr>
          <a:xfrm flipH="false" flipV="false" rot="0">
            <a:off x="834330" y="2826395"/>
            <a:ext cx="595907" cy="595907"/>
          </a:xfrm>
          <a:custGeom>
            <a:avLst/>
            <a:gdLst/>
            <a:ahLst/>
            <a:cxnLst/>
            <a:rect r="r" b="b" t="t" l="l"/>
            <a:pathLst>
              <a:path h="595907" w="595907">
                <a:moveTo>
                  <a:pt x="0" y="0"/>
                </a:moveTo>
                <a:lnTo>
                  <a:pt x="595907" y="0"/>
                </a:lnTo>
                <a:lnTo>
                  <a:pt x="595907" y="595907"/>
                </a:lnTo>
                <a:lnTo>
                  <a:pt x="0" y="59590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834330" y="3485257"/>
            <a:ext cx="4150635" cy="610002"/>
            <a:chOff x="0" y="0"/>
            <a:chExt cx="5534180" cy="81333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5534180" cy="813336"/>
            </a:xfrm>
            <a:custGeom>
              <a:avLst/>
              <a:gdLst/>
              <a:ahLst/>
              <a:cxnLst/>
              <a:rect r="r" b="b" t="t" l="l"/>
              <a:pathLst>
                <a:path h="813336" w="5534180">
                  <a:moveTo>
                    <a:pt x="0" y="0"/>
                  </a:moveTo>
                  <a:lnTo>
                    <a:pt x="5534180" y="0"/>
                  </a:lnTo>
                  <a:lnTo>
                    <a:pt x="5534180" y="813336"/>
                  </a:lnTo>
                  <a:lnTo>
                    <a:pt x="0" y="81333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5534180" cy="84191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755"/>
                </a:lnSpc>
              </a:pPr>
              <a:r>
                <a:rPr lang="en-US" b="true" sz="2987" spc="-59" u="sng">
                  <a:solidFill>
                    <a:srgbClr val="272525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Чоловічий аксесуар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834330" y="4154240"/>
            <a:ext cx="4701927" cy="2494572"/>
            <a:chOff x="0" y="0"/>
            <a:chExt cx="6269237" cy="3326096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269237" cy="3326096"/>
            </a:xfrm>
            <a:custGeom>
              <a:avLst/>
              <a:gdLst/>
              <a:ahLst/>
              <a:cxnLst/>
              <a:rect r="r" b="b" t="t" l="l"/>
              <a:pathLst>
                <a:path h="3326096" w="6269237">
                  <a:moveTo>
                    <a:pt x="0" y="0"/>
                  </a:moveTo>
                  <a:lnTo>
                    <a:pt x="6269237" y="0"/>
                  </a:lnTo>
                  <a:lnTo>
                    <a:pt x="6269237" y="3326096"/>
                  </a:lnTo>
                  <a:lnTo>
                    <a:pt x="0" y="332609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85725"/>
              <a:ext cx="6269237" cy="341182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319"/>
                </a:lnSpc>
              </a:pPr>
              <a:r>
                <a:rPr lang="en-US" sz="2074" spc="-41">
                  <a:solidFill>
                    <a:srgbClr val="272525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Чоловіки довго не користувалися парасольками, бо вважали, що це "жіночий аксесуар". Але у 1750 році англієць Джонас Генвей почав використовувати парасольку в Лондоні, і чоловіки поступово взяли приклад.</a:t>
              </a:r>
            </a:p>
          </p:txBody>
        </p:sp>
      </p:grpSp>
      <p:sp>
        <p:nvSpPr>
          <p:cNvPr name="Freeform 17" id="17" descr="preencoded.png"/>
          <p:cNvSpPr/>
          <p:nvPr/>
        </p:nvSpPr>
        <p:spPr>
          <a:xfrm flipH="false" flipV="false" rot="0">
            <a:off x="5893742" y="2826395"/>
            <a:ext cx="595907" cy="595907"/>
          </a:xfrm>
          <a:custGeom>
            <a:avLst/>
            <a:gdLst/>
            <a:ahLst/>
            <a:cxnLst/>
            <a:rect r="r" b="b" t="t" l="l"/>
            <a:pathLst>
              <a:path h="595907" w="595907">
                <a:moveTo>
                  <a:pt x="0" y="0"/>
                </a:moveTo>
                <a:lnTo>
                  <a:pt x="595908" y="0"/>
                </a:lnTo>
                <a:lnTo>
                  <a:pt x="595908" y="595907"/>
                </a:lnTo>
                <a:lnTo>
                  <a:pt x="0" y="59590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5893742" y="3485257"/>
            <a:ext cx="2804666" cy="610002"/>
            <a:chOff x="0" y="0"/>
            <a:chExt cx="3739555" cy="813336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3739555" cy="813336"/>
            </a:xfrm>
            <a:custGeom>
              <a:avLst/>
              <a:gdLst/>
              <a:ahLst/>
              <a:cxnLst/>
              <a:rect r="r" b="b" t="t" l="l"/>
              <a:pathLst>
                <a:path h="813336" w="3739555">
                  <a:moveTo>
                    <a:pt x="0" y="0"/>
                  </a:moveTo>
                  <a:lnTo>
                    <a:pt x="3739555" y="0"/>
                  </a:lnTo>
                  <a:lnTo>
                    <a:pt x="3739555" y="813336"/>
                  </a:lnTo>
                  <a:lnTo>
                    <a:pt x="0" y="81333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28575"/>
              <a:ext cx="3739555" cy="84191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755"/>
                </a:lnSpc>
              </a:pPr>
              <a:r>
                <a:rPr lang="en-US" b="true" sz="2987" spc="-59" u="sng">
                  <a:solidFill>
                    <a:srgbClr val="272525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Кольори</a:t>
              </a: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5893742" y="4154240"/>
            <a:ext cx="4701928" cy="1656372"/>
            <a:chOff x="0" y="0"/>
            <a:chExt cx="6269237" cy="2208496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6269237" cy="2208496"/>
            </a:xfrm>
            <a:custGeom>
              <a:avLst/>
              <a:gdLst/>
              <a:ahLst/>
              <a:cxnLst/>
              <a:rect r="r" b="b" t="t" l="l"/>
              <a:pathLst>
                <a:path h="2208496" w="6269237">
                  <a:moveTo>
                    <a:pt x="0" y="0"/>
                  </a:moveTo>
                  <a:lnTo>
                    <a:pt x="6269237" y="0"/>
                  </a:lnTo>
                  <a:lnTo>
                    <a:pt x="6269237" y="2208496"/>
                  </a:lnTo>
                  <a:lnTo>
                    <a:pt x="0" y="220849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85725"/>
              <a:ext cx="6269237" cy="229422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319"/>
                </a:lnSpc>
              </a:pPr>
              <a:r>
                <a:rPr lang="en-US" sz="2074" spc="-41">
                  <a:solidFill>
                    <a:srgbClr val="272525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Найпопулярніший колір парасольки у світі – чорний, але зараз можна знайти різнокольорові, прозорі й навіть світловідбиваючі моделі!</a:t>
              </a:r>
            </a:p>
          </p:txBody>
        </p:sp>
      </p:grpSp>
      <p:sp>
        <p:nvSpPr>
          <p:cNvPr name="Freeform 24" id="24" descr="preencoded.png"/>
          <p:cNvSpPr/>
          <p:nvPr/>
        </p:nvSpPr>
        <p:spPr>
          <a:xfrm flipH="false" flipV="false" rot="0">
            <a:off x="834330" y="6776591"/>
            <a:ext cx="595907" cy="595907"/>
          </a:xfrm>
          <a:custGeom>
            <a:avLst/>
            <a:gdLst/>
            <a:ahLst/>
            <a:cxnLst/>
            <a:rect r="r" b="b" t="t" l="l"/>
            <a:pathLst>
              <a:path h="595907" w="595907">
                <a:moveTo>
                  <a:pt x="0" y="0"/>
                </a:moveTo>
                <a:lnTo>
                  <a:pt x="595907" y="0"/>
                </a:lnTo>
                <a:lnTo>
                  <a:pt x="595907" y="595908"/>
                </a:lnTo>
                <a:lnTo>
                  <a:pt x="0" y="59590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grpSp>
        <p:nvGrpSpPr>
          <p:cNvPr name="Group 25" id="25"/>
          <p:cNvGrpSpPr/>
          <p:nvPr/>
        </p:nvGrpSpPr>
        <p:grpSpPr>
          <a:xfrm rot="0">
            <a:off x="834330" y="7610772"/>
            <a:ext cx="3814143" cy="548946"/>
            <a:chOff x="0" y="0"/>
            <a:chExt cx="5085524" cy="731928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5085524" cy="731928"/>
            </a:xfrm>
            <a:custGeom>
              <a:avLst/>
              <a:gdLst/>
              <a:ahLst/>
              <a:cxnLst/>
              <a:rect r="r" b="b" t="t" l="l"/>
              <a:pathLst>
                <a:path h="731928" w="5085524">
                  <a:moveTo>
                    <a:pt x="0" y="0"/>
                  </a:moveTo>
                  <a:lnTo>
                    <a:pt x="5085524" y="0"/>
                  </a:lnTo>
                  <a:lnTo>
                    <a:pt x="5085524" y="731928"/>
                  </a:lnTo>
                  <a:lnTo>
                    <a:pt x="0" y="73192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0" y="-28575"/>
              <a:ext cx="5085524" cy="76050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378"/>
                </a:lnSpc>
              </a:pPr>
              <a:r>
                <a:rPr lang="en-US" b="true" sz="2687" spc="-53" u="sng">
                  <a:solidFill>
                    <a:srgbClr val="272525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Японські парасольки</a:t>
              </a: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834330" y="8104435"/>
            <a:ext cx="4701927" cy="1237272"/>
            <a:chOff x="0" y="0"/>
            <a:chExt cx="6269237" cy="1649696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6269237" cy="1649696"/>
            </a:xfrm>
            <a:custGeom>
              <a:avLst/>
              <a:gdLst/>
              <a:ahLst/>
              <a:cxnLst/>
              <a:rect r="r" b="b" t="t" l="l"/>
              <a:pathLst>
                <a:path h="1649696" w="6269237">
                  <a:moveTo>
                    <a:pt x="0" y="0"/>
                  </a:moveTo>
                  <a:lnTo>
                    <a:pt x="6269237" y="0"/>
                  </a:lnTo>
                  <a:lnTo>
                    <a:pt x="6269237" y="1649696"/>
                  </a:lnTo>
                  <a:lnTo>
                    <a:pt x="0" y="164969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0" y="-85725"/>
              <a:ext cx="6269237" cy="173542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319"/>
                </a:lnSpc>
              </a:pPr>
              <a:r>
                <a:rPr lang="en-US" sz="2074" spc="-41">
                  <a:solidFill>
                    <a:srgbClr val="272525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В Японії дуже популярні прозорі парасольки, бо через них видно інших людей і з ними зручніше ходити в натовпі.</a:t>
              </a:r>
            </a:p>
          </p:txBody>
        </p:sp>
      </p:grpSp>
      <p:sp>
        <p:nvSpPr>
          <p:cNvPr name="Freeform 31" id="31" descr="preencoded.png"/>
          <p:cNvSpPr/>
          <p:nvPr/>
        </p:nvSpPr>
        <p:spPr>
          <a:xfrm flipH="false" flipV="false" rot="0">
            <a:off x="5893742" y="6776591"/>
            <a:ext cx="595907" cy="595907"/>
          </a:xfrm>
          <a:custGeom>
            <a:avLst/>
            <a:gdLst/>
            <a:ahLst/>
            <a:cxnLst/>
            <a:rect r="r" b="b" t="t" l="l"/>
            <a:pathLst>
              <a:path h="595907" w="595907">
                <a:moveTo>
                  <a:pt x="0" y="0"/>
                </a:moveTo>
                <a:lnTo>
                  <a:pt x="595908" y="0"/>
                </a:lnTo>
                <a:lnTo>
                  <a:pt x="595908" y="595908"/>
                </a:lnTo>
                <a:lnTo>
                  <a:pt x="0" y="59590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grpSp>
        <p:nvGrpSpPr>
          <p:cNvPr name="Group 32" id="32"/>
          <p:cNvGrpSpPr/>
          <p:nvPr/>
        </p:nvGrpSpPr>
        <p:grpSpPr>
          <a:xfrm rot="0">
            <a:off x="5893742" y="7610772"/>
            <a:ext cx="4122067" cy="548946"/>
            <a:chOff x="0" y="0"/>
            <a:chExt cx="5496089" cy="731928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5496089" cy="731928"/>
            </a:xfrm>
            <a:custGeom>
              <a:avLst/>
              <a:gdLst/>
              <a:ahLst/>
              <a:cxnLst/>
              <a:rect r="r" b="b" t="t" l="l"/>
              <a:pathLst>
                <a:path h="731928" w="5496089">
                  <a:moveTo>
                    <a:pt x="0" y="0"/>
                  </a:moveTo>
                  <a:lnTo>
                    <a:pt x="5496089" y="0"/>
                  </a:lnTo>
                  <a:lnTo>
                    <a:pt x="5496089" y="731928"/>
                  </a:lnTo>
                  <a:lnTo>
                    <a:pt x="0" y="73192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4" id="34"/>
            <p:cNvSpPr txBox="true"/>
            <p:nvPr/>
          </p:nvSpPr>
          <p:spPr>
            <a:xfrm>
              <a:off x="0" y="-28575"/>
              <a:ext cx="5496089" cy="76050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378"/>
                </a:lnSpc>
              </a:pPr>
              <a:r>
                <a:rPr lang="en-US" b="true" sz="2687" spc="-53" u="sng">
                  <a:solidFill>
                    <a:srgbClr val="272525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Парасольки для тварин</a:t>
              </a: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5893742" y="8104435"/>
            <a:ext cx="4701928" cy="1656372"/>
            <a:chOff x="0" y="0"/>
            <a:chExt cx="6269237" cy="2208496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6269237" cy="2208496"/>
            </a:xfrm>
            <a:custGeom>
              <a:avLst/>
              <a:gdLst/>
              <a:ahLst/>
              <a:cxnLst/>
              <a:rect r="r" b="b" t="t" l="l"/>
              <a:pathLst>
                <a:path h="2208496" w="6269237">
                  <a:moveTo>
                    <a:pt x="0" y="0"/>
                  </a:moveTo>
                  <a:lnTo>
                    <a:pt x="6269237" y="0"/>
                  </a:lnTo>
                  <a:lnTo>
                    <a:pt x="6269237" y="2208496"/>
                  </a:lnTo>
                  <a:lnTo>
                    <a:pt x="0" y="220849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7" id="37"/>
            <p:cNvSpPr txBox="true"/>
            <p:nvPr/>
          </p:nvSpPr>
          <p:spPr>
            <a:xfrm>
              <a:off x="0" y="-85725"/>
              <a:ext cx="6269237" cy="229422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319"/>
                </a:lnSpc>
              </a:pPr>
              <a:r>
                <a:rPr lang="en-US" sz="2074" spc="-41">
                  <a:solidFill>
                    <a:srgbClr val="272525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У деяких країнах продають спеціальні парасольки для собак, які кріпляться до повідка, щоб захистити улюбленців від дощу.</a:t>
              </a:r>
            </a:p>
          </p:txBody>
        </p:sp>
      </p:grpSp>
    </p:spTree>
  </p:cSld>
  <p:clrMapOvr>
    <a:masterClrMapping/>
  </p:clrMapOvr>
  <p:transition spd="fast">
    <p:circl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>
                <a:alpha val="90196"/>
              </a:srgbClr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7805441" y="539194"/>
            <a:ext cx="9535120" cy="1030940"/>
            <a:chOff x="0" y="0"/>
            <a:chExt cx="12713493" cy="137458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713494" cy="1374586"/>
            </a:xfrm>
            <a:custGeom>
              <a:avLst/>
              <a:gdLst/>
              <a:ahLst/>
              <a:cxnLst/>
              <a:rect r="r" b="b" t="t" l="l"/>
              <a:pathLst>
                <a:path h="1374586" w="12713494">
                  <a:moveTo>
                    <a:pt x="0" y="0"/>
                  </a:moveTo>
                  <a:lnTo>
                    <a:pt x="12713494" y="0"/>
                  </a:lnTo>
                  <a:lnTo>
                    <a:pt x="12713494" y="1374586"/>
                  </a:lnTo>
                  <a:lnTo>
                    <a:pt x="0" y="137458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2713493" cy="142221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7124"/>
                </a:lnSpc>
              </a:pPr>
              <a:r>
                <a:rPr lang="en-US" sz="5699" spc="-113">
                  <a:solidFill>
                    <a:srgbClr val="000000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🌍</a:t>
              </a:r>
              <a:r>
                <a:rPr lang="en-US" sz="5699" spc="-113">
                  <a:solidFill>
                    <a:srgbClr val="D73AD7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 Рекорди парасольок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7805440" y="2360320"/>
            <a:ext cx="4564559" cy="1434555"/>
            <a:chOff x="0" y="0"/>
            <a:chExt cx="6086078" cy="191274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086079" cy="1912740"/>
            </a:xfrm>
            <a:custGeom>
              <a:avLst/>
              <a:gdLst/>
              <a:ahLst/>
              <a:cxnLst/>
              <a:rect r="r" b="b" t="t" l="l"/>
              <a:pathLst>
                <a:path h="1912740" w="6086079">
                  <a:moveTo>
                    <a:pt x="0" y="0"/>
                  </a:moveTo>
                  <a:lnTo>
                    <a:pt x="6086079" y="0"/>
                  </a:lnTo>
                  <a:lnTo>
                    <a:pt x="6086079" y="1912740"/>
                  </a:lnTo>
                  <a:lnTo>
                    <a:pt x="0" y="191274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95250"/>
              <a:ext cx="6086078" cy="181749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7000"/>
                </a:lnSpc>
              </a:pPr>
              <a:r>
                <a:rPr lang="en-US" b="true" sz="7000" spc="-141">
                  <a:solidFill>
                    <a:srgbClr val="272525"/>
                  </a:solidFill>
                  <a:latin typeface="Arimo Bold"/>
                  <a:ea typeface="Arimo Bold"/>
                  <a:cs typeface="Arimo Bold"/>
                  <a:sym typeface="Arimo Bold"/>
                </a:rPr>
                <a:t>24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8495259" y="3492996"/>
            <a:ext cx="3184921" cy="603758"/>
            <a:chOff x="0" y="0"/>
            <a:chExt cx="4246562" cy="805011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4246562" cy="805011"/>
            </a:xfrm>
            <a:custGeom>
              <a:avLst/>
              <a:gdLst/>
              <a:ahLst/>
              <a:cxnLst/>
              <a:rect r="r" b="b" t="t" l="l"/>
              <a:pathLst>
                <a:path h="805011" w="4246562">
                  <a:moveTo>
                    <a:pt x="0" y="0"/>
                  </a:moveTo>
                  <a:lnTo>
                    <a:pt x="4246562" y="0"/>
                  </a:lnTo>
                  <a:lnTo>
                    <a:pt x="4246562" y="805011"/>
                  </a:lnTo>
                  <a:lnTo>
                    <a:pt x="0" y="8050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28575"/>
              <a:ext cx="4246562" cy="83358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3749"/>
                </a:lnSpc>
              </a:pPr>
              <a:r>
                <a:rPr lang="en-US" b="true" sz="2999" spc="-59" u="sng">
                  <a:solidFill>
                    <a:srgbClr val="272525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Метрів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7805440" y="4053483"/>
            <a:ext cx="4564559" cy="1998701"/>
            <a:chOff x="0" y="0"/>
            <a:chExt cx="6086078" cy="2664935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086079" cy="2664935"/>
            </a:xfrm>
            <a:custGeom>
              <a:avLst/>
              <a:gdLst/>
              <a:ahLst/>
              <a:cxnLst/>
              <a:rect r="r" b="b" t="t" l="l"/>
              <a:pathLst>
                <a:path h="2664935" w="6086079">
                  <a:moveTo>
                    <a:pt x="0" y="0"/>
                  </a:moveTo>
                  <a:lnTo>
                    <a:pt x="6086079" y="0"/>
                  </a:lnTo>
                  <a:lnTo>
                    <a:pt x="6086079" y="2664935"/>
                  </a:lnTo>
                  <a:lnTo>
                    <a:pt x="0" y="266493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104775"/>
              <a:ext cx="6086078" cy="276971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4010"/>
                </a:lnSpc>
              </a:pPr>
              <a:r>
                <a:rPr lang="en-US" sz="2524" spc="-50">
                  <a:solidFill>
                    <a:srgbClr val="272525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Найбільша парасолька у світі була створена у Китаї – її діаметр 24 метри, і вона може накрити цілий будинок!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2694741" y="2360320"/>
            <a:ext cx="4564559" cy="1434555"/>
            <a:chOff x="0" y="0"/>
            <a:chExt cx="6086078" cy="191274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086079" cy="1912740"/>
            </a:xfrm>
            <a:custGeom>
              <a:avLst/>
              <a:gdLst/>
              <a:ahLst/>
              <a:cxnLst/>
              <a:rect r="r" b="b" t="t" l="l"/>
              <a:pathLst>
                <a:path h="1912740" w="6086079">
                  <a:moveTo>
                    <a:pt x="0" y="0"/>
                  </a:moveTo>
                  <a:lnTo>
                    <a:pt x="6086079" y="0"/>
                  </a:lnTo>
                  <a:lnTo>
                    <a:pt x="6086079" y="1912740"/>
                  </a:lnTo>
                  <a:lnTo>
                    <a:pt x="0" y="191274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95250"/>
              <a:ext cx="6086078" cy="181749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7000"/>
                </a:lnSpc>
              </a:pPr>
              <a:r>
                <a:rPr lang="en-US" b="true" sz="7000" spc="-141">
                  <a:solidFill>
                    <a:srgbClr val="272525"/>
                  </a:solidFill>
                  <a:latin typeface="Arimo Bold"/>
                  <a:ea typeface="Arimo Bold"/>
                  <a:cs typeface="Arimo Bold"/>
                  <a:sym typeface="Arimo Bold"/>
                </a:rPr>
                <a:t>1</a:t>
              </a: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13465820" y="3492996"/>
            <a:ext cx="3184921" cy="603758"/>
            <a:chOff x="0" y="0"/>
            <a:chExt cx="4246562" cy="805011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4246562" cy="805011"/>
            </a:xfrm>
            <a:custGeom>
              <a:avLst/>
              <a:gdLst/>
              <a:ahLst/>
              <a:cxnLst/>
              <a:rect r="r" b="b" t="t" l="l"/>
              <a:pathLst>
                <a:path h="805011" w="4246562">
                  <a:moveTo>
                    <a:pt x="0" y="0"/>
                  </a:moveTo>
                  <a:lnTo>
                    <a:pt x="4246562" y="0"/>
                  </a:lnTo>
                  <a:lnTo>
                    <a:pt x="4246562" y="805011"/>
                  </a:lnTo>
                  <a:lnTo>
                    <a:pt x="0" y="8050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28575"/>
              <a:ext cx="4246562" cy="83358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3749"/>
                </a:lnSpc>
              </a:pPr>
              <a:r>
                <a:rPr lang="en-US" b="true" sz="2999" spc="-59" u="sng">
                  <a:solidFill>
                    <a:srgbClr val="272525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Олівець</a:t>
              </a: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12776001" y="4053482"/>
            <a:ext cx="4564559" cy="1493876"/>
            <a:chOff x="0" y="0"/>
            <a:chExt cx="6086078" cy="1991835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6086079" cy="1991835"/>
            </a:xfrm>
            <a:custGeom>
              <a:avLst/>
              <a:gdLst/>
              <a:ahLst/>
              <a:cxnLst/>
              <a:rect r="r" b="b" t="t" l="l"/>
              <a:pathLst>
                <a:path h="1991835" w="6086079">
                  <a:moveTo>
                    <a:pt x="0" y="0"/>
                  </a:moveTo>
                  <a:lnTo>
                    <a:pt x="6086079" y="0"/>
                  </a:lnTo>
                  <a:lnTo>
                    <a:pt x="6086079" y="1991835"/>
                  </a:lnTo>
                  <a:lnTo>
                    <a:pt x="0" y="199183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104775"/>
              <a:ext cx="6086078" cy="209661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4010"/>
                </a:lnSpc>
              </a:pPr>
              <a:r>
                <a:rPr lang="en-US" sz="2524" spc="-50">
                  <a:solidFill>
                    <a:srgbClr val="272525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Найменша парасолька за розміром – як звичайний олівець! Її зробили як сувенір.</a:t>
              </a: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0290720" y="6335818"/>
            <a:ext cx="4564559" cy="1497806"/>
            <a:chOff x="0" y="0"/>
            <a:chExt cx="6086078" cy="1997075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6086079" cy="1997075"/>
            </a:xfrm>
            <a:custGeom>
              <a:avLst/>
              <a:gdLst/>
              <a:ahLst/>
              <a:cxnLst/>
              <a:rect r="r" b="b" t="t" l="l"/>
              <a:pathLst>
                <a:path h="1997075" w="6086079">
                  <a:moveTo>
                    <a:pt x="0" y="0"/>
                  </a:moveTo>
                  <a:lnTo>
                    <a:pt x="6086079" y="0"/>
                  </a:lnTo>
                  <a:lnTo>
                    <a:pt x="6086079" y="1997075"/>
                  </a:lnTo>
                  <a:lnTo>
                    <a:pt x="0" y="199707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0" y="95250"/>
              <a:ext cx="6086078" cy="190182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7000"/>
                </a:lnSpc>
              </a:pPr>
              <a:r>
                <a:rPr lang="en-US" b="true" sz="7000" spc="-141">
                  <a:solidFill>
                    <a:srgbClr val="272525"/>
                  </a:solidFill>
                  <a:latin typeface="Arimo Bold"/>
                  <a:ea typeface="Arimo Bold"/>
                  <a:cs typeface="Arimo Bold"/>
                  <a:sym typeface="Arimo Bold"/>
                </a:rPr>
                <a:t>700</a:t>
              </a: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10980539" y="7531745"/>
            <a:ext cx="3184921" cy="603758"/>
            <a:chOff x="0" y="0"/>
            <a:chExt cx="4246562" cy="805011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4246562" cy="805011"/>
            </a:xfrm>
            <a:custGeom>
              <a:avLst/>
              <a:gdLst/>
              <a:ahLst/>
              <a:cxnLst/>
              <a:rect r="r" b="b" t="t" l="l"/>
              <a:pathLst>
                <a:path h="805011" w="4246562">
                  <a:moveTo>
                    <a:pt x="0" y="0"/>
                  </a:moveTo>
                  <a:lnTo>
                    <a:pt x="4246562" y="0"/>
                  </a:lnTo>
                  <a:lnTo>
                    <a:pt x="4246562" y="805011"/>
                  </a:lnTo>
                  <a:lnTo>
                    <a:pt x="0" y="8050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2" id="32"/>
            <p:cNvSpPr txBox="true"/>
            <p:nvPr/>
          </p:nvSpPr>
          <p:spPr>
            <a:xfrm>
              <a:off x="0" y="-28575"/>
              <a:ext cx="4246562" cy="83358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3749"/>
                </a:lnSpc>
              </a:pPr>
              <a:r>
                <a:rPr lang="en-US" b="true" sz="2999" spc="-59" u="sng">
                  <a:solidFill>
                    <a:srgbClr val="272525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Моделей</a:t>
              </a: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10290721" y="8092231"/>
            <a:ext cx="4564559" cy="1998701"/>
            <a:chOff x="0" y="0"/>
            <a:chExt cx="6086078" cy="2664935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6086079" cy="2664935"/>
            </a:xfrm>
            <a:custGeom>
              <a:avLst/>
              <a:gdLst/>
              <a:ahLst/>
              <a:cxnLst/>
              <a:rect r="r" b="b" t="t" l="l"/>
              <a:pathLst>
                <a:path h="2664935" w="6086079">
                  <a:moveTo>
                    <a:pt x="0" y="0"/>
                  </a:moveTo>
                  <a:lnTo>
                    <a:pt x="6086079" y="0"/>
                  </a:lnTo>
                  <a:lnTo>
                    <a:pt x="6086079" y="2664935"/>
                  </a:lnTo>
                  <a:lnTo>
                    <a:pt x="0" y="266493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5" id="35"/>
            <p:cNvSpPr txBox="true"/>
            <p:nvPr/>
          </p:nvSpPr>
          <p:spPr>
            <a:xfrm>
              <a:off x="0" y="-104775"/>
              <a:ext cx="6086078" cy="276971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4010"/>
                </a:lnSpc>
              </a:pPr>
              <a:r>
                <a:rPr lang="en-US" sz="2524" spc="-50">
                  <a:solidFill>
                    <a:srgbClr val="272525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Найбільша колекція парасольок належить чоловіку з Великої Британії, у нього понад 700 різних моделей.</a:t>
              </a:r>
            </a:p>
          </p:txBody>
        </p:sp>
      </p:grpSp>
      <p:sp>
        <p:nvSpPr>
          <p:cNvPr name="Freeform 36" id="36"/>
          <p:cNvSpPr/>
          <p:nvPr/>
        </p:nvSpPr>
        <p:spPr>
          <a:xfrm flipH="false" flipV="false" rot="0">
            <a:off x="6838568" y="0"/>
            <a:ext cx="11468862" cy="10287000"/>
          </a:xfrm>
          <a:custGeom>
            <a:avLst/>
            <a:gdLst/>
            <a:ahLst/>
            <a:cxnLst/>
            <a:rect r="r" b="b" t="t" l="l"/>
            <a:pathLst>
              <a:path h="10287000" w="11468862">
                <a:moveTo>
                  <a:pt x="0" y="0"/>
                </a:moveTo>
                <a:lnTo>
                  <a:pt x="11468862" y="0"/>
                </a:lnTo>
                <a:lnTo>
                  <a:pt x="11468862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48662" r="0" b="-48662"/>
            </a:stretch>
          </a:blipFill>
        </p:spPr>
      </p:sp>
    </p:spTree>
  </p:cSld>
  <p:clrMapOvr>
    <a:masterClrMapping/>
  </p:clrMapOvr>
  <p:transition spd="fast">
    <p:circl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>
                <a:alpha val="90196"/>
              </a:srgbClr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0" y="0"/>
            <a:ext cx="18288000" cy="3740200"/>
          </a:xfrm>
          <a:custGeom>
            <a:avLst/>
            <a:gdLst/>
            <a:ahLst/>
            <a:cxnLst/>
            <a:rect r="r" b="b" t="t" l="l"/>
            <a:pathLst>
              <a:path h="3740200" w="18288000">
                <a:moveTo>
                  <a:pt x="0" y="0"/>
                </a:moveTo>
                <a:lnTo>
                  <a:pt x="18288000" y="0"/>
                </a:lnTo>
                <a:lnTo>
                  <a:pt x="18288000" y="3740200"/>
                </a:lnTo>
                <a:lnTo>
                  <a:pt x="0" y="37402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41" r="0" b="-41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047155" y="4894660"/>
            <a:ext cx="15541274" cy="1040465"/>
            <a:chOff x="0" y="0"/>
            <a:chExt cx="20721698" cy="138728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0721698" cy="1387287"/>
            </a:xfrm>
            <a:custGeom>
              <a:avLst/>
              <a:gdLst/>
              <a:ahLst/>
              <a:cxnLst/>
              <a:rect r="r" b="b" t="t" l="l"/>
              <a:pathLst>
                <a:path h="1387287" w="20721698">
                  <a:moveTo>
                    <a:pt x="0" y="0"/>
                  </a:moveTo>
                  <a:lnTo>
                    <a:pt x="20721698" y="0"/>
                  </a:lnTo>
                  <a:lnTo>
                    <a:pt x="20721698" y="1387287"/>
                  </a:lnTo>
                  <a:lnTo>
                    <a:pt x="0" y="138728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20721698" cy="143491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7125"/>
                </a:lnSpc>
              </a:pPr>
              <a:r>
                <a:rPr lang="en-US" sz="5700" spc="-115">
                  <a:solidFill>
                    <a:srgbClr val="000000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🎬</a:t>
              </a:r>
              <a:r>
                <a:rPr lang="en-US" sz="5700" spc="-115">
                  <a:solidFill>
                    <a:srgbClr val="D73AD7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 Парасольки в кіно та літературі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042392" y="6593235"/>
            <a:ext cx="533102" cy="533102"/>
            <a:chOff x="0" y="0"/>
            <a:chExt cx="710803" cy="71080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6350" y="6350"/>
              <a:ext cx="697992" cy="698119"/>
            </a:xfrm>
            <a:custGeom>
              <a:avLst/>
              <a:gdLst/>
              <a:ahLst/>
              <a:cxnLst/>
              <a:rect r="r" b="b" t="t" l="l"/>
              <a:pathLst>
                <a:path h="698119" w="697992">
                  <a:moveTo>
                    <a:pt x="0" y="167513"/>
                  </a:moveTo>
                  <a:cubicBezTo>
                    <a:pt x="0" y="75057"/>
                    <a:pt x="75057" y="0"/>
                    <a:pt x="167513" y="0"/>
                  </a:cubicBezTo>
                  <a:lnTo>
                    <a:pt x="530479" y="0"/>
                  </a:lnTo>
                  <a:cubicBezTo>
                    <a:pt x="623062" y="0"/>
                    <a:pt x="697992" y="75057"/>
                    <a:pt x="697992" y="167513"/>
                  </a:cubicBezTo>
                  <a:lnTo>
                    <a:pt x="697992" y="530479"/>
                  </a:lnTo>
                  <a:cubicBezTo>
                    <a:pt x="697992" y="623062"/>
                    <a:pt x="622935" y="697992"/>
                    <a:pt x="530479" y="697992"/>
                  </a:cubicBezTo>
                  <a:lnTo>
                    <a:pt x="167513" y="697992"/>
                  </a:lnTo>
                  <a:cubicBezTo>
                    <a:pt x="75057" y="698119"/>
                    <a:pt x="0" y="623062"/>
                    <a:pt x="0" y="530479"/>
                  </a:cubicBezTo>
                  <a:close/>
                </a:path>
              </a:pathLst>
            </a:custGeom>
            <a:solidFill>
              <a:srgbClr val="F4D4F7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710692" cy="710819"/>
            </a:xfrm>
            <a:custGeom>
              <a:avLst/>
              <a:gdLst/>
              <a:ahLst/>
              <a:cxnLst/>
              <a:rect r="r" b="b" t="t" l="l"/>
              <a:pathLst>
                <a:path h="710819" w="710692">
                  <a:moveTo>
                    <a:pt x="0" y="173863"/>
                  </a:moveTo>
                  <a:cubicBezTo>
                    <a:pt x="0" y="77851"/>
                    <a:pt x="77851" y="0"/>
                    <a:pt x="173863" y="0"/>
                  </a:cubicBezTo>
                  <a:lnTo>
                    <a:pt x="536829" y="0"/>
                  </a:lnTo>
                  <a:lnTo>
                    <a:pt x="536829" y="6350"/>
                  </a:lnTo>
                  <a:lnTo>
                    <a:pt x="536829" y="0"/>
                  </a:lnTo>
                  <a:lnTo>
                    <a:pt x="536829" y="6350"/>
                  </a:lnTo>
                  <a:lnTo>
                    <a:pt x="536829" y="0"/>
                  </a:lnTo>
                  <a:cubicBezTo>
                    <a:pt x="632841" y="0"/>
                    <a:pt x="710692" y="77851"/>
                    <a:pt x="710692" y="173863"/>
                  </a:cubicBezTo>
                  <a:lnTo>
                    <a:pt x="710692" y="536829"/>
                  </a:lnTo>
                  <a:lnTo>
                    <a:pt x="704342" y="536829"/>
                  </a:lnTo>
                  <a:lnTo>
                    <a:pt x="710692" y="536829"/>
                  </a:lnTo>
                  <a:cubicBezTo>
                    <a:pt x="710692" y="632841"/>
                    <a:pt x="632841" y="710692"/>
                    <a:pt x="536829" y="710692"/>
                  </a:cubicBezTo>
                  <a:lnTo>
                    <a:pt x="536829" y="704342"/>
                  </a:lnTo>
                  <a:lnTo>
                    <a:pt x="536829" y="710692"/>
                  </a:lnTo>
                  <a:lnTo>
                    <a:pt x="173863" y="710692"/>
                  </a:lnTo>
                  <a:lnTo>
                    <a:pt x="173863" y="704342"/>
                  </a:lnTo>
                  <a:lnTo>
                    <a:pt x="173863" y="710692"/>
                  </a:lnTo>
                  <a:cubicBezTo>
                    <a:pt x="77851" y="710819"/>
                    <a:pt x="0" y="632968"/>
                    <a:pt x="0" y="536829"/>
                  </a:cubicBezTo>
                  <a:lnTo>
                    <a:pt x="0" y="173863"/>
                  </a:lnTo>
                  <a:lnTo>
                    <a:pt x="6350" y="173863"/>
                  </a:lnTo>
                  <a:lnTo>
                    <a:pt x="0" y="173863"/>
                  </a:lnTo>
                  <a:moveTo>
                    <a:pt x="12700" y="173863"/>
                  </a:moveTo>
                  <a:lnTo>
                    <a:pt x="12700" y="536829"/>
                  </a:lnTo>
                  <a:lnTo>
                    <a:pt x="6350" y="536829"/>
                  </a:lnTo>
                  <a:lnTo>
                    <a:pt x="12700" y="536829"/>
                  </a:lnTo>
                  <a:cubicBezTo>
                    <a:pt x="12700" y="625856"/>
                    <a:pt x="84836" y="697992"/>
                    <a:pt x="173863" y="697992"/>
                  </a:cubicBezTo>
                  <a:lnTo>
                    <a:pt x="536829" y="697992"/>
                  </a:lnTo>
                  <a:cubicBezTo>
                    <a:pt x="625856" y="697992"/>
                    <a:pt x="697992" y="625856"/>
                    <a:pt x="697992" y="536829"/>
                  </a:cubicBezTo>
                  <a:lnTo>
                    <a:pt x="697992" y="173863"/>
                  </a:lnTo>
                  <a:lnTo>
                    <a:pt x="704342" y="173863"/>
                  </a:lnTo>
                  <a:lnTo>
                    <a:pt x="697992" y="173863"/>
                  </a:lnTo>
                  <a:cubicBezTo>
                    <a:pt x="698119" y="84836"/>
                    <a:pt x="625983" y="12700"/>
                    <a:pt x="536829" y="12700"/>
                  </a:cubicBezTo>
                  <a:lnTo>
                    <a:pt x="173863" y="12700"/>
                  </a:lnTo>
                  <a:lnTo>
                    <a:pt x="173863" y="6350"/>
                  </a:lnTo>
                  <a:lnTo>
                    <a:pt x="173863" y="12700"/>
                  </a:lnTo>
                  <a:cubicBezTo>
                    <a:pt x="84836" y="12700"/>
                    <a:pt x="12700" y="84836"/>
                    <a:pt x="12700" y="173863"/>
                  </a:cubicBezTo>
                  <a:close/>
                </a:path>
              </a:pathLst>
            </a:custGeom>
            <a:solidFill>
              <a:srgbClr val="DABADD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1869876" y="6597997"/>
            <a:ext cx="3520231" cy="662802"/>
            <a:chOff x="0" y="0"/>
            <a:chExt cx="4693642" cy="883737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4693642" cy="883737"/>
            </a:xfrm>
            <a:custGeom>
              <a:avLst/>
              <a:gdLst/>
              <a:ahLst/>
              <a:cxnLst/>
              <a:rect r="r" b="b" t="t" l="l"/>
              <a:pathLst>
                <a:path h="883737" w="4693642">
                  <a:moveTo>
                    <a:pt x="0" y="0"/>
                  </a:moveTo>
                  <a:lnTo>
                    <a:pt x="4693642" y="0"/>
                  </a:lnTo>
                  <a:lnTo>
                    <a:pt x="4693642" y="883737"/>
                  </a:lnTo>
                  <a:lnTo>
                    <a:pt x="0" y="88373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4693642" cy="92183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62"/>
                </a:lnSpc>
              </a:pPr>
              <a:r>
                <a:rPr lang="en-US" b="true" sz="3249" spc="-64" u="sng">
                  <a:solidFill>
                    <a:srgbClr val="272525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Мері Поппінс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869876" y="7217420"/>
            <a:ext cx="4375696" cy="2728621"/>
            <a:chOff x="0" y="0"/>
            <a:chExt cx="5834262" cy="3638161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5834262" cy="3638161"/>
            </a:xfrm>
            <a:custGeom>
              <a:avLst/>
              <a:gdLst/>
              <a:ahLst/>
              <a:cxnLst/>
              <a:rect r="r" b="b" t="t" l="l"/>
              <a:pathLst>
                <a:path h="3638161" w="5834262">
                  <a:moveTo>
                    <a:pt x="0" y="0"/>
                  </a:moveTo>
                  <a:lnTo>
                    <a:pt x="5834262" y="0"/>
                  </a:lnTo>
                  <a:lnTo>
                    <a:pt x="5834262" y="3638161"/>
                  </a:lnTo>
                  <a:lnTo>
                    <a:pt x="0" y="363816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104775"/>
              <a:ext cx="5834262" cy="374293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398"/>
                </a:lnSpc>
              </a:pPr>
              <a:r>
                <a:rPr lang="en-US" sz="2712" spc="-55">
                  <a:solidFill>
                    <a:srgbClr val="272525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Найвідоміша парасолька в кіно належить Мері Поппінс. Вона могла літати, тримаючись за свою чарівну парасольку!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6539954" y="6593235"/>
            <a:ext cx="533103" cy="533102"/>
            <a:chOff x="0" y="0"/>
            <a:chExt cx="710803" cy="710803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6350" y="6350"/>
              <a:ext cx="697992" cy="698119"/>
            </a:xfrm>
            <a:custGeom>
              <a:avLst/>
              <a:gdLst/>
              <a:ahLst/>
              <a:cxnLst/>
              <a:rect r="r" b="b" t="t" l="l"/>
              <a:pathLst>
                <a:path h="698119" w="697992">
                  <a:moveTo>
                    <a:pt x="0" y="167513"/>
                  </a:moveTo>
                  <a:cubicBezTo>
                    <a:pt x="0" y="75057"/>
                    <a:pt x="75057" y="0"/>
                    <a:pt x="167513" y="0"/>
                  </a:cubicBezTo>
                  <a:lnTo>
                    <a:pt x="530479" y="0"/>
                  </a:lnTo>
                  <a:cubicBezTo>
                    <a:pt x="623062" y="0"/>
                    <a:pt x="697992" y="75057"/>
                    <a:pt x="697992" y="167513"/>
                  </a:cubicBezTo>
                  <a:lnTo>
                    <a:pt x="697992" y="530479"/>
                  </a:lnTo>
                  <a:cubicBezTo>
                    <a:pt x="697992" y="623062"/>
                    <a:pt x="622935" y="697992"/>
                    <a:pt x="530479" y="697992"/>
                  </a:cubicBezTo>
                  <a:lnTo>
                    <a:pt x="167513" y="697992"/>
                  </a:lnTo>
                  <a:cubicBezTo>
                    <a:pt x="75057" y="698119"/>
                    <a:pt x="0" y="623062"/>
                    <a:pt x="0" y="530479"/>
                  </a:cubicBezTo>
                  <a:close/>
                </a:path>
              </a:pathLst>
            </a:custGeom>
            <a:solidFill>
              <a:srgbClr val="F4D4F7"/>
            </a:solid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710692" cy="710819"/>
            </a:xfrm>
            <a:custGeom>
              <a:avLst/>
              <a:gdLst/>
              <a:ahLst/>
              <a:cxnLst/>
              <a:rect r="r" b="b" t="t" l="l"/>
              <a:pathLst>
                <a:path h="710819" w="710692">
                  <a:moveTo>
                    <a:pt x="0" y="173863"/>
                  </a:moveTo>
                  <a:cubicBezTo>
                    <a:pt x="0" y="77851"/>
                    <a:pt x="77851" y="0"/>
                    <a:pt x="173863" y="0"/>
                  </a:cubicBezTo>
                  <a:lnTo>
                    <a:pt x="536829" y="0"/>
                  </a:lnTo>
                  <a:lnTo>
                    <a:pt x="536829" y="6350"/>
                  </a:lnTo>
                  <a:lnTo>
                    <a:pt x="536829" y="0"/>
                  </a:lnTo>
                  <a:lnTo>
                    <a:pt x="536829" y="6350"/>
                  </a:lnTo>
                  <a:lnTo>
                    <a:pt x="536829" y="0"/>
                  </a:lnTo>
                  <a:cubicBezTo>
                    <a:pt x="632841" y="0"/>
                    <a:pt x="710692" y="77851"/>
                    <a:pt x="710692" y="173863"/>
                  </a:cubicBezTo>
                  <a:lnTo>
                    <a:pt x="710692" y="536829"/>
                  </a:lnTo>
                  <a:lnTo>
                    <a:pt x="704342" y="536829"/>
                  </a:lnTo>
                  <a:lnTo>
                    <a:pt x="710692" y="536829"/>
                  </a:lnTo>
                  <a:cubicBezTo>
                    <a:pt x="710692" y="632841"/>
                    <a:pt x="632841" y="710692"/>
                    <a:pt x="536829" y="710692"/>
                  </a:cubicBezTo>
                  <a:lnTo>
                    <a:pt x="536829" y="704342"/>
                  </a:lnTo>
                  <a:lnTo>
                    <a:pt x="536829" y="710692"/>
                  </a:lnTo>
                  <a:lnTo>
                    <a:pt x="173863" y="710692"/>
                  </a:lnTo>
                  <a:lnTo>
                    <a:pt x="173863" y="704342"/>
                  </a:lnTo>
                  <a:lnTo>
                    <a:pt x="173863" y="710692"/>
                  </a:lnTo>
                  <a:cubicBezTo>
                    <a:pt x="77851" y="710819"/>
                    <a:pt x="0" y="632968"/>
                    <a:pt x="0" y="536829"/>
                  </a:cubicBezTo>
                  <a:lnTo>
                    <a:pt x="0" y="173863"/>
                  </a:lnTo>
                  <a:lnTo>
                    <a:pt x="6350" y="173863"/>
                  </a:lnTo>
                  <a:lnTo>
                    <a:pt x="0" y="173863"/>
                  </a:lnTo>
                  <a:moveTo>
                    <a:pt x="12700" y="173863"/>
                  </a:moveTo>
                  <a:lnTo>
                    <a:pt x="12700" y="536829"/>
                  </a:lnTo>
                  <a:lnTo>
                    <a:pt x="6350" y="536829"/>
                  </a:lnTo>
                  <a:lnTo>
                    <a:pt x="12700" y="536829"/>
                  </a:lnTo>
                  <a:cubicBezTo>
                    <a:pt x="12700" y="625856"/>
                    <a:pt x="84836" y="697992"/>
                    <a:pt x="173863" y="697992"/>
                  </a:cubicBezTo>
                  <a:lnTo>
                    <a:pt x="536829" y="697992"/>
                  </a:lnTo>
                  <a:cubicBezTo>
                    <a:pt x="625856" y="697992"/>
                    <a:pt x="697992" y="625856"/>
                    <a:pt x="697992" y="536829"/>
                  </a:cubicBezTo>
                  <a:lnTo>
                    <a:pt x="697992" y="173863"/>
                  </a:lnTo>
                  <a:lnTo>
                    <a:pt x="704342" y="173863"/>
                  </a:lnTo>
                  <a:lnTo>
                    <a:pt x="697992" y="173863"/>
                  </a:lnTo>
                  <a:cubicBezTo>
                    <a:pt x="698119" y="84836"/>
                    <a:pt x="625983" y="12700"/>
                    <a:pt x="536829" y="12700"/>
                  </a:cubicBezTo>
                  <a:lnTo>
                    <a:pt x="173863" y="12700"/>
                  </a:lnTo>
                  <a:lnTo>
                    <a:pt x="173863" y="6350"/>
                  </a:lnTo>
                  <a:lnTo>
                    <a:pt x="173863" y="12700"/>
                  </a:lnTo>
                  <a:cubicBezTo>
                    <a:pt x="84836" y="12700"/>
                    <a:pt x="12700" y="84836"/>
                    <a:pt x="12700" y="173863"/>
                  </a:cubicBezTo>
                  <a:close/>
                </a:path>
              </a:pathLst>
            </a:custGeom>
            <a:solidFill>
              <a:srgbClr val="DABADD"/>
            </a:solid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7367439" y="6597997"/>
            <a:ext cx="4145145" cy="662802"/>
            <a:chOff x="0" y="0"/>
            <a:chExt cx="5526860" cy="883737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5526861" cy="883737"/>
            </a:xfrm>
            <a:custGeom>
              <a:avLst/>
              <a:gdLst/>
              <a:ahLst/>
              <a:cxnLst/>
              <a:rect r="r" b="b" t="t" l="l"/>
              <a:pathLst>
                <a:path h="883737" w="5526861">
                  <a:moveTo>
                    <a:pt x="0" y="0"/>
                  </a:moveTo>
                  <a:lnTo>
                    <a:pt x="5526861" y="0"/>
                  </a:lnTo>
                  <a:lnTo>
                    <a:pt x="5526861" y="883737"/>
                  </a:lnTo>
                  <a:lnTo>
                    <a:pt x="0" y="88373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38100"/>
              <a:ext cx="5526860" cy="92183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62"/>
                </a:lnSpc>
              </a:pPr>
              <a:r>
                <a:rPr lang="en-US" b="true" sz="3249" spc="-64" u="sng">
                  <a:solidFill>
                    <a:srgbClr val="272525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Аліса в Країні чудес</a:t>
              </a: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7367439" y="7217420"/>
            <a:ext cx="4375696" cy="2176171"/>
            <a:chOff x="0" y="0"/>
            <a:chExt cx="5834262" cy="2901561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5834262" cy="2901561"/>
            </a:xfrm>
            <a:custGeom>
              <a:avLst/>
              <a:gdLst/>
              <a:ahLst/>
              <a:cxnLst/>
              <a:rect r="r" b="b" t="t" l="l"/>
              <a:pathLst>
                <a:path h="2901561" w="5834262">
                  <a:moveTo>
                    <a:pt x="0" y="0"/>
                  </a:moveTo>
                  <a:lnTo>
                    <a:pt x="5834262" y="0"/>
                  </a:lnTo>
                  <a:lnTo>
                    <a:pt x="5834262" y="2901561"/>
                  </a:lnTo>
                  <a:lnTo>
                    <a:pt x="0" y="290156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104775"/>
              <a:ext cx="5834262" cy="300633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398"/>
                </a:lnSpc>
              </a:pPr>
              <a:r>
                <a:rPr lang="en-US" sz="2712" spc="-55">
                  <a:solidFill>
                    <a:srgbClr val="272525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У казці "Аліса в Країні чудес" персонаж Чеширський Кіт іноді з’являється під парасолькою.</a:t>
              </a: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2037516" y="6593235"/>
            <a:ext cx="533102" cy="533102"/>
            <a:chOff x="0" y="0"/>
            <a:chExt cx="710803" cy="710803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6350" y="6350"/>
              <a:ext cx="697992" cy="698119"/>
            </a:xfrm>
            <a:custGeom>
              <a:avLst/>
              <a:gdLst/>
              <a:ahLst/>
              <a:cxnLst/>
              <a:rect r="r" b="b" t="t" l="l"/>
              <a:pathLst>
                <a:path h="698119" w="697992">
                  <a:moveTo>
                    <a:pt x="0" y="167513"/>
                  </a:moveTo>
                  <a:cubicBezTo>
                    <a:pt x="0" y="75057"/>
                    <a:pt x="75057" y="0"/>
                    <a:pt x="167513" y="0"/>
                  </a:cubicBezTo>
                  <a:lnTo>
                    <a:pt x="530479" y="0"/>
                  </a:lnTo>
                  <a:cubicBezTo>
                    <a:pt x="623062" y="0"/>
                    <a:pt x="697992" y="75057"/>
                    <a:pt x="697992" y="167513"/>
                  </a:cubicBezTo>
                  <a:lnTo>
                    <a:pt x="697992" y="530479"/>
                  </a:lnTo>
                  <a:cubicBezTo>
                    <a:pt x="697992" y="623062"/>
                    <a:pt x="622935" y="697992"/>
                    <a:pt x="530479" y="697992"/>
                  </a:cubicBezTo>
                  <a:lnTo>
                    <a:pt x="167513" y="697992"/>
                  </a:lnTo>
                  <a:cubicBezTo>
                    <a:pt x="75057" y="698119"/>
                    <a:pt x="0" y="623062"/>
                    <a:pt x="0" y="530479"/>
                  </a:cubicBezTo>
                  <a:close/>
                </a:path>
              </a:pathLst>
            </a:custGeom>
            <a:solidFill>
              <a:srgbClr val="F4D4F7"/>
            </a:solidFill>
          </p:spPr>
        </p:sp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710692" cy="710819"/>
            </a:xfrm>
            <a:custGeom>
              <a:avLst/>
              <a:gdLst/>
              <a:ahLst/>
              <a:cxnLst/>
              <a:rect r="r" b="b" t="t" l="l"/>
              <a:pathLst>
                <a:path h="710819" w="710692">
                  <a:moveTo>
                    <a:pt x="0" y="173863"/>
                  </a:moveTo>
                  <a:cubicBezTo>
                    <a:pt x="0" y="77851"/>
                    <a:pt x="77851" y="0"/>
                    <a:pt x="173863" y="0"/>
                  </a:cubicBezTo>
                  <a:lnTo>
                    <a:pt x="536829" y="0"/>
                  </a:lnTo>
                  <a:lnTo>
                    <a:pt x="536829" y="6350"/>
                  </a:lnTo>
                  <a:lnTo>
                    <a:pt x="536829" y="0"/>
                  </a:lnTo>
                  <a:lnTo>
                    <a:pt x="536829" y="6350"/>
                  </a:lnTo>
                  <a:lnTo>
                    <a:pt x="536829" y="0"/>
                  </a:lnTo>
                  <a:cubicBezTo>
                    <a:pt x="632841" y="0"/>
                    <a:pt x="710692" y="77851"/>
                    <a:pt x="710692" y="173863"/>
                  </a:cubicBezTo>
                  <a:lnTo>
                    <a:pt x="710692" y="536829"/>
                  </a:lnTo>
                  <a:lnTo>
                    <a:pt x="704342" y="536829"/>
                  </a:lnTo>
                  <a:lnTo>
                    <a:pt x="710692" y="536829"/>
                  </a:lnTo>
                  <a:cubicBezTo>
                    <a:pt x="710692" y="632841"/>
                    <a:pt x="632841" y="710692"/>
                    <a:pt x="536829" y="710692"/>
                  </a:cubicBezTo>
                  <a:lnTo>
                    <a:pt x="536829" y="704342"/>
                  </a:lnTo>
                  <a:lnTo>
                    <a:pt x="536829" y="710692"/>
                  </a:lnTo>
                  <a:lnTo>
                    <a:pt x="173863" y="710692"/>
                  </a:lnTo>
                  <a:lnTo>
                    <a:pt x="173863" y="704342"/>
                  </a:lnTo>
                  <a:lnTo>
                    <a:pt x="173863" y="710692"/>
                  </a:lnTo>
                  <a:cubicBezTo>
                    <a:pt x="77851" y="710819"/>
                    <a:pt x="0" y="632968"/>
                    <a:pt x="0" y="536829"/>
                  </a:cubicBezTo>
                  <a:lnTo>
                    <a:pt x="0" y="173863"/>
                  </a:lnTo>
                  <a:lnTo>
                    <a:pt x="6350" y="173863"/>
                  </a:lnTo>
                  <a:lnTo>
                    <a:pt x="0" y="173863"/>
                  </a:lnTo>
                  <a:moveTo>
                    <a:pt x="12700" y="173863"/>
                  </a:moveTo>
                  <a:lnTo>
                    <a:pt x="12700" y="536829"/>
                  </a:lnTo>
                  <a:lnTo>
                    <a:pt x="6350" y="536829"/>
                  </a:lnTo>
                  <a:lnTo>
                    <a:pt x="12700" y="536829"/>
                  </a:lnTo>
                  <a:cubicBezTo>
                    <a:pt x="12700" y="625856"/>
                    <a:pt x="84836" y="697992"/>
                    <a:pt x="173863" y="697992"/>
                  </a:cubicBezTo>
                  <a:lnTo>
                    <a:pt x="536829" y="697992"/>
                  </a:lnTo>
                  <a:cubicBezTo>
                    <a:pt x="625856" y="697992"/>
                    <a:pt x="697992" y="625856"/>
                    <a:pt x="697992" y="536829"/>
                  </a:cubicBezTo>
                  <a:lnTo>
                    <a:pt x="697992" y="173863"/>
                  </a:lnTo>
                  <a:lnTo>
                    <a:pt x="704342" y="173863"/>
                  </a:lnTo>
                  <a:lnTo>
                    <a:pt x="697992" y="173863"/>
                  </a:lnTo>
                  <a:cubicBezTo>
                    <a:pt x="698119" y="84836"/>
                    <a:pt x="625983" y="12700"/>
                    <a:pt x="536829" y="12700"/>
                  </a:cubicBezTo>
                  <a:lnTo>
                    <a:pt x="173863" y="12700"/>
                  </a:lnTo>
                  <a:lnTo>
                    <a:pt x="173863" y="6350"/>
                  </a:lnTo>
                  <a:lnTo>
                    <a:pt x="173863" y="12700"/>
                  </a:lnTo>
                  <a:cubicBezTo>
                    <a:pt x="84836" y="12700"/>
                    <a:pt x="12700" y="84836"/>
                    <a:pt x="12700" y="173863"/>
                  </a:cubicBezTo>
                  <a:close/>
                </a:path>
              </a:pathLst>
            </a:custGeom>
            <a:solidFill>
              <a:srgbClr val="DABADD"/>
            </a:solidFill>
          </p:spPr>
        </p:sp>
      </p:grpSp>
      <p:grpSp>
        <p:nvGrpSpPr>
          <p:cNvPr name="Group 30" id="30"/>
          <p:cNvGrpSpPr/>
          <p:nvPr/>
        </p:nvGrpSpPr>
        <p:grpSpPr>
          <a:xfrm rot="0">
            <a:off x="12865001" y="6597997"/>
            <a:ext cx="3520231" cy="662802"/>
            <a:chOff x="0" y="0"/>
            <a:chExt cx="4693642" cy="883737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4693642" cy="883737"/>
            </a:xfrm>
            <a:custGeom>
              <a:avLst/>
              <a:gdLst/>
              <a:ahLst/>
              <a:cxnLst/>
              <a:rect r="r" b="b" t="t" l="l"/>
              <a:pathLst>
                <a:path h="883737" w="4693642">
                  <a:moveTo>
                    <a:pt x="0" y="0"/>
                  </a:moveTo>
                  <a:lnTo>
                    <a:pt x="4693642" y="0"/>
                  </a:lnTo>
                  <a:lnTo>
                    <a:pt x="4693642" y="883737"/>
                  </a:lnTo>
                  <a:lnTo>
                    <a:pt x="0" y="88373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2" id="32"/>
            <p:cNvSpPr txBox="true"/>
            <p:nvPr/>
          </p:nvSpPr>
          <p:spPr>
            <a:xfrm>
              <a:off x="0" y="-38100"/>
              <a:ext cx="4693642" cy="92183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62"/>
                </a:lnSpc>
              </a:pPr>
              <a:r>
                <a:rPr lang="en-US" b="true" sz="3249" spc="-64" u="sng">
                  <a:solidFill>
                    <a:srgbClr val="272525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Русалонька</a:t>
              </a: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12865001" y="7217420"/>
            <a:ext cx="4375696" cy="2176171"/>
            <a:chOff x="0" y="0"/>
            <a:chExt cx="5834262" cy="2901561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5834262" cy="2901561"/>
            </a:xfrm>
            <a:custGeom>
              <a:avLst/>
              <a:gdLst/>
              <a:ahLst/>
              <a:cxnLst/>
              <a:rect r="r" b="b" t="t" l="l"/>
              <a:pathLst>
                <a:path h="2901561" w="5834262">
                  <a:moveTo>
                    <a:pt x="0" y="0"/>
                  </a:moveTo>
                  <a:lnTo>
                    <a:pt x="5834262" y="0"/>
                  </a:lnTo>
                  <a:lnTo>
                    <a:pt x="5834262" y="2901561"/>
                  </a:lnTo>
                  <a:lnTo>
                    <a:pt x="0" y="290156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5" id="35"/>
            <p:cNvSpPr txBox="true"/>
            <p:nvPr/>
          </p:nvSpPr>
          <p:spPr>
            <a:xfrm>
              <a:off x="0" y="-104775"/>
              <a:ext cx="5834262" cy="300633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398"/>
                </a:lnSpc>
              </a:pPr>
              <a:r>
                <a:rPr lang="en-US" sz="2712" spc="-55">
                  <a:solidFill>
                    <a:srgbClr val="272525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У мультфільмі "Русалонька" краб Себастьян використовував парасольку, щоб захиститися від дощу.</a:t>
              </a:r>
            </a:p>
          </p:txBody>
        </p:sp>
      </p:grpSp>
      <p:sp>
        <p:nvSpPr>
          <p:cNvPr name="Freeform 36" id="36"/>
          <p:cNvSpPr/>
          <p:nvPr/>
        </p:nvSpPr>
        <p:spPr>
          <a:xfrm flipH="false" flipV="false" rot="0">
            <a:off x="0" y="3740200"/>
            <a:ext cx="18288000" cy="6546800"/>
          </a:xfrm>
          <a:custGeom>
            <a:avLst/>
            <a:gdLst/>
            <a:ahLst/>
            <a:cxnLst/>
            <a:rect r="r" b="b" t="t" l="l"/>
            <a:pathLst>
              <a:path h="6546800" w="18288000">
                <a:moveTo>
                  <a:pt x="0" y="0"/>
                </a:moveTo>
                <a:lnTo>
                  <a:pt x="18288000" y="0"/>
                </a:lnTo>
                <a:lnTo>
                  <a:pt x="18288000" y="6546800"/>
                </a:lnTo>
                <a:lnTo>
                  <a:pt x="0" y="65468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02990" r="0" b="-77286"/>
            </a:stretch>
          </a:blipFill>
        </p:spPr>
      </p:sp>
      <p:sp>
        <p:nvSpPr>
          <p:cNvPr name="Freeform 37" id="37"/>
          <p:cNvSpPr/>
          <p:nvPr/>
        </p:nvSpPr>
        <p:spPr>
          <a:xfrm flipH="false" flipV="false" rot="0">
            <a:off x="1079043" y="6597997"/>
            <a:ext cx="459801" cy="533102"/>
          </a:xfrm>
          <a:custGeom>
            <a:avLst/>
            <a:gdLst/>
            <a:ahLst/>
            <a:cxnLst/>
            <a:rect r="r" b="b" t="t" l="l"/>
            <a:pathLst>
              <a:path h="533102" w="459801">
                <a:moveTo>
                  <a:pt x="0" y="0"/>
                </a:moveTo>
                <a:lnTo>
                  <a:pt x="459801" y="0"/>
                </a:lnTo>
                <a:lnTo>
                  <a:pt x="459801" y="533103"/>
                </a:lnTo>
                <a:lnTo>
                  <a:pt x="0" y="53310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8" id="38"/>
          <p:cNvSpPr/>
          <p:nvPr/>
        </p:nvSpPr>
        <p:spPr>
          <a:xfrm flipH="false" flipV="false" rot="0">
            <a:off x="6576605" y="6597997"/>
            <a:ext cx="459801" cy="533102"/>
          </a:xfrm>
          <a:custGeom>
            <a:avLst/>
            <a:gdLst/>
            <a:ahLst/>
            <a:cxnLst/>
            <a:rect r="r" b="b" t="t" l="l"/>
            <a:pathLst>
              <a:path h="533102" w="459801">
                <a:moveTo>
                  <a:pt x="0" y="0"/>
                </a:moveTo>
                <a:lnTo>
                  <a:pt x="459801" y="0"/>
                </a:lnTo>
                <a:lnTo>
                  <a:pt x="459801" y="533103"/>
                </a:lnTo>
                <a:lnTo>
                  <a:pt x="0" y="53310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9" id="39"/>
          <p:cNvSpPr/>
          <p:nvPr/>
        </p:nvSpPr>
        <p:spPr>
          <a:xfrm flipH="false" flipV="false" rot="0">
            <a:off x="12074167" y="6593235"/>
            <a:ext cx="459801" cy="533102"/>
          </a:xfrm>
          <a:custGeom>
            <a:avLst/>
            <a:gdLst/>
            <a:ahLst/>
            <a:cxnLst/>
            <a:rect r="r" b="b" t="t" l="l"/>
            <a:pathLst>
              <a:path h="533102" w="459801">
                <a:moveTo>
                  <a:pt x="0" y="0"/>
                </a:moveTo>
                <a:lnTo>
                  <a:pt x="459801" y="0"/>
                </a:lnTo>
                <a:lnTo>
                  <a:pt x="459801" y="533102"/>
                </a:lnTo>
                <a:lnTo>
                  <a:pt x="0" y="53310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circl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>
                <a:alpha val="90196"/>
              </a:srgbClr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972442" y="764530"/>
            <a:ext cx="10077981" cy="1828699"/>
            <a:chOff x="0" y="0"/>
            <a:chExt cx="13437308" cy="243826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437307" cy="2438266"/>
            </a:xfrm>
            <a:custGeom>
              <a:avLst/>
              <a:gdLst/>
              <a:ahLst/>
              <a:cxnLst/>
              <a:rect r="r" b="b" t="t" l="l"/>
              <a:pathLst>
                <a:path h="2438266" w="13437307">
                  <a:moveTo>
                    <a:pt x="0" y="0"/>
                  </a:moveTo>
                  <a:lnTo>
                    <a:pt x="13437307" y="0"/>
                  </a:lnTo>
                  <a:lnTo>
                    <a:pt x="13437307" y="2438266"/>
                  </a:lnTo>
                  <a:lnTo>
                    <a:pt x="0" y="24382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13437308" cy="246684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748"/>
                </a:lnSpc>
              </a:pPr>
              <a:r>
                <a:rPr lang="en-US" sz="5424" spc="-108">
                  <a:solidFill>
                    <a:srgbClr val="000000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💡</a:t>
              </a:r>
              <a:r>
                <a:rPr lang="en-US" sz="5424" spc="-108">
                  <a:solidFill>
                    <a:srgbClr val="D73AD7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 Цікаві винаходи, пов’язані з парасолькою</a:t>
              </a:r>
            </a:p>
          </p:txBody>
        </p:sp>
      </p:grpSp>
      <p:sp>
        <p:nvSpPr>
          <p:cNvPr name="Freeform 9" id="9" descr="preencoded.png"/>
          <p:cNvSpPr/>
          <p:nvPr/>
        </p:nvSpPr>
        <p:spPr>
          <a:xfrm flipH="false" flipV="false" rot="0">
            <a:off x="972442" y="2853779"/>
            <a:ext cx="1389310" cy="2222898"/>
          </a:xfrm>
          <a:custGeom>
            <a:avLst/>
            <a:gdLst/>
            <a:ahLst/>
            <a:cxnLst/>
            <a:rect r="r" b="b" t="t" l="l"/>
            <a:pathLst>
              <a:path h="2222898" w="1389310">
                <a:moveTo>
                  <a:pt x="0" y="0"/>
                </a:moveTo>
                <a:lnTo>
                  <a:pt x="1389310" y="0"/>
                </a:lnTo>
                <a:lnTo>
                  <a:pt x="1389310" y="2222897"/>
                </a:lnTo>
                <a:lnTo>
                  <a:pt x="0" y="222289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28" t="0" r="-128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2778472" y="3131641"/>
            <a:ext cx="3269010" cy="665900"/>
            <a:chOff x="0" y="0"/>
            <a:chExt cx="4358680" cy="887866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358680" cy="887866"/>
            </a:xfrm>
            <a:custGeom>
              <a:avLst/>
              <a:gdLst/>
              <a:ahLst/>
              <a:cxnLst/>
              <a:rect r="r" b="b" t="t" l="l"/>
              <a:pathLst>
                <a:path h="887866" w="4358680">
                  <a:moveTo>
                    <a:pt x="0" y="0"/>
                  </a:moveTo>
                  <a:lnTo>
                    <a:pt x="4358680" y="0"/>
                  </a:lnTo>
                  <a:lnTo>
                    <a:pt x="4358680" y="887866"/>
                  </a:lnTo>
                  <a:lnTo>
                    <a:pt x="0" y="8878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4358680" cy="92596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58"/>
                </a:lnSpc>
              </a:pPr>
              <a:r>
                <a:rPr lang="en-US" b="true" sz="3262" spc="-65" u="sng">
                  <a:solidFill>
                    <a:srgbClr val="272525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Ліхтарики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2778472" y="3707011"/>
            <a:ext cx="7679085" cy="1097045"/>
            <a:chOff x="0" y="0"/>
            <a:chExt cx="10238780" cy="1462727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238780" cy="1462727"/>
            </a:xfrm>
            <a:custGeom>
              <a:avLst/>
              <a:gdLst/>
              <a:ahLst/>
              <a:cxnLst/>
              <a:rect r="r" b="b" t="t" l="l"/>
              <a:pathLst>
                <a:path h="1462727" w="10238780">
                  <a:moveTo>
                    <a:pt x="0" y="0"/>
                  </a:moveTo>
                  <a:lnTo>
                    <a:pt x="10238780" y="0"/>
                  </a:lnTo>
                  <a:lnTo>
                    <a:pt x="10238780" y="1462727"/>
                  </a:lnTo>
                  <a:lnTo>
                    <a:pt x="0" y="14627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104775"/>
              <a:ext cx="10238780" cy="156750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459"/>
                </a:lnSpc>
              </a:pPr>
              <a:r>
                <a:rPr lang="en-US" sz="2787" spc="-55">
                  <a:solidFill>
                    <a:srgbClr val="272525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Є парасольки зі вбудованими ліхтариками, щоб уночі було видно дорогу.</a:t>
              </a:r>
            </a:p>
          </p:txBody>
        </p:sp>
      </p:grpSp>
      <p:sp>
        <p:nvSpPr>
          <p:cNvPr name="Freeform 16" id="16" descr="preencoded.png"/>
          <p:cNvSpPr/>
          <p:nvPr/>
        </p:nvSpPr>
        <p:spPr>
          <a:xfrm flipH="false" flipV="false" rot="0">
            <a:off x="972442" y="5076676"/>
            <a:ext cx="1389310" cy="2222898"/>
          </a:xfrm>
          <a:custGeom>
            <a:avLst/>
            <a:gdLst/>
            <a:ahLst/>
            <a:cxnLst/>
            <a:rect r="r" b="b" t="t" l="l"/>
            <a:pathLst>
              <a:path h="2222898" w="1389310">
                <a:moveTo>
                  <a:pt x="0" y="0"/>
                </a:moveTo>
                <a:lnTo>
                  <a:pt x="1389310" y="0"/>
                </a:lnTo>
                <a:lnTo>
                  <a:pt x="1389310" y="2222898"/>
                </a:lnTo>
                <a:lnTo>
                  <a:pt x="0" y="222289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28" t="0" r="-128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2778472" y="5354539"/>
            <a:ext cx="3269010" cy="665900"/>
            <a:chOff x="0" y="0"/>
            <a:chExt cx="4358680" cy="887866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4358680" cy="887866"/>
            </a:xfrm>
            <a:custGeom>
              <a:avLst/>
              <a:gdLst/>
              <a:ahLst/>
              <a:cxnLst/>
              <a:rect r="r" b="b" t="t" l="l"/>
              <a:pathLst>
                <a:path h="887866" w="4358680">
                  <a:moveTo>
                    <a:pt x="0" y="0"/>
                  </a:moveTo>
                  <a:lnTo>
                    <a:pt x="4358680" y="0"/>
                  </a:lnTo>
                  <a:lnTo>
                    <a:pt x="4358680" y="887866"/>
                  </a:lnTo>
                  <a:lnTo>
                    <a:pt x="0" y="8878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4358680" cy="92596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58"/>
                </a:lnSpc>
              </a:pPr>
              <a:r>
                <a:rPr lang="en-US" b="true" sz="3262" spc="-65" u="sng">
                  <a:solidFill>
                    <a:srgbClr val="272525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Зміна кольору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2778472" y="5929908"/>
            <a:ext cx="7679085" cy="1097045"/>
            <a:chOff x="0" y="0"/>
            <a:chExt cx="10238780" cy="1462727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0238780" cy="1462727"/>
            </a:xfrm>
            <a:custGeom>
              <a:avLst/>
              <a:gdLst/>
              <a:ahLst/>
              <a:cxnLst/>
              <a:rect r="r" b="b" t="t" l="l"/>
              <a:pathLst>
                <a:path h="1462727" w="10238780">
                  <a:moveTo>
                    <a:pt x="0" y="0"/>
                  </a:moveTo>
                  <a:lnTo>
                    <a:pt x="10238780" y="0"/>
                  </a:lnTo>
                  <a:lnTo>
                    <a:pt x="10238780" y="1462727"/>
                  </a:lnTo>
                  <a:lnTo>
                    <a:pt x="0" y="14627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104775"/>
              <a:ext cx="10238780" cy="156750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459"/>
                </a:lnSpc>
              </a:pPr>
              <a:r>
                <a:rPr lang="en-US" sz="2787" spc="-55">
                  <a:solidFill>
                    <a:srgbClr val="272525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Деякі парасольки можуть змінювати колір, коли на них потрапляє дощ.</a:t>
              </a:r>
            </a:p>
          </p:txBody>
        </p:sp>
      </p:grpSp>
      <p:sp>
        <p:nvSpPr>
          <p:cNvPr name="Freeform 23" id="23" descr="preencoded.png"/>
          <p:cNvSpPr/>
          <p:nvPr/>
        </p:nvSpPr>
        <p:spPr>
          <a:xfrm flipH="false" flipV="false" rot="0">
            <a:off x="972442" y="7299572"/>
            <a:ext cx="1389310" cy="2222898"/>
          </a:xfrm>
          <a:custGeom>
            <a:avLst/>
            <a:gdLst/>
            <a:ahLst/>
            <a:cxnLst/>
            <a:rect r="r" b="b" t="t" l="l"/>
            <a:pathLst>
              <a:path h="2222898" w="1389310">
                <a:moveTo>
                  <a:pt x="0" y="0"/>
                </a:moveTo>
                <a:lnTo>
                  <a:pt x="1389310" y="0"/>
                </a:lnTo>
                <a:lnTo>
                  <a:pt x="1389310" y="2222898"/>
                </a:lnTo>
                <a:lnTo>
                  <a:pt x="0" y="222289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28" t="0" r="-128" b="0"/>
            </a:stretch>
          </a:blipFill>
        </p:spPr>
      </p:sp>
      <p:grpSp>
        <p:nvGrpSpPr>
          <p:cNvPr name="Group 24" id="24"/>
          <p:cNvGrpSpPr/>
          <p:nvPr/>
        </p:nvGrpSpPr>
        <p:grpSpPr>
          <a:xfrm rot="0">
            <a:off x="2778472" y="7577435"/>
            <a:ext cx="3269010" cy="665900"/>
            <a:chOff x="0" y="0"/>
            <a:chExt cx="4358680" cy="887866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4358680" cy="887866"/>
            </a:xfrm>
            <a:custGeom>
              <a:avLst/>
              <a:gdLst/>
              <a:ahLst/>
              <a:cxnLst/>
              <a:rect r="r" b="b" t="t" l="l"/>
              <a:pathLst>
                <a:path h="887866" w="4358680">
                  <a:moveTo>
                    <a:pt x="0" y="0"/>
                  </a:moveTo>
                  <a:lnTo>
                    <a:pt x="4358680" y="0"/>
                  </a:lnTo>
                  <a:lnTo>
                    <a:pt x="4358680" y="887866"/>
                  </a:lnTo>
                  <a:lnTo>
                    <a:pt x="0" y="8878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38100"/>
              <a:ext cx="4358680" cy="92596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58"/>
                </a:lnSpc>
              </a:pPr>
              <a:r>
                <a:rPr lang="en-US" b="true" sz="3262" spc="-65" u="sng">
                  <a:solidFill>
                    <a:srgbClr val="272525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Без спиць</a:t>
              </a: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2778472" y="8152805"/>
            <a:ext cx="7679085" cy="1659020"/>
            <a:chOff x="0" y="0"/>
            <a:chExt cx="10238780" cy="2212027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10238780" cy="2212027"/>
            </a:xfrm>
            <a:custGeom>
              <a:avLst/>
              <a:gdLst/>
              <a:ahLst/>
              <a:cxnLst/>
              <a:rect r="r" b="b" t="t" l="l"/>
              <a:pathLst>
                <a:path h="2212027" w="10238780">
                  <a:moveTo>
                    <a:pt x="0" y="0"/>
                  </a:moveTo>
                  <a:lnTo>
                    <a:pt x="10238780" y="0"/>
                  </a:lnTo>
                  <a:lnTo>
                    <a:pt x="10238780" y="2212027"/>
                  </a:lnTo>
                  <a:lnTo>
                    <a:pt x="0" y="22120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0" y="-104775"/>
              <a:ext cx="10238780" cy="231680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459"/>
                </a:lnSpc>
              </a:pPr>
              <a:r>
                <a:rPr lang="en-US" sz="2787" spc="-55">
                  <a:solidFill>
                    <a:srgbClr val="272525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Розроблена парасолька без спиць – вона використовує потік повітря, щоб відштовхувати дощові краплі!</a:t>
              </a:r>
            </a:p>
          </p:txBody>
        </p:sp>
      </p:grpSp>
      <p:sp>
        <p:nvSpPr>
          <p:cNvPr name="Freeform 30" id="30"/>
          <p:cNvSpPr/>
          <p:nvPr/>
        </p:nvSpPr>
        <p:spPr>
          <a:xfrm flipH="false" flipV="false" rot="0">
            <a:off x="0" y="0"/>
            <a:ext cx="11468862" cy="10287000"/>
          </a:xfrm>
          <a:custGeom>
            <a:avLst/>
            <a:gdLst/>
            <a:ahLst/>
            <a:cxnLst/>
            <a:rect r="r" b="b" t="t" l="l"/>
            <a:pathLst>
              <a:path h="10287000" w="11468862">
                <a:moveTo>
                  <a:pt x="0" y="0"/>
                </a:moveTo>
                <a:lnTo>
                  <a:pt x="11468862" y="0"/>
                </a:lnTo>
                <a:lnTo>
                  <a:pt x="11468862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-48662" r="0" b="-48662"/>
            </a:stretch>
          </a:blipFill>
        </p:spPr>
      </p:sp>
    </p:spTree>
  </p:cSld>
  <p:clrMapOvr>
    <a:masterClrMapping/>
  </p:clrMapOvr>
  <p:transition spd="fast">
    <p:circl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>
                <a:alpha val="90196"/>
              </a:srgbClr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9052694" y="3753097"/>
            <a:ext cx="7040612" cy="1128558"/>
            <a:chOff x="0" y="0"/>
            <a:chExt cx="9387483" cy="150474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387484" cy="1504745"/>
            </a:xfrm>
            <a:custGeom>
              <a:avLst/>
              <a:gdLst/>
              <a:ahLst/>
              <a:cxnLst/>
              <a:rect r="r" b="b" t="t" l="l"/>
              <a:pathLst>
                <a:path h="1504745" w="9387484">
                  <a:moveTo>
                    <a:pt x="0" y="0"/>
                  </a:moveTo>
                  <a:lnTo>
                    <a:pt x="9387484" y="0"/>
                  </a:lnTo>
                  <a:lnTo>
                    <a:pt x="9387484" y="1504745"/>
                  </a:lnTo>
                  <a:lnTo>
                    <a:pt x="0" y="150474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9387483" cy="154284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7749"/>
                </a:lnSpc>
              </a:pPr>
              <a:r>
                <a:rPr lang="en-US" sz="6199" spc="-125">
                  <a:solidFill>
                    <a:srgbClr val="000000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☂</a:t>
              </a:r>
              <a:r>
                <a:rPr lang="en-US" sz="6199" spc="-125">
                  <a:solidFill>
                    <a:srgbClr val="D73AD7"/>
                  </a:solidFill>
                  <a:latin typeface="Anime Ace v3"/>
                  <a:ea typeface="Anime Ace v3"/>
                  <a:cs typeface="Anime Ace v3"/>
                  <a:sym typeface="Anime Ace v3"/>
                </a:rPr>
                <a:t> Висновок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7905155" y="5103911"/>
            <a:ext cx="9335691" cy="2664032"/>
            <a:chOff x="0" y="0"/>
            <a:chExt cx="12447588" cy="355204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2447588" cy="3552042"/>
            </a:xfrm>
            <a:custGeom>
              <a:avLst/>
              <a:gdLst/>
              <a:ahLst/>
              <a:cxnLst/>
              <a:rect r="r" b="b" t="t" l="l"/>
              <a:pathLst>
                <a:path h="3552042" w="12447588">
                  <a:moveTo>
                    <a:pt x="0" y="0"/>
                  </a:moveTo>
                  <a:lnTo>
                    <a:pt x="12447588" y="0"/>
                  </a:lnTo>
                  <a:lnTo>
                    <a:pt x="12447588" y="3552042"/>
                  </a:lnTo>
                  <a:lnTo>
                    <a:pt x="0" y="355204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23825"/>
              <a:ext cx="12447588" cy="367586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371"/>
                </a:lnSpc>
              </a:pPr>
              <a:r>
                <a:rPr lang="en-US" sz="3312" spc="-68">
                  <a:solidFill>
                    <a:srgbClr val="272525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Парасолька – це не просто предмет, а справжній винахід, який змінювався протягом століть. Вона захищає нас від негоди, додає стилю та навіть стає частиною культури та мистецтва! </a:t>
              </a:r>
              <a:r>
                <a:rPr lang="en-US" sz="3312" spc="-68">
                  <a:solidFill>
                    <a:srgbClr val="000000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🎨☂</a:t>
              </a: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6858001" y="-302262"/>
            <a:ext cx="11430000" cy="5653088"/>
          </a:xfrm>
          <a:custGeom>
            <a:avLst/>
            <a:gdLst/>
            <a:ahLst/>
            <a:cxnLst/>
            <a:rect r="r" b="b" t="t" l="l"/>
            <a:pathLst>
              <a:path h="5653088" w="11430000">
                <a:moveTo>
                  <a:pt x="0" y="0"/>
                </a:moveTo>
                <a:lnTo>
                  <a:pt x="11430000" y="0"/>
                </a:lnTo>
                <a:lnTo>
                  <a:pt x="11430000" y="5653088"/>
                </a:lnTo>
                <a:lnTo>
                  <a:pt x="0" y="565308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false" rot="0">
            <a:off x="10715119" y="7767943"/>
            <a:ext cx="2525370" cy="2519057"/>
          </a:xfrm>
          <a:custGeom>
            <a:avLst/>
            <a:gdLst/>
            <a:ahLst/>
            <a:cxnLst/>
            <a:rect r="r" b="b" t="t" l="l"/>
            <a:pathLst>
              <a:path h="2519057" w="2525370">
                <a:moveTo>
                  <a:pt x="2525370" y="0"/>
                </a:moveTo>
                <a:lnTo>
                  <a:pt x="0" y="0"/>
                </a:lnTo>
                <a:lnTo>
                  <a:pt x="0" y="2519057"/>
                </a:lnTo>
                <a:lnTo>
                  <a:pt x="2525370" y="2519057"/>
                </a:lnTo>
                <a:lnTo>
                  <a:pt x="252537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circl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DAGeKZQMLg4</dc:identifier>
  <dcterms:modified xsi:type="dcterms:W3CDTF">2011-08-01T06:04:30Z</dcterms:modified>
  <cp:revision>1</cp:revision>
  <dc:title>Всесвітній день парасольки</dc:title>
</cp:coreProperties>
</file>