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ppt/comments/comment13.xml" ContentType="application/vnd.openxmlformats-officedocument.presentationml.comments+xml"/>
  <Override PartName="/ppt/comments/comment14.xml" ContentType="application/vnd.openxmlformats-officedocument.presentationml.comments+xml"/>
  <Override PartName="/ppt/comments/comment15.xml" ContentType="application/vnd.openxmlformats-officedocument.presentationml.comments+xml"/>
  <Override PartName="/ppt/comments/comment16.xml" ContentType="application/vnd.openxmlformats-officedocument.presentationml.comments+xml"/>
  <Override PartName="/ppt/comments/comment17.xml" ContentType="application/vnd.openxmlformats-officedocument.presentationml.comments+xml"/>
  <Override PartName="/ppt/comments/comment18.xml" ContentType="application/vnd.openxmlformats-officedocument.presentationml.comments+xml"/>
  <Override PartName="/ppt/comments/comment19.xml" ContentType="application/vnd.openxmlformats-officedocument.presentationml.comments+xml"/>
  <Override PartName="/ppt/comments/comment20.xml" ContentType="application/vnd.openxmlformats-officedocument.presentationml.comments+xml"/>
  <Override PartName="/ppt/comments/comment21.xml" ContentType="application/vnd.openxmlformats-officedocument.presentationml.comments+xml"/>
  <Override PartName="/ppt/comments/comment22.xml" ContentType="application/vnd.openxmlformats-officedocument.presentationml.comments+xml"/>
  <Override PartName="/ppt/comments/comment23.xml" ContentType="application/vnd.openxmlformats-officedocument.presentationml.comments+xml"/>
  <Override PartName="/ppt/comments/comment24.xml" ContentType="application/vnd.openxmlformats-officedocument.presentationml.comments+xml"/>
  <Override PartName="/ppt/comments/comment25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86" r:id="rId3"/>
    <p:sldId id="266" r:id="rId4"/>
    <p:sldId id="313" r:id="rId5"/>
    <p:sldId id="302" r:id="rId6"/>
    <p:sldId id="314" r:id="rId7"/>
    <p:sldId id="299" r:id="rId8"/>
    <p:sldId id="315" r:id="rId9"/>
    <p:sldId id="300" r:id="rId10"/>
    <p:sldId id="316" r:id="rId11"/>
    <p:sldId id="287" r:id="rId12"/>
    <p:sldId id="303" r:id="rId13"/>
    <p:sldId id="289" r:id="rId14"/>
    <p:sldId id="318" r:id="rId15"/>
    <p:sldId id="304" r:id="rId16"/>
    <p:sldId id="319" r:id="rId17"/>
    <p:sldId id="290" r:id="rId18"/>
    <p:sldId id="291" r:id="rId19"/>
    <p:sldId id="292" r:id="rId20"/>
    <p:sldId id="317" r:id="rId21"/>
    <p:sldId id="320" r:id="rId22"/>
    <p:sldId id="308" r:id="rId23"/>
    <p:sldId id="321" r:id="rId24"/>
    <p:sldId id="293" r:id="rId25"/>
    <p:sldId id="294" r:id="rId26"/>
    <p:sldId id="295" r:id="rId27"/>
    <p:sldId id="322" r:id="rId28"/>
    <p:sldId id="310" r:id="rId29"/>
    <p:sldId id="323" r:id="rId30"/>
    <p:sldId id="296" r:id="rId31"/>
    <p:sldId id="297" r:id="rId32"/>
    <p:sldId id="298" r:id="rId33"/>
    <p:sldId id="324" r:id="rId34"/>
    <p:sldId id="312" r:id="rId35"/>
    <p:sldId id="325" r:id="rId36"/>
    <p:sldId id="326" r:id="rId37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5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333333"/>
    <a:srgbClr val="C5C5C5"/>
    <a:srgbClr val="C0C0C0"/>
    <a:srgbClr val="DDDDDD"/>
    <a:srgbClr val="70A8DA"/>
    <a:srgbClr val="357DA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4" autoAdjust="0"/>
    <p:restoredTop sz="93743" autoAdjust="0"/>
  </p:normalViewPr>
  <p:slideViewPr>
    <p:cSldViewPr>
      <p:cViewPr varScale="1">
        <p:scale>
          <a:sx n="83" d="100"/>
          <a:sy n="83" d="100"/>
        </p:scale>
        <p:origin x="-139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7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5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8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2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9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3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0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6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2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3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1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4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2-04T13:20:15.333" idx="15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9962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8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0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5.xml"/><Relationship Id="rId4" Type="http://schemas.openxmlformats.org/officeDocument/2006/relationships/image" Target="../media/image7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6.xml"/><Relationship Id="rId4" Type="http://schemas.openxmlformats.org/officeDocument/2006/relationships/image" Target="../media/image7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7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0.xml"/><Relationship Id="rId4" Type="http://schemas.openxmlformats.org/officeDocument/2006/relationships/image" Target="../media/image8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2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5.xml"/><Relationship Id="rId4" Type="http://schemas.openxmlformats.org/officeDocument/2006/relationships/image" Target="../media/image2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560" y="2924944"/>
            <a:ext cx="7992888" cy="2160240"/>
          </a:xfrm>
        </p:spPr>
        <p:txBody>
          <a:bodyPr/>
          <a:lstStyle/>
          <a:p>
            <a:pPr algn="ctr"/>
            <a:r>
              <a:rPr lang="uk-UA" sz="9600" b="1" dirty="0" smtClean="0">
                <a:solidFill>
                  <a:srgbClr val="C00000"/>
                </a:solidFill>
              </a:rPr>
              <a:t>О, щасливчик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Умови гри</a:t>
            </a:r>
            <a:endParaRPr lang="uk-UA" dirty="0"/>
          </a:p>
        </p:txBody>
      </p:sp>
      <p:sp>
        <p:nvSpPr>
          <p:cNvPr id="6" name="Прямокутник 5"/>
          <p:cNvSpPr/>
          <p:nvPr/>
        </p:nvSpPr>
        <p:spPr bwMode="auto">
          <a:xfrm>
            <a:off x="2339752" y="1268760"/>
            <a:ext cx="6480720" cy="518457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 err="1">
                <a:solidFill>
                  <a:srgbClr val="000000"/>
                </a:solidFill>
              </a:rPr>
              <a:t>Обладнання</a:t>
            </a:r>
            <a:r>
              <a:rPr lang="ru-RU" b="1" dirty="0">
                <a:solidFill>
                  <a:srgbClr val="000000"/>
                </a:solidFill>
              </a:rPr>
              <a:t>:  </a:t>
            </a:r>
            <a:r>
              <a:rPr lang="ru-RU" b="1" dirty="0" err="1">
                <a:solidFill>
                  <a:srgbClr val="000000"/>
                </a:solidFill>
              </a:rPr>
              <a:t>Стільці</a:t>
            </a:r>
            <a:r>
              <a:rPr lang="ru-RU" b="1" dirty="0">
                <a:solidFill>
                  <a:srgbClr val="000000"/>
                </a:solidFill>
              </a:rPr>
              <a:t> для </a:t>
            </a:r>
            <a:r>
              <a:rPr lang="ru-RU" b="1" dirty="0" err="1">
                <a:solidFill>
                  <a:srgbClr val="000000"/>
                </a:solidFill>
              </a:rPr>
              <a:t>всіх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гравців</a:t>
            </a:r>
            <a:r>
              <a:rPr lang="ru-RU" b="1" dirty="0">
                <a:solidFill>
                  <a:srgbClr val="000000"/>
                </a:solidFill>
              </a:rPr>
              <a:t>, </a:t>
            </a:r>
            <a:r>
              <a:rPr lang="ru-RU" b="1" dirty="0" err="1">
                <a:solidFill>
                  <a:srgbClr val="000000"/>
                </a:solidFill>
              </a:rPr>
              <a:t>аркуші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err="1" smtClean="0">
                <a:solidFill>
                  <a:srgbClr val="000000"/>
                </a:solidFill>
              </a:rPr>
              <a:t>паперу</a:t>
            </a:r>
            <a:r>
              <a:rPr lang="ru-RU" b="1" dirty="0" smtClean="0">
                <a:solidFill>
                  <a:srgbClr val="000000"/>
                </a:solidFill>
              </a:rPr>
              <a:t>, ручки, у кожного </a:t>
            </a:r>
            <a:r>
              <a:rPr lang="ru-RU" b="1" dirty="0" err="1" smtClean="0">
                <a:solidFill>
                  <a:srgbClr val="000000"/>
                </a:solidFill>
              </a:rPr>
              <a:t>присутнього</a:t>
            </a:r>
            <a:r>
              <a:rPr lang="ru-RU" b="1" dirty="0" smtClean="0">
                <a:solidFill>
                  <a:srgbClr val="000000"/>
                </a:solidFill>
              </a:rPr>
              <a:t>  на </a:t>
            </a:r>
            <a:r>
              <a:rPr lang="ru-RU" b="1" dirty="0" err="1" smtClean="0">
                <a:solidFill>
                  <a:srgbClr val="000000"/>
                </a:solidFill>
              </a:rPr>
              <a:t>грі</a:t>
            </a:r>
            <a:r>
              <a:rPr lang="ru-RU" b="1" dirty="0" smtClean="0">
                <a:solidFill>
                  <a:srgbClr val="000000"/>
                </a:solidFill>
              </a:rPr>
              <a:t>  </a:t>
            </a:r>
          </a:p>
          <a:p>
            <a:r>
              <a:rPr lang="ru-RU" b="1" dirty="0" err="1">
                <a:solidFill>
                  <a:srgbClr val="000000"/>
                </a:solidFill>
              </a:rPr>
              <a:t>м</a:t>
            </a:r>
            <a:r>
              <a:rPr lang="ru-RU" b="1" dirty="0" err="1" smtClean="0">
                <a:solidFill>
                  <a:srgbClr val="000000"/>
                </a:solidFill>
              </a:rPr>
              <a:t>ає</a:t>
            </a:r>
            <a:r>
              <a:rPr lang="ru-RU" b="1" dirty="0" smtClean="0">
                <a:solidFill>
                  <a:srgbClr val="000000"/>
                </a:solidFill>
              </a:rPr>
              <a:t> бути коробка </a:t>
            </a:r>
            <a:r>
              <a:rPr lang="ru-RU" b="1" dirty="0" err="1" smtClean="0">
                <a:solidFill>
                  <a:srgbClr val="000000"/>
                </a:solidFill>
              </a:rPr>
              <a:t>сірників</a:t>
            </a:r>
            <a:r>
              <a:rPr lang="ru-RU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uk-UA" b="1" dirty="0" smtClean="0">
                <a:solidFill>
                  <a:srgbClr val="000000"/>
                </a:solidFill>
              </a:rPr>
              <a:t>Спочатку відбіркові тури, потім гра.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Гра </a:t>
            </a:r>
            <a:r>
              <a:rPr lang="uk-UA" b="1" dirty="0">
                <a:solidFill>
                  <a:srgbClr val="000000"/>
                </a:solidFill>
              </a:rPr>
              <a:t>відбувається до 12 запитань</a:t>
            </a:r>
            <a:r>
              <a:rPr lang="uk-UA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uk-UA" b="1" dirty="0" smtClean="0">
                <a:solidFill>
                  <a:srgbClr val="000000"/>
                </a:solidFill>
              </a:rPr>
              <a:t> </a:t>
            </a:r>
            <a:r>
              <a:rPr lang="uk-UA" b="1" dirty="0">
                <a:solidFill>
                  <a:srgbClr val="000000"/>
                </a:solidFill>
              </a:rPr>
              <a:t>Правильна відповідь на кожне запитання приносить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учаснику </a:t>
            </a:r>
            <a:r>
              <a:rPr lang="uk-UA" b="1" dirty="0">
                <a:solidFill>
                  <a:srgbClr val="000000"/>
                </a:solidFill>
              </a:rPr>
              <a:t>1 бал.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Суми </a:t>
            </a:r>
            <a:r>
              <a:rPr lang="uk-UA" b="1" dirty="0">
                <a:solidFill>
                  <a:srgbClr val="000000"/>
                </a:solidFill>
              </a:rPr>
              <a:t>4 та 8 є неспалимими.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Якщо </a:t>
            </a:r>
            <a:r>
              <a:rPr lang="uk-UA" b="1" dirty="0">
                <a:solidFill>
                  <a:srgbClr val="000000"/>
                </a:solidFill>
              </a:rPr>
              <a:t>гравець не знає відповіді на поставлене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запитання</a:t>
            </a:r>
            <a:r>
              <a:rPr lang="uk-UA" b="1" dirty="0">
                <a:solidFill>
                  <a:srgbClr val="000000"/>
                </a:solidFill>
              </a:rPr>
              <a:t>, то він може піти з гри, одержавши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зароблену </a:t>
            </a:r>
            <a:r>
              <a:rPr lang="uk-UA" b="1" dirty="0">
                <a:solidFill>
                  <a:srgbClr val="000000"/>
                </a:solidFill>
              </a:rPr>
              <a:t>кількість балів.</a:t>
            </a:r>
          </a:p>
          <a:p>
            <a:r>
              <a:rPr lang="uk-UA" b="1" dirty="0">
                <a:solidFill>
                  <a:srgbClr val="000000"/>
                </a:solidFill>
              </a:rPr>
              <a:t>Кожний гравець має право на такі підказки:</a:t>
            </a:r>
          </a:p>
          <a:p>
            <a:pPr lvl="0"/>
            <a:r>
              <a:rPr lang="uk-UA" b="1" dirty="0">
                <a:solidFill>
                  <a:srgbClr val="000000"/>
                </a:solidFill>
              </a:rPr>
              <a:t>допомога друга;</a:t>
            </a:r>
          </a:p>
          <a:p>
            <a:pPr lvl="0"/>
            <a:r>
              <a:rPr lang="uk-UA" b="1" dirty="0">
                <a:solidFill>
                  <a:srgbClr val="000000"/>
                </a:solidFill>
              </a:rPr>
              <a:t>50 · 50;</a:t>
            </a:r>
          </a:p>
          <a:p>
            <a:pPr lvl="0"/>
            <a:r>
              <a:rPr lang="uk-UA" b="1" dirty="0">
                <a:solidFill>
                  <a:srgbClr val="000000"/>
                </a:solidFill>
              </a:rPr>
              <a:t> допомога залу.</a:t>
            </a:r>
          </a:p>
          <a:p>
            <a:r>
              <a:rPr lang="uk-UA" b="1" dirty="0">
                <a:solidFill>
                  <a:srgbClr val="000000"/>
                </a:solidFill>
              </a:rPr>
              <a:t>Гра проводиться в чотири етапи,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тобто </a:t>
            </a:r>
            <a:r>
              <a:rPr lang="uk-UA" b="1" dirty="0">
                <a:solidFill>
                  <a:srgbClr val="000000"/>
                </a:solidFill>
              </a:rPr>
              <a:t>грати можуть лише 4 учні</a:t>
            </a:r>
            <a:r>
              <a:rPr lang="uk-UA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uk-UA" b="1" dirty="0" smtClean="0">
                <a:solidFill>
                  <a:srgbClr val="000000"/>
                </a:solidFill>
              </a:rPr>
              <a:t>Але задіяні всі учні, так </a:t>
            </a:r>
            <a:r>
              <a:rPr lang="uk-UA" b="1" smtClean="0">
                <a:solidFill>
                  <a:srgbClr val="000000"/>
                </a:solidFill>
              </a:rPr>
              <a:t>як є гра </a:t>
            </a:r>
            <a:r>
              <a:rPr lang="uk-UA" b="1" dirty="0" smtClean="0">
                <a:solidFill>
                  <a:srgbClr val="000000"/>
                </a:solidFill>
              </a:rPr>
              <a:t>з глядачами.</a:t>
            </a:r>
            <a:endParaRPr lang="uk-UA" b="1" dirty="0">
              <a:solidFill>
                <a:srgbClr val="00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65" y="4365104"/>
            <a:ext cx="2152075" cy="203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59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475287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dirty="0" smtClean="0">
                <a:solidFill>
                  <a:srgbClr val="333333"/>
                </a:solidFill>
              </a:rPr>
              <a:t>Із сірників побудовано будинок. Перекладіть два сірники так, щоб будинок повернувся  іншою стороною.</a:t>
            </a:r>
            <a:endParaRPr lang="uk-UA" dirty="0">
              <a:solidFill>
                <a:srgbClr val="333333"/>
              </a:solidFill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540" y="2420888"/>
            <a:ext cx="4101255" cy="4177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081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475287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dirty="0" smtClean="0">
                <a:solidFill>
                  <a:srgbClr val="333333"/>
                </a:solidFill>
              </a:rPr>
              <a:t>Відповідь</a:t>
            </a:r>
            <a:endParaRPr lang="uk-UA" dirty="0">
              <a:solidFill>
                <a:srgbClr val="333333"/>
              </a:solidFill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04881"/>
            <a:ext cx="2501538" cy="254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778" y="3142316"/>
            <a:ext cx="3109944" cy="250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662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475287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dirty="0" smtClean="0">
                <a:solidFill>
                  <a:srgbClr val="333333"/>
                </a:solidFill>
              </a:rPr>
              <a:t>Сірниковий рак повзе вгору. Перекладіть три сірники так, щоб він поповз вниз.</a:t>
            </a:r>
            <a:endParaRPr lang="uk-UA" dirty="0">
              <a:solidFill>
                <a:srgbClr val="333333"/>
              </a:solidFill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396289"/>
            <a:ext cx="4651141" cy="3804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743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475287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dirty="0" smtClean="0">
                <a:solidFill>
                  <a:srgbClr val="333333"/>
                </a:solidFill>
              </a:rPr>
              <a:t>Відповідь</a:t>
            </a:r>
            <a:endParaRPr lang="uk-UA" dirty="0">
              <a:solidFill>
                <a:srgbClr val="333333"/>
              </a:solidFill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81" y="2132856"/>
            <a:ext cx="3023358" cy="2472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2858"/>
            <a:ext cx="3312368" cy="2585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709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475287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>
              <a:solidFill>
                <a:srgbClr val="333333"/>
              </a:solidFill>
            </a:endParaRPr>
          </a:p>
          <a:p>
            <a:pPr algn="l"/>
            <a:r>
              <a:rPr lang="uk-UA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Перекладіть чотири сірники так, щоб перетворити сокиру на три рівних трикутники</a:t>
            </a:r>
            <a:r>
              <a:rPr lang="en-US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333333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2600000"/>
            <a:ext cx="3024335" cy="376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570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507412" cy="475287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>
              <a:solidFill>
                <a:srgbClr val="333333"/>
              </a:solidFill>
            </a:endParaRPr>
          </a:p>
          <a:p>
            <a:pPr algn="l"/>
            <a:r>
              <a:rPr lang="uk-UA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Відповідь</a:t>
            </a:r>
            <a:r>
              <a:rPr lang="en-US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.</a:t>
            </a:r>
            <a:endParaRPr lang="en-US" dirty="0">
              <a:solidFill>
                <a:srgbClr val="333333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9" y="2417764"/>
            <a:ext cx="2286001" cy="2843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437351"/>
            <a:ext cx="2304256" cy="2823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38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065144" cy="2304603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В лампі, складеній із дванадцяти сірників, перекладіть три сірники так, щоб отримати п</a:t>
            </a:r>
            <a:r>
              <a:rPr lang="en-US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’</a:t>
            </a:r>
            <a:r>
              <a:rPr lang="uk-UA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ять рівних трикутників</a:t>
            </a:r>
            <a:r>
              <a:rPr lang="uk-UA" dirty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721" y="2276872"/>
            <a:ext cx="2350889" cy="437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16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05" y="219856"/>
            <a:ext cx="7643813" cy="868363"/>
          </a:xfrm>
        </p:spPr>
        <p:txBody>
          <a:bodyPr/>
          <a:lstStyle/>
          <a:p>
            <a:pPr algn="ctr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відбіркових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турів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8065144" cy="2304603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кутник 24"/>
          <p:cNvSpPr/>
          <p:nvPr/>
        </p:nvSpPr>
        <p:spPr>
          <a:xfrm>
            <a:off x="2411760" y="1628800"/>
            <a:ext cx="5954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uk-UA" dirty="0" smtClean="0">
                <a:solidFill>
                  <a:srgbClr val="333333"/>
                </a:solidFill>
                <a:latin typeface="+mj-lt"/>
                <a:cs typeface="Times New Roman" panose="02020603050405020304" pitchFamily="18" charset="0"/>
              </a:rPr>
              <a:t>Відповідь.</a:t>
            </a:r>
            <a:endParaRPr lang="uk-UA" dirty="0">
              <a:solidFill>
                <a:srgbClr val="333333"/>
              </a:solidFill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27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51" y="4395996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70" y="4298424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207019"/>
            <a:ext cx="2350889" cy="4377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087" y="2207019"/>
            <a:ext cx="2453841" cy="4396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966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першого 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2051720" y="1129011"/>
            <a:ext cx="6185079" cy="49642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uk-UA" dirty="0">
                <a:solidFill>
                  <a:srgbClr val="000000"/>
                </a:solidFill>
              </a:rPr>
              <a:t>1.	</a:t>
            </a:r>
            <a:r>
              <a:rPr lang="uk-UA" b="1" dirty="0">
                <a:solidFill>
                  <a:srgbClr val="000000"/>
                </a:solidFill>
              </a:rPr>
              <a:t>Скільки  буде, якщо 320 поділити на 0,2 ?</a:t>
            </a:r>
          </a:p>
          <a:p>
            <a:r>
              <a:rPr lang="uk-UA" dirty="0">
                <a:solidFill>
                  <a:srgbClr val="000000"/>
                </a:solidFill>
              </a:rPr>
              <a:t>А. 160.      В. 16.</a:t>
            </a:r>
          </a:p>
          <a:p>
            <a:r>
              <a:rPr lang="uk-UA" dirty="0">
                <a:solidFill>
                  <a:srgbClr val="000000"/>
                </a:solidFill>
              </a:rPr>
              <a:t>С. 1600.    </a:t>
            </a:r>
            <a:r>
              <a:rPr lang="en-US" dirty="0">
                <a:solidFill>
                  <a:srgbClr val="000000"/>
                </a:solidFill>
              </a:rPr>
              <a:t>D. 1,6.</a:t>
            </a:r>
          </a:p>
          <a:p>
            <a:r>
              <a:rPr lang="en-US" b="1" dirty="0">
                <a:solidFill>
                  <a:srgbClr val="000000"/>
                </a:solidFill>
              </a:rPr>
              <a:t>2. </a:t>
            </a:r>
            <a:r>
              <a:rPr lang="uk-UA" b="1" dirty="0">
                <a:solidFill>
                  <a:srgbClr val="000000"/>
                </a:solidFill>
              </a:rPr>
              <a:t>Як називається число, що стоїть під рискою дробу</a:t>
            </a:r>
            <a:r>
              <a:rPr lang="uk-UA" dirty="0">
                <a:solidFill>
                  <a:srgbClr val="000000"/>
                </a:solidFill>
              </a:rPr>
              <a:t>?</a:t>
            </a:r>
          </a:p>
          <a:p>
            <a:r>
              <a:rPr lang="uk-UA" dirty="0">
                <a:solidFill>
                  <a:srgbClr val="000000"/>
                </a:solidFill>
              </a:rPr>
              <a:t>А. Займенник.  В. Прикметник.</a:t>
            </a:r>
          </a:p>
          <a:p>
            <a:r>
              <a:rPr lang="uk-UA" dirty="0">
                <a:solidFill>
                  <a:srgbClr val="000000"/>
                </a:solidFill>
              </a:rPr>
              <a:t>С. Сполучник.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uk-UA" dirty="0">
                <a:solidFill>
                  <a:srgbClr val="000000"/>
                </a:solidFill>
              </a:rPr>
              <a:t>Знаменник.</a:t>
            </a:r>
          </a:p>
          <a:p>
            <a:r>
              <a:rPr lang="uk-UA" b="1" dirty="0">
                <a:solidFill>
                  <a:srgbClr val="000000"/>
                </a:solidFill>
              </a:rPr>
              <a:t>3. Як називається кут, більший за 90</a:t>
            </a:r>
            <a:r>
              <a:rPr lang="en-US" b="1" dirty="0">
                <a:solidFill>
                  <a:srgbClr val="000000"/>
                </a:solidFill>
              </a:rPr>
              <a:t>º, </a:t>
            </a:r>
            <a:endParaRPr lang="uk-UA" b="1" dirty="0" smtClean="0">
              <a:solidFill>
                <a:srgbClr val="000000"/>
              </a:solidFill>
            </a:endParaRPr>
          </a:p>
          <a:p>
            <a:r>
              <a:rPr lang="uk-UA" b="1" dirty="0" smtClean="0">
                <a:solidFill>
                  <a:srgbClr val="000000"/>
                </a:solidFill>
              </a:rPr>
              <a:t>але </a:t>
            </a:r>
            <a:r>
              <a:rPr lang="uk-UA" b="1" dirty="0">
                <a:solidFill>
                  <a:srgbClr val="000000"/>
                </a:solidFill>
              </a:rPr>
              <a:t>менший за 180</a:t>
            </a:r>
            <a:r>
              <a:rPr lang="en-US" b="1" dirty="0">
                <a:solidFill>
                  <a:srgbClr val="000000"/>
                </a:solidFill>
              </a:rPr>
              <a:t>º?</a:t>
            </a:r>
          </a:p>
          <a:p>
            <a:r>
              <a:rPr lang="uk-UA" dirty="0">
                <a:solidFill>
                  <a:srgbClr val="000000"/>
                </a:solidFill>
              </a:rPr>
              <a:t>А. Гострий.       В. Прямий.</a:t>
            </a:r>
          </a:p>
          <a:p>
            <a:r>
              <a:rPr lang="uk-UA" dirty="0">
                <a:solidFill>
                  <a:srgbClr val="000000"/>
                </a:solidFill>
              </a:rPr>
              <a:t>С. Розгорнутий.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uk-UA" dirty="0">
                <a:solidFill>
                  <a:srgbClr val="000000"/>
                </a:solidFill>
              </a:rPr>
              <a:t>Тупий.</a:t>
            </a:r>
          </a:p>
          <a:p>
            <a:r>
              <a:rPr lang="uk-UA" b="1" dirty="0">
                <a:solidFill>
                  <a:srgbClr val="000000"/>
                </a:solidFill>
              </a:rPr>
              <a:t>4. Як називається відрізок, що сполучає </a:t>
            </a:r>
            <a:r>
              <a:rPr lang="uk-UA" b="1" dirty="0" smtClean="0">
                <a:solidFill>
                  <a:srgbClr val="000000"/>
                </a:solidFill>
              </a:rPr>
              <a:t>вершину</a:t>
            </a:r>
          </a:p>
          <a:p>
            <a:r>
              <a:rPr lang="uk-UA" b="1" dirty="0" smtClean="0">
                <a:solidFill>
                  <a:srgbClr val="000000"/>
                </a:solidFill>
              </a:rPr>
              <a:t> </a:t>
            </a:r>
            <a:r>
              <a:rPr lang="uk-UA" b="1" dirty="0">
                <a:solidFill>
                  <a:srgbClr val="000000"/>
                </a:solidFill>
              </a:rPr>
              <a:t>трикутника із серединою протилежної  сторони?</a:t>
            </a:r>
          </a:p>
          <a:p>
            <a:r>
              <a:rPr lang="uk-UA" dirty="0">
                <a:solidFill>
                  <a:srgbClr val="000000"/>
                </a:solidFill>
              </a:rPr>
              <a:t>А. Бісектриса.     В. Висота.</a:t>
            </a:r>
          </a:p>
          <a:p>
            <a:r>
              <a:rPr lang="uk-UA" dirty="0">
                <a:solidFill>
                  <a:srgbClr val="000000"/>
                </a:solidFill>
              </a:rPr>
              <a:t>С. Медіана.         </a:t>
            </a:r>
            <a:r>
              <a:rPr lang="en-US" dirty="0">
                <a:solidFill>
                  <a:srgbClr val="000000"/>
                </a:solidFill>
              </a:rPr>
              <a:t>D.  </a:t>
            </a:r>
            <a:r>
              <a:rPr lang="uk-UA" dirty="0">
                <a:solidFill>
                  <a:srgbClr val="000000"/>
                </a:solidFill>
              </a:rPr>
              <a:t>Медіатор.</a:t>
            </a:r>
          </a:p>
        </p:txBody>
      </p:sp>
    </p:spTree>
    <p:extLst>
      <p:ext uri="{BB962C8B-B14F-4D97-AF65-F5344CB8AC3E}">
        <p14:creationId xmlns:p14="http://schemas.microsoft.com/office/powerpoint/2010/main" val="59853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першого 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Прямокутник 14"/>
              <p:cNvSpPr/>
              <p:nvPr/>
            </p:nvSpPr>
            <p:spPr bwMode="auto">
              <a:xfrm rot="10800000" flipH="1" flipV="1">
                <a:off x="3043841" y="1129011"/>
                <a:ext cx="5192958" cy="5116685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r>
                  <a:rPr lang="uk-UA" b="1" dirty="0" smtClean="0">
                    <a:solidFill>
                      <a:srgbClr val="000000"/>
                    </a:solidFill>
                  </a:rPr>
                  <a:t>5. Яке з чисел є дільником числа 12?</a:t>
                </a:r>
              </a:p>
              <a:p>
                <a:r>
                  <a:rPr lang="uk-UA" dirty="0">
                    <a:solidFill>
                      <a:srgbClr val="000000"/>
                    </a:solidFill>
                  </a:rPr>
                  <a:t>А. 5.        В. 6.</a:t>
                </a:r>
              </a:p>
              <a:p>
                <a:r>
                  <a:rPr lang="uk-UA" dirty="0" smtClean="0">
                    <a:solidFill>
                      <a:srgbClr val="000000"/>
                    </a:solidFill>
                  </a:rPr>
                  <a:t>  С</a:t>
                </a:r>
                <a:r>
                  <a:rPr lang="uk-UA" dirty="0">
                    <a:solidFill>
                      <a:srgbClr val="000000"/>
                    </a:solidFill>
                  </a:rPr>
                  <a:t>. 7.        </a:t>
                </a:r>
                <a:r>
                  <a:rPr lang="en-US" dirty="0">
                    <a:solidFill>
                      <a:srgbClr val="000000"/>
                    </a:solidFill>
                  </a:rPr>
                  <a:t>D. 10.</a:t>
                </a:r>
              </a:p>
              <a:p>
                <a:r>
                  <a:rPr lang="en-US" b="1" dirty="0">
                    <a:solidFill>
                      <a:srgbClr val="000000"/>
                    </a:solidFill>
                  </a:rPr>
                  <a:t>6. </a:t>
                </a:r>
                <a:r>
                  <a:rPr lang="uk-UA" b="1" dirty="0">
                    <a:solidFill>
                      <a:srgbClr val="000000"/>
                    </a:solidFill>
                  </a:rPr>
                  <a:t>Скільки  дільників має просте число?</a:t>
                </a:r>
              </a:p>
              <a:p>
                <a:r>
                  <a:rPr lang="uk-UA" dirty="0">
                    <a:solidFill>
                      <a:srgbClr val="000000"/>
                    </a:solidFill>
                  </a:rPr>
                  <a:t>А. 2.         В. 3.</a:t>
                </a:r>
              </a:p>
              <a:p>
                <a:r>
                  <a:rPr lang="uk-UA" dirty="0" smtClean="0">
                    <a:solidFill>
                      <a:srgbClr val="000000"/>
                    </a:solidFill>
                  </a:rPr>
                  <a:t>                            С</a:t>
                </a:r>
                <a:r>
                  <a:rPr lang="uk-UA" dirty="0">
                    <a:solidFill>
                      <a:srgbClr val="000000"/>
                    </a:solidFill>
                  </a:rPr>
                  <a:t>. 1.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  </a:t>
                </a:r>
                <a:r>
                  <a:rPr lang="uk-UA" dirty="0">
                    <a:solidFill>
                      <a:srgbClr val="000000"/>
                    </a:solidFill>
                  </a:rPr>
                  <a:t>Не має дільників.</a:t>
                </a:r>
              </a:p>
              <a:p>
                <a:r>
                  <a:rPr lang="uk-UA" b="1" dirty="0">
                    <a:solidFill>
                      <a:srgbClr val="000000"/>
                    </a:solidFill>
                  </a:rPr>
                  <a:t>7. Назвіть чотирикутник, у якого діагоналі </a:t>
                </a:r>
                <a:endParaRPr lang="uk-UA" b="1" dirty="0" smtClean="0">
                  <a:solidFill>
                    <a:srgbClr val="000000"/>
                  </a:solidFill>
                </a:endParaRPr>
              </a:p>
              <a:p>
                <a:r>
                  <a:rPr lang="uk-UA" b="1" dirty="0" smtClean="0">
                    <a:solidFill>
                      <a:srgbClr val="000000"/>
                    </a:solidFill>
                  </a:rPr>
                  <a:t>перетинаються</a:t>
                </a:r>
              </a:p>
              <a:p>
                <a:r>
                  <a:rPr lang="uk-UA" b="1" dirty="0" smtClean="0">
                    <a:solidFill>
                      <a:srgbClr val="000000"/>
                    </a:solidFill>
                  </a:rPr>
                  <a:t> </a:t>
                </a:r>
                <a:r>
                  <a:rPr lang="uk-UA" b="1" dirty="0">
                    <a:solidFill>
                      <a:srgbClr val="000000"/>
                    </a:solidFill>
                  </a:rPr>
                  <a:t>під прямим кутом і є бісектрисами кутів.</a:t>
                </a:r>
              </a:p>
              <a:p>
                <a:r>
                  <a:rPr lang="uk-UA" dirty="0">
                    <a:solidFill>
                      <a:srgbClr val="000000"/>
                    </a:solidFill>
                  </a:rPr>
                  <a:t>А. Квадрат.    В. Прямокутник.</a:t>
                </a:r>
              </a:p>
              <a:p>
                <a:r>
                  <a:rPr lang="uk-UA" dirty="0">
                    <a:solidFill>
                      <a:srgbClr val="000000"/>
                    </a:solidFill>
                  </a:rPr>
                  <a:t>С. Паралелограм.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uk-UA" dirty="0">
                    <a:solidFill>
                      <a:srgbClr val="000000"/>
                    </a:solidFill>
                  </a:rPr>
                  <a:t>Трапеція.</a:t>
                </a:r>
              </a:p>
              <a:p>
                <a:r>
                  <a:rPr lang="uk-UA" b="1" dirty="0">
                    <a:solidFill>
                      <a:srgbClr val="000000"/>
                    </a:solidFill>
                  </a:rPr>
                  <a:t>8. Скільки хвилин </a:t>
                </a:r>
                <a:r>
                  <a:rPr lang="uk-UA" b="1" dirty="0" smtClean="0">
                    <a:solidFill>
                      <a:srgbClr val="000000"/>
                    </a:solidFill>
                  </a:rPr>
                  <a:t>становить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uk-UA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uk-UA" b="1" dirty="0" smtClean="0">
                    <a:solidFill>
                      <a:srgbClr val="000000"/>
                    </a:solidFill>
                  </a:rPr>
                  <a:t> години  ?</a:t>
                </a:r>
                <a:endParaRPr lang="uk-UA" b="1" dirty="0">
                  <a:solidFill>
                    <a:srgbClr val="000000"/>
                  </a:solidFill>
                </a:endParaRPr>
              </a:p>
              <a:p>
                <a:r>
                  <a:rPr lang="uk-UA" dirty="0">
                    <a:solidFill>
                      <a:srgbClr val="000000"/>
                    </a:solidFill>
                  </a:rPr>
                  <a:t>А. 20 хв.      В. 15 хв.</a:t>
                </a:r>
              </a:p>
              <a:p>
                <a:r>
                  <a:rPr lang="uk-UA" dirty="0">
                    <a:solidFill>
                      <a:srgbClr val="000000"/>
                    </a:solidFill>
                  </a:rPr>
                  <a:t>С. 30 хв.      </a:t>
                </a:r>
                <a:r>
                  <a:rPr lang="en-US" dirty="0">
                    <a:solidFill>
                      <a:srgbClr val="000000"/>
                    </a:solidFill>
                  </a:rPr>
                  <a:t>D.  45 </a:t>
                </a:r>
                <a:r>
                  <a:rPr lang="uk-UA" dirty="0">
                    <a:solidFill>
                      <a:srgbClr val="000000"/>
                    </a:solidFill>
                  </a:rPr>
                  <a:t>хв.</a:t>
                </a:r>
              </a:p>
            </p:txBody>
          </p:sp>
        </mc:Choice>
        <mc:Fallback>
          <p:sp>
            <p:nvSpPr>
              <p:cNvPr id="15" name="Прямокут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3043841" y="1129011"/>
                <a:ext cx="5192958" cy="5116685"/>
              </a:xfrm>
              <a:prstGeom prst="rect">
                <a:avLst/>
              </a:prstGeom>
              <a:blipFill rotWithShape="1">
                <a:blip r:embed="rId4"/>
                <a:stretch>
                  <a:fillRect r="-2113"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068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першого 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2555777" y="1340768"/>
            <a:ext cx="5760640" cy="50573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9. </a:t>
            </a:r>
            <a:r>
              <a:rPr lang="ru-RU" b="1" dirty="0" err="1">
                <a:solidFill>
                  <a:srgbClr val="000000"/>
                </a:solidFill>
              </a:rPr>
              <a:t>Чому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неповна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частка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від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ділення</a:t>
            </a:r>
            <a:r>
              <a:rPr lang="ru-RU" b="1" dirty="0">
                <a:solidFill>
                  <a:srgbClr val="000000"/>
                </a:solidFill>
              </a:rPr>
              <a:t> числа 48 на 5?</a:t>
            </a:r>
          </a:p>
          <a:p>
            <a:r>
              <a:rPr lang="ru-RU" dirty="0">
                <a:solidFill>
                  <a:srgbClr val="000000"/>
                </a:solidFill>
              </a:rPr>
              <a:t>А. 3.             В. 8.</a:t>
            </a:r>
          </a:p>
          <a:p>
            <a:r>
              <a:rPr lang="ru-RU" dirty="0">
                <a:solidFill>
                  <a:srgbClr val="000000"/>
                </a:solidFill>
              </a:rPr>
              <a:t>С. 9.             D. 7.</a:t>
            </a:r>
          </a:p>
          <a:p>
            <a:r>
              <a:rPr lang="ru-RU" b="1" dirty="0">
                <a:solidFill>
                  <a:srgbClr val="000000"/>
                </a:solidFill>
              </a:rPr>
              <a:t>10. Для </a:t>
            </a:r>
            <a:r>
              <a:rPr lang="ru-RU" b="1" dirty="0" err="1">
                <a:solidFill>
                  <a:srgbClr val="000000"/>
                </a:solidFill>
              </a:rPr>
              <a:t>яких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значень</a:t>
            </a:r>
            <a:r>
              <a:rPr lang="ru-RU" b="1" dirty="0">
                <a:solidFill>
                  <a:srgbClr val="000000"/>
                </a:solidFill>
              </a:rPr>
              <a:t> х </a:t>
            </a:r>
            <a:r>
              <a:rPr lang="ru-RU" b="1" dirty="0" err="1">
                <a:solidFill>
                  <a:srgbClr val="000000"/>
                </a:solidFill>
              </a:rPr>
              <a:t>вирази</a:t>
            </a:r>
            <a:r>
              <a:rPr lang="ru-RU" b="1" dirty="0">
                <a:solidFill>
                  <a:srgbClr val="000000"/>
                </a:solidFill>
              </a:rPr>
              <a:t> 16х та 19 + 13 </a:t>
            </a:r>
            <a:r>
              <a:rPr lang="ru-RU" b="1" dirty="0" err="1">
                <a:solidFill>
                  <a:srgbClr val="000000"/>
                </a:solidFill>
              </a:rPr>
              <a:t>рівні</a:t>
            </a:r>
            <a:r>
              <a:rPr lang="ru-RU" b="1" dirty="0">
                <a:solidFill>
                  <a:srgbClr val="000000"/>
                </a:solidFill>
              </a:rPr>
              <a:t>?</a:t>
            </a:r>
          </a:p>
          <a:p>
            <a:r>
              <a:rPr lang="ru-RU" dirty="0">
                <a:solidFill>
                  <a:srgbClr val="000000"/>
                </a:solidFill>
              </a:rPr>
              <a:t>А. 0.              В. 5.</a:t>
            </a:r>
          </a:p>
          <a:p>
            <a:r>
              <a:rPr lang="ru-RU" dirty="0">
                <a:solidFill>
                  <a:srgbClr val="000000"/>
                </a:solidFill>
              </a:rPr>
              <a:t>С. 7.              D. 2.</a:t>
            </a:r>
          </a:p>
          <a:p>
            <a:r>
              <a:rPr lang="ru-RU" dirty="0">
                <a:solidFill>
                  <a:srgbClr val="000000"/>
                </a:solidFill>
              </a:rPr>
              <a:t>11</a:t>
            </a:r>
            <a:r>
              <a:rPr lang="ru-RU" b="1" dirty="0">
                <a:solidFill>
                  <a:srgbClr val="000000"/>
                </a:solidFill>
              </a:rPr>
              <a:t>. Яка </a:t>
            </a:r>
            <a:r>
              <a:rPr lang="ru-RU" b="1" dirty="0" err="1">
                <a:solidFill>
                  <a:srgbClr val="000000"/>
                </a:solidFill>
              </a:rPr>
              <a:t>градусна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міра</a:t>
            </a:r>
            <a:r>
              <a:rPr lang="ru-RU" b="1" dirty="0">
                <a:solidFill>
                  <a:srgbClr val="000000"/>
                </a:solidFill>
              </a:rPr>
              <a:t> кута,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</a:rPr>
              <a:t>дорівнює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</a:rPr>
              <a:t>половині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</a:rPr>
              <a:t>розгорнутого</a:t>
            </a:r>
            <a:r>
              <a:rPr lang="ru-RU" dirty="0">
                <a:solidFill>
                  <a:srgbClr val="000000"/>
                </a:solidFill>
              </a:rPr>
              <a:t>?</a:t>
            </a:r>
          </a:p>
          <a:p>
            <a:r>
              <a:rPr lang="ru-RU" dirty="0">
                <a:solidFill>
                  <a:srgbClr val="000000"/>
                </a:solidFill>
              </a:rPr>
              <a:t>А. 30º.            В. 90°.</a:t>
            </a:r>
          </a:p>
          <a:p>
            <a:r>
              <a:rPr lang="ru-RU" dirty="0">
                <a:solidFill>
                  <a:srgbClr val="000000"/>
                </a:solidFill>
              </a:rPr>
              <a:t>С. 60º.            D.  120°.</a:t>
            </a:r>
          </a:p>
          <a:p>
            <a:r>
              <a:rPr lang="ru-RU" dirty="0">
                <a:solidFill>
                  <a:srgbClr val="000000"/>
                </a:solidFill>
              </a:rPr>
              <a:t>12. </a:t>
            </a:r>
            <a:r>
              <a:rPr lang="ru-RU" b="1" dirty="0" err="1">
                <a:solidFill>
                  <a:srgbClr val="000000"/>
                </a:solidFill>
              </a:rPr>
              <a:t>Площу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якої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фігури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можна</a:t>
            </a:r>
            <a:r>
              <a:rPr lang="ru-RU" b="1" dirty="0">
                <a:solidFill>
                  <a:srgbClr val="000000"/>
                </a:solidFill>
              </a:rPr>
              <a:t>  </a:t>
            </a:r>
            <a:r>
              <a:rPr lang="ru-RU" b="1" dirty="0" err="1">
                <a:solidFill>
                  <a:srgbClr val="000000"/>
                </a:solidFill>
              </a:rPr>
              <a:t>обчислити</a:t>
            </a:r>
            <a:r>
              <a:rPr lang="ru-RU" b="1" dirty="0">
                <a:solidFill>
                  <a:srgbClr val="000000"/>
                </a:solidFill>
              </a:rPr>
              <a:t> за формулою  S =π R² ?</a:t>
            </a:r>
          </a:p>
          <a:p>
            <a:r>
              <a:rPr lang="ru-RU" dirty="0">
                <a:solidFill>
                  <a:srgbClr val="000000"/>
                </a:solidFill>
              </a:rPr>
              <a:t>А. Квадрата.   В. </a:t>
            </a:r>
            <a:r>
              <a:rPr lang="ru-RU" dirty="0" err="1">
                <a:solidFill>
                  <a:srgbClr val="000000"/>
                </a:solidFill>
              </a:rPr>
              <a:t>Прямокутника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</a:rPr>
              <a:t>С. Круга.         D.  Сектора.</a:t>
            </a:r>
          </a:p>
        </p:txBody>
      </p:sp>
    </p:spTree>
    <p:extLst>
      <p:ext uri="{BB962C8B-B14F-4D97-AF65-F5344CB8AC3E}">
        <p14:creationId xmlns:p14="http://schemas.microsoft.com/office/powerpoint/2010/main" val="51327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Відповіді </a:t>
            </a:r>
            <a:r>
              <a:rPr lang="uk-UA" sz="2800" i="1" dirty="0" smtClean="0"/>
              <a:t> </a:t>
            </a:r>
            <a:r>
              <a:rPr lang="uk-UA" sz="2800" i="1" dirty="0"/>
              <a:t>для першого 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2701637" y="1340768"/>
                <a:ext cx="5760640" cy="5057328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1.С.1600.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2.D</a:t>
                </a:r>
                <a:r>
                  <a:rPr lang="uk-UA" b="1" dirty="0">
                    <a:solidFill>
                      <a:srgbClr val="000000"/>
                    </a:solidFill>
                  </a:rPr>
                  <a:t>. Знаменник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3.D</a:t>
                </a:r>
                <a:r>
                  <a:rPr lang="uk-UA" b="1" dirty="0">
                    <a:solidFill>
                      <a:srgbClr val="000000"/>
                    </a:solidFill>
                  </a:rPr>
                  <a:t>. Тупий.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4.С</a:t>
                </a:r>
                <a:r>
                  <a:rPr lang="uk-UA" b="1" dirty="0">
                    <a:solidFill>
                      <a:srgbClr val="000000"/>
                    </a:solidFill>
                  </a:rPr>
                  <a:t>. Медіана.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5.В.6</a:t>
                </a:r>
                <a:r>
                  <a:rPr lang="uk-UA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6.А.2</a:t>
                </a:r>
                <a:r>
                  <a:rPr lang="uk-UA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7.А</a:t>
                </a:r>
                <a:r>
                  <a:rPr lang="uk-UA" b="1" dirty="0">
                    <a:solidFill>
                      <a:srgbClr val="000000"/>
                    </a:solidFill>
                  </a:rPr>
                  <a:t>. Квадрат.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8.В</a:t>
                </a:r>
                <a:r>
                  <a:rPr lang="uk-UA" b="1" dirty="0">
                    <a:solidFill>
                      <a:srgbClr val="000000"/>
                    </a:solidFill>
                  </a:rPr>
                  <a:t>. 15 хв.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9.С</a:t>
                </a:r>
                <a:r>
                  <a:rPr lang="uk-UA" b="1" dirty="0">
                    <a:solidFill>
                      <a:srgbClr val="000000"/>
                    </a:solidFill>
                  </a:rPr>
                  <a:t>. 9.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10.D.2</a:t>
                </a:r>
                <a:r>
                  <a:rPr lang="uk-UA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11.В</a:t>
                </a:r>
                <a:r>
                  <a:rPr lang="uk-UA" b="1" dirty="0">
                    <a:solidFill>
                      <a:srgbClr val="000000"/>
                    </a:solidFill>
                  </a:rPr>
                  <a:t>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b="1" i="1">
                            <a:solidFill>
                              <a:srgbClr val="000000"/>
                            </a:solidFill>
                          </a:rPr>
                        </m:ctrlPr>
                      </m:sSupPr>
                      <m:e>
                        <m:r>
                          <a:rPr lang="uk-UA" b="1" i="1">
                            <a:solidFill>
                              <a:srgbClr val="000000"/>
                            </a:solidFill>
                          </a:rPr>
                          <m:t>𝟗𝟎</m:t>
                        </m:r>
                      </m:e>
                      <m:sup>
                        <m:r>
                          <a:rPr lang="uk-UA" b="1" i="1">
                            <a:solidFill>
                              <a:srgbClr val="000000"/>
                            </a:solidFill>
                          </a:rPr>
                          <m:t>𝟎</m:t>
                        </m:r>
                      </m:sup>
                    </m:sSup>
                  </m:oMath>
                </a14:m>
                <a:r>
                  <a:rPr lang="uk-UA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12.С</a:t>
                </a:r>
                <a:r>
                  <a:rPr lang="uk-UA" b="1" dirty="0">
                    <a:solidFill>
                      <a:srgbClr val="000000"/>
                    </a:solidFill>
                  </a:rPr>
                  <a:t>. Круга.</a:t>
                </a:r>
                <a:endParaRPr lang="ru-RU" dirty="0">
                  <a:solidFill>
                    <a:srgbClr val="000000"/>
                  </a:solidFill>
                </a:endParaRPr>
              </a:p>
            </p:txBody>
          </p:sp>
        </mc:Choice>
        <mc:Fallback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2701637" y="1340768"/>
                <a:ext cx="5760640" cy="5057328"/>
              </a:xfrm>
              <a:prstGeom prst="rect">
                <a:avLst/>
              </a:prstGeom>
              <a:blipFill rotWithShape="1">
                <a:blip r:embed="rId4"/>
                <a:stretch>
                  <a:fillRect l="-847"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304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r>
              <a:rPr lang="uk-UA" sz="1800" dirty="0" smtClean="0"/>
              <a:t>Із десяти сірників складено ключ. Перекладіть в ньому чотири сірники </a:t>
            </a:r>
            <a:r>
              <a:rPr lang="uk-UA" sz="1800" dirty="0" smtClean="0"/>
              <a:t>так, щоб отримати три квадрати.</a:t>
            </a:r>
            <a:endParaRPr lang="ru-RU" sz="1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88840"/>
            <a:ext cx="2515861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89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r>
              <a:rPr lang="uk-UA" sz="1800" dirty="0" smtClean="0"/>
              <a:t>Відповідь.</a:t>
            </a:r>
            <a:endParaRPr lang="ru-RU" sz="1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88840"/>
            <a:ext cx="2515861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5855" y="1988841"/>
            <a:ext cx="2349909" cy="4492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2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другого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2555777" y="1340768"/>
            <a:ext cx="5760640" cy="50573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dirty="0">
                <a:solidFill>
                  <a:srgbClr val="000000"/>
                </a:solidFill>
              </a:rPr>
              <a:t>1.	</a:t>
            </a:r>
            <a:r>
              <a:rPr lang="ru-RU" b="1" dirty="0" err="1">
                <a:solidFill>
                  <a:srgbClr val="000000"/>
                </a:solidFill>
              </a:rPr>
              <a:t>Чому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добуток</a:t>
            </a:r>
            <a:r>
              <a:rPr lang="ru-RU" b="1" dirty="0">
                <a:solidFill>
                  <a:srgbClr val="000000"/>
                </a:solidFill>
              </a:rPr>
              <a:t> 7 і 8 ?</a:t>
            </a:r>
          </a:p>
          <a:p>
            <a:r>
              <a:rPr lang="ru-RU" dirty="0">
                <a:solidFill>
                  <a:srgbClr val="000000"/>
                </a:solidFill>
              </a:rPr>
              <a:t>А. 48.               В. 36.</a:t>
            </a:r>
          </a:p>
          <a:p>
            <a:r>
              <a:rPr lang="ru-RU" dirty="0">
                <a:solidFill>
                  <a:srgbClr val="000000"/>
                </a:solidFill>
              </a:rPr>
              <a:t>С. 16.               D. 56.</a:t>
            </a:r>
          </a:p>
          <a:p>
            <a:r>
              <a:rPr lang="ru-RU" b="1" dirty="0">
                <a:solidFill>
                  <a:srgbClr val="000000"/>
                </a:solidFill>
              </a:rPr>
              <a:t>2.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означає</a:t>
            </a:r>
            <a:r>
              <a:rPr lang="ru-RU" b="1" dirty="0">
                <a:solidFill>
                  <a:srgbClr val="000000"/>
                </a:solidFill>
              </a:rPr>
              <a:t> слово « </a:t>
            </a:r>
            <a:r>
              <a:rPr lang="ru-RU" b="1" dirty="0" err="1">
                <a:solidFill>
                  <a:srgbClr val="000000"/>
                </a:solidFill>
              </a:rPr>
              <a:t>геометрія</a:t>
            </a:r>
            <a:r>
              <a:rPr lang="ru-RU" b="1" dirty="0">
                <a:solidFill>
                  <a:srgbClr val="000000"/>
                </a:solidFill>
              </a:rPr>
              <a:t>» в </a:t>
            </a:r>
            <a:r>
              <a:rPr lang="ru-RU" b="1" dirty="0" err="1" smtClean="0">
                <a:solidFill>
                  <a:srgbClr val="000000"/>
                </a:solidFill>
              </a:rPr>
              <a:t>перекладі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</a:rPr>
              <a:t>з </a:t>
            </a:r>
            <a:r>
              <a:rPr lang="ru-RU" b="1" dirty="0" err="1">
                <a:solidFill>
                  <a:srgbClr val="000000"/>
                </a:solidFill>
              </a:rPr>
              <a:t>грецької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мови</a:t>
            </a:r>
            <a:r>
              <a:rPr lang="ru-RU" b="1" dirty="0">
                <a:solidFill>
                  <a:srgbClr val="000000"/>
                </a:solidFill>
              </a:rPr>
              <a:t> 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Землемірство</a:t>
            </a:r>
            <a:r>
              <a:rPr lang="ru-RU" dirty="0">
                <a:solidFill>
                  <a:srgbClr val="000000"/>
                </a:solidFill>
              </a:rPr>
              <a:t>.     В. </a:t>
            </a:r>
            <a:r>
              <a:rPr lang="ru-RU" dirty="0" err="1">
                <a:solidFill>
                  <a:srgbClr val="000000"/>
                </a:solidFill>
              </a:rPr>
              <a:t>Мореплавство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Пароплавство</a:t>
            </a:r>
            <a:r>
              <a:rPr lang="ru-RU" dirty="0">
                <a:solidFill>
                  <a:srgbClr val="000000"/>
                </a:solidFill>
              </a:rPr>
              <a:t>.     D.  </a:t>
            </a:r>
            <a:r>
              <a:rPr lang="ru-RU" dirty="0" err="1">
                <a:solidFill>
                  <a:srgbClr val="000000"/>
                </a:solidFill>
              </a:rPr>
              <a:t>Скаутство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3. </a:t>
            </a:r>
            <a:r>
              <a:rPr lang="ru-RU" b="1" dirty="0" err="1">
                <a:solidFill>
                  <a:srgbClr val="000000"/>
                </a:solidFill>
              </a:rPr>
              <a:t>Скільки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нулів</a:t>
            </a:r>
            <a:r>
              <a:rPr lang="ru-RU" b="1" dirty="0">
                <a:solidFill>
                  <a:srgbClr val="000000"/>
                </a:solidFill>
              </a:rPr>
              <a:t> у </a:t>
            </a:r>
            <a:r>
              <a:rPr lang="ru-RU" b="1" dirty="0" err="1">
                <a:solidFill>
                  <a:srgbClr val="000000"/>
                </a:solidFill>
              </a:rPr>
              <a:t>записі</a:t>
            </a:r>
            <a:r>
              <a:rPr lang="ru-RU" b="1" dirty="0">
                <a:solidFill>
                  <a:srgbClr val="000000"/>
                </a:solidFill>
              </a:rPr>
              <a:t> числа 1 млн?</a:t>
            </a:r>
          </a:p>
          <a:p>
            <a:r>
              <a:rPr lang="ru-RU" dirty="0">
                <a:solidFill>
                  <a:srgbClr val="000000"/>
                </a:solidFill>
              </a:rPr>
              <a:t>А. 3.                  В. 5.</a:t>
            </a:r>
          </a:p>
          <a:p>
            <a:r>
              <a:rPr lang="ru-RU" dirty="0">
                <a:solidFill>
                  <a:srgbClr val="000000"/>
                </a:solidFill>
              </a:rPr>
              <a:t>С. 6.                  D. 9.</a:t>
            </a:r>
          </a:p>
          <a:p>
            <a:r>
              <a:rPr lang="ru-RU" b="1" dirty="0">
                <a:solidFill>
                  <a:srgbClr val="000000"/>
                </a:solidFill>
              </a:rPr>
              <a:t>4.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таке</a:t>
            </a:r>
            <a:r>
              <a:rPr lang="ru-RU" b="1" dirty="0">
                <a:solidFill>
                  <a:srgbClr val="000000"/>
                </a:solidFill>
              </a:rPr>
              <a:t> сотка?</a:t>
            </a:r>
          </a:p>
          <a:p>
            <a:r>
              <a:rPr lang="ru-RU" dirty="0">
                <a:solidFill>
                  <a:srgbClr val="000000"/>
                </a:solidFill>
              </a:rPr>
              <a:t>А. 1 га.              В. 1а.</a:t>
            </a:r>
          </a:p>
          <a:p>
            <a:r>
              <a:rPr lang="ru-RU" dirty="0">
                <a:solidFill>
                  <a:srgbClr val="000000"/>
                </a:solidFill>
              </a:rPr>
              <a:t>С. 1 см².            D. 1 дм².</a:t>
            </a:r>
          </a:p>
        </p:txBody>
      </p:sp>
    </p:spTree>
    <p:extLst>
      <p:ext uri="{BB962C8B-B14F-4D97-AF65-F5344CB8AC3E}">
        <p14:creationId xmlns:p14="http://schemas.microsoft.com/office/powerpoint/2010/main" val="55137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другого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1979712" y="1412776"/>
            <a:ext cx="6696744" cy="49853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5. </a:t>
            </a:r>
            <a:r>
              <a:rPr lang="ru-RU" b="1" dirty="0" err="1">
                <a:solidFill>
                  <a:srgbClr val="000000"/>
                </a:solidFill>
              </a:rPr>
              <a:t>Чому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площа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прямокутника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зі</a:t>
            </a:r>
            <a:r>
              <a:rPr lang="ru-RU" b="1" dirty="0">
                <a:solidFill>
                  <a:srgbClr val="000000"/>
                </a:solidFill>
              </a:rPr>
              <a:t> сторонами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smtClean="0">
                <a:solidFill>
                  <a:srgbClr val="000000"/>
                </a:solidFill>
              </a:rPr>
              <a:t>6 </a:t>
            </a:r>
            <a:r>
              <a:rPr lang="ru-RU" b="1" dirty="0">
                <a:solidFill>
                  <a:srgbClr val="000000"/>
                </a:solidFill>
              </a:rPr>
              <a:t>см і 5 см?</a:t>
            </a:r>
          </a:p>
          <a:p>
            <a:r>
              <a:rPr lang="ru-RU" dirty="0">
                <a:solidFill>
                  <a:srgbClr val="000000"/>
                </a:solidFill>
              </a:rPr>
              <a:t>А. 31 см².           В. 30см².</a:t>
            </a:r>
          </a:p>
          <a:p>
            <a:r>
              <a:rPr lang="ru-RU" dirty="0">
                <a:solidFill>
                  <a:srgbClr val="000000"/>
                </a:solidFill>
              </a:rPr>
              <a:t>С. 33 см².           </a:t>
            </a:r>
            <a:r>
              <a:rPr lang="en-US" dirty="0">
                <a:solidFill>
                  <a:srgbClr val="000000"/>
                </a:solidFill>
              </a:rPr>
              <a:t>D.  32</a:t>
            </a:r>
            <a:r>
              <a:rPr lang="ru-RU" dirty="0">
                <a:solidFill>
                  <a:srgbClr val="000000"/>
                </a:solidFill>
              </a:rPr>
              <a:t>см².</a:t>
            </a:r>
          </a:p>
          <a:p>
            <a:r>
              <a:rPr lang="ru-RU" b="1" dirty="0">
                <a:solidFill>
                  <a:srgbClr val="000000"/>
                </a:solidFill>
              </a:rPr>
              <a:t>6. </a:t>
            </a:r>
            <a:r>
              <a:rPr lang="ru-RU" b="1" dirty="0" err="1">
                <a:solidFill>
                  <a:srgbClr val="000000"/>
                </a:solidFill>
              </a:rPr>
              <a:t>Чому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нульовий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степінь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довільного</a:t>
            </a:r>
            <a:r>
              <a:rPr lang="ru-RU" b="1" dirty="0">
                <a:solidFill>
                  <a:srgbClr val="000000"/>
                </a:solidFill>
              </a:rPr>
              <a:t> числа ? </a:t>
            </a:r>
          </a:p>
          <a:p>
            <a:r>
              <a:rPr lang="ru-RU" dirty="0">
                <a:solidFill>
                  <a:srgbClr val="000000"/>
                </a:solidFill>
              </a:rPr>
              <a:t>А. 0.                    В. 1.</a:t>
            </a:r>
          </a:p>
          <a:p>
            <a:r>
              <a:rPr lang="ru-RU" dirty="0">
                <a:solidFill>
                  <a:srgbClr val="000000"/>
                </a:solidFill>
              </a:rPr>
              <a:t>С. 2.                    </a:t>
            </a:r>
            <a:r>
              <a:rPr lang="en-US" dirty="0">
                <a:solidFill>
                  <a:srgbClr val="000000"/>
                </a:solidFill>
              </a:rPr>
              <a:t>D. 3.</a:t>
            </a:r>
          </a:p>
          <a:p>
            <a:r>
              <a:rPr lang="en-US" b="1" dirty="0">
                <a:solidFill>
                  <a:srgbClr val="000000"/>
                </a:solidFill>
              </a:rPr>
              <a:t>7. </a:t>
            </a:r>
            <a:r>
              <a:rPr lang="ru-RU" b="1" dirty="0" err="1">
                <a:solidFill>
                  <a:srgbClr val="000000"/>
                </a:solidFill>
              </a:rPr>
              <a:t>Чому</a:t>
            </a:r>
            <a:r>
              <a:rPr lang="ru-RU" b="1" dirty="0">
                <a:solidFill>
                  <a:srgbClr val="000000"/>
                </a:solidFill>
              </a:rPr>
              <a:t> 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 </a:t>
            </a:r>
            <a:r>
              <a:rPr lang="ru-RU" b="1" dirty="0" err="1">
                <a:solidFill>
                  <a:srgbClr val="000000"/>
                </a:solidFill>
              </a:rPr>
              <a:t>коефіцієнт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виразу</a:t>
            </a:r>
            <a:r>
              <a:rPr lang="ru-RU" b="1" dirty="0">
                <a:solidFill>
                  <a:srgbClr val="000000"/>
                </a:solidFill>
              </a:rPr>
              <a:t> а² в</a:t>
            </a:r>
            <a:r>
              <a:rPr lang="ru-RU" dirty="0">
                <a:solidFill>
                  <a:srgbClr val="000000"/>
                </a:solidFill>
              </a:rPr>
              <a:t> ?</a:t>
            </a:r>
          </a:p>
          <a:p>
            <a:r>
              <a:rPr lang="ru-RU" dirty="0">
                <a:solidFill>
                  <a:srgbClr val="000000"/>
                </a:solidFill>
              </a:rPr>
              <a:t>А. 2.                    В.0.</a:t>
            </a:r>
          </a:p>
          <a:p>
            <a:r>
              <a:rPr lang="ru-RU" dirty="0">
                <a:solidFill>
                  <a:srgbClr val="000000"/>
                </a:solidFill>
              </a:rPr>
              <a:t>С. 1.   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>
                <a:solidFill>
                  <a:srgbClr val="000000"/>
                </a:solidFill>
              </a:rPr>
              <a:t>Не </a:t>
            </a:r>
            <a:r>
              <a:rPr lang="ru-RU" dirty="0" err="1">
                <a:solidFill>
                  <a:srgbClr val="000000"/>
                </a:solidFill>
              </a:rPr>
              <a:t>існує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8. Периметр квадрата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  24 см </a:t>
            </a:r>
            <a:r>
              <a:rPr lang="ru-RU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Чому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його</a:t>
            </a:r>
            <a:r>
              <a:rPr lang="ru-RU" b="1" dirty="0">
                <a:solidFill>
                  <a:srgbClr val="000000"/>
                </a:solidFill>
              </a:rPr>
              <a:t> сторона ?</a:t>
            </a:r>
          </a:p>
          <a:p>
            <a:r>
              <a:rPr lang="ru-RU" dirty="0">
                <a:solidFill>
                  <a:srgbClr val="000000"/>
                </a:solidFill>
              </a:rPr>
              <a:t>А. 8 см.                В. 4 см.</a:t>
            </a:r>
          </a:p>
          <a:p>
            <a:r>
              <a:rPr lang="ru-RU" dirty="0">
                <a:solidFill>
                  <a:srgbClr val="000000"/>
                </a:solidFill>
              </a:rPr>
              <a:t>С. 6 см.                </a:t>
            </a:r>
            <a:r>
              <a:rPr lang="en-US" dirty="0">
                <a:solidFill>
                  <a:srgbClr val="000000"/>
                </a:solidFill>
              </a:rPr>
              <a:t>D.  12 </a:t>
            </a:r>
            <a:r>
              <a:rPr lang="ru-RU" dirty="0">
                <a:solidFill>
                  <a:srgbClr val="000000"/>
                </a:solidFill>
              </a:rPr>
              <a:t>см.</a:t>
            </a:r>
          </a:p>
        </p:txBody>
      </p:sp>
    </p:spTree>
    <p:extLst>
      <p:ext uri="{BB962C8B-B14F-4D97-AF65-F5344CB8AC3E}">
        <p14:creationId xmlns:p14="http://schemas.microsoft.com/office/powerpoint/2010/main" val="277889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другого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r>
                  <a:rPr lang="ru-RU" b="1" dirty="0">
                    <a:solidFill>
                      <a:srgbClr val="000000"/>
                    </a:solidFill>
                  </a:rPr>
                  <a:t>9.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Яким</a:t>
                </a:r>
                <a:r>
                  <a:rPr lang="ru-RU" b="1" dirty="0">
                    <a:solidFill>
                      <a:srgbClr val="000000"/>
                    </a:solidFill>
                  </a:rPr>
                  <a:t> є число у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квадраті</a:t>
                </a:r>
                <a:r>
                  <a:rPr lang="ru-RU" b="1" dirty="0">
                    <a:solidFill>
                      <a:srgbClr val="000000"/>
                    </a:solidFill>
                  </a:rPr>
                  <a:t> 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Додатним</a:t>
                </a:r>
                <a:r>
                  <a:rPr lang="ru-RU" dirty="0">
                    <a:solidFill>
                      <a:srgbClr val="000000"/>
                    </a:solidFill>
                  </a:rPr>
                  <a:t>.       В. </a:t>
                </a:r>
                <a:r>
                  <a:rPr lang="ru-RU" dirty="0" err="1">
                    <a:solidFill>
                      <a:srgbClr val="000000"/>
                    </a:solidFill>
                  </a:rPr>
                  <a:t>Від’ємним</a:t>
                </a:r>
                <a:r>
                  <a:rPr lang="ru-RU" dirty="0">
                    <a:solidFill>
                      <a:srgbClr val="000000"/>
                    </a:solidFill>
                  </a:rPr>
                  <a:t>. 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Парним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Непарним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10.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Який</a:t>
                </a:r>
                <a:r>
                  <a:rPr lang="ru-RU" b="1" dirty="0">
                    <a:solidFill>
                      <a:srgbClr val="000000"/>
                    </a:solidFill>
                  </a:rPr>
                  <a:t> знак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відповідає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строгій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нерівності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   </a:t>
                </a:r>
                <a14:m>
                  <m:oMath xmlns:m="http://schemas.openxmlformats.org/officeDocument/2006/math">
                    <m:r>
                      <a:rPr lang="ru-RU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.                    </a:t>
                </a:r>
                <a:r>
                  <a:rPr lang="ru-RU" dirty="0">
                    <a:solidFill>
                      <a:srgbClr val="000000"/>
                    </a:solidFill>
                  </a:rPr>
                  <a:t>В.&lt;.</a:t>
                </a:r>
              </a:p>
              <a:p>
                <a:r>
                  <a:rPr lang="ru-RU" dirty="0" smtClean="0">
                    <a:solidFill>
                      <a:srgbClr val="000000"/>
                    </a:solidFill>
                  </a:rPr>
                  <a:t>   С</a:t>
                </a:r>
                <a:r>
                  <a:rPr lang="ru-RU" dirty="0">
                    <a:solidFill>
                      <a:srgbClr val="000000"/>
                    </a:solidFill>
                  </a:rPr>
                  <a:t>.  </a:t>
                </a:r>
                <a:r>
                  <a:rPr lang="ru-RU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ru-RU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 .                      </a:t>
                </a:r>
                <a:r>
                  <a:rPr lang="en-US" dirty="0" smtClean="0">
                    <a:solidFill>
                      <a:srgbClr val="000000"/>
                    </a:solidFill>
                  </a:rPr>
                  <a:t>D</a:t>
                </a:r>
                <a:r>
                  <a:rPr lang="en-US" dirty="0">
                    <a:solidFill>
                      <a:srgbClr val="000000"/>
                    </a:solidFill>
                  </a:rPr>
                  <a:t>.   </a:t>
                </a:r>
                <a:r>
                  <a:rPr lang="en-US" dirty="0" smtClean="0">
                    <a:solidFill>
                      <a:srgbClr val="000000"/>
                    </a:solidFill>
                  </a:rPr>
                  <a:t>=</a:t>
                </a:r>
                <a:r>
                  <a:rPr lang="uk-UA" dirty="0" smtClean="0">
                    <a:solidFill>
                      <a:srgbClr val="000000"/>
                    </a:solidFill>
                  </a:rPr>
                  <a:t>.</a:t>
                </a:r>
                <a:endParaRPr lang="en-US" dirty="0">
                  <a:solidFill>
                    <a:srgbClr val="000000"/>
                  </a:solidFill>
                </a:endParaRPr>
              </a:p>
              <a:p>
                <a:r>
                  <a:rPr lang="en-US" b="1" dirty="0" smtClean="0">
                    <a:solidFill>
                      <a:srgbClr val="000000"/>
                    </a:solidFill>
                  </a:rPr>
                  <a:t>11</a:t>
                </a:r>
                <a:r>
                  <a:rPr lang="en-US" b="1" dirty="0">
                    <a:solidFill>
                      <a:srgbClr val="000000"/>
                    </a:solidFill>
                  </a:rPr>
                  <a:t>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Хто</a:t>
                </a:r>
                <a:r>
                  <a:rPr lang="ru-RU" b="1" dirty="0">
                    <a:solidFill>
                      <a:srgbClr val="000000"/>
                    </a:solidFill>
                  </a:rPr>
                  <a:t> з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математиків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запропонував</a:t>
                </a:r>
                <a:r>
                  <a:rPr lang="ru-RU" b="1" dirty="0">
                    <a:solidFill>
                      <a:srgbClr val="000000"/>
                    </a:solidFill>
                  </a:rPr>
                  <a:t> символ </a:t>
                </a:r>
                <a:r>
                  <a:rPr lang="ru-RU" b="1" dirty="0" smtClean="0">
                    <a:solidFill>
                      <a:srgbClr val="000000"/>
                    </a:solidFill>
                  </a:rPr>
                  <a:t>для</a:t>
                </a:r>
              </a:p>
              <a:p>
                <a:r>
                  <a:rPr lang="ru-RU" b="1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позначення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дії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множення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і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ділення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Ейлер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   В. Джонсон. 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Лейбніц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>
                    <a:solidFill>
                      <a:srgbClr val="000000"/>
                    </a:solidFill>
                  </a:rPr>
                  <a:t>Гаусс.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12. Як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називається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рівняння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виду ах + в =0?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Лінійне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  В. </a:t>
                </a:r>
                <a:r>
                  <a:rPr lang="ru-RU" dirty="0" err="1">
                    <a:solidFill>
                      <a:srgbClr val="000000"/>
                    </a:solidFill>
                  </a:rPr>
                  <a:t>Квадратне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Біквадратне</a:t>
                </a:r>
                <a:r>
                  <a:rPr lang="ru-RU" dirty="0">
                    <a:solidFill>
                      <a:srgbClr val="000000"/>
                    </a:solidFill>
                  </a:rPr>
                  <a:t>.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Кубічне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661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другого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r>
                  <a:rPr lang="ru-RU" b="1" dirty="0">
                    <a:solidFill>
                      <a:srgbClr val="000000"/>
                    </a:solidFill>
                  </a:rPr>
                  <a:t>9.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Яким</a:t>
                </a:r>
                <a:r>
                  <a:rPr lang="ru-RU" b="1" dirty="0">
                    <a:solidFill>
                      <a:srgbClr val="000000"/>
                    </a:solidFill>
                  </a:rPr>
                  <a:t> є число у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квадраті</a:t>
                </a:r>
                <a:r>
                  <a:rPr lang="ru-RU" b="1" dirty="0">
                    <a:solidFill>
                      <a:srgbClr val="000000"/>
                    </a:solidFill>
                  </a:rPr>
                  <a:t> 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Додатним</a:t>
                </a:r>
                <a:r>
                  <a:rPr lang="ru-RU" dirty="0">
                    <a:solidFill>
                      <a:srgbClr val="000000"/>
                    </a:solidFill>
                  </a:rPr>
                  <a:t>.       В. </a:t>
                </a:r>
                <a:r>
                  <a:rPr lang="ru-RU" dirty="0" err="1">
                    <a:solidFill>
                      <a:srgbClr val="000000"/>
                    </a:solidFill>
                  </a:rPr>
                  <a:t>Від’ємним</a:t>
                </a:r>
                <a:r>
                  <a:rPr lang="ru-RU" dirty="0">
                    <a:solidFill>
                      <a:srgbClr val="000000"/>
                    </a:solidFill>
                  </a:rPr>
                  <a:t>. 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Парним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Непарним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10.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Який</a:t>
                </a:r>
                <a:r>
                  <a:rPr lang="ru-RU" b="1" dirty="0">
                    <a:solidFill>
                      <a:srgbClr val="000000"/>
                    </a:solidFill>
                  </a:rPr>
                  <a:t> знак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відповідає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строгій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нерівності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   </a:t>
                </a:r>
                <a14:m>
                  <m:oMath xmlns:m="http://schemas.openxmlformats.org/officeDocument/2006/math">
                    <m:r>
                      <a:rPr lang="ru-RU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.                    </a:t>
                </a:r>
                <a:r>
                  <a:rPr lang="ru-RU" dirty="0">
                    <a:solidFill>
                      <a:srgbClr val="000000"/>
                    </a:solidFill>
                  </a:rPr>
                  <a:t>В.&lt;.</a:t>
                </a:r>
              </a:p>
              <a:p>
                <a:r>
                  <a:rPr lang="ru-RU" dirty="0" smtClean="0">
                    <a:solidFill>
                      <a:srgbClr val="000000"/>
                    </a:solidFill>
                  </a:rPr>
                  <a:t>   С</a:t>
                </a:r>
                <a:r>
                  <a:rPr lang="ru-RU" dirty="0">
                    <a:solidFill>
                      <a:srgbClr val="000000"/>
                    </a:solidFill>
                  </a:rPr>
                  <a:t>.  </a:t>
                </a:r>
                <a:r>
                  <a:rPr lang="ru-RU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ru-RU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 .                      </a:t>
                </a:r>
                <a:r>
                  <a:rPr lang="en-US" dirty="0" smtClean="0">
                    <a:solidFill>
                      <a:srgbClr val="000000"/>
                    </a:solidFill>
                  </a:rPr>
                  <a:t>D</a:t>
                </a:r>
                <a:r>
                  <a:rPr lang="en-US" dirty="0">
                    <a:solidFill>
                      <a:srgbClr val="000000"/>
                    </a:solidFill>
                  </a:rPr>
                  <a:t>.   </a:t>
                </a:r>
                <a:r>
                  <a:rPr lang="en-US" dirty="0" smtClean="0">
                    <a:solidFill>
                      <a:srgbClr val="000000"/>
                    </a:solidFill>
                  </a:rPr>
                  <a:t>=</a:t>
                </a:r>
                <a:r>
                  <a:rPr lang="uk-UA" dirty="0" smtClean="0">
                    <a:solidFill>
                      <a:srgbClr val="000000"/>
                    </a:solidFill>
                  </a:rPr>
                  <a:t>.</a:t>
                </a:r>
                <a:endParaRPr lang="en-US" dirty="0">
                  <a:solidFill>
                    <a:srgbClr val="000000"/>
                  </a:solidFill>
                </a:endParaRPr>
              </a:p>
              <a:p>
                <a:r>
                  <a:rPr lang="en-US" b="1" dirty="0" smtClean="0">
                    <a:solidFill>
                      <a:srgbClr val="000000"/>
                    </a:solidFill>
                  </a:rPr>
                  <a:t>11</a:t>
                </a:r>
                <a:r>
                  <a:rPr lang="en-US" b="1" dirty="0">
                    <a:solidFill>
                      <a:srgbClr val="000000"/>
                    </a:solidFill>
                  </a:rPr>
                  <a:t>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Хто</a:t>
                </a:r>
                <a:r>
                  <a:rPr lang="ru-RU" b="1" dirty="0">
                    <a:solidFill>
                      <a:srgbClr val="000000"/>
                    </a:solidFill>
                  </a:rPr>
                  <a:t> з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математиків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запропонував</a:t>
                </a:r>
                <a:r>
                  <a:rPr lang="ru-RU" b="1" dirty="0">
                    <a:solidFill>
                      <a:srgbClr val="000000"/>
                    </a:solidFill>
                  </a:rPr>
                  <a:t> символ </a:t>
                </a:r>
                <a:r>
                  <a:rPr lang="ru-RU" b="1" dirty="0" smtClean="0">
                    <a:solidFill>
                      <a:srgbClr val="000000"/>
                    </a:solidFill>
                  </a:rPr>
                  <a:t>для</a:t>
                </a:r>
              </a:p>
              <a:p>
                <a:r>
                  <a:rPr lang="ru-RU" b="1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позначення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дії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множення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і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ділення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Ейлер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   В. Джонсон. 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Лейбніц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>
                    <a:solidFill>
                      <a:srgbClr val="000000"/>
                    </a:solidFill>
                  </a:rPr>
                  <a:t>Гаусс.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12. Як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називається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рівняння</a:t>
                </a:r>
                <a:r>
                  <a:rPr lang="ru-RU" b="1" dirty="0">
                    <a:solidFill>
                      <a:srgbClr val="000000"/>
                    </a:solidFill>
                  </a:rPr>
                  <a:t> виду ах + в =0?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Лінійне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  В. </a:t>
                </a:r>
                <a:r>
                  <a:rPr lang="ru-RU" dirty="0" err="1">
                    <a:solidFill>
                      <a:srgbClr val="000000"/>
                    </a:solidFill>
                  </a:rPr>
                  <a:t>Квадратне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Біквадратне</a:t>
                </a:r>
                <a:r>
                  <a:rPr lang="ru-RU" dirty="0">
                    <a:solidFill>
                      <a:srgbClr val="000000"/>
                    </a:solidFill>
                  </a:rPr>
                  <a:t>.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Кубічне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0434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>Відповіді</a:t>
            </a:r>
            <a:r>
              <a:rPr lang="uk-UA" sz="2800" i="1" dirty="0" smtClean="0"/>
              <a:t> </a:t>
            </a:r>
            <a:r>
              <a:rPr lang="uk-UA" sz="2800" i="1" dirty="0"/>
              <a:t>для </a:t>
            </a:r>
            <a:r>
              <a:rPr lang="uk-UA" sz="2800" i="1" dirty="0" smtClean="0"/>
              <a:t>другого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1. D. 56.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2. А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</a:t>
                </a:r>
                <a:r>
                  <a:rPr lang="uk-UA" b="1" dirty="0" err="1">
                    <a:solidFill>
                      <a:schemeClr val="tx2">
                        <a:lumMod val="50000"/>
                      </a:schemeClr>
                    </a:solidFill>
                  </a:rPr>
                  <a:t>Землемірство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3. С.6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4. В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1а.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5. В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30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b="1" i="1">
                            <a:solidFill>
                              <a:schemeClr val="tx2">
                                <a:lumMod val="50000"/>
                              </a:schemeClr>
                            </a:solidFill>
                          </a:rPr>
                        </m:ctrlPr>
                      </m:sSupPr>
                      <m:e>
                        <m:r>
                          <a:rPr lang="uk-UA" b="1" i="1">
                            <a:solidFill>
                              <a:schemeClr val="tx2">
                                <a:lumMod val="50000"/>
                              </a:schemeClr>
                            </a:solidFill>
                          </a:rPr>
                          <m:t>см</m:t>
                        </m:r>
                      </m:e>
                      <m:sup>
                        <m:r>
                          <a:rPr lang="uk-UA" b="1" i="1">
                            <a:solidFill>
                              <a:schemeClr val="tx2">
                                <a:lumMod val="50000"/>
                              </a:schemeClr>
                            </a:solidFill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6. В.1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7. С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1.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8. С.6 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см.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9. А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Додатним.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10. В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</a:t>
                </a:r>
                <a14:m>
                  <m:oMath xmlns:m="http://schemas.openxmlformats.org/officeDocument/2006/math">
                    <m:r>
                      <a:rPr lang="uk-UA" b="1" i="1">
                        <a:solidFill>
                          <a:schemeClr val="tx2">
                            <a:lumMod val="50000"/>
                          </a:schemeClr>
                        </a:solidFill>
                      </a:rPr>
                      <m:t>&lt;.</m:t>
                    </m:r>
                  </m:oMath>
                </a14:m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11. С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</a:t>
                </a:r>
                <a:r>
                  <a:rPr lang="uk-UA" b="1" dirty="0" err="1">
                    <a:solidFill>
                      <a:schemeClr val="tx2">
                        <a:lumMod val="50000"/>
                      </a:schemeClr>
                    </a:solidFill>
                  </a:rPr>
                  <a:t>Лейбніц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12. А</a:t>
                </a:r>
                <a:r>
                  <a:rPr lang="uk-UA" b="1" dirty="0">
                    <a:solidFill>
                      <a:schemeClr val="tx2">
                        <a:lumMod val="50000"/>
                      </a:schemeClr>
                    </a:solidFill>
                  </a:rPr>
                  <a:t>. </a:t>
                </a:r>
                <a:r>
                  <a:rPr lang="uk-UA" b="1" dirty="0" smtClean="0">
                    <a:solidFill>
                      <a:schemeClr val="tx2">
                        <a:lumMod val="50000"/>
                      </a:schemeClr>
                    </a:solidFill>
                  </a:rPr>
                  <a:t>Лінійне.</a:t>
                </a:r>
                <a:endParaRPr lang="ru-RU" dirty="0">
                  <a:solidFill>
                    <a:schemeClr val="tx2">
                      <a:lumMod val="50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blipFill rotWithShape="1">
                <a:blip r:embed="rId4"/>
                <a:stretch>
                  <a:fillRect l="-820"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689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r>
              <a:rPr lang="uk-UA" sz="1800" dirty="0" smtClean="0"/>
              <a:t>Побудована фігура, як показано на рис. Перекладіть в ній п</a:t>
            </a:r>
            <a:r>
              <a:rPr lang="en-US" sz="1800" dirty="0" smtClean="0"/>
              <a:t>’</a:t>
            </a:r>
            <a:r>
              <a:rPr lang="uk-UA" sz="1800" dirty="0" smtClean="0"/>
              <a:t>ять сірників так, щоб отримати  три квадрати.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52272"/>
            <a:ext cx="5292650" cy="3405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675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pPr marL="0" indent="0">
              <a:buNone/>
            </a:pPr>
            <a:r>
              <a:rPr lang="uk-UA" sz="1800" dirty="0" smtClean="0"/>
              <a:t>Відповідь.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47547"/>
            <a:ext cx="3755943" cy="2416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591" y="4332024"/>
            <a:ext cx="3271642" cy="2244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603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третього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1979712" y="1412776"/>
            <a:ext cx="6696744" cy="49853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1.	</a:t>
            </a:r>
            <a:r>
              <a:rPr lang="ru-RU" b="1" dirty="0" err="1">
                <a:solidFill>
                  <a:srgbClr val="000000"/>
                </a:solidFill>
              </a:rPr>
              <a:t>Скільки</a:t>
            </a:r>
            <a:r>
              <a:rPr lang="ru-RU" b="1" dirty="0">
                <a:solidFill>
                  <a:srgbClr val="000000"/>
                </a:solidFill>
              </a:rPr>
              <a:t> буде, </a:t>
            </a:r>
            <a:r>
              <a:rPr lang="ru-RU" b="1" dirty="0" err="1">
                <a:solidFill>
                  <a:srgbClr val="000000"/>
                </a:solidFill>
              </a:rPr>
              <a:t>якщо</a:t>
            </a:r>
            <a:r>
              <a:rPr lang="ru-RU" b="1" dirty="0">
                <a:solidFill>
                  <a:srgbClr val="000000"/>
                </a:solidFill>
              </a:rPr>
              <a:t> 5 </a:t>
            </a:r>
            <a:r>
              <a:rPr lang="ru-RU" b="1" dirty="0" err="1">
                <a:solidFill>
                  <a:srgbClr val="000000"/>
                </a:solidFill>
              </a:rPr>
              <a:t>розділити</a:t>
            </a:r>
            <a:r>
              <a:rPr lang="ru-RU" b="1" dirty="0">
                <a:solidFill>
                  <a:srgbClr val="000000"/>
                </a:solidFill>
              </a:rPr>
              <a:t> на 0,01?</a:t>
            </a:r>
          </a:p>
          <a:p>
            <a:r>
              <a:rPr lang="ru-RU" dirty="0">
                <a:solidFill>
                  <a:srgbClr val="000000"/>
                </a:solidFill>
              </a:rPr>
              <a:t>А. 5.                       В. 50.</a:t>
            </a:r>
          </a:p>
          <a:p>
            <a:r>
              <a:rPr lang="ru-RU" dirty="0">
                <a:solidFill>
                  <a:srgbClr val="000000"/>
                </a:solidFill>
              </a:rPr>
              <a:t>С. 0,05.                  </a:t>
            </a:r>
            <a:r>
              <a:rPr lang="en-US" dirty="0">
                <a:solidFill>
                  <a:srgbClr val="000000"/>
                </a:solidFill>
              </a:rPr>
              <a:t>D. 500.</a:t>
            </a:r>
          </a:p>
          <a:p>
            <a:r>
              <a:rPr lang="en-US" b="1" dirty="0">
                <a:solidFill>
                  <a:srgbClr val="000000"/>
                </a:solidFill>
              </a:rPr>
              <a:t>2. </a:t>
            </a:r>
            <a:r>
              <a:rPr lang="ru-RU" b="1" dirty="0">
                <a:solidFill>
                  <a:srgbClr val="000000"/>
                </a:solidFill>
              </a:rPr>
              <a:t>Як </a:t>
            </a:r>
            <a:r>
              <a:rPr lang="ru-RU" b="1" dirty="0" err="1">
                <a:solidFill>
                  <a:srgbClr val="000000"/>
                </a:solidFill>
              </a:rPr>
              <a:t>називається</a:t>
            </a:r>
            <a:r>
              <a:rPr lang="ru-RU" b="1" dirty="0">
                <a:solidFill>
                  <a:srgbClr val="000000"/>
                </a:solidFill>
              </a:rPr>
              <a:t> закон, </a:t>
            </a:r>
            <a:r>
              <a:rPr lang="ru-RU" b="1" dirty="0" err="1">
                <a:solidFill>
                  <a:srgbClr val="000000"/>
                </a:solidFill>
              </a:rPr>
              <a:t>який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записується</a:t>
            </a:r>
            <a:r>
              <a:rPr lang="ru-RU" b="1" dirty="0">
                <a:solidFill>
                  <a:srgbClr val="000000"/>
                </a:solidFill>
              </a:rPr>
              <a:t> у </a:t>
            </a:r>
            <a:r>
              <a:rPr lang="ru-RU" b="1" dirty="0" err="1">
                <a:solidFill>
                  <a:srgbClr val="000000"/>
                </a:solidFill>
              </a:rPr>
              <a:t>вигляді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err="1" smtClean="0">
                <a:solidFill>
                  <a:srgbClr val="000000"/>
                </a:solidFill>
              </a:rPr>
              <a:t>рівності</a:t>
            </a:r>
            <a:endParaRPr lang="ru-RU" b="1" dirty="0">
              <a:solidFill>
                <a:srgbClr val="000000"/>
              </a:solidFill>
            </a:endParaRPr>
          </a:p>
          <a:p>
            <a:r>
              <a:rPr lang="ru-RU" b="1" dirty="0">
                <a:solidFill>
                  <a:srgbClr val="000000"/>
                </a:solidFill>
              </a:rPr>
              <a:t>а (в +с ) = </a:t>
            </a:r>
            <a:r>
              <a:rPr lang="ru-RU" b="1" dirty="0" err="1">
                <a:solidFill>
                  <a:srgbClr val="000000"/>
                </a:solidFill>
              </a:rPr>
              <a:t>ав</a:t>
            </a:r>
            <a:r>
              <a:rPr lang="ru-RU" b="1" dirty="0">
                <a:solidFill>
                  <a:srgbClr val="000000"/>
                </a:solidFill>
              </a:rPr>
              <a:t> + ас 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Сполучний</a:t>
            </a:r>
            <a:r>
              <a:rPr lang="ru-RU" dirty="0">
                <a:solidFill>
                  <a:srgbClr val="000000"/>
                </a:solidFill>
              </a:rPr>
              <a:t>.       В. </a:t>
            </a:r>
            <a:r>
              <a:rPr lang="ru-RU" dirty="0" err="1">
                <a:solidFill>
                  <a:srgbClr val="000000"/>
                </a:solidFill>
              </a:rPr>
              <a:t>Переставний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Розподільний</a:t>
            </a:r>
            <a:r>
              <a:rPr lang="ru-RU" dirty="0">
                <a:solidFill>
                  <a:srgbClr val="000000"/>
                </a:solidFill>
              </a:rPr>
              <a:t>.   </a:t>
            </a:r>
            <a:r>
              <a:rPr lang="en-US" dirty="0">
                <a:solidFill>
                  <a:srgbClr val="000000"/>
                </a:solidFill>
              </a:rPr>
              <a:t>D .</a:t>
            </a:r>
            <a:r>
              <a:rPr lang="ru-RU" dirty="0" err="1">
                <a:solidFill>
                  <a:srgbClr val="000000"/>
                </a:solidFill>
              </a:rPr>
              <a:t>Гравітаційний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3. Яке з чисел </a:t>
            </a:r>
            <a:r>
              <a:rPr lang="ru-RU" b="1" dirty="0" err="1">
                <a:solidFill>
                  <a:srgbClr val="000000"/>
                </a:solidFill>
              </a:rPr>
              <a:t>кратне</a:t>
            </a:r>
            <a:r>
              <a:rPr lang="ru-RU" b="1" dirty="0">
                <a:solidFill>
                  <a:srgbClr val="000000"/>
                </a:solidFill>
              </a:rPr>
              <a:t> 13 ?</a:t>
            </a:r>
          </a:p>
          <a:p>
            <a:r>
              <a:rPr lang="ru-RU" dirty="0">
                <a:solidFill>
                  <a:srgbClr val="000000"/>
                </a:solidFill>
              </a:rPr>
              <a:t>А. 32.                       В.52.</a:t>
            </a:r>
          </a:p>
          <a:p>
            <a:r>
              <a:rPr lang="ru-RU" dirty="0">
                <a:solidFill>
                  <a:srgbClr val="000000"/>
                </a:solidFill>
              </a:rPr>
              <a:t>С.42.                        </a:t>
            </a:r>
            <a:r>
              <a:rPr lang="en-US" dirty="0">
                <a:solidFill>
                  <a:srgbClr val="000000"/>
                </a:solidFill>
              </a:rPr>
              <a:t>D.62.</a:t>
            </a:r>
          </a:p>
          <a:p>
            <a:r>
              <a:rPr lang="en-US" b="1" dirty="0">
                <a:solidFill>
                  <a:srgbClr val="000000"/>
                </a:solidFill>
              </a:rPr>
              <a:t>4.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означає</a:t>
            </a:r>
            <a:r>
              <a:rPr lang="ru-RU" b="1" dirty="0">
                <a:solidFill>
                  <a:srgbClr val="000000"/>
                </a:solidFill>
              </a:rPr>
              <a:t> слово « арифметика» </a:t>
            </a:r>
            <a:r>
              <a:rPr lang="ru-RU" b="1" dirty="0" smtClean="0">
                <a:solidFill>
                  <a:srgbClr val="000000"/>
                </a:solidFill>
              </a:rPr>
              <a:t>в</a:t>
            </a: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перекладі</a:t>
            </a:r>
            <a:r>
              <a:rPr lang="ru-RU" b="1" dirty="0">
                <a:solidFill>
                  <a:srgbClr val="000000"/>
                </a:solidFill>
              </a:rPr>
              <a:t> з </a:t>
            </a:r>
            <a:r>
              <a:rPr lang="ru-RU" b="1" dirty="0" err="1">
                <a:solidFill>
                  <a:srgbClr val="000000"/>
                </a:solidFill>
              </a:rPr>
              <a:t>грецької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мови</a:t>
            </a:r>
            <a:r>
              <a:rPr lang="ru-RU" b="1" dirty="0">
                <a:solidFill>
                  <a:srgbClr val="000000"/>
                </a:solidFill>
              </a:rPr>
              <a:t> 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Дія</a:t>
            </a:r>
            <a:r>
              <a:rPr lang="ru-RU" dirty="0">
                <a:solidFill>
                  <a:srgbClr val="000000"/>
                </a:solidFill>
              </a:rPr>
              <a:t>.                      В. Число.</a:t>
            </a:r>
          </a:p>
          <a:p>
            <a:r>
              <a:rPr lang="ru-RU" dirty="0">
                <a:solidFill>
                  <a:srgbClr val="000000"/>
                </a:solidFill>
              </a:rPr>
              <a:t>С. Цифра.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 err="1">
                <a:solidFill>
                  <a:srgbClr val="000000"/>
                </a:solidFill>
              </a:rPr>
              <a:t>Вираз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1195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третього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1979712" y="1412776"/>
            <a:ext cx="6696744" cy="49853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5. </a:t>
            </a:r>
            <a:r>
              <a:rPr lang="ru-RU" b="1" dirty="0" err="1">
                <a:solidFill>
                  <a:srgbClr val="000000"/>
                </a:solidFill>
              </a:rPr>
              <a:t>Хто</a:t>
            </a:r>
            <a:r>
              <a:rPr lang="ru-RU" b="1" dirty="0">
                <a:solidFill>
                  <a:srgbClr val="000000"/>
                </a:solidFill>
              </a:rPr>
              <a:t> є автором книги « Начала» 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Піфагор</a:t>
            </a:r>
            <a:r>
              <a:rPr lang="ru-RU" dirty="0">
                <a:solidFill>
                  <a:srgbClr val="000000"/>
                </a:solidFill>
              </a:rPr>
              <a:t>.               В. </a:t>
            </a:r>
            <a:r>
              <a:rPr lang="ru-RU" dirty="0" err="1">
                <a:solidFill>
                  <a:srgbClr val="000000"/>
                </a:solidFill>
              </a:rPr>
              <a:t>Архімед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Евклід</a:t>
            </a:r>
            <a:r>
              <a:rPr lang="ru-RU" dirty="0">
                <a:solidFill>
                  <a:srgbClr val="000000"/>
                </a:solidFill>
              </a:rPr>
              <a:t>.  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 err="1">
                <a:solidFill>
                  <a:srgbClr val="000000"/>
                </a:solidFill>
              </a:rPr>
              <a:t>Фібоначчі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6. Як </a:t>
            </a:r>
            <a:r>
              <a:rPr lang="ru-RU" b="1" dirty="0" err="1">
                <a:solidFill>
                  <a:srgbClr val="000000"/>
                </a:solidFill>
              </a:rPr>
              <a:t>називається</a:t>
            </a:r>
            <a:r>
              <a:rPr lang="ru-RU" b="1" dirty="0">
                <a:solidFill>
                  <a:srgbClr val="000000"/>
                </a:solidFill>
              </a:rPr>
              <a:t> число,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дістаємо</a:t>
            </a:r>
            <a:r>
              <a:rPr lang="ru-RU" b="1" dirty="0">
                <a:solidFill>
                  <a:srgbClr val="000000"/>
                </a:solidFill>
              </a:rPr>
              <a:t> в </a:t>
            </a:r>
            <a:r>
              <a:rPr lang="ru-RU" b="1" dirty="0" err="1">
                <a:solidFill>
                  <a:srgbClr val="000000"/>
                </a:solidFill>
              </a:rPr>
              <a:t>результаті</a:t>
            </a:r>
            <a:r>
              <a:rPr lang="ru-RU" dirty="0">
                <a:solidFill>
                  <a:srgbClr val="000000"/>
                </a:solidFill>
              </a:rPr>
              <a:t> </a:t>
            </a:r>
            <a:endParaRPr lang="ru-RU" dirty="0" smtClean="0">
              <a:solidFill>
                <a:srgbClr val="000000"/>
              </a:solidFill>
            </a:endParaRPr>
          </a:p>
          <a:p>
            <a:r>
              <a:rPr lang="ru-RU" b="1" dirty="0" err="1" smtClean="0">
                <a:solidFill>
                  <a:srgbClr val="000000"/>
                </a:solidFill>
              </a:rPr>
              <a:t>додавання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</a:rPr>
              <a:t>чисел 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Доданок</a:t>
            </a:r>
            <a:r>
              <a:rPr lang="ru-RU" dirty="0">
                <a:solidFill>
                  <a:srgbClr val="000000"/>
                </a:solidFill>
              </a:rPr>
              <a:t>.               В. Сума.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Від’ємник</a:t>
            </a:r>
            <a:r>
              <a:rPr lang="ru-RU" dirty="0">
                <a:solidFill>
                  <a:srgbClr val="000000"/>
                </a:solidFill>
              </a:rPr>
              <a:t>.            </a:t>
            </a:r>
            <a:r>
              <a:rPr lang="en-US" dirty="0">
                <a:solidFill>
                  <a:srgbClr val="000000"/>
                </a:solidFill>
              </a:rPr>
              <a:t>D .</a:t>
            </a:r>
            <a:r>
              <a:rPr lang="ru-RU" dirty="0" err="1">
                <a:solidFill>
                  <a:srgbClr val="000000"/>
                </a:solidFill>
              </a:rPr>
              <a:t>Різниця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7. </a:t>
            </a:r>
            <a:r>
              <a:rPr lang="ru-RU" b="1" dirty="0" err="1">
                <a:solidFill>
                  <a:srgbClr val="000000"/>
                </a:solidFill>
              </a:rPr>
              <a:t>Якою</a:t>
            </a:r>
            <a:r>
              <a:rPr lang="ru-RU" b="1" dirty="0">
                <a:solidFill>
                  <a:srgbClr val="000000"/>
                </a:solidFill>
              </a:rPr>
              <a:t> цифрою </a:t>
            </a:r>
            <a:r>
              <a:rPr lang="ru-RU" b="1" dirty="0" err="1">
                <a:solidFill>
                  <a:srgbClr val="000000"/>
                </a:solidFill>
              </a:rPr>
              <a:t>має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закінчуватися</a:t>
            </a:r>
            <a:r>
              <a:rPr lang="ru-RU" b="1" dirty="0">
                <a:solidFill>
                  <a:srgbClr val="000000"/>
                </a:solidFill>
              </a:rPr>
              <a:t> число, </a:t>
            </a:r>
            <a:r>
              <a:rPr lang="ru-RU" b="1" dirty="0" err="1">
                <a:solidFill>
                  <a:srgbClr val="000000"/>
                </a:solidFill>
              </a:rPr>
              <a:t>щоб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воно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err="1" smtClean="0">
                <a:solidFill>
                  <a:srgbClr val="000000"/>
                </a:solidFill>
              </a:rPr>
              <a:t>ділилося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</a:rPr>
              <a:t>на 10 ?</a:t>
            </a:r>
          </a:p>
          <a:p>
            <a:r>
              <a:rPr lang="ru-RU" dirty="0">
                <a:solidFill>
                  <a:srgbClr val="000000"/>
                </a:solidFill>
              </a:rPr>
              <a:t> А. 5.                           В. 3.</a:t>
            </a:r>
          </a:p>
          <a:p>
            <a:r>
              <a:rPr lang="ru-RU" dirty="0">
                <a:solidFill>
                  <a:srgbClr val="000000"/>
                </a:solidFill>
              </a:rPr>
              <a:t> С. 9.                           </a:t>
            </a:r>
            <a:r>
              <a:rPr lang="en-US" dirty="0">
                <a:solidFill>
                  <a:srgbClr val="000000"/>
                </a:solidFill>
              </a:rPr>
              <a:t>D. 0.</a:t>
            </a:r>
          </a:p>
          <a:p>
            <a:r>
              <a:rPr lang="en-US" b="1" dirty="0">
                <a:solidFill>
                  <a:srgbClr val="000000"/>
                </a:solidFill>
              </a:rPr>
              <a:t>8. </a:t>
            </a:r>
            <a:r>
              <a:rPr lang="ru-RU" b="1" dirty="0" err="1">
                <a:solidFill>
                  <a:srgbClr val="000000"/>
                </a:solidFill>
              </a:rPr>
              <a:t>Виразіть</a:t>
            </a:r>
            <a:r>
              <a:rPr lang="ru-RU" b="1" dirty="0">
                <a:solidFill>
                  <a:srgbClr val="000000"/>
                </a:solidFill>
              </a:rPr>
              <a:t> 50000 м² у гектарах.</a:t>
            </a:r>
          </a:p>
          <a:p>
            <a:r>
              <a:rPr lang="ru-RU" dirty="0">
                <a:solidFill>
                  <a:srgbClr val="000000"/>
                </a:solidFill>
              </a:rPr>
              <a:t>А. 50 га.                      В. 500 га.</a:t>
            </a:r>
          </a:p>
          <a:p>
            <a:r>
              <a:rPr lang="ru-RU" dirty="0">
                <a:solidFill>
                  <a:srgbClr val="000000"/>
                </a:solidFill>
              </a:rPr>
              <a:t>С. 5 га.                        </a:t>
            </a:r>
            <a:r>
              <a:rPr lang="en-US" dirty="0">
                <a:solidFill>
                  <a:srgbClr val="000000"/>
                </a:solidFill>
              </a:rPr>
              <a:t>D. 5000 </a:t>
            </a:r>
            <a:r>
              <a:rPr lang="ru-RU" dirty="0">
                <a:solidFill>
                  <a:srgbClr val="000000"/>
                </a:solidFill>
              </a:rPr>
              <a:t>га.</a:t>
            </a:r>
          </a:p>
        </p:txBody>
      </p:sp>
    </p:spTree>
    <p:extLst>
      <p:ext uri="{BB962C8B-B14F-4D97-AF65-F5344CB8AC3E}">
        <p14:creationId xmlns:p14="http://schemas.microsoft.com/office/powerpoint/2010/main" val="170779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третього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r>
                  <a:rPr lang="ru-RU" b="1" dirty="0" smtClean="0">
                    <a:solidFill>
                      <a:srgbClr val="000000"/>
                    </a:solidFill>
                  </a:rPr>
                  <a:t>9. Як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називаються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лінії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перетину</a:t>
                </a:r>
                <a:r>
                  <a:rPr lang="ru-RU" b="1" dirty="0">
                    <a:solidFill>
                      <a:srgbClr val="000000"/>
                    </a:solidFill>
                  </a:rPr>
                  <a:t> граней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прямокутного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endParaRPr lang="ru-RU" b="1" dirty="0" smtClean="0">
                  <a:solidFill>
                    <a:srgbClr val="000000"/>
                  </a:solidFill>
                </a:endParaRPr>
              </a:p>
              <a:p>
                <a:r>
                  <a:rPr lang="ru-RU" b="1" dirty="0" err="1" smtClean="0">
                    <a:solidFill>
                      <a:srgbClr val="000000"/>
                    </a:solidFill>
                  </a:rPr>
                  <a:t>паралелепіпеда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Ребра.                    В. </a:t>
                </a:r>
                <a:r>
                  <a:rPr lang="ru-RU" dirty="0" err="1">
                    <a:solidFill>
                      <a:srgbClr val="000000"/>
                    </a:solidFill>
                  </a:rPr>
                  <a:t>Промені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Катети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Відрізки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10.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Хто</a:t>
                </a:r>
                <a:r>
                  <a:rPr lang="ru-RU" b="1" dirty="0">
                    <a:solidFill>
                      <a:srgbClr val="000000"/>
                    </a:solidFill>
                  </a:rPr>
                  <a:t> про математику сказав,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що</a:t>
                </a:r>
                <a:r>
                  <a:rPr lang="ru-RU" b="1" dirty="0">
                    <a:solidFill>
                      <a:srgbClr val="000000"/>
                    </a:solidFill>
                  </a:rPr>
                  <a:t> математика –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це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політ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Кирилов.               </a:t>
                </a:r>
                <a:r>
                  <a:rPr lang="ru-RU" dirty="0" err="1">
                    <a:solidFill>
                      <a:srgbClr val="000000"/>
                    </a:solidFill>
                  </a:rPr>
                  <a:t>В.Чкалов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Келдиш</a:t>
                </a:r>
                <a:r>
                  <a:rPr lang="ru-RU" dirty="0">
                    <a:solidFill>
                      <a:srgbClr val="000000"/>
                    </a:solidFill>
                  </a:rPr>
                  <a:t>.  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Жуковський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11. Яка з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даних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функцій</a:t>
                </a:r>
                <a:r>
                  <a:rPr lang="ru-RU" b="1" dirty="0">
                    <a:solidFill>
                      <a:srgbClr val="000000"/>
                    </a:solidFill>
                  </a:rPr>
                  <a:t> є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тригонометричною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у = х².                     В. у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𝑘</m:t>
                        </m:r>
                      </m:num>
                      <m:den>
                        <m:r>
                          <a:rPr lang="en-US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у = ах + в.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>
                    <a:solidFill>
                      <a:srgbClr val="000000"/>
                    </a:solidFill>
                  </a:rPr>
                  <a:t>у =</a:t>
                </a:r>
                <a:r>
                  <a:rPr lang="en-US" dirty="0">
                    <a:solidFill>
                      <a:srgbClr val="000000"/>
                    </a:solidFill>
                  </a:rPr>
                  <a:t>cos </a:t>
                </a:r>
                <a:r>
                  <a:rPr lang="ru-RU" dirty="0">
                    <a:solidFill>
                      <a:srgbClr val="000000"/>
                    </a:solidFill>
                  </a:rPr>
                  <a:t>х.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12.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Скільки</a:t>
                </a:r>
                <a:r>
                  <a:rPr lang="ru-RU" b="1" dirty="0">
                    <a:solidFill>
                      <a:srgbClr val="000000"/>
                    </a:solidFill>
                  </a:rPr>
                  <a:t> цифр входить до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римської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нумерації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5.                             В. 6</a:t>
                </a:r>
                <a:r>
                  <a:rPr lang="ru-RU" dirty="0" smtClean="0">
                    <a:solidFill>
                      <a:srgbClr val="000000"/>
                    </a:solidFill>
                  </a:rPr>
                  <a:t>.</a:t>
                </a:r>
                <a:endParaRPr lang="en-US" dirty="0" smtClean="0">
                  <a:solidFill>
                    <a:srgbClr val="000000"/>
                  </a:solidFill>
                </a:endParaRPr>
              </a:p>
              <a:p>
                <a:r>
                  <a:rPr lang="en-US" dirty="0" smtClean="0">
                    <a:solidFill>
                      <a:srgbClr val="000000"/>
                    </a:solidFill>
                  </a:rPr>
                  <a:t> </a:t>
                </a:r>
                <a:r>
                  <a:rPr lang="uk-UA" dirty="0" smtClean="0">
                    <a:solidFill>
                      <a:srgbClr val="000000"/>
                    </a:solidFill>
                  </a:rPr>
                  <a:t>С</a:t>
                </a:r>
                <a:r>
                  <a:rPr lang="uk-UA" dirty="0">
                    <a:solidFill>
                      <a:srgbClr val="000000"/>
                    </a:solidFill>
                  </a:rPr>
                  <a:t>. 7.                               D. 8.</a:t>
                </a:r>
              </a:p>
              <a:p>
                <a:endParaRPr lang="ru-RU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blipFill>
                <a:blip r:embed="rId4"/>
                <a:stretch>
                  <a:fillRect l="-1639" r="-1548"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402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>Відповіді </a:t>
            </a:r>
            <a:r>
              <a:rPr lang="uk-UA" sz="2800" i="1" dirty="0" smtClean="0"/>
              <a:t> </a:t>
            </a:r>
            <a:r>
              <a:rPr lang="uk-UA" sz="2800" i="1" dirty="0"/>
              <a:t>для </a:t>
            </a:r>
            <a:r>
              <a:rPr lang="uk-UA" sz="2800" i="1" dirty="0" smtClean="0"/>
              <a:t>третього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1979712" y="1412776"/>
            <a:ext cx="6696744" cy="49853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1.В. 50.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2.С. Розподільний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3.В. 52.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4.В. Число.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5.С. Евклід.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6.В. Сума.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7.D</a:t>
            </a:r>
            <a:r>
              <a:rPr lang="en-US" b="1" dirty="0" smtClean="0">
                <a:solidFill>
                  <a:srgbClr val="000000"/>
                </a:solidFill>
              </a:rPr>
              <a:t>.0.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8.С. 5 га.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9.А. Ребра.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10.В. Чкалов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11.</a:t>
            </a:r>
            <a:r>
              <a:rPr lang="en-US" b="1" dirty="0" smtClean="0">
                <a:solidFill>
                  <a:srgbClr val="000000"/>
                </a:solidFill>
              </a:rPr>
              <a:t>D. y=</a:t>
            </a:r>
            <a:r>
              <a:rPr lang="en-US" b="1" dirty="0" err="1" smtClean="0">
                <a:solidFill>
                  <a:srgbClr val="000000"/>
                </a:solidFill>
              </a:rPr>
              <a:t>cosx</a:t>
            </a:r>
            <a:endParaRPr lang="ru-RU" dirty="0" smtClean="0">
              <a:solidFill>
                <a:srgbClr val="000000"/>
              </a:solidFill>
            </a:endParaRPr>
          </a:p>
          <a:p>
            <a:pPr lvl="0" algn="l"/>
            <a:r>
              <a:rPr lang="uk-UA" b="1" dirty="0" smtClean="0">
                <a:solidFill>
                  <a:srgbClr val="000000"/>
                </a:solidFill>
              </a:rPr>
              <a:t>12.</a:t>
            </a:r>
            <a:r>
              <a:rPr lang="en-US" b="1" dirty="0" smtClean="0">
                <a:solidFill>
                  <a:srgbClr val="000000"/>
                </a:solidFill>
              </a:rPr>
              <a:t>C.7.</a:t>
            </a:r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49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r>
              <a:rPr lang="uk-UA" sz="1800" dirty="0" smtClean="0"/>
              <a:t>Сірники розміщено, як показано на рис. Перекладіть два  сірники так, щоб отримати  п</a:t>
            </a:r>
            <a:r>
              <a:rPr lang="en-US" sz="1800" dirty="0" smtClean="0"/>
              <a:t>’</a:t>
            </a:r>
            <a:r>
              <a:rPr lang="uk-UA" sz="1800" dirty="0" smtClean="0"/>
              <a:t>ять рівних квадрати.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160" y="2060848"/>
            <a:ext cx="5488047" cy="3594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80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r>
              <a:rPr lang="uk-UA" sz="1800" dirty="0" smtClean="0"/>
              <a:t>Відповідь.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161" y="2348880"/>
            <a:ext cx="2708880" cy="1774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356992"/>
            <a:ext cx="3060068" cy="2717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00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четвертого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r>
                  <a:rPr lang="ru-RU" b="1" dirty="0" smtClean="0">
                    <a:solidFill>
                      <a:srgbClr val="000000"/>
                    </a:solidFill>
                  </a:rPr>
                  <a:t>1.	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Скільки</a:t>
                </a:r>
                <a:r>
                  <a:rPr lang="ru-RU" b="1" dirty="0">
                    <a:solidFill>
                      <a:srgbClr val="000000"/>
                    </a:solidFill>
                  </a:rPr>
                  <a:t> буде,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якщо</a:t>
                </a:r>
                <a:r>
                  <a:rPr lang="ru-RU" b="1" dirty="0">
                    <a:solidFill>
                      <a:srgbClr val="000000"/>
                    </a:solidFill>
                  </a:rPr>
                  <a:t> 10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розділити</a:t>
                </a:r>
                <a:r>
                  <a:rPr lang="ru-RU" b="1" dirty="0">
                    <a:solidFill>
                      <a:srgbClr val="000000"/>
                    </a:solidFill>
                  </a:rPr>
                  <a:t> на 0,1?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1.                         В. 0.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10.         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100.</a:t>
                </a:r>
              </a:p>
              <a:p>
                <a:r>
                  <a:rPr lang="en-US" b="1" dirty="0">
                    <a:solidFill>
                      <a:srgbClr val="000000"/>
                    </a:solidFill>
                  </a:rPr>
                  <a:t>2. </a:t>
                </a:r>
                <a:r>
                  <a:rPr lang="ru-RU" b="1" dirty="0">
                    <a:solidFill>
                      <a:srgbClr val="000000"/>
                    </a:solidFill>
                  </a:rPr>
                  <a:t>Як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називається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трикутник</a:t>
                </a:r>
                <a:r>
                  <a:rPr lang="ru-RU" b="1" dirty="0">
                    <a:solidFill>
                      <a:srgbClr val="000000"/>
                    </a:solidFill>
                  </a:rPr>
                  <a:t>, у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якого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дві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сторони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рівні</a:t>
                </a:r>
                <a:r>
                  <a:rPr lang="ru-RU" b="1" dirty="0">
                    <a:solidFill>
                      <a:srgbClr val="000000"/>
                    </a:solidFill>
                  </a:rPr>
                  <a:t>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</a:t>
                </a:r>
                <a:r>
                  <a:rPr lang="ru-RU" dirty="0" err="1">
                    <a:solidFill>
                      <a:srgbClr val="000000"/>
                    </a:solidFill>
                  </a:rPr>
                  <a:t>Прямокутний</a:t>
                </a:r>
                <a:r>
                  <a:rPr lang="ru-RU" dirty="0">
                    <a:solidFill>
                      <a:srgbClr val="000000"/>
                    </a:solidFill>
                  </a:rPr>
                  <a:t>.    В. </a:t>
                </a:r>
                <a:r>
                  <a:rPr lang="ru-RU" dirty="0" err="1">
                    <a:solidFill>
                      <a:srgbClr val="000000"/>
                    </a:solidFill>
                  </a:rPr>
                  <a:t>Рівносторонній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</a:t>
                </a:r>
                <a:r>
                  <a:rPr lang="ru-RU" dirty="0" err="1">
                    <a:solidFill>
                      <a:srgbClr val="000000"/>
                    </a:solidFill>
                  </a:rPr>
                  <a:t>Рівнобедрений</a:t>
                </a:r>
                <a:r>
                  <a:rPr lang="ru-RU" dirty="0">
                    <a:solidFill>
                      <a:srgbClr val="000000"/>
                    </a:solidFill>
                  </a:rPr>
                  <a:t>   </a:t>
                </a:r>
                <a:r>
                  <a:rPr lang="en-US" dirty="0">
                    <a:solidFill>
                      <a:srgbClr val="000000"/>
                    </a:solidFill>
                  </a:rPr>
                  <a:t>D. </a:t>
                </a:r>
                <a:r>
                  <a:rPr lang="ru-RU" dirty="0" err="1">
                    <a:solidFill>
                      <a:srgbClr val="000000"/>
                    </a:solidFill>
                  </a:rPr>
                  <a:t>Різносторонній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b="1" dirty="0">
                    <a:solidFill>
                      <a:srgbClr val="000000"/>
                    </a:solidFill>
                  </a:rPr>
                  <a:t>3.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Чому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дорівнює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b="1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r>
                          <a:rPr lang="uk-UA" b="1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ru-RU" b="1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smtClean="0">
                    <a:solidFill>
                      <a:srgbClr val="000000"/>
                    </a:solidFill>
                  </a:rPr>
                  <a:t>?</a:t>
                </a:r>
                <a:endParaRPr lang="ru-RU" b="1" dirty="0">
                  <a:solidFill>
                    <a:srgbClr val="000000"/>
                  </a:solidFill>
                </a:endParaRP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8.                          В. 6.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4.             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97.</a:t>
                </a:r>
              </a:p>
              <a:p>
                <a:r>
                  <a:rPr lang="en-US" b="1" dirty="0">
                    <a:solidFill>
                      <a:srgbClr val="000000"/>
                    </a:solidFill>
                  </a:rPr>
                  <a:t>4.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Чому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дорівнює</a:t>
                </a:r>
                <a:r>
                  <a:rPr lang="ru-RU" b="1" dirty="0">
                    <a:solidFill>
                      <a:srgbClr val="000000"/>
                    </a:solidFill>
                  </a:rPr>
                  <a:t> </a:t>
                </a:r>
                <a:r>
                  <a:rPr lang="ru-RU" b="1" dirty="0" err="1">
                    <a:solidFill>
                      <a:srgbClr val="000000"/>
                    </a:solidFill>
                  </a:rPr>
                  <a:t>об’єм</a:t>
                </a:r>
                <a:r>
                  <a:rPr lang="ru-RU" b="1" dirty="0">
                    <a:solidFill>
                      <a:srgbClr val="000000"/>
                    </a:solidFill>
                  </a:rPr>
                  <a:t> куба з ребром 5 см ?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А. 15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см</m:t>
                        </m:r>
                      </m:e>
                      <m:sup>
                        <m:r>
                          <a:rPr lang="uk-UA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.                </a:t>
                </a:r>
                <a:r>
                  <a:rPr lang="ru-RU" dirty="0">
                    <a:solidFill>
                      <a:srgbClr val="000000"/>
                    </a:solidFill>
                  </a:rPr>
                  <a:t>В. 25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  <m:t>см</m:t>
                        </m:r>
                      </m:e>
                      <m:sup>
                        <m: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  <a:p>
                <a:r>
                  <a:rPr lang="ru-RU" dirty="0">
                    <a:solidFill>
                      <a:srgbClr val="000000"/>
                    </a:solidFill>
                  </a:rPr>
                  <a:t>С.  </a:t>
                </a:r>
                <a:r>
                  <a:rPr lang="ru-RU" dirty="0" smtClean="0">
                    <a:solidFill>
                      <a:srgbClr val="000000"/>
                    </a:solidFill>
                  </a:rPr>
                  <a:t>125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см</m:t>
                        </m:r>
                      </m:e>
                      <m:sup>
                        <m:r>
                          <a:rPr lang="uk-UA" b="0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.             </a:t>
                </a:r>
                <a:r>
                  <a:rPr lang="en-US" dirty="0">
                    <a:solidFill>
                      <a:srgbClr val="000000"/>
                    </a:solidFill>
                  </a:rPr>
                  <a:t>D. 50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  <m:t>см</m:t>
                        </m:r>
                      </m:e>
                      <m:sup>
                        <m:r>
                          <a:rPr lang="uk-UA" i="1">
                            <a:solidFill>
                              <a:srgbClr val="000000"/>
                            </a:solidFill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ru-RU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dirty="0">
                    <a:solidFill>
                      <a:srgbClr val="000000"/>
                    </a:solidFill>
                  </a:rPr>
                  <a:t>.</a:t>
                </a:r>
              </a:p>
            </p:txBody>
          </p:sp>
        </mc:Choice>
        <mc:Fallback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1979712" y="1412776"/>
                <a:ext cx="6696744" cy="49853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063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четвертого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1835696" y="1412776"/>
            <a:ext cx="6840760" cy="49853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5. </a:t>
            </a:r>
            <a:r>
              <a:rPr lang="ru-RU" b="1" dirty="0" err="1">
                <a:solidFill>
                  <a:srgbClr val="000000"/>
                </a:solidFill>
              </a:rPr>
              <a:t>Хто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довів</a:t>
            </a:r>
            <a:r>
              <a:rPr lang="ru-RU" b="1" dirty="0">
                <a:solidFill>
                  <a:srgbClr val="000000"/>
                </a:solidFill>
              </a:rPr>
              <a:t>,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в </a:t>
            </a:r>
            <a:r>
              <a:rPr lang="ru-RU" b="1" dirty="0" err="1">
                <a:solidFill>
                  <a:srgbClr val="000000"/>
                </a:solidFill>
              </a:rPr>
              <a:t>прямокутному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трикутнику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smtClean="0">
                <a:solidFill>
                  <a:srgbClr val="000000"/>
                </a:solidFill>
              </a:rPr>
              <a:t>квадрат</a:t>
            </a: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 smtClean="0">
                <a:solidFill>
                  <a:srgbClr val="000000"/>
                </a:solidFill>
              </a:rPr>
              <a:t>гіпотенузи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сумі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квадратів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катетів</a:t>
            </a:r>
            <a:r>
              <a:rPr lang="ru-RU" b="1" dirty="0">
                <a:solidFill>
                  <a:srgbClr val="000000"/>
                </a:solidFill>
              </a:rPr>
              <a:t>?</a:t>
            </a:r>
          </a:p>
          <a:p>
            <a:r>
              <a:rPr lang="ru-RU" dirty="0">
                <a:solidFill>
                  <a:srgbClr val="000000"/>
                </a:solidFill>
              </a:rPr>
              <a:t>А. Фалес.                  В. Ферма.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Піфагор</a:t>
            </a:r>
            <a:r>
              <a:rPr lang="ru-RU" dirty="0">
                <a:solidFill>
                  <a:srgbClr val="000000"/>
                </a:solidFill>
              </a:rPr>
              <a:t>.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 err="1">
                <a:solidFill>
                  <a:srgbClr val="000000"/>
                </a:solidFill>
              </a:rPr>
              <a:t>Архімед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6.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означає</a:t>
            </a:r>
            <a:r>
              <a:rPr lang="ru-RU" b="1" dirty="0">
                <a:solidFill>
                  <a:srgbClr val="000000"/>
                </a:solidFill>
              </a:rPr>
              <a:t> слово « </a:t>
            </a:r>
            <a:r>
              <a:rPr lang="ru-RU" b="1" dirty="0" err="1">
                <a:solidFill>
                  <a:srgbClr val="000000"/>
                </a:solidFill>
              </a:rPr>
              <a:t>трапеція</a:t>
            </a:r>
            <a:r>
              <a:rPr lang="ru-RU" b="1" dirty="0">
                <a:solidFill>
                  <a:srgbClr val="000000"/>
                </a:solidFill>
              </a:rPr>
              <a:t>» в </a:t>
            </a:r>
            <a:r>
              <a:rPr lang="ru-RU" b="1" dirty="0" err="1">
                <a:solidFill>
                  <a:srgbClr val="000000"/>
                </a:solidFill>
              </a:rPr>
              <a:t>перекладі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smtClean="0">
                <a:solidFill>
                  <a:srgbClr val="000000"/>
                </a:solidFill>
              </a:rPr>
              <a:t>з </a:t>
            </a:r>
            <a:r>
              <a:rPr lang="ru-RU" b="1" dirty="0" err="1">
                <a:solidFill>
                  <a:srgbClr val="000000"/>
                </a:solidFill>
              </a:rPr>
              <a:t>грецької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мови</a:t>
            </a:r>
            <a:r>
              <a:rPr lang="ru-RU" b="1" dirty="0">
                <a:solidFill>
                  <a:srgbClr val="000000"/>
                </a:solidFill>
              </a:rPr>
              <a:t>?</a:t>
            </a:r>
          </a:p>
          <a:p>
            <a:r>
              <a:rPr lang="ru-RU" b="1" dirty="0">
                <a:solidFill>
                  <a:srgbClr val="000000"/>
                </a:solidFill>
              </a:rPr>
              <a:t>А. </a:t>
            </a:r>
            <a:r>
              <a:rPr lang="ru-RU" b="1" dirty="0" err="1">
                <a:solidFill>
                  <a:srgbClr val="000000"/>
                </a:solidFill>
              </a:rPr>
              <a:t>Стільчик</a:t>
            </a:r>
            <a:r>
              <a:rPr lang="ru-RU" b="1" dirty="0">
                <a:solidFill>
                  <a:srgbClr val="000000"/>
                </a:solidFill>
              </a:rPr>
              <a:t>.             В. </a:t>
            </a:r>
            <a:r>
              <a:rPr lang="ru-RU" b="1" dirty="0" err="1">
                <a:solidFill>
                  <a:srgbClr val="000000"/>
                </a:solidFill>
              </a:rPr>
              <a:t>Відро</a:t>
            </a:r>
            <a:r>
              <a:rPr lang="ru-RU" b="1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С. Столик.                </a:t>
            </a:r>
            <a:r>
              <a:rPr lang="en-US" b="1" dirty="0">
                <a:solidFill>
                  <a:srgbClr val="000000"/>
                </a:solidFill>
              </a:rPr>
              <a:t>D. </a:t>
            </a:r>
            <a:r>
              <a:rPr lang="ru-RU" b="1" dirty="0">
                <a:solidFill>
                  <a:srgbClr val="000000"/>
                </a:solidFill>
              </a:rPr>
              <a:t>Тумбочка.</a:t>
            </a:r>
          </a:p>
          <a:p>
            <a:r>
              <a:rPr lang="ru-RU" b="1" dirty="0">
                <a:solidFill>
                  <a:srgbClr val="000000"/>
                </a:solidFill>
              </a:rPr>
              <a:t>7. Як  в </a:t>
            </a:r>
            <a:r>
              <a:rPr lang="ru-RU" b="1" dirty="0" err="1">
                <a:solidFill>
                  <a:srgbClr val="000000"/>
                </a:solidFill>
              </a:rPr>
              <a:t>алгебрі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називається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вираз</a:t>
            </a:r>
            <a:r>
              <a:rPr lang="ru-RU" b="1" dirty="0">
                <a:solidFill>
                  <a:srgbClr val="000000"/>
                </a:solidFill>
              </a:rPr>
              <a:t> виду а² + 2ав + с?</a:t>
            </a:r>
          </a:p>
          <a:p>
            <a:r>
              <a:rPr lang="ru-RU" dirty="0">
                <a:solidFill>
                  <a:srgbClr val="000000"/>
                </a:solidFill>
              </a:rPr>
              <a:t>А. Одночлен.             В. Многочлен.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Двочлен</a:t>
            </a:r>
            <a:r>
              <a:rPr lang="ru-RU" dirty="0">
                <a:solidFill>
                  <a:srgbClr val="000000"/>
                </a:solidFill>
              </a:rPr>
              <a:t>.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 err="1">
                <a:solidFill>
                  <a:srgbClr val="000000"/>
                </a:solidFill>
              </a:rPr>
              <a:t>Тотожність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8. Як </a:t>
            </a:r>
            <a:r>
              <a:rPr lang="ru-RU" b="1" dirty="0" err="1">
                <a:solidFill>
                  <a:srgbClr val="000000"/>
                </a:solidFill>
              </a:rPr>
              <a:t>називають</a:t>
            </a:r>
            <a:r>
              <a:rPr lang="ru-RU" b="1" dirty="0">
                <a:solidFill>
                  <a:srgbClr val="000000"/>
                </a:solidFill>
              </a:rPr>
              <a:t> сторону </a:t>
            </a:r>
            <a:r>
              <a:rPr lang="ru-RU" b="1" dirty="0" err="1">
                <a:solidFill>
                  <a:srgbClr val="000000"/>
                </a:solidFill>
              </a:rPr>
              <a:t>трикутника</a:t>
            </a:r>
            <a:r>
              <a:rPr lang="ru-RU" b="1" dirty="0">
                <a:solidFill>
                  <a:srgbClr val="000000"/>
                </a:solidFill>
              </a:rPr>
              <a:t>,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лежить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err="1" smtClean="0">
                <a:solidFill>
                  <a:srgbClr val="000000"/>
                </a:solidFill>
              </a:rPr>
              <a:t>проти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</a:rPr>
              <a:t>кута 90°?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Медіана</a:t>
            </a:r>
            <a:r>
              <a:rPr lang="ru-RU" dirty="0">
                <a:solidFill>
                  <a:srgbClr val="000000"/>
                </a:solidFill>
              </a:rPr>
              <a:t>.                В. </a:t>
            </a:r>
            <a:r>
              <a:rPr lang="ru-RU" dirty="0" err="1" smtClean="0">
                <a:solidFill>
                  <a:srgbClr val="000000"/>
                </a:solidFill>
              </a:rPr>
              <a:t>Бісектриса</a:t>
            </a:r>
            <a:r>
              <a:rPr lang="ru-RU" dirty="0" smtClean="0">
                <a:solidFill>
                  <a:srgbClr val="000000"/>
                </a:solidFill>
              </a:rPr>
              <a:t>.</a:t>
            </a:r>
          </a:p>
          <a:p>
            <a:r>
              <a:rPr lang="ru-RU" dirty="0" smtClean="0">
                <a:solidFill>
                  <a:srgbClr val="000000"/>
                </a:solidFill>
              </a:rPr>
              <a:t>С</a:t>
            </a:r>
            <a:r>
              <a:rPr lang="ru-RU" dirty="0">
                <a:solidFill>
                  <a:srgbClr val="000000"/>
                </a:solidFill>
              </a:rPr>
              <a:t>. </a:t>
            </a:r>
            <a:r>
              <a:rPr lang="ru-RU" dirty="0" err="1">
                <a:solidFill>
                  <a:srgbClr val="000000"/>
                </a:solidFill>
              </a:rPr>
              <a:t>Гіпотенуза</a:t>
            </a:r>
            <a:r>
              <a:rPr lang="ru-RU" dirty="0">
                <a:solidFill>
                  <a:srgbClr val="000000"/>
                </a:solidFill>
              </a:rPr>
              <a:t>.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>
                <a:solidFill>
                  <a:srgbClr val="000000"/>
                </a:solidFill>
              </a:rPr>
              <a:t>Катет.</a:t>
            </a:r>
          </a:p>
        </p:txBody>
      </p:sp>
    </p:spTree>
    <p:extLst>
      <p:ext uri="{BB962C8B-B14F-4D97-AF65-F5344CB8AC3E}">
        <p14:creationId xmlns:p14="http://schemas.microsoft.com/office/powerpoint/2010/main" val="61645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Запитання </a:t>
            </a:r>
            <a:r>
              <a:rPr lang="uk-UA" sz="2800" i="1" dirty="0"/>
              <a:t>для </a:t>
            </a:r>
            <a:r>
              <a:rPr lang="uk-UA" sz="2800" i="1" dirty="0" smtClean="0"/>
              <a:t>четвертого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p:sp>
        <p:nvSpPr>
          <p:cNvPr id="16" name="Прямокутник 15"/>
          <p:cNvSpPr/>
          <p:nvPr/>
        </p:nvSpPr>
        <p:spPr bwMode="auto">
          <a:xfrm rot="10800000" flipH="1" flipV="1">
            <a:off x="1835696" y="1276401"/>
            <a:ext cx="6840760" cy="498532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ru-RU" b="1" dirty="0">
                <a:solidFill>
                  <a:srgbClr val="000000"/>
                </a:solidFill>
              </a:rPr>
              <a:t>9. Як </a:t>
            </a:r>
            <a:r>
              <a:rPr lang="ru-RU" b="1" dirty="0" err="1">
                <a:solidFill>
                  <a:srgbClr val="000000"/>
                </a:solidFill>
              </a:rPr>
              <a:t>називається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відрізок</a:t>
            </a:r>
            <a:r>
              <a:rPr lang="ru-RU" b="1" dirty="0">
                <a:solidFill>
                  <a:srgbClr val="000000"/>
                </a:solidFill>
              </a:rPr>
              <a:t>,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дорівнює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endParaRPr lang="ru-RU" b="1" dirty="0" smtClean="0">
              <a:solidFill>
                <a:srgbClr val="000000"/>
              </a:solidFill>
            </a:endParaRPr>
          </a:p>
          <a:p>
            <a:r>
              <a:rPr lang="ru-RU" b="1" dirty="0" err="1" smtClean="0">
                <a:solidFill>
                  <a:srgbClr val="000000"/>
                </a:solidFill>
              </a:rPr>
              <a:t>відстані</a:t>
            </a:r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від</a:t>
            </a:r>
            <a:r>
              <a:rPr lang="ru-RU" b="1" dirty="0">
                <a:solidFill>
                  <a:srgbClr val="000000"/>
                </a:solidFill>
              </a:rPr>
              <a:t> центра </a:t>
            </a:r>
            <a:r>
              <a:rPr lang="ru-RU" b="1" dirty="0" smtClean="0">
                <a:solidFill>
                  <a:srgbClr val="000000"/>
                </a:solidFill>
              </a:rPr>
              <a:t>кола</a:t>
            </a: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</a:rPr>
              <a:t>до </a:t>
            </a:r>
            <a:r>
              <a:rPr lang="ru-RU" b="1" dirty="0" err="1">
                <a:solidFill>
                  <a:srgbClr val="000000"/>
                </a:solidFill>
              </a:rPr>
              <a:t>довільної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його</a:t>
            </a:r>
            <a:r>
              <a:rPr lang="ru-RU" b="1" dirty="0">
                <a:solidFill>
                  <a:srgbClr val="000000"/>
                </a:solidFill>
              </a:rPr>
              <a:t> точки?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Діаметр</a:t>
            </a:r>
            <a:r>
              <a:rPr lang="ru-RU" dirty="0">
                <a:solidFill>
                  <a:srgbClr val="000000"/>
                </a:solidFill>
              </a:rPr>
              <a:t>.                В. Хорда.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Радіус</a:t>
            </a:r>
            <a:r>
              <a:rPr lang="ru-RU" dirty="0">
                <a:solidFill>
                  <a:srgbClr val="000000"/>
                </a:solidFill>
              </a:rPr>
              <a:t>.   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 err="1">
                <a:solidFill>
                  <a:srgbClr val="000000"/>
                </a:solidFill>
              </a:rPr>
              <a:t>Медіана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10. Як </a:t>
            </a:r>
            <a:r>
              <a:rPr lang="ru-RU" b="1" dirty="0" err="1">
                <a:solidFill>
                  <a:srgbClr val="000000"/>
                </a:solidFill>
              </a:rPr>
              <a:t>називається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твердження</a:t>
            </a:r>
            <a:r>
              <a:rPr lang="ru-RU" b="1" dirty="0">
                <a:solidFill>
                  <a:srgbClr val="000000"/>
                </a:solidFill>
              </a:rPr>
              <a:t>, </a:t>
            </a:r>
            <a:r>
              <a:rPr lang="ru-RU" b="1" dirty="0" err="1">
                <a:solidFill>
                  <a:srgbClr val="000000"/>
                </a:solidFill>
              </a:rPr>
              <a:t>що</a:t>
            </a:r>
            <a:r>
              <a:rPr lang="ru-RU" b="1" dirty="0">
                <a:solidFill>
                  <a:srgbClr val="000000"/>
                </a:solidFill>
              </a:rPr>
              <a:t> не </a:t>
            </a:r>
            <a:r>
              <a:rPr lang="ru-RU" b="1" dirty="0" err="1">
                <a:solidFill>
                  <a:srgbClr val="000000"/>
                </a:solidFill>
              </a:rPr>
              <a:t>потребує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доведення</a:t>
            </a:r>
            <a:r>
              <a:rPr lang="ru-RU" b="1" dirty="0">
                <a:solidFill>
                  <a:srgbClr val="000000"/>
                </a:solidFill>
              </a:rPr>
              <a:t>?</a:t>
            </a:r>
          </a:p>
          <a:p>
            <a:r>
              <a:rPr lang="ru-RU" dirty="0">
                <a:solidFill>
                  <a:srgbClr val="000000"/>
                </a:solidFill>
              </a:rPr>
              <a:t>А. </a:t>
            </a:r>
            <a:r>
              <a:rPr lang="ru-RU" dirty="0" err="1">
                <a:solidFill>
                  <a:srgbClr val="000000"/>
                </a:solidFill>
              </a:rPr>
              <a:t>Аксіома</a:t>
            </a:r>
            <a:r>
              <a:rPr lang="ru-RU" dirty="0">
                <a:solidFill>
                  <a:srgbClr val="000000"/>
                </a:solidFill>
              </a:rPr>
              <a:t>.                В. </a:t>
            </a:r>
            <a:r>
              <a:rPr lang="ru-RU" dirty="0" err="1">
                <a:solidFill>
                  <a:srgbClr val="000000"/>
                </a:solidFill>
              </a:rPr>
              <a:t>Означення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</a:rPr>
              <a:t>С. Теорема.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 err="1">
                <a:solidFill>
                  <a:srgbClr val="000000"/>
                </a:solidFill>
              </a:rPr>
              <a:t>Зауваження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b="1" dirty="0">
                <a:solidFill>
                  <a:srgbClr val="000000"/>
                </a:solidFill>
              </a:rPr>
              <a:t>11. </a:t>
            </a:r>
            <a:r>
              <a:rPr lang="ru-RU" b="1" dirty="0" err="1">
                <a:solidFill>
                  <a:srgbClr val="000000"/>
                </a:solidFill>
              </a:rPr>
              <a:t>Хто</a:t>
            </a:r>
            <a:r>
              <a:rPr lang="ru-RU" b="1" dirty="0">
                <a:solidFill>
                  <a:srgbClr val="000000"/>
                </a:solidFill>
              </a:rPr>
              <a:t> з </a:t>
            </a:r>
            <a:r>
              <a:rPr lang="ru-RU" b="1" dirty="0" err="1">
                <a:solidFill>
                  <a:srgbClr val="000000"/>
                </a:solidFill>
              </a:rPr>
              <a:t>поетів</a:t>
            </a:r>
            <a:r>
              <a:rPr lang="ru-RU" b="1" dirty="0">
                <a:solidFill>
                  <a:srgbClr val="000000"/>
                </a:solidFill>
              </a:rPr>
              <a:t> сказав: « </a:t>
            </a:r>
            <a:r>
              <a:rPr lang="ru-RU" b="1" dirty="0" err="1">
                <a:solidFill>
                  <a:srgbClr val="000000"/>
                </a:solidFill>
              </a:rPr>
              <a:t>Натхнення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потрібне</a:t>
            </a:r>
            <a:r>
              <a:rPr lang="ru-RU" b="1" dirty="0">
                <a:solidFill>
                  <a:srgbClr val="000000"/>
                </a:solidFill>
              </a:rPr>
              <a:t> в </a:t>
            </a:r>
            <a:r>
              <a:rPr lang="ru-RU" b="1" dirty="0" err="1">
                <a:solidFill>
                  <a:srgbClr val="000000"/>
                </a:solidFill>
              </a:rPr>
              <a:t>поезії</a:t>
            </a:r>
            <a:r>
              <a:rPr lang="ru-RU" b="1" dirty="0" smtClean="0">
                <a:solidFill>
                  <a:srgbClr val="000000"/>
                </a:solidFill>
              </a:rPr>
              <a:t>,</a:t>
            </a:r>
          </a:p>
          <a:p>
            <a:r>
              <a:rPr lang="ru-RU" b="1" dirty="0" smtClean="0">
                <a:solidFill>
                  <a:srgbClr val="000000"/>
                </a:solidFill>
              </a:rPr>
              <a:t> </a:t>
            </a:r>
            <a:r>
              <a:rPr lang="ru-RU" b="1" dirty="0">
                <a:solidFill>
                  <a:srgbClr val="000000"/>
                </a:solidFill>
              </a:rPr>
              <a:t>як у </a:t>
            </a:r>
            <a:r>
              <a:rPr lang="ru-RU" b="1" dirty="0" err="1">
                <a:solidFill>
                  <a:srgbClr val="000000"/>
                </a:solidFill>
              </a:rPr>
              <a:t>геометрії</a:t>
            </a:r>
            <a:r>
              <a:rPr lang="ru-RU" b="1" dirty="0">
                <a:solidFill>
                  <a:srgbClr val="000000"/>
                </a:solidFill>
              </a:rPr>
              <a:t>»?</a:t>
            </a:r>
          </a:p>
          <a:p>
            <a:r>
              <a:rPr lang="ru-RU" dirty="0">
                <a:solidFill>
                  <a:srgbClr val="000000"/>
                </a:solidFill>
              </a:rPr>
              <a:t>А. Лермонтов.             В. Блок.</a:t>
            </a:r>
          </a:p>
          <a:p>
            <a:r>
              <a:rPr lang="ru-RU" dirty="0">
                <a:solidFill>
                  <a:srgbClr val="000000"/>
                </a:solidFill>
              </a:rPr>
              <a:t>С. </a:t>
            </a:r>
            <a:r>
              <a:rPr lang="ru-RU" dirty="0" err="1">
                <a:solidFill>
                  <a:srgbClr val="000000"/>
                </a:solidFill>
              </a:rPr>
              <a:t>Пушкін</a:t>
            </a:r>
            <a:r>
              <a:rPr lang="ru-RU" dirty="0">
                <a:solidFill>
                  <a:srgbClr val="000000"/>
                </a:solidFill>
              </a:rPr>
              <a:t>.   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>
                <a:solidFill>
                  <a:srgbClr val="000000"/>
                </a:solidFill>
              </a:rPr>
              <a:t>Мандельштам.</a:t>
            </a:r>
          </a:p>
          <a:p>
            <a:r>
              <a:rPr lang="ru-RU" b="1" dirty="0">
                <a:solidFill>
                  <a:srgbClr val="000000"/>
                </a:solidFill>
              </a:rPr>
              <a:t>12. Де </a:t>
            </a:r>
            <a:r>
              <a:rPr lang="ru-RU" b="1" dirty="0" err="1">
                <a:solidFill>
                  <a:srgbClr val="000000"/>
                </a:solidFill>
              </a:rPr>
              <a:t>вперше</a:t>
            </a:r>
            <a:r>
              <a:rPr lang="ru-RU" b="1" dirty="0">
                <a:solidFill>
                  <a:srgbClr val="000000"/>
                </a:solidFill>
              </a:rPr>
              <a:t> </a:t>
            </a:r>
            <a:r>
              <a:rPr lang="ru-RU" b="1" dirty="0" err="1">
                <a:solidFill>
                  <a:srgbClr val="000000"/>
                </a:solidFill>
              </a:rPr>
              <a:t>застосували</a:t>
            </a:r>
            <a:r>
              <a:rPr lang="ru-RU" b="1" dirty="0">
                <a:solidFill>
                  <a:srgbClr val="000000"/>
                </a:solidFill>
              </a:rPr>
              <a:t>  </a:t>
            </a:r>
            <a:r>
              <a:rPr lang="ru-RU" b="1" dirty="0" err="1">
                <a:solidFill>
                  <a:srgbClr val="000000"/>
                </a:solidFill>
              </a:rPr>
              <a:t>від’ємні</a:t>
            </a:r>
            <a:r>
              <a:rPr lang="ru-RU" b="1" dirty="0">
                <a:solidFill>
                  <a:srgbClr val="000000"/>
                </a:solidFill>
              </a:rPr>
              <a:t> числа?</a:t>
            </a:r>
          </a:p>
          <a:p>
            <a:r>
              <a:rPr lang="ru-RU" dirty="0">
                <a:solidFill>
                  <a:srgbClr val="000000"/>
                </a:solidFill>
              </a:rPr>
              <a:t>А. В </a:t>
            </a:r>
            <a:r>
              <a:rPr lang="ru-RU" dirty="0" err="1">
                <a:solidFill>
                  <a:srgbClr val="000000"/>
                </a:solidFill>
              </a:rPr>
              <a:t>Греції</a:t>
            </a:r>
            <a:r>
              <a:rPr lang="ru-RU" dirty="0">
                <a:solidFill>
                  <a:srgbClr val="000000"/>
                </a:solidFill>
              </a:rPr>
              <a:t>.                  В. В </a:t>
            </a:r>
            <a:r>
              <a:rPr lang="ru-RU" dirty="0" err="1">
                <a:solidFill>
                  <a:srgbClr val="000000"/>
                </a:solidFill>
              </a:rPr>
              <a:t>Індії</a:t>
            </a:r>
            <a:r>
              <a:rPr lang="ru-RU" dirty="0">
                <a:solidFill>
                  <a:srgbClr val="000000"/>
                </a:solidFill>
              </a:rPr>
              <a:t>.</a:t>
            </a:r>
          </a:p>
          <a:p>
            <a:r>
              <a:rPr lang="ru-RU" dirty="0">
                <a:solidFill>
                  <a:srgbClr val="000000"/>
                </a:solidFill>
              </a:rPr>
              <a:t>С. В </a:t>
            </a:r>
            <a:r>
              <a:rPr lang="ru-RU" dirty="0" err="1">
                <a:solidFill>
                  <a:srgbClr val="000000"/>
                </a:solidFill>
              </a:rPr>
              <a:t>Китаї</a:t>
            </a:r>
            <a:r>
              <a:rPr lang="ru-RU" dirty="0">
                <a:solidFill>
                  <a:srgbClr val="000000"/>
                </a:solidFill>
              </a:rPr>
              <a:t>.                   </a:t>
            </a:r>
            <a:r>
              <a:rPr lang="en-US" dirty="0">
                <a:solidFill>
                  <a:srgbClr val="000000"/>
                </a:solidFill>
              </a:rPr>
              <a:t>D. </a:t>
            </a:r>
            <a:r>
              <a:rPr lang="ru-RU" dirty="0">
                <a:solidFill>
                  <a:srgbClr val="000000"/>
                </a:solidFill>
              </a:rPr>
              <a:t>В </a:t>
            </a:r>
            <a:r>
              <a:rPr lang="ru-RU" dirty="0" err="1">
                <a:solidFill>
                  <a:srgbClr val="000000"/>
                </a:solidFill>
              </a:rPr>
              <a:t>Росії</a:t>
            </a:r>
            <a:r>
              <a:rPr lang="ru-RU" dirty="0">
                <a:solidFill>
                  <a:srgbClr val="000000"/>
                </a:solidFill>
              </a:rPr>
              <a:t>.          </a:t>
            </a:r>
          </a:p>
          <a:p>
            <a:r>
              <a:rPr lang="ru-RU" dirty="0">
                <a:solidFill>
                  <a:srgbClr val="000000"/>
                </a:solidFill>
              </a:rPr>
              <a:t>  </a:t>
            </a:r>
          </a:p>
          <a:p>
            <a:r>
              <a:rPr lang="ru-RU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379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423" y="260648"/>
            <a:ext cx="7643813" cy="868363"/>
          </a:xfrm>
        </p:spPr>
        <p:txBody>
          <a:bodyPr/>
          <a:lstStyle/>
          <a:p>
            <a:pPr algn="ctr"/>
            <a:r>
              <a:rPr lang="uk-UA" sz="2800" i="1" dirty="0" smtClean="0"/>
              <a:t/>
            </a:r>
            <a:br>
              <a:rPr lang="uk-UA" sz="2800" i="1" dirty="0" smtClean="0"/>
            </a:br>
            <a:r>
              <a:rPr lang="uk-UA" sz="2800" i="1" dirty="0" smtClean="0"/>
              <a:t>Відповідь</a:t>
            </a:r>
            <a:r>
              <a:rPr lang="uk-UA" sz="2800" i="1" dirty="0" smtClean="0"/>
              <a:t> </a:t>
            </a:r>
            <a:r>
              <a:rPr lang="uk-UA" sz="2800" i="1" dirty="0"/>
              <a:t>для </a:t>
            </a:r>
            <a:r>
              <a:rPr lang="uk-UA" sz="2800" i="1" dirty="0" smtClean="0"/>
              <a:t>четвертого </a:t>
            </a:r>
            <a:r>
              <a:rPr lang="uk-UA" sz="2800" i="1" dirty="0"/>
              <a:t>гравця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129011"/>
            <a:ext cx="6912768" cy="4964285"/>
          </a:xfrm>
        </p:spPr>
        <p:txBody>
          <a:bodyPr/>
          <a:lstStyle/>
          <a:p>
            <a:pPr marL="0" indent="0"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endParaRPr lang="uk-UA" dirty="0"/>
          </a:p>
        </p:txBody>
      </p:sp>
      <p:sp>
        <p:nvSpPr>
          <p:cNvPr id="8" name="Прямокутник 7"/>
          <p:cNvSpPr/>
          <p:nvPr/>
        </p:nvSpPr>
        <p:spPr bwMode="auto">
          <a:xfrm>
            <a:off x="4598289" y="2492896"/>
            <a:ext cx="70693" cy="979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Прямокутник 8"/>
          <p:cNvSpPr/>
          <p:nvPr/>
        </p:nvSpPr>
        <p:spPr bwMode="auto">
          <a:xfrm flipH="1" flipV="1">
            <a:off x="3061678" y="1700808"/>
            <a:ext cx="5040558" cy="43924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4211960" y="2276872"/>
            <a:ext cx="3384376" cy="252028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кутник 14"/>
          <p:cNvSpPr/>
          <p:nvPr/>
        </p:nvSpPr>
        <p:spPr bwMode="auto">
          <a:xfrm rot="10800000" flipH="1" flipV="1">
            <a:off x="3043841" y="1129011"/>
            <a:ext cx="5192958" cy="511668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uk-UA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Прямокутник 15"/>
              <p:cNvSpPr/>
              <p:nvPr/>
            </p:nvSpPr>
            <p:spPr bwMode="auto">
              <a:xfrm rot="10800000" flipH="1" flipV="1">
                <a:off x="1835696" y="1276401"/>
                <a:ext cx="6840760" cy="4985320"/>
              </a:xfrm>
              <a:prstGeom prst="rect">
                <a:avLst/>
              </a:prstGeom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1.D. 100.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2.С</a:t>
                </a:r>
                <a:r>
                  <a:rPr lang="uk-UA" b="1" dirty="0">
                    <a:solidFill>
                      <a:srgbClr val="000000"/>
                    </a:solidFill>
                  </a:rPr>
                  <a:t>. Рівнобедрений.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3.А</a:t>
                </a:r>
                <a:r>
                  <a:rPr lang="uk-UA" b="1" dirty="0">
                    <a:solidFill>
                      <a:srgbClr val="000000"/>
                    </a:solidFill>
                  </a:rPr>
                  <a:t>. 8.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4.С</a:t>
                </a:r>
                <a:r>
                  <a:rPr lang="uk-UA" b="1" dirty="0">
                    <a:solidFill>
                      <a:srgbClr val="000000"/>
                    </a:solidFill>
                  </a:rPr>
                  <a:t>. 125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b="1" i="1">
                            <a:solidFill>
                              <a:srgbClr val="000000"/>
                            </a:solidFill>
                          </a:rPr>
                        </m:ctrlPr>
                      </m:sSupPr>
                      <m:e>
                        <m:r>
                          <a:rPr lang="uk-UA" b="1" i="1">
                            <a:solidFill>
                              <a:srgbClr val="000000"/>
                            </a:solidFill>
                          </a:rPr>
                          <m:t>см</m:t>
                        </m:r>
                      </m:e>
                      <m:sup>
                        <m:r>
                          <a:rPr lang="uk-UA" b="1" i="1">
                            <a:solidFill>
                              <a:srgbClr val="000000"/>
                            </a:solidFill>
                          </a:rPr>
                          <m:t>𝟑</m:t>
                        </m:r>
                      </m:sup>
                    </m:sSup>
                  </m:oMath>
                </a14:m>
                <a:r>
                  <a:rPr lang="uk-UA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5.С</a:t>
                </a:r>
                <a:r>
                  <a:rPr lang="uk-UA" b="1" dirty="0">
                    <a:solidFill>
                      <a:srgbClr val="000000"/>
                    </a:solidFill>
                  </a:rPr>
                  <a:t>. Піфагор.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6.С</a:t>
                </a:r>
                <a:r>
                  <a:rPr lang="uk-UA" b="1" dirty="0">
                    <a:solidFill>
                      <a:srgbClr val="000000"/>
                    </a:solidFill>
                  </a:rPr>
                  <a:t>. Столик.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7.В</a:t>
                </a:r>
                <a:r>
                  <a:rPr lang="ru-RU" b="1" dirty="0">
                    <a:solidFill>
                      <a:srgbClr val="000000"/>
                    </a:solidFill>
                  </a:rPr>
                  <a:t>. </a:t>
                </a:r>
                <a:r>
                  <a:rPr lang="uk-UA" b="1" dirty="0">
                    <a:solidFill>
                      <a:srgbClr val="000000"/>
                    </a:solidFill>
                  </a:rPr>
                  <a:t>Многочлен</a:t>
                </a:r>
                <a:r>
                  <a:rPr lang="ru-RU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8.С</a:t>
                </a:r>
                <a:r>
                  <a:rPr lang="uk-UA" b="1" dirty="0">
                    <a:solidFill>
                      <a:srgbClr val="000000"/>
                    </a:solidFill>
                  </a:rPr>
                  <a:t>. Гіпотенуза.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9.С</a:t>
                </a:r>
                <a:r>
                  <a:rPr lang="uk-UA" b="1" dirty="0">
                    <a:solidFill>
                      <a:srgbClr val="000000"/>
                    </a:solidFill>
                  </a:rPr>
                  <a:t>. Радіус.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10.С</a:t>
                </a:r>
                <a:r>
                  <a:rPr lang="uk-UA" b="1" dirty="0">
                    <a:solidFill>
                      <a:srgbClr val="000000"/>
                    </a:solidFill>
                  </a:rPr>
                  <a:t>. Теорема.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11.С</a:t>
                </a:r>
                <a:r>
                  <a:rPr lang="uk-UA" b="1" dirty="0">
                    <a:solidFill>
                      <a:srgbClr val="000000"/>
                    </a:solidFill>
                  </a:rPr>
                  <a:t>. Пушкін.</a:t>
                </a:r>
                <a:endParaRPr lang="ru-RU" dirty="0">
                  <a:solidFill>
                    <a:srgbClr val="000000"/>
                  </a:solidFill>
                </a:endParaRPr>
              </a:p>
              <a:p>
                <a:pPr lvl="0" algn="l"/>
                <a:r>
                  <a:rPr lang="uk-UA" b="1" dirty="0" smtClean="0">
                    <a:solidFill>
                      <a:srgbClr val="000000"/>
                    </a:solidFill>
                  </a:rPr>
                  <a:t>12.</a:t>
                </a:r>
                <a:r>
                  <a:rPr lang="en-US" b="1" dirty="0" smtClean="0">
                    <a:solidFill>
                      <a:srgbClr val="000000"/>
                    </a:solidFill>
                  </a:rPr>
                  <a:t>C</a:t>
                </a:r>
                <a:r>
                  <a:rPr lang="ru-RU" b="1" dirty="0">
                    <a:solidFill>
                      <a:srgbClr val="000000"/>
                    </a:solidFill>
                  </a:rPr>
                  <a:t>.</a:t>
                </a:r>
                <a:r>
                  <a:rPr lang="uk-UA" b="1" dirty="0">
                    <a:solidFill>
                      <a:srgbClr val="000000"/>
                    </a:solidFill>
                  </a:rPr>
                  <a:t>В Китаї</a:t>
                </a:r>
                <a:r>
                  <a:rPr lang="ru-RU" b="1" dirty="0">
                    <a:solidFill>
                      <a:srgbClr val="000000"/>
                    </a:solidFill>
                  </a:rPr>
                  <a:t>.</a:t>
                </a:r>
                <a:endParaRPr lang="ru-RU" dirty="0">
                  <a:solidFill>
                    <a:srgbClr val="000000"/>
                  </a:solidFill>
                </a:endParaRPr>
              </a:p>
            </p:txBody>
          </p:sp>
        </mc:Choice>
        <mc:Fallback>
          <p:sp>
            <p:nvSpPr>
              <p:cNvPr id="16" name="Прямокут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H="1" flipV="1">
                <a:off x="1835696" y="1276401"/>
                <a:ext cx="6840760" cy="4985320"/>
              </a:xfrm>
              <a:prstGeom prst="rect">
                <a:avLst/>
              </a:prstGeom>
              <a:blipFill rotWithShape="1">
                <a:blip r:embed="rId4"/>
                <a:stretch>
                  <a:fillRect l="-713"/>
                </a:stretch>
              </a:blip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079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Гра 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r>
              <a:rPr lang="uk-UA" sz="1800" dirty="0"/>
              <a:t>У</a:t>
            </a:r>
            <a:r>
              <a:rPr lang="uk-UA" sz="1800" dirty="0" smtClean="0"/>
              <a:t> фігурі на рис. зніміть вісім сірників так, щоб: 1) залишилось тільки два квадрати; 2) залишилось чотири рівних квадрати.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189000"/>
            <a:ext cx="4193902" cy="431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19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 Гра з</a:t>
            </a:r>
            <a:r>
              <a:rPr lang="uk-UA" sz="2800" dirty="0" smtClean="0"/>
              <a:t> </a:t>
            </a:r>
            <a:r>
              <a:rPr lang="uk-UA" sz="2800" dirty="0" smtClean="0"/>
              <a:t>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pPr marL="0" indent="0">
              <a:buNone/>
            </a:pPr>
            <a:r>
              <a:rPr lang="uk-UA" sz="1800" dirty="0" smtClean="0"/>
              <a:t>1).Відповідь.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2534122" cy="260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41816"/>
            <a:ext cx="3384376" cy="3233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75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855" y="260648"/>
            <a:ext cx="7643813" cy="868363"/>
          </a:xfrm>
        </p:spPr>
        <p:txBody>
          <a:bodyPr/>
          <a:lstStyle/>
          <a:p>
            <a:r>
              <a:rPr lang="uk-UA" sz="2800" dirty="0" smtClean="0"/>
              <a:t> Гра </a:t>
            </a:r>
            <a:r>
              <a:rPr lang="uk-UA" sz="2800" dirty="0" smtClean="0"/>
              <a:t>з глядачами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841008" cy="1296491"/>
          </a:xfrm>
        </p:spPr>
        <p:txBody>
          <a:bodyPr/>
          <a:lstStyle/>
          <a:p>
            <a:pPr marL="0" indent="0">
              <a:buNone/>
            </a:pPr>
            <a:r>
              <a:rPr lang="uk-UA" sz="1800" dirty="0" smtClean="0"/>
              <a:t> 2)Відповідь. </a:t>
            </a:r>
            <a:endParaRPr lang="ru-RU" sz="1800" dirty="0"/>
          </a:p>
        </p:txBody>
      </p:sp>
      <p:pic>
        <p:nvPicPr>
          <p:cNvPr id="5" name="Picture 2" descr="Пов’язане зображенн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90" y="4347210"/>
            <a:ext cx="2156309" cy="203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84784"/>
            <a:ext cx="3008457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50283"/>
            <a:ext cx="3352273" cy="293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854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574TGp_natural_light</Template>
  <TotalTime>997</TotalTime>
  <Words>1619</Words>
  <Application>Microsoft Office PowerPoint</Application>
  <PresentationFormat>Экран (4:3)</PresentationFormat>
  <Paragraphs>301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574TGp_natural_light</vt:lpstr>
      <vt:lpstr>Презентация PowerPoint</vt:lpstr>
      <vt:lpstr>Умови гри</vt:lpstr>
      <vt:lpstr>Запитання відбіркових турів</vt:lpstr>
      <vt:lpstr>Запитання відбіркових турів</vt:lpstr>
      <vt:lpstr>Запитання відбіркових турів</vt:lpstr>
      <vt:lpstr>Запитання відбіркових турів</vt:lpstr>
      <vt:lpstr>Запитання відбіркових турів</vt:lpstr>
      <vt:lpstr>Запитання відбіркових турів</vt:lpstr>
      <vt:lpstr>Запитання відбіркових турів</vt:lpstr>
      <vt:lpstr>Запитання відбіркових турів</vt:lpstr>
      <vt:lpstr> Запитання для першого гравця </vt:lpstr>
      <vt:lpstr> Запитання для першого гравця </vt:lpstr>
      <vt:lpstr> Запитання для першого гравця </vt:lpstr>
      <vt:lpstr> Відповіді  для першого гравця </vt:lpstr>
      <vt:lpstr>Гра з глядачами</vt:lpstr>
      <vt:lpstr>Гра з глядачами</vt:lpstr>
      <vt:lpstr> Запитання для другого гравця </vt:lpstr>
      <vt:lpstr> Запитання для другого гравця </vt:lpstr>
      <vt:lpstr> Запитання для другого гравця </vt:lpstr>
      <vt:lpstr> Запитання для другого гравця </vt:lpstr>
      <vt:lpstr>Відповіді для другого гравця </vt:lpstr>
      <vt:lpstr>Гра з глядачами</vt:lpstr>
      <vt:lpstr>Гра з глядачами</vt:lpstr>
      <vt:lpstr> Запитання для третього гравця </vt:lpstr>
      <vt:lpstr> Запитання для третього гравця </vt:lpstr>
      <vt:lpstr> Запитання для третього гравця </vt:lpstr>
      <vt:lpstr>Відповіді  для третього гравця </vt:lpstr>
      <vt:lpstr>Гра з глядачами</vt:lpstr>
      <vt:lpstr>Гра з глядачами</vt:lpstr>
      <vt:lpstr> Запитання для четвертого гравця </vt:lpstr>
      <vt:lpstr> Запитання для четвертого гравця </vt:lpstr>
      <vt:lpstr> Запитання для четвертого гравця </vt:lpstr>
      <vt:lpstr> Відповідь для четвертого гравця </vt:lpstr>
      <vt:lpstr>Гра з глядачами</vt:lpstr>
      <vt:lpstr> Гра з глядачами</vt:lpstr>
      <vt:lpstr> Гра з глядачами</vt:lpstr>
    </vt:vector>
  </TitlesOfParts>
  <Company>МОУ СОШ №30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Пользователь Asus</cp:lastModifiedBy>
  <cp:revision>83</cp:revision>
  <dcterms:created xsi:type="dcterms:W3CDTF">2009-07-05T12:25:54Z</dcterms:created>
  <dcterms:modified xsi:type="dcterms:W3CDTF">2022-01-16T11:26:16Z</dcterms:modified>
</cp:coreProperties>
</file>