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notesMaster+xml" PartName="/ppt/notesMasters/notesMaster1.xml"/>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notesSlide+xml" PartName="/ppt/notesSlides/notesSlide3.xml"/>
  <Override ContentType="application/vnd.openxmlformats-officedocument.presentationml.notesSlide+xml" PartName="/ppt/notesSlides/notesSlide4.xml"/>
  <Override ContentType="application/vnd.openxmlformats-officedocument.presentationml.notesSlide+xml" PartName="/ppt/notesSlides/notesSlide5.xml"/>
  <Override ContentType="application/vnd.openxmlformats-officedocument.presentationml.notesSlide+xml" PartName="/ppt/notesSlides/notesSlide6.xml"/>
  <Override ContentType="application/vnd.openxmlformats-officedocument.presentationml.notesSlide+xml" PartName="/ppt/notesSlides/notesSlide7.xml"/>
  <Override ContentType="application/vnd.openxmlformats-officedocument.presentationml.notesSlide+xml" PartName="/ppt/notesSlides/notesSlide8.xml"/>
  <Override ContentType="application/vnd.openxmlformats-officedocument.presentationml.notesSlide+xml" PartName="/ppt/notesSlides/notesSlide9.xml"/>
  <Override ContentType="application/vnd.openxmlformats-officedocument.presentationml.notesSlide+xml" PartName="/ppt/notesSlides/notesSlide10.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notesMasterIdLst>
    <p:notesMasterId r:id="rId18"/>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Lst>
  <p:sldSz cx="18288000" cy="10287000"/>
  <p:notesSz cx="6858000" cy="9144000"/>
  <p:embeddedFontLst>
    <p:embeddedFont>
      <p:font typeface="Anime Ace v3" charset="1" panose="02050604050505020204"/>
      <p:regular r:id="rId21"/>
    </p:embeddedFont>
    <p:embeddedFont>
      <p:font typeface="Azbuka03_D" charset="1" panose="02000605000000020002"/>
      <p:regular r:id="rId22"/>
    </p:embeddedFont>
    <p:embeddedFont>
      <p:font typeface="Fraunces Bold" charset="1" panose="00000000000000000000"/>
      <p:regular r:id="rId24"/>
    </p:embeddedFont>
    <p:embeddedFont>
      <p:font typeface="Arimo" charset="1" panose="020B0604020202020204"/>
      <p:regular r:id="rId2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slides/slide12.xml" Type="http://schemas.openxmlformats.org/officeDocument/2006/relationships/slide"/><Relationship Id="rId18" Target="notesMasters/notesMaster1.xml" Type="http://schemas.openxmlformats.org/officeDocument/2006/relationships/notesMaster"/><Relationship Id="rId19" Target="theme/theme2.xml" Type="http://schemas.openxmlformats.org/officeDocument/2006/relationships/theme"/><Relationship Id="rId2" Target="presProps.xml" Type="http://schemas.openxmlformats.org/officeDocument/2006/relationships/presProps"/><Relationship Id="rId20" Target="notesSlides/notesSlide1.xml" Type="http://schemas.openxmlformats.org/officeDocument/2006/relationships/notesSlide"/><Relationship Id="rId21" Target="fonts/font21.fntdata" Type="http://schemas.openxmlformats.org/officeDocument/2006/relationships/font"/><Relationship Id="rId22" Target="fonts/font22.fntdata" Type="http://schemas.openxmlformats.org/officeDocument/2006/relationships/font"/><Relationship Id="rId23" Target="notesSlides/notesSlide2.xml" Type="http://schemas.openxmlformats.org/officeDocument/2006/relationships/notesSlide"/><Relationship Id="rId24" Target="fonts/font24.fntdata" Type="http://schemas.openxmlformats.org/officeDocument/2006/relationships/font"/><Relationship Id="rId25" Target="fonts/font25.fntdata" Type="http://schemas.openxmlformats.org/officeDocument/2006/relationships/font"/><Relationship Id="rId26" Target="notesSlides/notesSlide3.xml" Type="http://schemas.openxmlformats.org/officeDocument/2006/relationships/notesSlide"/><Relationship Id="rId27" Target="notesSlides/notesSlide4.xml" Type="http://schemas.openxmlformats.org/officeDocument/2006/relationships/notesSlide"/><Relationship Id="rId28" Target="notesSlides/notesSlide5.xml" Type="http://schemas.openxmlformats.org/officeDocument/2006/relationships/notesSlide"/><Relationship Id="rId29" Target="notesSlides/notesSlide6.xml" Type="http://schemas.openxmlformats.org/officeDocument/2006/relationships/notesSlide"/><Relationship Id="rId3" Target="viewProps.xml" Type="http://schemas.openxmlformats.org/officeDocument/2006/relationships/viewProps"/><Relationship Id="rId30" Target="notesSlides/notesSlide7.xml" Type="http://schemas.openxmlformats.org/officeDocument/2006/relationships/notesSlide"/><Relationship Id="rId31" Target="notesSlides/notesSlide8.xml" Type="http://schemas.openxmlformats.org/officeDocument/2006/relationships/notesSlide"/><Relationship Id="rId32" Target="notesSlides/notesSlide9.xml" Type="http://schemas.openxmlformats.org/officeDocument/2006/relationships/notesSlide"/><Relationship Id="rId33" Target="notesSlides/notesSlide10.xml" Type="http://schemas.openxmlformats.org/officeDocument/2006/relationships/notesSlide"/><Relationship Id="rId34" Target="notesSlides/notesSlide11.xml" Type="http://schemas.openxmlformats.org/officeDocument/2006/relationships/notesSlide"/><Relationship Id="rId35" Target="notesSlides/notesSlide12.xml" Type="http://schemas.openxmlformats.org/officeDocument/2006/relationships/notesSlide"/><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notesMasters/_rels/notesMaster1.xml.rels><?xml version="1.0" encoding="UTF-8" standalone="yes"?><Relationships xmlns="http://schemas.openxmlformats.org/package/2006/relationships"><Relationship Id="rId1" Target="../theme/theme2.xml" Type="http://schemas.openxmlformats.org/officeDocument/2006/relationships/theme"/></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1.7.2013</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xml" Type="http://schemas.openxmlformats.org/officeDocument/2006/relationships/slide"/></Relationships>
</file>

<file path=ppt/notesSlides/_rels/notesSlide2.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xml" Type="http://schemas.openxmlformats.org/officeDocument/2006/relationships/slide"/></Relationships>
</file>

<file path=ppt/notesSlides/_rels/notesSlide3.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3.xml" Type="http://schemas.openxmlformats.org/officeDocument/2006/relationships/slide"/></Relationships>
</file>

<file path=ppt/notesSlides/_rels/notesSlide4.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xml" Type="http://schemas.openxmlformats.org/officeDocument/2006/relationships/slide"/></Relationships>
</file>

<file path=ppt/notesSlides/_rels/notesSlide5.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xml" Type="http://schemas.openxmlformats.org/officeDocument/2006/relationships/slide"/></Relationships>
</file>

<file path=ppt/notesSlides/_rels/notesSlide6.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6.xml" Type="http://schemas.openxmlformats.org/officeDocument/2006/relationships/slide"/></Relationships>
</file>

<file path=ppt/notesSlides/_rels/notesSlide7.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7.xml" Type="http://schemas.openxmlformats.org/officeDocument/2006/relationships/slide"/></Relationships>
</file>

<file path=ppt/notesSlides/_rels/notesSlide8.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8.xml" Type="http://schemas.openxmlformats.org/officeDocument/2006/relationships/slide"/></Relationships>
</file>

<file path=ppt/notesSlides/_rels/notesSlide9.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9.xml" Type="http://schemas.openxmlformats.org/officeDocument/2006/relationships/slide"/></Relationships>
</file>

<file path=ppt/notesSlides/_rels/notesSlide10.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0.xml" Type="http://schemas.openxmlformats.org/officeDocument/2006/relationships/slide"/></Relationships>
</file>

<file path=ppt/notesSlides/_rels/notesSlide11.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1.xml" Type="http://schemas.openxmlformats.org/officeDocument/2006/relationships/slide"/></Relationships>
</file>

<file path=ppt/notesSlides/_rels/notesSlide12.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2.xml" Type="http://schemas.openxmlformats.org/officeDocument/2006/relationships/slide"/></Relationships>
</file>

<file path=ppt/notesSlides/notesSlide1.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1</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2.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1</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3.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2</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4.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3</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5.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4</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6.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5</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7.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6</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8.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7</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9.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8</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10.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9</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11.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10</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12.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1</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1.xml" Type="http://schemas.openxmlformats.org/officeDocument/2006/relationships/notesSlide"/><Relationship Id="rId3" Target="../media/image1.png" Type="http://schemas.openxmlformats.org/officeDocument/2006/relationships/image"/><Relationship Id="rId4" Target="../media/image2.jpeg" Type="http://schemas.openxmlformats.org/officeDocument/2006/relationships/image"/><Relationship Id="rId5" Target="../media/image3.png" Type="http://schemas.openxmlformats.org/officeDocument/2006/relationships/image"/><Relationship Id="rId6" Target="../media/image4.svg" Type="http://schemas.openxmlformats.org/officeDocument/2006/relationships/image"/><Relationship Id="rId7" Target="../media/image5.png" Type="http://schemas.openxmlformats.org/officeDocument/2006/relationships/image"/><Relationship Id="rId8" Target="../media/image6.sv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2.xml" Type="http://schemas.openxmlformats.org/officeDocument/2006/relationships/notesSlide"/><Relationship Id="rId3" Target="../media/image7.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3.xml" Type="http://schemas.openxmlformats.org/officeDocument/2006/relationships/notesSlide"/><Relationship Id="rId3" Target="../media/image8.png" Type="http://schemas.openxmlformats.org/officeDocument/2006/relationships/image"/><Relationship Id="rId4" Target="../media/image9.png" Type="http://schemas.openxmlformats.org/officeDocument/2006/relationships/image"/><Relationship Id="rId5" Target="../media/image10.png" Type="http://schemas.openxmlformats.org/officeDocument/2006/relationships/image"/><Relationship Id="rId6" Target="../media/image11.png" Type="http://schemas.openxmlformats.org/officeDocument/2006/relationships/image"/><Relationship Id="rId7" Target="../media/image12.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4.xml" Type="http://schemas.openxmlformats.org/officeDocument/2006/relationships/notesSlide"/><Relationship Id="rId3" Target="../media/image13.pn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21.png" Type="http://schemas.openxmlformats.org/officeDocument/2006/relationships/image"/><Relationship Id="rId2" Target="../notesSlides/notesSlide5.xml" Type="http://schemas.openxmlformats.org/officeDocument/2006/relationships/notesSlide"/><Relationship Id="rId3" Target="../media/image14.png" Type="http://schemas.openxmlformats.org/officeDocument/2006/relationships/image"/><Relationship Id="rId4" Target="../media/image15.png" Type="http://schemas.openxmlformats.org/officeDocument/2006/relationships/image"/><Relationship Id="rId5" Target="../media/image16.png" Type="http://schemas.openxmlformats.org/officeDocument/2006/relationships/image"/><Relationship Id="rId6" Target="../media/image17.png" Type="http://schemas.openxmlformats.org/officeDocument/2006/relationships/image"/><Relationship Id="rId7" Target="../media/image18.png" Type="http://schemas.openxmlformats.org/officeDocument/2006/relationships/image"/><Relationship Id="rId8" Target="../media/image19.png" Type="http://schemas.openxmlformats.org/officeDocument/2006/relationships/image"/><Relationship Id="rId9" Target="../media/image20.pn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6.xml" Type="http://schemas.openxmlformats.org/officeDocument/2006/relationships/notesSlide"/><Relationship Id="rId3" Target="../media/image22.png" Type="http://schemas.openxmlformats.org/officeDocument/2006/relationships/image"/><Relationship Id="rId4" Target="../media/image23.png" Type="http://schemas.openxmlformats.org/officeDocument/2006/relationships/image"/><Relationship Id="rId5" Target="../media/image24.sv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7.xml" Type="http://schemas.openxmlformats.org/officeDocument/2006/relationships/notesSlide"/><Relationship Id="rId3" Target="../media/image25.png" Type="http://schemas.openxmlformats.org/officeDocument/2006/relationships/image"/><Relationship Id="rId4" Target="../media/image26.png" Type="http://schemas.openxmlformats.org/officeDocument/2006/relationships/image"/><Relationship Id="rId5" Target="../media/image27.png" Type="http://schemas.openxmlformats.org/officeDocument/2006/relationships/image"/><Relationship Id="rId6" Target="../media/image28.pn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8.xml" Type="http://schemas.openxmlformats.org/officeDocument/2006/relationships/notesSlid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9.xml" Type="http://schemas.openxmlformats.org/officeDocument/2006/relationships/notesSlide"/><Relationship Id="rId3" Target="../media/image29.png" Type="http://schemas.openxmlformats.org/officeDocument/2006/relationships/image"/><Relationship Id="rId4" Target="../media/image30.png" Type="http://schemas.openxmlformats.org/officeDocument/2006/relationships/image"/><Relationship Id="rId5" Target="../media/image31.png" Type="http://schemas.openxmlformats.org/officeDocument/2006/relationships/image"/><Relationship Id="rId6" Target="../media/image32.png" Type="http://schemas.openxmlformats.org/officeDocument/2006/relationships/image"/><Relationship Id="rId7" Target="../media/image33.pn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10.xml" Type="http://schemas.openxmlformats.org/officeDocument/2006/relationships/notesSlide"/><Relationship Id="rId3" Target="../media/image34.png" Type="http://schemas.openxmlformats.org/officeDocument/2006/relationships/image"/><Relationship Id="rId4" Target="../media/image35.png" Type="http://schemas.openxmlformats.org/officeDocument/2006/relationships/image"/><Relationship Id="rId5" Target="../media/image36.pn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44.png" Type="http://schemas.openxmlformats.org/officeDocument/2006/relationships/image"/><Relationship Id="rId2" Target="../notesSlides/notesSlide11.xml" Type="http://schemas.openxmlformats.org/officeDocument/2006/relationships/notesSlide"/><Relationship Id="rId3" Target="../media/image37.png" Type="http://schemas.openxmlformats.org/officeDocument/2006/relationships/image"/><Relationship Id="rId4" Target="../media/image38.png" Type="http://schemas.openxmlformats.org/officeDocument/2006/relationships/image"/><Relationship Id="rId5" Target="../media/image39.png" Type="http://schemas.openxmlformats.org/officeDocument/2006/relationships/image"/><Relationship Id="rId6" Target="../media/image40.png" Type="http://schemas.openxmlformats.org/officeDocument/2006/relationships/image"/><Relationship Id="rId7" Target="../media/image41.png" Type="http://schemas.openxmlformats.org/officeDocument/2006/relationships/image"/><Relationship Id="rId8" Target="../media/image42.png" Type="http://schemas.openxmlformats.org/officeDocument/2006/relationships/image"/><Relationship Id="rId9" Target="../media/image43.png" Type="http://schemas.openxmlformats.org/officeDocument/2006/relationships/image"/></Relationships>
</file>

<file path=ppt/slides/_rels/slide12.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12.xml" Type="http://schemas.openxmlformats.org/officeDocument/2006/relationships/notesSlide"/><Relationship Id="rId3" Target="../media/image45.jpeg" Type="http://schemas.openxmlformats.org/officeDocument/2006/relationships/image"/><Relationship Id="rId4" Target="../media/image46.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0" y="0"/>
            <a:ext cx="18288000" cy="10287000"/>
            <a:chOff x="0" y="0"/>
            <a:chExt cx="24384000" cy="13716000"/>
          </a:xfrm>
        </p:grpSpPr>
        <p:sp>
          <p:nvSpPr>
            <p:cNvPr name="Freeform 3" id="3"/>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DEEEE1"/>
            </a:solidFill>
          </p:spPr>
        </p:sp>
      </p:grpSp>
      <p:grpSp>
        <p:nvGrpSpPr>
          <p:cNvPr name="Group 4" id="4"/>
          <p:cNvGrpSpPr/>
          <p:nvPr/>
        </p:nvGrpSpPr>
        <p:grpSpPr>
          <a:xfrm rot="0">
            <a:off x="0" y="0"/>
            <a:ext cx="18288000" cy="10287000"/>
            <a:chOff x="0" y="0"/>
            <a:chExt cx="24384000" cy="13716000"/>
          </a:xfrm>
        </p:grpSpPr>
        <p:sp>
          <p:nvSpPr>
            <p:cNvPr name="Freeform 5" id="5"/>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FAFFFA"/>
            </a:solidFill>
          </p:spPr>
        </p:sp>
      </p:grpSp>
      <p:grpSp>
        <p:nvGrpSpPr>
          <p:cNvPr name="Group 6" id="6"/>
          <p:cNvGrpSpPr/>
          <p:nvPr/>
        </p:nvGrpSpPr>
        <p:grpSpPr>
          <a:xfrm rot="0">
            <a:off x="2002658" y="2575239"/>
            <a:ext cx="6384030" cy="2650778"/>
            <a:chOff x="0" y="0"/>
            <a:chExt cx="8512040" cy="3534370"/>
          </a:xfrm>
        </p:grpSpPr>
        <p:sp>
          <p:nvSpPr>
            <p:cNvPr name="Freeform 7" id="7"/>
            <p:cNvSpPr/>
            <p:nvPr/>
          </p:nvSpPr>
          <p:spPr>
            <a:xfrm flipH="false" flipV="false" rot="0">
              <a:off x="0" y="0"/>
              <a:ext cx="8512039" cy="3534370"/>
            </a:xfrm>
            <a:custGeom>
              <a:avLst/>
              <a:gdLst/>
              <a:ahLst/>
              <a:cxnLst/>
              <a:rect r="r" b="b" t="t" l="l"/>
              <a:pathLst>
                <a:path h="3534370" w="8512039">
                  <a:moveTo>
                    <a:pt x="0" y="0"/>
                  </a:moveTo>
                  <a:lnTo>
                    <a:pt x="8512039" y="0"/>
                  </a:lnTo>
                  <a:lnTo>
                    <a:pt x="8512039" y="3534370"/>
                  </a:lnTo>
                  <a:lnTo>
                    <a:pt x="0" y="3534370"/>
                  </a:lnTo>
                  <a:close/>
                </a:path>
              </a:pathLst>
            </a:custGeom>
            <a:solidFill>
              <a:srgbClr val="000000">
                <a:alpha val="0"/>
              </a:srgbClr>
            </a:solidFill>
          </p:spPr>
        </p:sp>
        <p:sp>
          <p:nvSpPr>
            <p:cNvPr name="TextBox 8" id="8"/>
            <p:cNvSpPr txBox="true"/>
            <p:nvPr/>
          </p:nvSpPr>
          <p:spPr>
            <a:xfrm>
              <a:off x="0" y="-28575"/>
              <a:ext cx="8512040" cy="3562945"/>
            </a:xfrm>
            <a:prstGeom prst="rect">
              <a:avLst/>
            </a:prstGeom>
          </p:spPr>
          <p:txBody>
            <a:bodyPr anchor="t" rtlCol="false" tIns="0" lIns="0" bIns="0" rIns="0"/>
            <a:lstStyle/>
            <a:p>
              <a:pPr algn="l">
                <a:lnSpc>
                  <a:spcPts val="8183"/>
                </a:lnSpc>
              </a:pPr>
              <a:r>
                <a:rPr lang="en-US" sz="6562">
                  <a:solidFill>
                    <a:srgbClr val="3B4540"/>
                  </a:solidFill>
                  <a:latin typeface="Anime Ace v3"/>
                  <a:ea typeface="Anime Ace v3"/>
                  <a:cs typeface="Anime Ace v3"/>
                  <a:sym typeface="Anime Ace v3"/>
                </a:rPr>
                <a:t>Міжнародний</a:t>
              </a:r>
            </a:p>
            <a:p>
              <a:pPr algn="l">
                <a:lnSpc>
                  <a:spcPts val="8808"/>
                </a:lnSpc>
              </a:pPr>
              <a:r>
                <a:rPr lang="en-US" sz="7062">
                  <a:solidFill>
                    <a:srgbClr val="3B4540"/>
                  </a:solidFill>
                  <a:latin typeface="Anime Ace v3"/>
                  <a:ea typeface="Anime Ace v3"/>
                  <a:cs typeface="Anime Ace v3"/>
                  <a:sym typeface="Anime Ace v3"/>
                </a:rPr>
                <a:t> день лісів</a:t>
              </a:r>
            </a:p>
          </p:txBody>
        </p:sp>
      </p:grpSp>
      <p:grpSp>
        <p:nvGrpSpPr>
          <p:cNvPr name="Group 9" id="9"/>
          <p:cNvGrpSpPr/>
          <p:nvPr/>
        </p:nvGrpSpPr>
        <p:grpSpPr>
          <a:xfrm rot="0">
            <a:off x="1117722" y="9649404"/>
            <a:ext cx="461814" cy="461814"/>
            <a:chOff x="0" y="0"/>
            <a:chExt cx="615752" cy="615752"/>
          </a:xfrm>
        </p:grpSpPr>
        <p:sp>
          <p:nvSpPr>
            <p:cNvPr name="Freeform 10" id="10"/>
            <p:cNvSpPr/>
            <p:nvPr/>
          </p:nvSpPr>
          <p:spPr>
            <a:xfrm flipH="false" flipV="false" rot="0">
              <a:off x="0" y="0"/>
              <a:ext cx="615696" cy="615696"/>
            </a:xfrm>
            <a:custGeom>
              <a:avLst/>
              <a:gdLst/>
              <a:ahLst/>
              <a:cxnLst/>
              <a:rect r="r" b="b" t="t" l="l"/>
              <a:pathLst>
                <a:path h="615696" w="615696">
                  <a:moveTo>
                    <a:pt x="0" y="307848"/>
                  </a:moveTo>
                  <a:cubicBezTo>
                    <a:pt x="0" y="137795"/>
                    <a:pt x="137795" y="0"/>
                    <a:pt x="307848" y="0"/>
                  </a:cubicBezTo>
                  <a:cubicBezTo>
                    <a:pt x="308991" y="0"/>
                    <a:pt x="310261" y="381"/>
                    <a:pt x="311277" y="1016"/>
                  </a:cubicBezTo>
                  <a:lnTo>
                    <a:pt x="307848" y="6350"/>
                  </a:lnTo>
                  <a:lnTo>
                    <a:pt x="307848" y="0"/>
                  </a:lnTo>
                  <a:lnTo>
                    <a:pt x="307848" y="6350"/>
                  </a:lnTo>
                  <a:lnTo>
                    <a:pt x="307848" y="0"/>
                  </a:lnTo>
                  <a:cubicBezTo>
                    <a:pt x="477901" y="0"/>
                    <a:pt x="615696" y="137795"/>
                    <a:pt x="615696" y="307848"/>
                  </a:cubicBezTo>
                  <a:cubicBezTo>
                    <a:pt x="615696" y="309499"/>
                    <a:pt x="615061" y="311150"/>
                    <a:pt x="613791" y="312293"/>
                  </a:cubicBezTo>
                  <a:lnTo>
                    <a:pt x="609346" y="307848"/>
                  </a:lnTo>
                  <a:lnTo>
                    <a:pt x="615696" y="307848"/>
                  </a:lnTo>
                  <a:cubicBezTo>
                    <a:pt x="615696" y="477901"/>
                    <a:pt x="477901" y="615696"/>
                    <a:pt x="307848" y="615696"/>
                  </a:cubicBezTo>
                  <a:lnTo>
                    <a:pt x="307848" y="609346"/>
                  </a:lnTo>
                  <a:lnTo>
                    <a:pt x="307848" y="602996"/>
                  </a:lnTo>
                  <a:lnTo>
                    <a:pt x="307848" y="609346"/>
                  </a:lnTo>
                  <a:lnTo>
                    <a:pt x="307848" y="615696"/>
                  </a:lnTo>
                  <a:cubicBezTo>
                    <a:pt x="137795" y="615696"/>
                    <a:pt x="0" y="477901"/>
                    <a:pt x="0" y="307848"/>
                  </a:cubicBezTo>
                  <a:lnTo>
                    <a:pt x="6350" y="307848"/>
                  </a:lnTo>
                  <a:lnTo>
                    <a:pt x="0" y="307848"/>
                  </a:lnTo>
                  <a:moveTo>
                    <a:pt x="12700" y="307848"/>
                  </a:moveTo>
                  <a:lnTo>
                    <a:pt x="6350" y="307848"/>
                  </a:lnTo>
                  <a:lnTo>
                    <a:pt x="12700" y="307848"/>
                  </a:lnTo>
                  <a:cubicBezTo>
                    <a:pt x="12700" y="470916"/>
                    <a:pt x="144907" y="602996"/>
                    <a:pt x="307848" y="602996"/>
                  </a:cubicBezTo>
                  <a:cubicBezTo>
                    <a:pt x="311404" y="602996"/>
                    <a:pt x="314198" y="605790"/>
                    <a:pt x="314198" y="609346"/>
                  </a:cubicBezTo>
                  <a:cubicBezTo>
                    <a:pt x="314198" y="612902"/>
                    <a:pt x="311404" y="615696"/>
                    <a:pt x="307848" y="615696"/>
                  </a:cubicBezTo>
                  <a:cubicBezTo>
                    <a:pt x="304292" y="615696"/>
                    <a:pt x="301498" y="612902"/>
                    <a:pt x="301498" y="609346"/>
                  </a:cubicBezTo>
                  <a:cubicBezTo>
                    <a:pt x="301498" y="605790"/>
                    <a:pt x="304292" y="602996"/>
                    <a:pt x="307848" y="602996"/>
                  </a:cubicBezTo>
                  <a:cubicBezTo>
                    <a:pt x="470916" y="602996"/>
                    <a:pt x="602996" y="470789"/>
                    <a:pt x="602996" y="307848"/>
                  </a:cubicBezTo>
                  <a:cubicBezTo>
                    <a:pt x="602996" y="306197"/>
                    <a:pt x="603631" y="304546"/>
                    <a:pt x="604901" y="303403"/>
                  </a:cubicBezTo>
                  <a:lnTo>
                    <a:pt x="609346" y="307848"/>
                  </a:lnTo>
                  <a:lnTo>
                    <a:pt x="602996" y="307848"/>
                  </a:lnTo>
                  <a:cubicBezTo>
                    <a:pt x="602996" y="144907"/>
                    <a:pt x="470916" y="12700"/>
                    <a:pt x="307848" y="12700"/>
                  </a:cubicBezTo>
                  <a:cubicBezTo>
                    <a:pt x="306705" y="12700"/>
                    <a:pt x="305435" y="12319"/>
                    <a:pt x="304419" y="11684"/>
                  </a:cubicBezTo>
                  <a:lnTo>
                    <a:pt x="307848" y="6350"/>
                  </a:lnTo>
                  <a:lnTo>
                    <a:pt x="307848" y="12700"/>
                  </a:lnTo>
                  <a:cubicBezTo>
                    <a:pt x="144907" y="12700"/>
                    <a:pt x="12700" y="144907"/>
                    <a:pt x="12700" y="307848"/>
                  </a:cubicBezTo>
                  <a:close/>
                </a:path>
              </a:pathLst>
            </a:custGeom>
            <a:solidFill>
              <a:srgbClr val="FFFFFF"/>
            </a:solidFill>
          </p:spPr>
        </p:sp>
      </p:grpSp>
      <p:sp>
        <p:nvSpPr>
          <p:cNvPr name="Freeform 11" id="11" descr="preencoded.png"/>
          <p:cNvSpPr/>
          <p:nvPr/>
        </p:nvSpPr>
        <p:spPr>
          <a:xfrm flipH="false" flipV="false" rot="0">
            <a:off x="1132009" y="9649404"/>
            <a:ext cx="433239" cy="433239"/>
          </a:xfrm>
          <a:custGeom>
            <a:avLst/>
            <a:gdLst/>
            <a:ahLst/>
            <a:cxnLst/>
            <a:rect r="r" b="b" t="t" l="l"/>
            <a:pathLst>
              <a:path h="433239" w="433239">
                <a:moveTo>
                  <a:pt x="0" y="0"/>
                </a:moveTo>
                <a:lnTo>
                  <a:pt x="433239" y="0"/>
                </a:lnTo>
                <a:lnTo>
                  <a:pt x="433239" y="433239"/>
                </a:lnTo>
                <a:lnTo>
                  <a:pt x="0" y="433239"/>
                </a:lnTo>
                <a:lnTo>
                  <a:pt x="0" y="0"/>
                </a:lnTo>
                <a:close/>
              </a:path>
            </a:pathLst>
          </a:custGeom>
          <a:blipFill>
            <a:blip r:embed="rId3"/>
            <a:stretch>
              <a:fillRect l="0" t="0" r="0" b="0"/>
            </a:stretch>
          </a:blipFill>
        </p:spPr>
      </p:sp>
      <p:grpSp>
        <p:nvGrpSpPr>
          <p:cNvPr name="Group 12" id="12"/>
          <p:cNvGrpSpPr/>
          <p:nvPr/>
        </p:nvGrpSpPr>
        <p:grpSpPr>
          <a:xfrm rot="0">
            <a:off x="1798527" y="9618597"/>
            <a:ext cx="6160294" cy="705759"/>
            <a:chOff x="0" y="0"/>
            <a:chExt cx="8213725" cy="941012"/>
          </a:xfrm>
        </p:grpSpPr>
        <p:sp>
          <p:nvSpPr>
            <p:cNvPr name="Freeform 13" id="13"/>
            <p:cNvSpPr/>
            <p:nvPr/>
          </p:nvSpPr>
          <p:spPr>
            <a:xfrm flipH="false" flipV="false" rot="0">
              <a:off x="0" y="0"/>
              <a:ext cx="8213725" cy="941012"/>
            </a:xfrm>
            <a:custGeom>
              <a:avLst/>
              <a:gdLst/>
              <a:ahLst/>
              <a:cxnLst/>
              <a:rect r="r" b="b" t="t" l="l"/>
              <a:pathLst>
                <a:path h="941012" w="8213725">
                  <a:moveTo>
                    <a:pt x="0" y="0"/>
                  </a:moveTo>
                  <a:lnTo>
                    <a:pt x="8213725" y="0"/>
                  </a:lnTo>
                  <a:lnTo>
                    <a:pt x="8213725" y="941012"/>
                  </a:lnTo>
                  <a:lnTo>
                    <a:pt x="0" y="941012"/>
                  </a:lnTo>
                  <a:close/>
                </a:path>
              </a:pathLst>
            </a:custGeom>
            <a:solidFill>
              <a:srgbClr val="000000">
                <a:alpha val="0"/>
              </a:srgbClr>
            </a:solidFill>
          </p:spPr>
        </p:sp>
        <p:sp>
          <p:nvSpPr>
            <p:cNvPr name="TextBox 14" id="14"/>
            <p:cNvSpPr txBox="true"/>
            <p:nvPr/>
          </p:nvSpPr>
          <p:spPr>
            <a:xfrm>
              <a:off x="0" y="-76200"/>
              <a:ext cx="8213725" cy="1017212"/>
            </a:xfrm>
            <a:prstGeom prst="rect">
              <a:avLst/>
            </a:prstGeom>
          </p:spPr>
          <p:txBody>
            <a:bodyPr anchor="t" rtlCol="false" tIns="0" lIns="0" bIns="0" rIns="0"/>
            <a:lstStyle/>
            <a:p>
              <a:pPr algn="l">
                <a:lnSpc>
                  <a:spcPts val="5284"/>
                </a:lnSpc>
              </a:pPr>
              <a:r>
                <a:rPr lang="en-US" sz="3749">
                  <a:solidFill>
                    <a:srgbClr val="405449"/>
                  </a:solidFill>
                  <a:latin typeface="Azbuka03_D"/>
                  <a:ea typeface="Azbuka03_D"/>
                  <a:cs typeface="Azbuka03_D"/>
                  <a:sym typeface="Azbuka03_D"/>
                </a:rPr>
                <a:t> Анна Анатоліївна Тимченко</a:t>
              </a:r>
            </a:p>
          </p:txBody>
        </p:sp>
      </p:grpSp>
      <p:sp>
        <p:nvSpPr>
          <p:cNvPr name="Freeform 15" id="15"/>
          <p:cNvSpPr/>
          <p:nvPr/>
        </p:nvSpPr>
        <p:spPr>
          <a:xfrm flipH="false" flipV="false" rot="0">
            <a:off x="11249526" y="0"/>
            <a:ext cx="7038474" cy="10287000"/>
          </a:xfrm>
          <a:custGeom>
            <a:avLst/>
            <a:gdLst/>
            <a:ahLst/>
            <a:cxnLst/>
            <a:rect r="r" b="b" t="t" l="l"/>
            <a:pathLst>
              <a:path h="10287000" w="7038474">
                <a:moveTo>
                  <a:pt x="0" y="0"/>
                </a:moveTo>
                <a:lnTo>
                  <a:pt x="7038474" y="0"/>
                </a:lnTo>
                <a:lnTo>
                  <a:pt x="7038474" y="10287000"/>
                </a:lnTo>
                <a:lnTo>
                  <a:pt x="0" y="10287000"/>
                </a:lnTo>
                <a:lnTo>
                  <a:pt x="0" y="0"/>
                </a:lnTo>
                <a:close/>
              </a:path>
            </a:pathLst>
          </a:custGeom>
          <a:blipFill>
            <a:blip r:embed="rId4"/>
            <a:stretch>
              <a:fillRect l="0" t="0" r="0" b="0"/>
            </a:stretch>
          </a:blipFill>
        </p:spPr>
      </p:sp>
      <p:sp>
        <p:nvSpPr>
          <p:cNvPr name="Freeform 16" id="16"/>
          <p:cNvSpPr/>
          <p:nvPr/>
        </p:nvSpPr>
        <p:spPr>
          <a:xfrm flipH="false" flipV="false" rot="0">
            <a:off x="1676900" y="-131937"/>
            <a:ext cx="7315200" cy="1529097"/>
          </a:xfrm>
          <a:custGeom>
            <a:avLst/>
            <a:gdLst/>
            <a:ahLst/>
            <a:cxnLst/>
            <a:rect r="r" b="b" t="t" l="l"/>
            <a:pathLst>
              <a:path h="1529097" w="7315200">
                <a:moveTo>
                  <a:pt x="0" y="0"/>
                </a:moveTo>
                <a:lnTo>
                  <a:pt x="7315200" y="0"/>
                </a:lnTo>
                <a:lnTo>
                  <a:pt x="7315200" y="1529097"/>
                </a:lnTo>
                <a:lnTo>
                  <a:pt x="0" y="1529097"/>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17" id="17"/>
          <p:cNvSpPr/>
          <p:nvPr/>
        </p:nvSpPr>
        <p:spPr>
          <a:xfrm flipH="false" flipV="false" rot="0">
            <a:off x="1348629" y="4837266"/>
            <a:ext cx="7315200" cy="4105656"/>
          </a:xfrm>
          <a:custGeom>
            <a:avLst/>
            <a:gdLst/>
            <a:ahLst/>
            <a:cxnLst/>
            <a:rect r="r" b="b" t="t" l="l"/>
            <a:pathLst>
              <a:path h="4105656" w="7315200">
                <a:moveTo>
                  <a:pt x="0" y="0"/>
                </a:moveTo>
                <a:lnTo>
                  <a:pt x="7315200" y="0"/>
                </a:lnTo>
                <a:lnTo>
                  <a:pt x="7315200" y="4105656"/>
                </a:lnTo>
                <a:lnTo>
                  <a:pt x="0" y="4105656"/>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0" y="0"/>
            <a:ext cx="18288000" cy="10287000"/>
            <a:chOff x="0" y="0"/>
            <a:chExt cx="24384000" cy="13716000"/>
          </a:xfrm>
        </p:grpSpPr>
        <p:sp>
          <p:nvSpPr>
            <p:cNvPr name="Freeform 3" id="3"/>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DEEEE1"/>
            </a:solidFill>
          </p:spPr>
        </p:sp>
      </p:grpSp>
      <p:grpSp>
        <p:nvGrpSpPr>
          <p:cNvPr name="Group 4" id="4"/>
          <p:cNvGrpSpPr/>
          <p:nvPr/>
        </p:nvGrpSpPr>
        <p:grpSpPr>
          <a:xfrm rot="0">
            <a:off x="0" y="0"/>
            <a:ext cx="18288000" cy="10287000"/>
            <a:chOff x="0" y="0"/>
            <a:chExt cx="24384000" cy="13716000"/>
          </a:xfrm>
        </p:grpSpPr>
        <p:sp>
          <p:nvSpPr>
            <p:cNvPr name="Freeform 5" id="5"/>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FAFFFA"/>
            </a:solidFill>
          </p:spPr>
        </p:sp>
      </p:grpSp>
      <p:sp>
        <p:nvSpPr>
          <p:cNvPr name="Freeform 6" id="6" descr="preencoded.png"/>
          <p:cNvSpPr/>
          <p:nvPr/>
        </p:nvSpPr>
        <p:spPr>
          <a:xfrm flipH="false" flipV="false" rot="0">
            <a:off x="0" y="0"/>
            <a:ext cx="6858000" cy="10287000"/>
          </a:xfrm>
          <a:custGeom>
            <a:avLst/>
            <a:gdLst/>
            <a:ahLst/>
            <a:cxnLst/>
            <a:rect r="r" b="b" t="t" l="l"/>
            <a:pathLst>
              <a:path h="10287000" w="6858000">
                <a:moveTo>
                  <a:pt x="0" y="0"/>
                </a:moveTo>
                <a:lnTo>
                  <a:pt x="6858000" y="0"/>
                </a:lnTo>
                <a:lnTo>
                  <a:pt x="6858000" y="10287000"/>
                </a:lnTo>
                <a:lnTo>
                  <a:pt x="0" y="10287000"/>
                </a:lnTo>
                <a:lnTo>
                  <a:pt x="0" y="0"/>
                </a:lnTo>
                <a:close/>
              </a:path>
            </a:pathLst>
          </a:custGeom>
          <a:blipFill>
            <a:blip r:embed="rId3"/>
            <a:stretch>
              <a:fillRect l="0" t="0" r="0" b="0"/>
            </a:stretch>
          </a:blipFill>
        </p:spPr>
      </p:sp>
      <p:grpSp>
        <p:nvGrpSpPr>
          <p:cNvPr name="Group 7" id="7"/>
          <p:cNvGrpSpPr/>
          <p:nvPr/>
        </p:nvGrpSpPr>
        <p:grpSpPr>
          <a:xfrm rot="0">
            <a:off x="7847559" y="778371"/>
            <a:ext cx="9450884" cy="2930668"/>
            <a:chOff x="0" y="0"/>
            <a:chExt cx="12601178" cy="3907557"/>
          </a:xfrm>
        </p:grpSpPr>
        <p:sp>
          <p:nvSpPr>
            <p:cNvPr name="Freeform 8" id="8"/>
            <p:cNvSpPr/>
            <p:nvPr/>
          </p:nvSpPr>
          <p:spPr>
            <a:xfrm flipH="false" flipV="false" rot="0">
              <a:off x="0" y="0"/>
              <a:ext cx="12601178" cy="3907557"/>
            </a:xfrm>
            <a:custGeom>
              <a:avLst/>
              <a:gdLst/>
              <a:ahLst/>
              <a:cxnLst/>
              <a:rect r="r" b="b" t="t" l="l"/>
              <a:pathLst>
                <a:path h="3907557" w="12601178">
                  <a:moveTo>
                    <a:pt x="0" y="0"/>
                  </a:moveTo>
                  <a:lnTo>
                    <a:pt x="12601178" y="0"/>
                  </a:lnTo>
                  <a:lnTo>
                    <a:pt x="12601178" y="3907557"/>
                  </a:lnTo>
                  <a:lnTo>
                    <a:pt x="0" y="3907557"/>
                  </a:lnTo>
                  <a:close/>
                </a:path>
              </a:pathLst>
            </a:custGeom>
            <a:solidFill>
              <a:srgbClr val="000000">
                <a:alpha val="0"/>
              </a:srgbClr>
            </a:solidFill>
          </p:spPr>
        </p:sp>
        <p:sp>
          <p:nvSpPr>
            <p:cNvPr name="TextBox 9" id="9"/>
            <p:cNvSpPr txBox="true"/>
            <p:nvPr/>
          </p:nvSpPr>
          <p:spPr>
            <a:xfrm>
              <a:off x="0" y="-19050"/>
              <a:ext cx="12601178" cy="3926607"/>
            </a:xfrm>
            <a:prstGeom prst="rect">
              <a:avLst/>
            </a:prstGeom>
          </p:spPr>
          <p:txBody>
            <a:bodyPr anchor="t" rtlCol="false" tIns="0" lIns="0" bIns="0" rIns="0"/>
            <a:lstStyle/>
            <a:p>
              <a:pPr algn="l">
                <a:lnSpc>
                  <a:spcPts val="6937"/>
                </a:lnSpc>
              </a:pPr>
              <a:r>
                <a:rPr lang="en-US" sz="5562" b="true">
                  <a:solidFill>
                    <a:srgbClr val="3B4540"/>
                  </a:solidFill>
                  <a:latin typeface="Fraunces Bold"/>
                  <a:ea typeface="Fraunces Bold"/>
                  <a:cs typeface="Fraunces Bold"/>
                  <a:sym typeface="Fraunces Bold"/>
                </a:rPr>
                <a:t>Міжнародний день лісів: захистимо зелені легені нашої планети</a:t>
              </a:r>
            </a:p>
          </p:txBody>
        </p:sp>
      </p:grpSp>
      <p:grpSp>
        <p:nvGrpSpPr>
          <p:cNvPr name="Group 10" id="10"/>
          <p:cNvGrpSpPr/>
          <p:nvPr/>
        </p:nvGrpSpPr>
        <p:grpSpPr>
          <a:xfrm rot="0">
            <a:off x="7723784" y="4417021"/>
            <a:ext cx="9450884" cy="2527345"/>
            <a:chOff x="0" y="0"/>
            <a:chExt cx="12601178" cy="3369793"/>
          </a:xfrm>
        </p:grpSpPr>
        <p:sp>
          <p:nvSpPr>
            <p:cNvPr name="Freeform 11" id="11"/>
            <p:cNvSpPr/>
            <p:nvPr/>
          </p:nvSpPr>
          <p:spPr>
            <a:xfrm flipH="false" flipV="false" rot="0">
              <a:off x="0" y="0"/>
              <a:ext cx="12601178" cy="3369793"/>
            </a:xfrm>
            <a:custGeom>
              <a:avLst/>
              <a:gdLst/>
              <a:ahLst/>
              <a:cxnLst/>
              <a:rect r="r" b="b" t="t" l="l"/>
              <a:pathLst>
                <a:path h="3369793" w="12601178">
                  <a:moveTo>
                    <a:pt x="0" y="0"/>
                  </a:moveTo>
                  <a:lnTo>
                    <a:pt x="12601178" y="0"/>
                  </a:lnTo>
                  <a:lnTo>
                    <a:pt x="12601178" y="3369793"/>
                  </a:lnTo>
                  <a:lnTo>
                    <a:pt x="0" y="3369793"/>
                  </a:lnTo>
                  <a:close/>
                </a:path>
              </a:pathLst>
            </a:custGeom>
            <a:solidFill>
              <a:srgbClr val="000000">
                <a:alpha val="0"/>
              </a:srgbClr>
            </a:solidFill>
          </p:spPr>
        </p:sp>
        <p:sp>
          <p:nvSpPr>
            <p:cNvPr name="TextBox 12" id="12"/>
            <p:cNvSpPr txBox="true"/>
            <p:nvPr/>
          </p:nvSpPr>
          <p:spPr>
            <a:xfrm>
              <a:off x="0" y="-104775"/>
              <a:ext cx="12601178" cy="3474568"/>
            </a:xfrm>
            <a:prstGeom prst="rect">
              <a:avLst/>
            </a:prstGeom>
          </p:spPr>
          <p:txBody>
            <a:bodyPr anchor="t" rtlCol="false" tIns="0" lIns="0" bIns="0" rIns="0"/>
            <a:lstStyle/>
            <a:p>
              <a:pPr algn="l">
                <a:lnSpc>
                  <a:spcPts val="3979"/>
                </a:lnSpc>
              </a:pPr>
              <a:r>
                <a:rPr lang="en-US" sz="2487">
                  <a:solidFill>
                    <a:srgbClr val="405449"/>
                  </a:solidFill>
                  <a:latin typeface="Arimo"/>
                  <a:ea typeface="Arimo"/>
                  <a:cs typeface="Arimo"/>
                  <a:sym typeface="Arimo"/>
                </a:rPr>
                <a:t>Щороку 21 березня світ відзначає Міжнародний день лісів – свято, засноване Організацією Об'єднаних Націй у 2012 році. Ця важлива дата має на меті привернути увагу до збереження лісових екосистем та підкреслити їхню неоціненну роль для нашої планети.</a:t>
              </a:r>
            </a:p>
          </p:txBody>
        </p:sp>
      </p:grpSp>
      <p:grpSp>
        <p:nvGrpSpPr>
          <p:cNvPr name="Group 13" id="13"/>
          <p:cNvGrpSpPr/>
          <p:nvPr/>
        </p:nvGrpSpPr>
        <p:grpSpPr>
          <a:xfrm rot="0">
            <a:off x="7723784" y="7327320"/>
            <a:ext cx="9450884" cy="2527345"/>
            <a:chOff x="0" y="0"/>
            <a:chExt cx="12601178" cy="3369793"/>
          </a:xfrm>
        </p:grpSpPr>
        <p:sp>
          <p:nvSpPr>
            <p:cNvPr name="Freeform 14" id="14"/>
            <p:cNvSpPr/>
            <p:nvPr/>
          </p:nvSpPr>
          <p:spPr>
            <a:xfrm flipH="false" flipV="false" rot="0">
              <a:off x="0" y="0"/>
              <a:ext cx="12601178" cy="3369793"/>
            </a:xfrm>
            <a:custGeom>
              <a:avLst/>
              <a:gdLst/>
              <a:ahLst/>
              <a:cxnLst/>
              <a:rect r="r" b="b" t="t" l="l"/>
              <a:pathLst>
                <a:path h="3369793" w="12601178">
                  <a:moveTo>
                    <a:pt x="0" y="0"/>
                  </a:moveTo>
                  <a:lnTo>
                    <a:pt x="12601178" y="0"/>
                  </a:lnTo>
                  <a:lnTo>
                    <a:pt x="12601178" y="3369793"/>
                  </a:lnTo>
                  <a:lnTo>
                    <a:pt x="0" y="3369793"/>
                  </a:lnTo>
                  <a:close/>
                </a:path>
              </a:pathLst>
            </a:custGeom>
            <a:solidFill>
              <a:srgbClr val="000000">
                <a:alpha val="0"/>
              </a:srgbClr>
            </a:solidFill>
          </p:spPr>
        </p:sp>
        <p:sp>
          <p:nvSpPr>
            <p:cNvPr name="TextBox 15" id="15"/>
            <p:cNvSpPr txBox="true"/>
            <p:nvPr/>
          </p:nvSpPr>
          <p:spPr>
            <a:xfrm>
              <a:off x="0" y="-104775"/>
              <a:ext cx="12601178" cy="3474568"/>
            </a:xfrm>
            <a:prstGeom prst="rect">
              <a:avLst/>
            </a:prstGeom>
          </p:spPr>
          <p:txBody>
            <a:bodyPr anchor="t" rtlCol="false" tIns="0" lIns="0" bIns="0" rIns="0"/>
            <a:lstStyle/>
            <a:p>
              <a:pPr algn="l">
                <a:lnSpc>
                  <a:spcPts val="3979"/>
                </a:lnSpc>
              </a:pPr>
              <a:r>
                <a:rPr lang="en-US" sz="2487">
                  <a:solidFill>
                    <a:srgbClr val="405449"/>
                  </a:solidFill>
                  <a:latin typeface="Arimo"/>
                  <a:ea typeface="Arimo"/>
                  <a:cs typeface="Arimo"/>
                  <a:sym typeface="Arimo"/>
                </a:rPr>
                <a:t>Міжнародний день лісів щороку проходить під різними тематичними гаслами, такими як "Ліси та освіта", "Ліси та здоров'я" та "Відновлення лісів". Ці теми допомагають зосередити увагу громадськості на різних аспектах важливості збереження зелених легень планети для майбутніх поколінь.</a:t>
              </a:r>
            </a:p>
          </p:txBody>
        </p:sp>
      </p:grpSp>
    </p:spTree>
  </p:cSld>
  <p:clrMapOvr>
    <a:masterClrMapping/>
  </p:clrMapOvr>
  <p:transition spd="fast">
    <p:wipe dir="l"/>
  </p:transition>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0" y="0"/>
            <a:ext cx="18288000" cy="10287000"/>
            <a:chOff x="0" y="0"/>
            <a:chExt cx="24384000" cy="13716000"/>
          </a:xfrm>
        </p:grpSpPr>
        <p:sp>
          <p:nvSpPr>
            <p:cNvPr name="Freeform 3" id="3"/>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DEEEE1"/>
            </a:solidFill>
          </p:spPr>
        </p:sp>
      </p:grpSp>
      <p:grpSp>
        <p:nvGrpSpPr>
          <p:cNvPr name="Group 4" id="4"/>
          <p:cNvGrpSpPr/>
          <p:nvPr/>
        </p:nvGrpSpPr>
        <p:grpSpPr>
          <a:xfrm rot="0">
            <a:off x="0" y="0"/>
            <a:ext cx="18288000" cy="10287000"/>
            <a:chOff x="0" y="0"/>
            <a:chExt cx="24384000" cy="13716000"/>
          </a:xfrm>
        </p:grpSpPr>
        <p:sp>
          <p:nvSpPr>
            <p:cNvPr name="Freeform 5" id="5"/>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FAFFFA"/>
            </a:solidFill>
          </p:spPr>
        </p:sp>
      </p:grpSp>
      <p:sp>
        <p:nvSpPr>
          <p:cNvPr name="Freeform 6" id="6" descr="preencoded.png"/>
          <p:cNvSpPr/>
          <p:nvPr/>
        </p:nvSpPr>
        <p:spPr>
          <a:xfrm flipH="false" flipV="false" rot="0">
            <a:off x="0" y="0"/>
            <a:ext cx="6858000" cy="10288637"/>
          </a:xfrm>
          <a:custGeom>
            <a:avLst/>
            <a:gdLst/>
            <a:ahLst/>
            <a:cxnLst/>
            <a:rect r="r" b="b" t="t" l="l"/>
            <a:pathLst>
              <a:path h="10288637" w="6858000">
                <a:moveTo>
                  <a:pt x="0" y="0"/>
                </a:moveTo>
                <a:lnTo>
                  <a:pt x="6858000" y="0"/>
                </a:lnTo>
                <a:lnTo>
                  <a:pt x="6858000" y="10288637"/>
                </a:lnTo>
                <a:lnTo>
                  <a:pt x="0" y="10288637"/>
                </a:lnTo>
                <a:lnTo>
                  <a:pt x="0" y="0"/>
                </a:lnTo>
                <a:close/>
              </a:path>
            </a:pathLst>
          </a:custGeom>
          <a:blipFill>
            <a:blip r:embed="rId3"/>
            <a:stretch>
              <a:fillRect l="-7" t="0" r="-7" b="0"/>
            </a:stretch>
          </a:blipFill>
        </p:spPr>
      </p:sp>
      <p:grpSp>
        <p:nvGrpSpPr>
          <p:cNvPr name="Group 7" id="7"/>
          <p:cNvGrpSpPr/>
          <p:nvPr/>
        </p:nvGrpSpPr>
        <p:grpSpPr>
          <a:xfrm rot="0">
            <a:off x="7606159" y="587871"/>
            <a:ext cx="9933682" cy="1557270"/>
            <a:chOff x="0" y="0"/>
            <a:chExt cx="13244910" cy="2076360"/>
          </a:xfrm>
        </p:grpSpPr>
        <p:sp>
          <p:nvSpPr>
            <p:cNvPr name="Freeform 8" id="8"/>
            <p:cNvSpPr/>
            <p:nvPr/>
          </p:nvSpPr>
          <p:spPr>
            <a:xfrm flipH="false" flipV="false" rot="0">
              <a:off x="0" y="0"/>
              <a:ext cx="13244909" cy="2076360"/>
            </a:xfrm>
            <a:custGeom>
              <a:avLst/>
              <a:gdLst/>
              <a:ahLst/>
              <a:cxnLst/>
              <a:rect r="r" b="b" t="t" l="l"/>
              <a:pathLst>
                <a:path h="2076360" w="13244909">
                  <a:moveTo>
                    <a:pt x="0" y="0"/>
                  </a:moveTo>
                  <a:lnTo>
                    <a:pt x="13244909" y="0"/>
                  </a:lnTo>
                  <a:lnTo>
                    <a:pt x="13244909" y="2076360"/>
                  </a:lnTo>
                  <a:lnTo>
                    <a:pt x="0" y="2076360"/>
                  </a:lnTo>
                  <a:close/>
                </a:path>
              </a:pathLst>
            </a:custGeom>
            <a:solidFill>
              <a:srgbClr val="000000">
                <a:alpha val="0"/>
              </a:srgbClr>
            </a:solidFill>
          </p:spPr>
        </p:sp>
        <p:sp>
          <p:nvSpPr>
            <p:cNvPr name="TextBox 9" id="9"/>
            <p:cNvSpPr txBox="true"/>
            <p:nvPr/>
          </p:nvSpPr>
          <p:spPr>
            <a:xfrm>
              <a:off x="0" y="-28575"/>
              <a:ext cx="13244910" cy="2104935"/>
            </a:xfrm>
            <a:prstGeom prst="rect">
              <a:avLst/>
            </a:prstGeom>
          </p:spPr>
          <p:txBody>
            <a:bodyPr anchor="t" rtlCol="false" tIns="0" lIns="0" bIns="0" rIns="0"/>
            <a:lstStyle/>
            <a:p>
              <a:pPr algn="l">
                <a:lnSpc>
                  <a:spcPts val="5250"/>
                </a:lnSpc>
              </a:pPr>
              <a:r>
                <a:rPr lang="en-US" sz="4187" b="true">
                  <a:solidFill>
                    <a:srgbClr val="3B4540"/>
                  </a:solidFill>
                  <a:latin typeface="Fraunces Bold"/>
                  <a:ea typeface="Fraunces Bold"/>
                  <a:cs typeface="Fraunces Bold"/>
                  <a:sym typeface="Fraunces Bold"/>
                </a:rPr>
                <a:t>Чому ліси життєво необхідні для нашої планети</a:t>
              </a:r>
            </a:p>
          </p:txBody>
        </p:sp>
      </p:grpSp>
      <p:grpSp>
        <p:nvGrpSpPr>
          <p:cNvPr name="Group 10" id="10"/>
          <p:cNvGrpSpPr/>
          <p:nvPr/>
        </p:nvGrpSpPr>
        <p:grpSpPr>
          <a:xfrm rot="0">
            <a:off x="7606159" y="2484835"/>
            <a:ext cx="481012" cy="481012"/>
            <a:chOff x="0" y="0"/>
            <a:chExt cx="641350" cy="641350"/>
          </a:xfrm>
        </p:grpSpPr>
        <p:sp>
          <p:nvSpPr>
            <p:cNvPr name="Freeform 11" id="11"/>
            <p:cNvSpPr/>
            <p:nvPr/>
          </p:nvSpPr>
          <p:spPr>
            <a:xfrm flipH="false" flipV="false" rot="0">
              <a:off x="0" y="0"/>
              <a:ext cx="641350" cy="641350"/>
            </a:xfrm>
            <a:custGeom>
              <a:avLst/>
              <a:gdLst/>
              <a:ahLst/>
              <a:cxnLst/>
              <a:rect r="r" b="b" t="t" l="l"/>
              <a:pathLst>
                <a:path h="641350" w="641350">
                  <a:moveTo>
                    <a:pt x="0" y="256540"/>
                  </a:moveTo>
                  <a:cubicBezTo>
                    <a:pt x="0" y="114808"/>
                    <a:pt x="114808" y="0"/>
                    <a:pt x="256540" y="0"/>
                  </a:cubicBezTo>
                  <a:lnTo>
                    <a:pt x="384810" y="0"/>
                  </a:lnTo>
                  <a:cubicBezTo>
                    <a:pt x="526542" y="0"/>
                    <a:pt x="641350" y="114808"/>
                    <a:pt x="641350" y="256540"/>
                  </a:cubicBezTo>
                  <a:lnTo>
                    <a:pt x="641350" y="384810"/>
                  </a:lnTo>
                  <a:cubicBezTo>
                    <a:pt x="641350" y="526542"/>
                    <a:pt x="526542" y="641350"/>
                    <a:pt x="384810" y="641350"/>
                  </a:cubicBezTo>
                  <a:lnTo>
                    <a:pt x="256540" y="641350"/>
                  </a:lnTo>
                  <a:cubicBezTo>
                    <a:pt x="114808" y="641350"/>
                    <a:pt x="0" y="526542"/>
                    <a:pt x="0" y="384810"/>
                  </a:cubicBezTo>
                  <a:close/>
                </a:path>
              </a:pathLst>
            </a:custGeom>
            <a:solidFill>
              <a:srgbClr val="E8F3E8"/>
            </a:solidFill>
          </p:spPr>
        </p:sp>
      </p:grpSp>
      <p:sp>
        <p:nvSpPr>
          <p:cNvPr name="Freeform 12" id="12" descr="preencoded.png"/>
          <p:cNvSpPr/>
          <p:nvPr/>
        </p:nvSpPr>
        <p:spPr>
          <a:xfrm flipH="false" flipV="false" rot="0">
            <a:off x="7686377" y="2524944"/>
            <a:ext cx="320576" cy="400794"/>
          </a:xfrm>
          <a:custGeom>
            <a:avLst/>
            <a:gdLst/>
            <a:ahLst/>
            <a:cxnLst/>
            <a:rect r="r" b="b" t="t" l="l"/>
            <a:pathLst>
              <a:path h="400794" w="320576">
                <a:moveTo>
                  <a:pt x="0" y="0"/>
                </a:moveTo>
                <a:lnTo>
                  <a:pt x="320577" y="0"/>
                </a:lnTo>
                <a:lnTo>
                  <a:pt x="320577" y="400794"/>
                </a:lnTo>
                <a:lnTo>
                  <a:pt x="0" y="400794"/>
                </a:lnTo>
                <a:lnTo>
                  <a:pt x="0" y="0"/>
                </a:lnTo>
                <a:close/>
              </a:path>
            </a:pathLst>
          </a:custGeom>
          <a:blipFill>
            <a:blip r:embed="rId4"/>
            <a:stretch>
              <a:fillRect l="-604" t="0" r="-604" b="0"/>
            </a:stretch>
          </a:blipFill>
        </p:spPr>
      </p:sp>
      <p:grpSp>
        <p:nvGrpSpPr>
          <p:cNvPr name="Group 13" id="13"/>
          <p:cNvGrpSpPr/>
          <p:nvPr/>
        </p:nvGrpSpPr>
        <p:grpSpPr>
          <a:xfrm rot="0">
            <a:off x="8300889" y="2380339"/>
            <a:ext cx="2868514" cy="438614"/>
            <a:chOff x="0" y="0"/>
            <a:chExt cx="3824685" cy="584819"/>
          </a:xfrm>
        </p:grpSpPr>
        <p:sp>
          <p:nvSpPr>
            <p:cNvPr name="Freeform 14" id="14"/>
            <p:cNvSpPr/>
            <p:nvPr/>
          </p:nvSpPr>
          <p:spPr>
            <a:xfrm flipH="false" flipV="false" rot="0">
              <a:off x="0" y="0"/>
              <a:ext cx="3824685" cy="584819"/>
            </a:xfrm>
            <a:custGeom>
              <a:avLst/>
              <a:gdLst/>
              <a:ahLst/>
              <a:cxnLst/>
              <a:rect r="r" b="b" t="t" l="l"/>
              <a:pathLst>
                <a:path h="584819" w="3824685">
                  <a:moveTo>
                    <a:pt x="0" y="0"/>
                  </a:moveTo>
                  <a:lnTo>
                    <a:pt x="3824685" y="0"/>
                  </a:lnTo>
                  <a:lnTo>
                    <a:pt x="3824685" y="584819"/>
                  </a:lnTo>
                  <a:lnTo>
                    <a:pt x="0" y="584819"/>
                  </a:lnTo>
                  <a:close/>
                </a:path>
              </a:pathLst>
            </a:custGeom>
            <a:solidFill>
              <a:srgbClr val="000000">
                <a:alpha val="0"/>
              </a:srgbClr>
            </a:solidFill>
          </p:spPr>
        </p:sp>
        <p:sp>
          <p:nvSpPr>
            <p:cNvPr name="TextBox 15" id="15"/>
            <p:cNvSpPr txBox="true"/>
            <p:nvPr/>
          </p:nvSpPr>
          <p:spPr>
            <a:xfrm>
              <a:off x="0" y="-9525"/>
              <a:ext cx="3824685" cy="594344"/>
            </a:xfrm>
            <a:prstGeom prst="rect">
              <a:avLst/>
            </a:prstGeom>
          </p:spPr>
          <p:txBody>
            <a:bodyPr anchor="t" rtlCol="false" tIns="0" lIns="0" bIns="0" rIns="0"/>
            <a:lstStyle/>
            <a:p>
              <a:pPr algn="l">
                <a:lnSpc>
                  <a:spcPts val="2625"/>
                </a:lnSpc>
              </a:pPr>
              <a:r>
                <a:rPr lang="en-US" sz="2062" b="true">
                  <a:solidFill>
                    <a:srgbClr val="405449"/>
                  </a:solidFill>
                  <a:latin typeface="Fraunces Bold"/>
                  <a:ea typeface="Fraunces Bold"/>
                  <a:cs typeface="Fraunces Bold"/>
                  <a:sym typeface="Fraunces Bold"/>
                </a:rPr>
                <a:t>Виробництво кисню</a:t>
              </a:r>
            </a:p>
          </p:txBody>
        </p:sp>
      </p:grpSp>
      <p:grpSp>
        <p:nvGrpSpPr>
          <p:cNvPr name="Group 16" id="16"/>
          <p:cNvGrpSpPr/>
          <p:nvPr/>
        </p:nvGrpSpPr>
        <p:grpSpPr>
          <a:xfrm rot="0">
            <a:off x="8300889" y="2947095"/>
            <a:ext cx="9238952" cy="684311"/>
            <a:chOff x="0" y="0"/>
            <a:chExt cx="12318603" cy="912415"/>
          </a:xfrm>
        </p:grpSpPr>
        <p:sp>
          <p:nvSpPr>
            <p:cNvPr name="Freeform 17" id="17"/>
            <p:cNvSpPr/>
            <p:nvPr/>
          </p:nvSpPr>
          <p:spPr>
            <a:xfrm flipH="false" flipV="false" rot="0">
              <a:off x="0" y="0"/>
              <a:ext cx="12318603" cy="912415"/>
            </a:xfrm>
            <a:custGeom>
              <a:avLst/>
              <a:gdLst/>
              <a:ahLst/>
              <a:cxnLst/>
              <a:rect r="r" b="b" t="t" l="l"/>
              <a:pathLst>
                <a:path h="912415" w="12318603">
                  <a:moveTo>
                    <a:pt x="0" y="0"/>
                  </a:moveTo>
                  <a:lnTo>
                    <a:pt x="12318603" y="0"/>
                  </a:lnTo>
                  <a:lnTo>
                    <a:pt x="12318603" y="912415"/>
                  </a:lnTo>
                  <a:lnTo>
                    <a:pt x="0" y="912415"/>
                  </a:lnTo>
                  <a:close/>
                </a:path>
              </a:pathLst>
            </a:custGeom>
            <a:solidFill>
              <a:srgbClr val="000000">
                <a:alpha val="0"/>
              </a:srgbClr>
            </a:solidFill>
          </p:spPr>
        </p:sp>
        <p:sp>
          <p:nvSpPr>
            <p:cNvPr name="TextBox 18" id="18"/>
            <p:cNvSpPr txBox="true"/>
            <p:nvPr/>
          </p:nvSpPr>
          <p:spPr>
            <a:xfrm>
              <a:off x="0" y="-85725"/>
              <a:ext cx="12318603" cy="998140"/>
            </a:xfrm>
            <a:prstGeom prst="rect">
              <a:avLst/>
            </a:prstGeom>
          </p:spPr>
          <p:txBody>
            <a:bodyPr anchor="t" rtlCol="false" tIns="0" lIns="0" bIns="0" rIns="0"/>
            <a:lstStyle/>
            <a:p>
              <a:pPr algn="l">
                <a:lnSpc>
                  <a:spcPts val="2687"/>
                </a:lnSpc>
              </a:pPr>
              <a:r>
                <a:rPr lang="en-US" sz="1625">
                  <a:solidFill>
                    <a:srgbClr val="405449"/>
                  </a:solidFill>
                  <a:latin typeface="Arimo"/>
                  <a:ea typeface="Arimo"/>
                  <a:cs typeface="Arimo"/>
                  <a:sym typeface="Arimo"/>
                </a:rPr>
                <a:t>Один гектар лісу щороку виробляє достатньо кисню для тисячі людей, забезпечуючи нас повітрям для дихання.</a:t>
              </a:r>
            </a:p>
          </p:txBody>
        </p:sp>
      </p:grpSp>
      <p:grpSp>
        <p:nvGrpSpPr>
          <p:cNvPr name="Group 19" id="19"/>
          <p:cNvGrpSpPr/>
          <p:nvPr/>
        </p:nvGrpSpPr>
        <p:grpSpPr>
          <a:xfrm rot="0">
            <a:off x="7606159" y="4085630"/>
            <a:ext cx="481012" cy="481012"/>
            <a:chOff x="0" y="0"/>
            <a:chExt cx="641350" cy="641350"/>
          </a:xfrm>
        </p:grpSpPr>
        <p:sp>
          <p:nvSpPr>
            <p:cNvPr name="Freeform 20" id="20"/>
            <p:cNvSpPr/>
            <p:nvPr/>
          </p:nvSpPr>
          <p:spPr>
            <a:xfrm flipH="false" flipV="false" rot="0">
              <a:off x="0" y="0"/>
              <a:ext cx="641350" cy="641350"/>
            </a:xfrm>
            <a:custGeom>
              <a:avLst/>
              <a:gdLst/>
              <a:ahLst/>
              <a:cxnLst/>
              <a:rect r="r" b="b" t="t" l="l"/>
              <a:pathLst>
                <a:path h="641350" w="641350">
                  <a:moveTo>
                    <a:pt x="0" y="256540"/>
                  </a:moveTo>
                  <a:cubicBezTo>
                    <a:pt x="0" y="114808"/>
                    <a:pt x="114808" y="0"/>
                    <a:pt x="256540" y="0"/>
                  </a:cubicBezTo>
                  <a:lnTo>
                    <a:pt x="384810" y="0"/>
                  </a:lnTo>
                  <a:cubicBezTo>
                    <a:pt x="526542" y="0"/>
                    <a:pt x="641350" y="114808"/>
                    <a:pt x="641350" y="256540"/>
                  </a:cubicBezTo>
                  <a:lnTo>
                    <a:pt x="641350" y="384810"/>
                  </a:lnTo>
                  <a:cubicBezTo>
                    <a:pt x="641350" y="526542"/>
                    <a:pt x="526542" y="641350"/>
                    <a:pt x="384810" y="641350"/>
                  </a:cubicBezTo>
                  <a:lnTo>
                    <a:pt x="256540" y="641350"/>
                  </a:lnTo>
                  <a:cubicBezTo>
                    <a:pt x="114808" y="641350"/>
                    <a:pt x="0" y="526542"/>
                    <a:pt x="0" y="384810"/>
                  </a:cubicBezTo>
                  <a:close/>
                </a:path>
              </a:pathLst>
            </a:custGeom>
            <a:solidFill>
              <a:srgbClr val="E8F3E8"/>
            </a:solidFill>
          </p:spPr>
        </p:sp>
      </p:grpSp>
      <p:sp>
        <p:nvSpPr>
          <p:cNvPr name="Freeform 21" id="21" descr="preencoded.png"/>
          <p:cNvSpPr/>
          <p:nvPr/>
        </p:nvSpPr>
        <p:spPr>
          <a:xfrm flipH="false" flipV="false" rot="0">
            <a:off x="7686377" y="4125739"/>
            <a:ext cx="320576" cy="400794"/>
          </a:xfrm>
          <a:custGeom>
            <a:avLst/>
            <a:gdLst/>
            <a:ahLst/>
            <a:cxnLst/>
            <a:rect r="r" b="b" t="t" l="l"/>
            <a:pathLst>
              <a:path h="400794" w="320576">
                <a:moveTo>
                  <a:pt x="0" y="0"/>
                </a:moveTo>
                <a:lnTo>
                  <a:pt x="320577" y="0"/>
                </a:lnTo>
                <a:lnTo>
                  <a:pt x="320577" y="400793"/>
                </a:lnTo>
                <a:lnTo>
                  <a:pt x="0" y="400793"/>
                </a:lnTo>
                <a:lnTo>
                  <a:pt x="0" y="0"/>
                </a:lnTo>
                <a:close/>
              </a:path>
            </a:pathLst>
          </a:custGeom>
          <a:blipFill>
            <a:blip r:embed="rId5"/>
            <a:stretch>
              <a:fillRect l="-604" t="0" r="-604" b="0"/>
            </a:stretch>
          </a:blipFill>
        </p:spPr>
      </p:sp>
      <p:grpSp>
        <p:nvGrpSpPr>
          <p:cNvPr name="Group 22" id="22"/>
          <p:cNvGrpSpPr/>
          <p:nvPr/>
        </p:nvGrpSpPr>
        <p:grpSpPr>
          <a:xfrm rot="0">
            <a:off x="8300889" y="3975608"/>
            <a:ext cx="4311104" cy="444140"/>
            <a:chOff x="0" y="0"/>
            <a:chExt cx="5748138" cy="592187"/>
          </a:xfrm>
        </p:grpSpPr>
        <p:sp>
          <p:nvSpPr>
            <p:cNvPr name="Freeform 23" id="23"/>
            <p:cNvSpPr/>
            <p:nvPr/>
          </p:nvSpPr>
          <p:spPr>
            <a:xfrm flipH="false" flipV="false" rot="0">
              <a:off x="0" y="0"/>
              <a:ext cx="5748138" cy="592187"/>
            </a:xfrm>
            <a:custGeom>
              <a:avLst/>
              <a:gdLst/>
              <a:ahLst/>
              <a:cxnLst/>
              <a:rect r="r" b="b" t="t" l="l"/>
              <a:pathLst>
                <a:path h="592187" w="5748138">
                  <a:moveTo>
                    <a:pt x="0" y="0"/>
                  </a:moveTo>
                  <a:lnTo>
                    <a:pt x="5748138" y="0"/>
                  </a:lnTo>
                  <a:lnTo>
                    <a:pt x="5748138" y="592187"/>
                  </a:lnTo>
                  <a:lnTo>
                    <a:pt x="0" y="592187"/>
                  </a:lnTo>
                  <a:close/>
                </a:path>
              </a:pathLst>
            </a:custGeom>
            <a:solidFill>
              <a:srgbClr val="000000">
                <a:alpha val="0"/>
              </a:srgbClr>
            </a:solidFill>
          </p:spPr>
        </p:sp>
        <p:sp>
          <p:nvSpPr>
            <p:cNvPr name="TextBox 24" id="24"/>
            <p:cNvSpPr txBox="true"/>
            <p:nvPr/>
          </p:nvSpPr>
          <p:spPr>
            <a:xfrm>
              <a:off x="0" y="-9525"/>
              <a:ext cx="5748138" cy="601712"/>
            </a:xfrm>
            <a:prstGeom prst="rect">
              <a:avLst/>
            </a:prstGeom>
          </p:spPr>
          <p:txBody>
            <a:bodyPr anchor="t" rtlCol="false" tIns="0" lIns="0" bIns="0" rIns="0"/>
            <a:lstStyle/>
            <a:p>
              <a:pPr algn="l">
                <a:lnSpc>
                  <a:spcPts val="2625"/>
                </a:lnSpc>
              </a:pPr>
              <a:r>
                <a:rPr lang="en-US" sz="2062" b="true">
                  <a:solidFill>
                    <a:srgbClr val="405449"/>
                  </a:solidFill>
                  <a:latin typeface="Fraunces Bold"/>
                  <a:ea typeface="Fraunces Bold"/>
                  <a:cs typeface="Fraunces Bold"/>
                  <a:sym typeface="Fraunces Bold"/>
                </a:rPr>
                <a:t>Поглинання вуглекислого газу</a:t>
              </a:r>
            </a:p>
          </p:txBody>
        </p:sp>
      </p:grpSp>
      <p:grpSp>
        <p:nvGrpSpPr>
          <p:cNvPr name="Group 25" id="25"/>
          <p:cNvGrpSpPr/>
          <p:nvPr/>
        </p:nvGrpSpPr>
        <p:grpSpPr>
          <a:xfrm rot="0">
            <a:off x="8300889" y="4547890"/>
            <a:ext cx="9238952" cy="684311"/>
            <a:chOff x="0" y="0"/>
            <a:chExt cx="12318603" cy="912415"/>
          </a:xfrm>
        </p:grpSpPr>
        <p:sp>
          <p:nvSpPr>
            <p:cNvPr name="Freeform 26" id="26"/>
            <p:cNvSpPr/>
            <p:nvPr/>
          </p:nvSpPr>
          <p:spPr>
            <a:xfrm flipH="false" flipV="false" rot="0">
              <a:off x="0" y="0"/>
              <a:ext cx="12318603" cy="912415"/>
            </a:xfrm>
            <a:custGeom>
              <a:avLst/>
              <a:gdLst/>
              <a:ahLst/>
              <a:cxnLst/>
              <a:rect r="r" b="b" t="t" l="l"/>
              <a:pathLst>
                <a:path h="912415" w="12318603">
                  <a:moveTo>
                    <a:pt x="0" y="0"/>
                  </a:moveTo>
                  <a:lnTo>
                    <a:pt x="12318603" y="0"/>
                  </a:lnTo>
                  <a:lnTo>
                    <a:pt x="12318603" y="912415"/>
                  </a:lnTo>
                  <a:lnTo>
                    <a:pt x="0" y="912415"/>
                  </a:lnTo>
                  <a:close/>
                </a:path>
              </a:pathLst>
            </a:custGeom>
            <a:solidFill>
              <a:srgbClr val="000000">
                <a:alpha val="0"/>
              </a:srgbClr>
            </a:solidFill>
          </p:spPr>
        </p:sp>
        <p:sp>
          <p:nvSpPr>
            <p:cNvPr name="TextBox 27" id="27"/>
            <p:cNvSpPr txBox="true"/>
            <p:nvPr/>
          </p:nvSpPr>
          <p:spPr>
            <a:xfrm>
              <a:off x="0" y="-85725"/>
              <a:ext cx="12318603" cy="998140"/>
            </a:xfrm>
            <a:prstGeom prst="rect">
              <a:avLst/>
            </a:prstGeom>
          </p:spPr>
          <p:txBody>
            <a:bodyPr anchor="t" rtlCol="false" tIns="0" lIns="0" bIns="0" rIns="0"/>
            <a:lstStyle/>
            <a:p>
              <a:pPr algn="l">
                <a:lnSpc>
                  <a:spcPts val="2687"/>
                </a:lnSpc>
              </a:pPr>
              <a:r>
                <a:rPr lang="en-US" sz="1625">
                  <a:solidFill>
                    <a:srgbClr val="405449"/>
                  </a:solidFill>
                  <a:latin typeface="Arimo"/>
                  <a:ea typeface="Arimo"/>
                  <a:cs typeface="Arimo"/>
                  <a:sym typeface="Arimo"/>
                </a:rPr>
                <a:t>Ліси активно поглинають CO₂, зменшуючи парниковий ефект та допомагаючи боротися зі зміною клімату.</a:t>
              </a:r>
            </a:p>
          </p:txBody>
        </p:sp>
      </p:grpSp>
      <p:grpSp>
        <p:nvGrpSpPr>
          <p:cNvPr name="Group 28" id="28"/>
          <p:cNvGrpSpPr/>
          <p:nvPr/>
        </p:nvGrpSpPr>
        <p:grpSpPr>
          <a:xfrm rot="0">
            <a:off x="7606159" y="5686425"/>
            <a:ext cx="481012" cy="481012"/>
            <a:chOff x="0" y="0"/>
            <a:chExt cx="641350" cy="641350"/>
          </a:xfrm>
        </p:grpSpPr>
        <p:sp>
          <p:nvSpPr>
            <p:cNvPr name="Freeform 29" id="29"/>
            <p:cNvSpPr/>
            <p:nvPr/>
          </p:nvSpPr>
          <p:spPr>
            <a:xfrm flipH="false" flipV="false" rot="0">
              <a:off x="0" y="0"/>
              <a:ext cx="641350" cy="641350"/>
            </a:xfrm>
            <a:custGeom>
              <a:avLst/>
              <a:gdLst/>
              <a:ahLst/>
              <a:cxnLst/>
              <a:rect r="r" b="b" t="t" l="l"/>
              <a:pathLst>
                <a:path h="641350" w="641350">
                  <a:moveTo>
                    <a:pt x="0" y="256540"/>
                  </a:moveTo>
                  <a:cubicBezTo>
                    <a:pt x="0" y="114808"/>
                    <a:pt x="114808" y="0"/>
                    <a:pt x="256540" y="0"/>
                  </a:cubicBezTo>
                  <a:lnTo>
                    <a:pt x="384810" y="0"/>
                  </a:lnTo>
                  <a:cubicBezTo>
                    <a:pt x="526542" y="0"/>
                    <a:pt x="641350" y="114808"/>
                    <a:pt x="641350" y="256540"/>
                  </a:cubicBezTo>
                  <a:lnTo>
                    <a:pt x="641350" y="384810"/>
                  </a:lnTo>
                  <a:cubicBezTo>
                    <a:pt x="641350" y="526542"/>
                    <a:pt x="526542" y="641350"/>
                    <a:pt x="384810" y="641350"/>
                  </a:cubicBezTo>
                  <a:lnTo>
                    <a:pt x="256540" y="641350"/>
                  </a:lnTo>
                  <a:cubicBezTo>
                    <a:pt x="114808" y="641350"/>
                    <a:pt x="0" y="526542"/>
                    <a:pt x="0" y="384810"/>
                  </a:cubicBezTo>
                  <a:close/>
                </a:path>
              </a:pathLst>
            </a:custGeom>
            <a:solidFill>
              <a:srgbClr val="E8F3E8"/>
            </a:solidFill>
          </p:spPr>
        </p:sp>
      </p:grpSp>
      <p:sp>
        <p:nvSpPr>
          <p:cNvPr name="Freeform 30" id="30" descr="preencoded.png"/>
          <p:cNvSpPr/>
          <p:nvPr/>
        </p:nvSpPr>
        <p:spPr>
          <a:xfrm flipH="false" flipV="false" rot="0">
            <a:off x="7686377" y="5726534"/>
            <a:ext cx="320576" cy="400794"/>
          </a:xfrm>
          <a:custGeom>
            <a:avLst/>
            <a:gdLst/>
            <a:ahLst/>
            <a:cxnLst/>
            <a:rect r="r" b="b" t="t" l="l"/>
            <a:pathLst>
              <a:path h="400794" w="320576">
                <a:moveTo>
                  <a:pt x="0" y="0"/>
                </a:moveTo>
                <a:lnTo>
                  <a:pt x="320577" y="0"/>
                </a:lnTo>
                <a:lnTo>
                  <a:pt x="320577" y="400794"/>
                </a:lnTo>
                <a:lnTo>
                  <a:pt x="0" y="400794"/>
                </a:lnTo>
                <a:lnTo>
                  <a:pt x="0" y="0"/>
                </a:lnTo>
                <a:close/>
              </a:path>
            </a:pathLst>
          </a:custGeom>
          <a:blipFill>
            <a:blip r:embed="rId6"/>
            <a:stretch>
              <a:fillRect l="-604" t="0" r="-604" b="0"/>
            </a:stretch>
          </a:blipFill>
        </p:spPr>
      </p:sp>
      <p:grpSp>
        <p:nvGrpSpPr>
          <p:cNvPr name="Group 31" id="31"/>
          <p:cNvGrpSpPr/>
          <p:nvPr/>
        </p:nvGrpSpPr>
        <p:grpSpPr>
          <a:xfrm rot="0">
            <a:off x="8300889" y="5575101"/>
            <a:ext cx="4043660" cy="445442"/>
            <a:chOff x="0" y="0"/>
            <a:chExt cx="5391547" cy="593923"/>
          </a:xfrm>
        </p:grpSpPr>
        <p:sp>
          <p:nvSpPr>
            <p:cNvPr name="Freeform 32" id="32"/>
            <p:cNvSpPr/>
            <p:nvPr/>
          </p:nvSpPr>
          <p:spPr>
            <a:xfrm flipH="false" flipV="false" rot="0">
              <a:off x="0" y="0"/>
              <a:ext cx="5391547" cy="593923"/>
            </a:xfrm>
            <a:custGeom>
              <a:avLst/>
              <a:gdLst/>
              <a:ahLst/>
              <a:cxnLst/>
              <a:rect r="r" b="b" t="t" l="l"/>
              <a:pathLst>
                <a:path h="593923" w="5391547">
                  <a:moveTo>
                    <a:pt x="0" y="0"/>
                  </a:moveTo>
                  <a:lnTo>
                    <a:pt x="5391547" y="0"/>
                  </a:lnTo>
                  <a:lnTo>
                    <a:pt x="5391547" y="593923"/>
                  </a:lnTo>
                  <a:lnTo>
                    <a:pt x="0" y="593923"/>
                  </a:lnTo>
                  <a:close/>
                </a:path>
              </a:pathLst>
            </a:custGeom>
            <a:solidFill>
              <a:srgbClr val="000000">
                <a:alpha val="0"/>
              </a:srgbClr>
            </a:solidFill>
          </p:spPr>
        </p:sp>
        <p:sp>
          <p:nvSpPr>
            <p:cNvPr name="TextBox 33" id="33"/>
            <p:cNvSpPr txBox="true"/>
            <p:nvPr/>
          </p:nvSpPr>
          <p:spPr>
            <a:xfrm>
              <a:off x="0" y="-9525"/>
              <a:ext cx="5391547" cy="603448"/>
            </a:xfrm>
            <a:prstGeom prst="rect">
              <a:avLst/>
            </a:prstGeom>
          </p:spPr>
          <p:txBody>
            <a:bodyPr anchor="t" rtlCol="false" tIns="0" lIns="0" bIns="0" rIns="0"/>
            <a:lstStyle/>
            <a:p>
              <a:pPr algn="l">
                <a:lnSpc>
                  <a:spcPts val="2625"/>
                </a:lnSpc>
              </a:pPr>
              <a:r>
                <a:rPr lang="en-US" sz="2062" b="true">
                  <a:solidFill>
                    <a:srgbClr val="405449"/>
                  </a:solidFill>
                  <a:latin typeface="Fraunces Bold"/>
                  <a:ea typeface="Fraunces Bold"/>
                  <a:cs typeface="Fraunces Bold"/>
                  <a:sym typeface="Fraunces Bold"/>
                </a:rPr>
                <a:t>Домівка для біорізноманіття</a:t>
              </a:r>
            </a:p>
          </p:txBody>
        </p:sp>
      </p:grpSp>
      <p:grpSp>
        <p:nvGrpSpPr>
          <p:cNvPr name="Group 34" id="34"/>
          <p:cNvGrpSpPr/>
          <p:nvPr/>
        </p:nvGrpSpPr>
        <p:grpSpPr>
          <a:xfrm rot="0">
            <a:off x="8300889" y="6148685"/>
            <a:ext cx="9238952" cy="684311"/>
            <a:chOff x="0" y="0"/>
            <a:chExt cx="12318603" cy="912415"/>
          </a:xfrm>
        </p:grpSpPr>
        <p:sp>
          <p:nvSpPr>
            <p:cNvPr name="Freeform 35" id="35"/>
            <p:cNvSpPr/>
            <p:nvPr/>
          </p:nvSpPr>
          <p:spPr>
            <a:xfrm flipH="false" flipV="false" rot="0">
              <a:off x="0" y="0"/>
              <a:ext cx="12318603" cy="912415"/>
            </a:xfrm>
            <a:custGeom>
              <a:avLst/>
              <a:gdLst/>
              <a:ahLst/>
              <a:cxnLst/>
              <a:rect r="r" b="b" t="t" l="l"/>
              <a:pathLst>
                <a:path h="912415" w="12318603">
                  <a:moveTo>
                    <a:pt x="0" y="0"/>
                  </a:moveTo>
                  <a:lnTo>
                    <a:pt x="12318603" y="0"/>
                  </a:lnTo>
                  <a:lnTo>
                    <a:pt x="12318603" y="912415"/>
                  </a:lnTo>
                  <a:lnTo>
                    <a:pt x="0" y="912415"/>
                  </a:lnTo>
                  <a:close/>
                </a:path>
              </a:pathLst>
            </a:custGeom>
            <a:solidFill>
              <a:srgbClr val="000000">
                <a:alpha val="0"/>
              </a:srgbClr>
            </a:solidFill>
          </p:spPr>
        </p:sp>
        <p:sp>
          <p:nvSpPr>
            <p:cNvPr name="TextBox 36" id="36"/>
            <p:cNvSpPr txBox="true"/>
            <p:nvPr/>
          </p:nvSpPr>
          <p:spPr>
            <a:xfrm>
              <a:off x="0" y="-85725"/>
              <a:ext cx="12318603" cy="998140"/>
            </a:xfrm>
            <a:prstGeom prst="rect">
              <a:avLst/>
            </a:prstGeom>
          </p:spPr>
          <p:txBody>
            <a:bodyPr anchor="t" rtlCol="false" tIns="0" lIns="0" bIns="0" rIns="0"/>
            <a:lstStyle/>
            <a:p>
              <a:pPr algn="l">
                <a:lnSpc>
                  <a:spcPts val="2687"/>
                </a:lnSpc>
              </a:pPr>
              <a:r>
                <a:rPr lang="en-US" sz="1625">
                  <a:solidFill>
                    <a:srgbClr val="405449"/>
                  </a:solidFill>
                  <a:latin typeface="Arimo"/>
                  <a:ea typeface="Arimo"/>
                  <a:cs typeface="Arimo"/>
                  <a:sym typeface="Arimo"/>
                </a:rPr>
                <a:t>80% усіх видів тварин і рослин на планеті знаходять прихисток у лісових екосистемах.</a:t>
              </a:r>
            </a:p>
          </p:txBody>
        </p:sp>
      </p:grpSp>
      <p:grpSp>
        <p:nvGrpSpPr>
          <p:cNvPr name="Group 37" id="37"/>
          <p:cNvGrpSpPr/>
          <p:nvPr/>
        </p:nvGrpSpPr>
        <p:grpSpPr>
          <a:xfrm rot="0">
            <a:off x="7606159" y="7287220"/>
            <a:ext cx="481012" cy="481012"/>
            <a:chOff x="0" y="0"/>
            <a:chExt cx="641350" cy="641350"/>
          </a:xfrm>
        </p:grpSpPr>
        <p:sp>
          <p:nvSpPr>
            <p:cNvPr name="Freeform 38" id="38"/>
            <p:cNvSpPr/>
            <p:nvPr/>
          </p:nvSpPr>
          <p:spPr>
            <a:xfrm flipH="false" flipV="false" rot="0">
              <a:off x="0" y="0"/>
              <a:ext cx="641350" cy="641350"/>
            </a:xfrm>
            <a:custGeom>
              <a:avLst/>
              <a:gdLst/>
              <a:ahLst/>
              <a:cxnLst/>
              <a:rect r="r" b="b" t="t" l="l"/>
              <a:pathLst>
                <a:path h="641350" w="641350">
                  <a:moveTo>
                    <a:pt x="0" y="256540"/>
                  </a:moveTo>
                  <a:cubicBezTo>
                    <a:pt x="0" y="114808"/>
                    <a:pt x="114808" y="0"/>
                    <a:pt x="256540" y="0"/>
                  </a:cubicBezTo>
                  <a:lnTo>
                    <a:pt x="384810" y="0"/>
                  </a:lnTo>
                  <a:cubicBezTo>
                    <a:pt x="526542" y="0"/>
                    <a:pt x="641350" y="114808"/>
                    <a:pt x="641350" y="256540"/>
                  </a:cubicBezTo>
                  <a:lnTo>
                    <a:pt x="641350" y="384810"/>
                  </a:lnTo>
                  <a:cubicBezTo>
                    <a:pt x="641350" y="526542"/>
                    <a:pt x="526542" y="641350"/>
                    <a:pt x="384810" y="641350"/>
                  </a:cubicBezTo>
                  <a:lnTo>
                    <a:pt x="256540" y="641350"/>
                  </a:lnTo>
                  <a:cubicBezTo>
                    <a:pt x="114808" y="641350"/>
                    <a:pt x="0" y="526542"/>
                    <a:pt x="0" y="384810"/>
                  </a:cubicBezTo>
                  <a:close/>
                </a:path>
              </a:pathLst>
            </a:custGeom>
            <a:solidFill>
              <a:srgbClr val="E8F3E8"/>
            </a:solidFill>
          </p:spPr>
        </p:sp>
      </p:grpSp>
      <p:sp>
        <p:nvSpPr>
          <p:cNvPr name="Freeform 39" id="39" descr="preencoded.png"/>
          <p:cNvSpPr/>
          <p:nvPr/>
        </p:nvSpPr>
        <p:spPr>
          <a:xfrm flipH="false" flipV="false" rot="0">
            <a:off x="7686377" y="7327330"/>
            <a:ext cx="320576" cy="400794"/>
          </a:xfrm>
          <a:custGeom>
            <a:avLst/>
            <a:gdLst/>
            <a:ahLst/>
            <a:cxnLst/>
            <a:rect r="r" b="b" t="t" l="l"/>
            <a:pathLst>
              <a:path h="400794" w="320576">
                <a:moveTo>
                  <a:pt x="0" y="0"/>
                </a:moveTo>
                <a:lnTo>
                  <a:pt x="320577" y="0"/>
                </a:lnTo>
                <a:lnTo>
                  <a:pt x="320577" y="400794"/>
                </a:lnTo>
                <a:lnTo>
                  <a:pt x="0" y="400794"/>
                </a:lnTo>
                <a:lnTo>
                  <a:pt x="0" y="0"/>
                </a:lnTo>
                <a:close/>
              </a:path>
            </a:pathLst>
          </a:custGeom>
          <a:blipFill>
            <a:blip r:embed="rId7"/>
            <a:stretch>
              <a:fillRect l="-604" t="0" r="-604" b="0"/>
            </a:stretch>
          </a:blipFill>
        </p:spPr>
      </p:sp>
      <p:grpSp>
        <p:nvGrpSpPr>
          <p:cNvPr name="Group 40" id="40"/>
          <p:cNvGrpSpPr/>
          <p:nvPr/>
        </p:nvGrpSpPr>
        <p:grpSpPr>
          <a:xfrm rot="0">
            <a:off x="8300889" y="7175896"/>
            <a:ext cx="2672358" cy="445443"/>
            <a:chOff x="0" y="0"/>
            <a:chExt cx="3563143" cy="593923"/>
          </a:xfrm>
        </p:grpSpPr>
        <p:sp>
          <p:nvSpPr>
            <p:cNvPr name="Freeform 41" id="41"/>
            <p:cNvSpPr/>
            <p:nvPr/>
          </p:nvSpPr>
          <p:spPr>
            <a:xfrm flipH="false" flipV="false" rot="0">
              <a:off x="0" y="0"/>
              <a:ext cx="3563143" cy="593923"/>
            </a:xfrm>
            <a:custGeom>
              <a:avLst/>
              <a:gdLst/>
              <a:ahLst/>
              <a:cxnLst/>
              <a:rect r="r" b="b" t="t" l="l"/>
              <a:pathLst>
                <a:path h="593923" w="3563143">
                  <a:moveTo>
                    <a:pt x="0" y="0"/>
                  </a:moveTo>
                  <a:lnTo>
                    <a:pt x="3563143" y="0"/>
                  </a:lnTo>
                  <a:lnTo>
                    <a:pt x="3563143" y="593923"/>
                  </a:lnTo>
                  <a:lnTo>
                    <a:pt x="0" y="593923"/>
                  </a:lnTo>
                  <a:close/>
                </a:path>
              </a:pathLst>
            </a:custGeom>
            <a:solidFill>
              <a:srgbClr val="000000">
                <a:alpha val="0"/>
              </a:srgbClr>
            </a:solidFill>
          </p:spPr>
        </p:sp>
        <p:sp>
          <p:nvSpPr>
            <p:cNvPr name="TextBox 42" id="42"/>
            <p:cNvSpPr txBox="true"/>
            <p:nvPr/>
          </p:nvSpPr>
          <p:spPr>
            <a:xfrm>
              <a:off x="0" y="-9525"/>
              <a:ext cx="3563143" cy="603448"/>
            </a:xfrm>
            <a:prstGeom prst="rect">
              <a:avLst/>
            </a:prstGeom>
          </p:spPr>
          <p:txBody>
            <a:bodyPr anchor="t" rtlCol="false" tIns="0" lIns="0" bIns="0" rIns="0"/>
            <a:lstStyle/>
            <a:p>
              <a:pPr algn="l">
                <a:lnSpc>
                  <a:spcPts val="2625"/>
                </a:lnSpc>
              </a:pPr>
              <a:r>
                <a:rPr lang="en-US" sz="2062" b="true">
                  <a:solidFill>
                    <a:srgbClr val="405449"/>
                  </a:solidFill>
                  <a:latin typeface="Fraunces Bold"/>
                  <a:ea typeface="Fraunces Bold"/>
                  <a:cs typeface="Fraunces Bold"/>
                  <a:sym typeface="Fraunces Bold"/>
                </a:rPr>
                <a:t>Збереження води</a:t>
              </a:r>
            </a:p>
          </p:txBody>
        </p:sp>
      </p:grpSp>
      <p:grpSp>
        <p:nvGrpSpPr>
          <p:cNvPr name="Group 43" id="43"/>
          <p:cNvGrpSpPr/>
          <p:nvPr/>
        </p:nvGrpSpPr>
        <p:grpSpPr>
          <a:xfrm rot="0">
            <a:off x="8300889" y="7749480"/>
            <a:ext cx="9238952" cy="684311"/>
            <a:chOff x="0" y="0"/>
            <a:chExt cx="12318603" cy="912415"/>
          </a:xfrm>
        </p:grpSpPr>
        <p:sp>
          <p:nvSpPr>
            <p:cNvPr name="Freeform 44" id="44"/>
            <p:cNvSpPr/>
            <p:nvPr/>
          </p:nvSpPr>
          <p:spPr>
            <a:xfrm flipH="false" flipV="false" rot="0">
              <a:off x="0" y="0"/>
              <a:ext cx="12318603" cy="912415"/>
            </a:xfrm>
            <a:custGeom>
              <a:avLst/>
              <a:gdLst/>
              <a:ahLst/>
              <a:cxnLst/>
              <a:rect r="r" b="b" t="t" l="l"/>
              <a:pathLst>
                <a:path h="912415" w="12318603">
                  <a:moveTo>
                    <a:pt x="0" y="0"/>
                  </a:moveTo>
                  <a:lnTo>
                    <a:pt x="12318603" y="0"/>
                  </a:lnTo>
                  <a:lnTo>
                    <a:pt x="12318603" y="912415"/>
                  </a:lnTo>
                  <a:lnTo>
                    <a:pt x="0" y="912415"/>
                  </a:lnTo>
                  <a:close/>
                </a:path>
              </a:pathLst>
            </a:custGeom>
            <a:solidFill>
              <a:srgbClr val="000000">
                <a:alpha val="0"/>
              </a:srgbClr>
            </a:solidFill>
          </p:spPr>
        </p:sp>
        <p:sp>
          <p:nvSpPr>
            <p:cNvPr name="TextBox 45" id="45"/>
            <p:cNvSpPr txBox="true"/>
            <p:nvPr/>
          </p:nvSpPr>
          <p:spPr>
            <a:xfrm>
              <a:off x="0" y="-85725"/>
              <a:ext cx="12318603" cy="998140"/>
            </a:xfrm>
            <a:prstGeom prst="rect">
              <a:avLst/>
            </a:prstGeom>
          </p:spPr>
          <p:txBody>
            <a:bodyPr anchor="t" rtlCol="false" tIns="0" lIns="0" bIns="0" rIns="0"/>
            <a:lstStyle/>
            <a:p>
              <a:pPr algn="l">
                <a:lnSpc>
                  <a:spcPts val="2687"/>
                </a:lnSpc>
              </a:pPr>
              <a:r>
                <a:rPr lang="en-US" sz="1625">
                  <a:solidFill>
                    <a:srgbClr val="405449"/>
                  </a:solidFill>
                  <a:latin typeface="Arimo"/>
                  <a:ea typeface="Arimo"/>
                  <a:cs typeface="Arimo"/>
                  <a:sym typeface="Arimo"/>
                </a:rPr>
                <a:t>Дерева утримують вологу, регулюють клімат і підтримують водний баланс у природі.</a:t>
              </a:r>
            </a:p>
          </p:txBody>
        </p:sp>
      </p:grpSp>
      <p:grpSp>
        <p:nvGrpSpPr>
          <p:cNvPr name="Group 46" id="46"/>
          <p:cNvGrpSpPr/>
          <p:nvPr/>
        </p:nvGrpSpPr>
        <p:grpSpPr>
          <a:xfrm rot="0">
            <a:off x="7606159" y="8674299"/>
            <a:ext cx="9933682" cy="1026468"/>
            <a:chOff x="0" y="0"/>
            <a:chExt cx="13244910" cy="1368623"/>
          </a:xfrm>
        </p:grpSpPr>
        <p:sp>
          <p:nvSpPr>
            <p:cNvPr name="Freeform 47" id="47"/>
            <p:cNvSpPr/>
            <p:nvPr/>
          </p:nvSpPr>
          <p:spPr>
            <a:xfrm flipH="false" flipV="false" rot="0">
              <a:off x="0" y="0"/>
              <a:ext cx="13244909" cy="1368623"/>
            </a:xfrm>
            <a:custGeom>
              <a:avLst/>
              <a:gdLst/>
              <a:ahLst/>
              <a:cxnLst/>
              <a:rect r="r" b="b" t="t" l="l"/>
              <a:pathLst>
                <a:path h="1368623" w="13244909">
                  <a:moveTo>
                    <a:pt x="0" y="0"/>
                  </a:moveTo>
                  <a:lnTo>
                    <a:pt x="13244909" y="0"/>
                  </a:lnTo>
                  <a:lnTo>
                    <a:pt x="13244909" y="1368623"/>
                  </a:lnTo>
                  <a:lnTo>
                    <a:pt x="0" y="1368623"/>
                  </a:lnTo>
                  <a:close/>
                </a:path>
              </a:pathLst>
            </a:custGeom>
            <a:solidFill>
              <a:srgbClr val="000000">
                <a:alpha val="0"/>
              </a:srgbClr>
            </a:solidFill>
          </p:spPr>
        </p:sp>
        <p:sp>
          <p:nvSpPr>
            <p:cNvPr name="TextBox 48" id="48"/>
            <p:cNvSpPr txBox="true"/>
            <p:nvPr/>
          </p:nvSpPr>
          <p:spPr>
            <a:xfrm>
              <a:off x="0" y="-85725"/>
              <a:ext cx="13244910" cy="1454348"/>
            </a:xfrm>
            <a:prstGeom prst="rect">
              <a:avLst/>
            </a:prstGeom>
          </p:spPr>
          <p:txBody>
            <a:bodyPr anchor="t" rtlCol="false" tIns="0" lIns="0" bIns="0" rIns="0"/>
            <a:lstStyle/>
            <a:p>
              <a:pPr algn="l">
                <a:lnSpc>
                  <a:spcPts val="2687"/>
                </a:lnSpc>
              </a:pPr>
              <a:r>
                <a:rPr lang="en-US" sz="1625">
                  <a:solidFill>
                    <a:srgbClr val="405449"/>
                  </a:solidFill>
                  <a:latin typeface="Arimo"/>
                  <a:ea typeface="Arimo"/>
                  <a:cs typeface="Arimo"/>
                  <a:sym typeface="Arimo"/>
                </a:rPr>
                <a:t>Ліси також захищають ґрунти від ерозії. Потужне коріння дерев зміцнює землю, запобігаючи зсувам та вимиванню поживних речовин. Це особливо важливо в гірських регіонах та на схилах, де ерозія може призвести до серйозних наслідків.</a:t>
              </a:r>
            </a:p>
          </p:txBody>
        </p:sp>
      </p:grpSp>
    </p:spTree>
  </p:cSld>
  <p:clrMapOvr>
    <a:masterClrMapping/>
  </p:clrMapOvr>
  <p:transition spd="fast">
    <p:wipe dir="l"/>
  </p:transition>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0" y="0"/>
            <a:ext cx="18288000" cy="10287000"/>
            <a:chOff x="0" y="0"/>
            <a:chExt cx="24384000" cy="13716000"/>
          </a:xfrm>
        </p:grpSpPr>
        <p:sp>
          <p:nvSpPr>
            <p:cNvPr name="Freeform 3" id="3"/>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DEEEE1"/>
            </a:solidFill>
          </p:spPr>
        </p:sp>
      </p:grpSp>
      <p:grpSp>
        <p:nvGrpSpPr>
          <p:cNvPr name="Group 4" id="4"/>
          <p:cNvGrpSpPr/>
          <p:nvPr/>
        </p:nvGrpSpPr>
        <p:grpSpPr>
          <a:xfrm rot="0">
            <a:off x="0" y="0"/>
            <a:ext cx="18288000" cy="10287000"/>
            <a:chOff x="0" y="0"/>
            <a:chExt cx="24384000" cy="13716000"/>
          </a:xfrm>
        </p:grpSpPr>
        <p:sp>
          <p:nvSpPr>
            <p:cNvPr name="Freeform 5" id="5"/>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FAFFFA"/>
            </a:solidFill>
          </p:spPr>
        </p:sp>
      </p:grpSp>
      <p:sp>
        <p:nvSpPr>
          <p:cNvPr name="Freeform 6" id="6" descr="preencoded.png"/>
          <p:cNvSpPr/>
          <p:nvPr/>
        </p:nvSpPr>
        <p:spPr>
          <a:xfrm flipH="false" flipV="false" rot="0">
            <a:off x="0" y="0"/>
            <a:ext cx="18288000" cy="2552551"/>
          </a:xfrm>
          <a:custGeom>
            <a:avLst/>
            <a:gdLst/>
            <a:ahLst/>
            <a:cxnLst/>
            <a:rect r="r" b="b" t="t" l="l"/>
            <a:pathLst>
              <a:path h="2552551" w="18288000">
                <a:moveTo>
                  <a:pt x="0" y="0"/>
                </a:moveTo>
                <a:lnTo>
                  <a:pt x="18288000" y="0"/>
                </a:lnTo>
                <a:lnTo>
                  <a:pt x="18288000" y="2552551"/>
                </a:lnTo>
                <a:lnTo>
                  <a:pt x="0" y="2552551"/>
                </a:lnTo>
                <a:lnTo>
                  <a:pt x="0" y="0"/>
                </a:lnTo>
                <a:close/>
              </a:path>
            </a:pathLst>
          </a:custGeom>
          <a:blipFill>
            <a:blip r:embed="rId3"/>
            <a:stretch>
              <a:fillRect l="0" t="-2" r="0" b="-2"/>
            </a:stretch>
          </a:blipFill>
        </p:spPr>
      </p:sp>
      <p:grpSp>
        <p:nvGrpSpPr>
          <p:cNvPr name="Group 7" id="7"/>
          <p:cNvGrpSpPr/>
          <p:nvPr/>
        </p:nvGrpSpPr>
        <p:grpSpPr>
          <a:xfrm rot="0">
            <a:off x="714672" y="3053595"/>
            <a:ext cx="10184160" cy="844362"/>
            <a:chOff x="0" y="0"/>
            <a:chExt cx="13578880" cy="1125816"/>
          </a:xfrm>
        </p:grpSpPr>
        <p:sp>
          <p:nvSpPr>
            <p:cNvPr name="Freeform 8" id="8"/>
            <p:cNvSpPr/>
            <p:nvPr/>
          </p:nvSpPr>
          <p:spPr>
            <a:xfrm flipH="false" flipV="false" rot="0">
              <a:off x="0" y="0"/>
              <a:ext cx="13578880" cy="1125816"/>
            </a:xfrm>
            <a:custGeom>
              <a:avLst/>
              <a:gdLst/>
              <a:ahLst/>
              <a:cxnLst/>
              <a:rect r="r" b="b" t="t" l="l"/>
              <a:pathLst>
                <a:path h="1125816" w="13578880">
                  <a:moveTo>
                    <a:pt x="0" y="0"/>
                  </a:moveTo>
                  <a:lnTo>
                    <a:pt x="13578880" y="0"/>
                  </a:lnTo>
                  <a:lnTo>
                    <a:pt x="13578880" y="1125816"/>
                  </a:lnTo>
                  <a:lnTo>
                    <a:pt x="0" y="1125816"/>
                  </a:lnTo>
                  <a:close/>
                </a:path>
              </a:pathLst>
            </a:custGeom>
            <a:solidFill>
              <a:srgbClr val="000000">
                <a:alpha val="0"/>
              </a:srgbClr>
            </a:solidFill>
          </p:spPr>
        </p:sp>
        <p:sp>
          <p:nvSpPr>
            <p:cNvPr name="TextBox 9" id="9"/>
            <p:cNvSpPr txBox="true"/>
            <p:nvPr/>
          </p:nvSpPr>
          <p:spPr>
            <a:xfrm>
              <a:off x="0" y="-19050"/>
              <a:ext cx="13578880" cy="1144866"/>
            </a:xfrm>
            <a:prstGeom prst="rect">
              <a:avLst/>
            </a:prstGeom>
          </p:spPr>
          <p:txBody>
            <a:bodyPr anchor="t" rtlCol="false" tIns="0" lIns="0" bIns="0" rIns="0"/>
            <a:lstStyle/>
            <a:p>
              <a:pPr algn="l">
                <a:lnSpc>
                  <a:spcPts val="5000"/>
                </a:lnSpc>
              </a:pPr>
              <a:r>
                <a:rPr lang="en-US" sz="4000" b="true">
                  <a:solidFill>
                    <a:srgbClr val="3B4540"/>
                  </a:solidFill>
                  <a:latin typeface="Fraunces Bold"/>
                  <a:ea typeface="Fraunces Bold"/>
                  <a:cs typeface="Fraunces Bold"/>
                  <a:sym typeface="Fraunces Bold"/>
                </a:rPr>
                <a:t>Найбільші та найважливіші ліси світу</a:t>
              </a:r>
            </a:p>
          </p:txBody>
        </p:sp>
      </p:grpSp>
      <p:grpSp>
        <p:nvGrpSpPr>
          <p:cNvPr name="Group 10" id="10"/>
          <p:cNvGrpSpPr/>
          <p:nvPr/>
        </p:nvGrpSpPr>
        <p:grpSpPr>
          <a:xfrm rot="0">
            <a:off x="9129712" y="4204246"/>
            <a:ext cx="28575" cy="4492229"/>
            <a:chOff x="0" y="0"/>
            <a:chExt cx="38100" cy="5989638"/>
          </a:xfrm>
        </p:grpSpPr>
        <p:sp>
          <p:nvSpPr>
            <p:cNvPr name="Freeform 11" id="11"/>
            <p:cNvSpPr/>
            <p:nvPr/>
          </p:nvSpPr>
          <p:spPr>
            <a:xfrm flipH="false" flipV="false" rot="0">
              <a:off x="0" y="0"/>
              <a:ext cx="38100" cy="5989701"/>
            </a:xfrm>
            <a:custGeom>
              <a:avLst/>
              <a:gdLst/>
              <a:ahLst/>
              <a:cxnLst/>
              <a:rect r="r" b="b" t="t" l="l"/>
              <a:pathLst>
                <a:path h="5989701" w="38100">
                  <a:moveTo>
                    <a:pt x="0" y="19050"/>
                  </a:moveTo>
                  <a:cubicBezTo>
                    <a:pt x="0" y="8509"/>
                    <a:pt x="8509" y="0"/>
                    <a:pt x="19050" y="0"/>
                  </a:cubicBezTo>
                  <a:cubicBezTo>
                    <a:pt x="29591" y="0"/>
                    <a:pt x="38100" y="8509"/>
                    <a:pt x="38100" y="19050"/>
                  </a:cubicBezTo>
                  <a:lnTo>
                    <a:pt x="38100" y="5970651"/>
                  </a:lnTo>
                  <a:cubicBezTo>
                    <a:pt x="38100" y="5981192"/>
                    <a:pt x="29591" y="5989701"/>
                    <a:pt x="19050" y="5989701"/>
                  </a:cubicBezTo>
                  <a:cubicBezTo>
                    <a:pt x="8509" y="5989701"/>
                    <a:pt x="0" y="5981192"/>
                    <a:pt x="0" y="5970651"/>
                  </a:cubicBezTo>
                  <a:close/>
                </a:path>
              </a:pathLst>
            </a:custGeom>
            <a:solidFill>
              <a:srgbClr val="CED9CE"/>
            </a:solidFill>
          </p:spPr>
        </p:sp>
      </p:grpSp>
      <p:grpSp>
        <p:nvGrpSpPr>
          <p:cNvPr name="Group 12" id="12"/>
          <p:cNvGrpSpPr/>
          <p:nvPr/>
        </p:nvGrpSpPr>
        <p:grpSpPr>
          <a:xfrm rot="0">
            <a:off x="8330282" y="4649241"/>
            <a:ext cx="612576" cy="28575"/>
            <a:chOff x="0" y="0"/>
            <a:chExt cx="816768" cy="38100"/>
          </a:xfrm>
        </p:grpSpPr>
        <p:sp>
          <p:nvSpPr>
            <p:cNvPr name="Freeform 13" id="13"/>
            <p:cNvSpPr/>
            <p:nvPr/>
          </p:nvSpPr>
          <p:spPr>
            <a:xfrm flipH="false" flipV="false" rot="0">
              <a:off x="0" y="0"/>
              <a:ext cx="816737" cy="38100"/>
            </a:xfrm>
            <a:custGeom>
              <a:avLst/>
              <a:gdLst/>
              <a:ahLst/>
              <a:cxnLst/>
              <a:rect r="r" b="b" t="t" l="l"/>
              <a:pathLst>
                <a:path h="38100" w="816737">
                  <a:moveTo>
                    <a:pt x="0" y="19050"/>
                  </a:moveTo>
                  <a:cubicBezTo>
                    <a:pt x="0" y="8509"/>
                    <a:pt x="8509" y="0"/>
                    <a:pt x="19050" y="0"/>
                  </a:cubicBezTo>
                  <a:lnTo>
                    <a:pt x="797687" y="0"/>
                  </a:lnTo>
                  <a:cubicBezTo>
                    <a:pt x="808228" y="0"/>
                    <a:pt x="816737" y="8509"/>
                    <a:pt x="816737" y="19050"/>
                  </a:cubicBezTo>
                  <a:cubicBezTo>
                    <a:pt x="816737" y="29591"/>
                    <a:pt x="808228" y="38100"/>
                    <a:pt x="797687" y="38100"/>
                  </a:cubicBezTo>
                  <a:lnTo>
                    <a:pt x="19050" y="38100"/>
                  </a:lnTo>
                  <a:cubicBezTo>
                    <a:pt x="8509" y="38100"/>
                    <a:pt x="0" y="29591"/>
                    <a:pt x="0" y="19050"/>
                  </a:cubicBezTo>
                  <a:close/>
                </a:path>
              </a:pathLst>
            </a:custGeom>
            <a:solidFill>
              <a:srgbClr val="CED9CE"/>
            </a:solidFill>
          </p:spPr>
        </p:sp>
      </p:grpSp>
      <p:grpSp>
        <p:nvGrpSpPr>
          <p:cNvPr name="Group 14" id="14"/>
          <p:cNvGrpSpPr/>
          <p:nvPr/>
        </p:nvGrpSpPr>
        <p:grpSpPr>
          <a:xfrm rot="0">
            <a:off x="8914284" y="4433888"/>
            <a:ext cx="459432" cy="459432"/>
            <a:chOff x="0" y="0"/>
            <a:chExt cx="612577" cy="612577"/>
          </a:xfrm>
        </p:grpSpPr>
        <p:sp>
          <p:nvSpPr>
            <p:cNvPr name="Freeform 15" id="15"/>
            <p:cNvSpPr/>
            <p:nvPr/>
          </p:nvSpPr>
          <p:spPr>
            <a:xfrm flipH="false" flipV="false" rot="0">
              <a:off x="0" y="0"/>
              <a:ext cx="612648" cy="612648"/>
            </a:xfrm>
            <a:custGeom>
              <a:avLst/>
              <a:gdLst/>
              <a:ahLst/>
              <a:cxnLst/>
              <a:rect r="r" b="b" t="t" l="l"/>
              <a:pathLst>
                <a:path h="612648" w="612648">
                  <a:moveTo>
                    <a:pt x="0" y="245110"/>
                  </a:moveTo>
                  <a:cubicBezTo>
                    <a:pt x="0" y="109728"/>
                    <a:pt x="109728" y="0"/>
                    <a:pt x="245110" y="0"/>
                  </a:cubicBezTo>
                  <a:lnTo>
                    <a:pt x="367538" y="0"/>
                  </a:lnTo>
                  <a:cubicBezTo>
                    <a:pt x="502920" y="0"/>
                    <a:pt x="612648" y="109728"/>
                    <a:pt x="612648" y="245110"/>
                  </a:cubicBezTo>
                  <a:lnTo>
                    <a:pt x="612648" y="367538"/>
                  </a:lnTo>
                  <a:cubicBezTo>
                    <a:pt x="612648" y="502920"/>
                    <a:pt x="502920" y="612648"/>
                    <a:pt x="367538" y="612648"/>
                  </a:cubicBezTo>
                  <a:lnTo>
                    <a:pt x="245110" y="612648"/>
                  </a:lnTo>
                  <a:cubicBezTo>
                    <a:pt x="109728" y="612521"/>
                    <a:pt x="0" y="502920"/>
                    <a:pt x="0" y="367538"/>
                  </a:cubicBezTo>
                  <a:close/>
                </a:path>
              </a:pathLst>
            </a:custGeom>
            <a:solidFill>
              <a:srgbClr val="E8F3E8"/>
            </a:solidFill>
          </p:spPr>
        </p:sp>
      </p:grpSp>
      <p:grpSp>
        <p:nvGrpSpPr>
          <p:cNvPr name="Group 16" id="16"/>
          <p:cNvGrpSpPr/>
          <p:nvPr/>
        </p:nvGrpSpPr>
        <p:grpSpPr>
          <a:xfrm rot="0">
            <a:off x="8990781" y="4472136"/>
            <a:ext cx="306289" cy="382786"/>
            <a:chOff x="0" y="0"/>
            <a:chExt cx="408385" cy="510382"/>
          </a:xfrm>
        </p:grpSpPr>
        <p:sp>
          <p:nvSpPr>
            <p:cNvPr name="Freeform 17" id="17"/>
            <p:cNvSpPr/>
            <p:nvPr/>
          </p:nvSpPr>
          <p:spPr>
            <a:xfrm flipH="false" flipV="false" rot="0">
              <a:off x="0" y="0"/>
              <a:ext cx="408385" cy="510382"/>
            </a:xfrm>
            <a:custGeom>
              <a:avLst/>
              <a:gdLst/>
              <a:ahLst/>
              <a:cxnLst/>
              <a:rect r="r" b="b" t="t" l="l"/>
              <a:pathLst>
                <a:path h="510382" w="408385">
                  <a:moveTo>
                    <a:pt x="0" y="0"/>
                  </a:moveTo>
                  <a:lnTo>
                    <a:pt x="408385" y="0"/>
                  </a:lnTo>
                  <a:lnTo>
                    <a:pt x="408385" y="510382"/>
                  </a:lnTo>
                  <a:lnTo>
                    <a:pt x="0" y="510382"/>
                  </a:lnTo>
                  <a:close/>
                </a:path>
              </a:pathLst>
            </a:custGeom>
            <a:solidFill>
              <a:srgbClr val="000000">
                <a:alpha val="0"/>
              </a:srgbClr>
            </a:solidFill>
          </p:spPr>
        </p:sp>
        <p:sp>
          <p:nvSpPr>
            <p:cNvPr name="TextBox 18" id="18"/>
            <p:cNvSpPr txBox="true"/>
            <p:nvPr/>
          </p:nvSpPr>
          <p:spPr>
            <a:xfrm>
              <a:off x="0" y="57150"/>
              <a:ext cx="408385" cy="453232"/>
            </a:xfrm>
            <a:prstGeom prst="rect">
              <a:avLst/>
            </a:prstGeom>
          </p:spPr>
          <p:txBody>
            <a:bodyPr anchor="t" rtlCol="false" tIns="0" lIns="0" bIns="0" rIns="0"/>
            <a:lstStyle/>
            <a:p>
              <a:pPr algn="ctr">
                <a:lnSpc>
                  <a:spcPts val="2375"/>
                </a:lnSpc>
              </a:pPr>
              <a:r>
                <a:rPr lang="en-US" sz="2375" b="true">
                  <a:solidFill>
                    <a:srgbClr val="405449"/>
                  </a:solidFill>
                  <a:latin typeface="Fraunces Bold"/>
                  <a:ea typeface="Fraunces Bold"/>
                  <a:cs typeface="Fraunces Bold"/>
                  <a:sym typeface="Fraunces Bold"/>
                </a:rPr>
                <a:t>1</a:t>
              </a:r>
            </a:p>
          </p:txBody>
        </p:sp>
      </p:grpSp>
      <p:grpSp>
        <p:nvGrpSpPr>
          <p:cNvPr name="Group 19" id="19"/>
          <p:cNvGrpSpPr/>
          <p:nvPr/>
        </p:nvGrpSpPr>
        <p:grpSpPr>
          <a:xfrm rot="0">
            <a:off x="5570487" y="4305195"/>
            <a:ext cx="2552551" cy="422181"/>
            <a:chOff x="0" y="0"/>
            <a:chExt cx="3403402" cy="562908"/>
          </a:xfrm>
        </p:grpSpPr>
        <p:sp>
          <p:nvSpPr>
            <p:cNvPr name="Freeform 20" id="20"/>
            <p:cNvSpPr/>
            <p:nvPr/>
          </p:nvSpPr>
          <p:spPr>
            <a:xfrm flipH="false" flipV="false" rot="0">
              <a:off x="0" y="0"/>
              <a:ext cx="3403402" cy="562908"/>
            </a:xfrm>
            <a:custGeom>
              <a:avLst/>
              <a:gdLst/>
              <a:ahLst/>
              <a:cxnLst/>
              <a:rect r="r" b="b" t="t" l="l"/>
              <a:pathLst>
                <a:path h="562908" w="3403402">
                  <a:moveTo>
                    <a:pt x="0" y="0"/>
                  </a:moveTo>
                  <a:lnTo>
                    <a:pt x="3403402" y="0"/>
                  </a:lnTo>
                  <a:lnTo>
                    <a:pt x="3403402" y="562908"/>
                  </a:lnTo>
                  <a:lnTo>
                    <a:pt x="0" y="562908"/>
                  </a:lnTo>
                  <a:close/>
                </a:path>
              </a:pathLst>
            </a:custGeom>
            <a:solidFill>
              <a:srgbClr val="000000">
                <a:alpha val="0"/>
              </a:srgbClr>
            </a:solidFill>
          </p:spPr>
        </p:sp>
        <p:sp>
          <p:nvSpPr>
            <p:cNvPr name="TextBox 21" id="21"/>
            <p:cNvSpPr txBox="true"/>
            <p:nvPr/>
          </p:nvSpPr>
          <p:spPr>
            <a:xfrm>
              <a:off x="0" y="-9525"/>
              <a:ext cx="3403402" cy="572433"/>
            </a:xfrm>
            <a:prstGeom prst="rect">
              <a:avLst/>
            </a:prstGeom>
          </p:spPr>
          <p:txBody>
            <a:bodyPr anchor="t" rtlCol="false" tIns="0" lIns="0" bIns="0" rIns="0"/>
            <a:lstStyle/>
            <a:p>
              <a:pPr algn="r">
                <a:lnSpc>
                  <a:spcPts val="2500"/>
                </a:lnSpc>
              </a:pPr>
              <a:r>
                <a:rPr lang="en-US" sz="2000" b="true">
                  <a:solidFill>
                    <a:srgbClr val="405449"/>
                  </a:solidFill>
                  <a:latin typeface="Fraunces Bold"/>
                  <a:ea typeface="Fraunces Bold"/>
                  <a:cs typeface="Fraunces Bold"/>
                  <a:sym typeface="Fraunces Bold"/>
                </a:rPr>
                <a:t>Амазонський ліс</a:t>
              </a:r>
            </a:p>
          </p:txBody>
        </p:sp>
      </p:grpSp>
      <p:grpSp>
        <p:nvGrpSpPr>
          <p:cNvPr name="Group 22" id="22"/>
          <p:cNvGrpSpPr/>
          <p:nvPr/>
        </p:nvGrpSpPr>
        <p:grpSpPr>
          <a:xfrm rot="0">
            <a:off x="714672" y="4849862"/>
            <a:ext cx="7408366" cy="653355"/>
            <a:chOff x="0" y="0"/>
            <a:chExt cx="9877822" cy="871140"/>
          </a:xfrm>
        </p:grpSpPr>
        <p:sp>
          <p:nvSpPr>
            <p:cNvPr name="Freeform 23" id="23"/>
            <p:cNvSpPr/>
            <p:nvPr/>
          </p:nvSpPr>
          <p:spPr>
            <a:xfrm flipH="false" flipV="false" rot="0">
              <a:off x="0" y="0"/>
              <a:ext cx="9877822" cy="871140"/>
            </a:xfrm>
            <a:custGeom>
              <a:avLst/>
              <a:gdLst/>
              <a:ahLst/>
              <a:cxnLst/>
              <a:rect r="r" b="b" t="t" l="l"/>
              <a:pathLst>
                <a:path h="871140" w="9877822">
                  <a:moveTo>
                    <a:pt x="0" y="0"/>
                  </a:moveTo>
                  <a:lnTo>
                    <a:pt x="9877822" y="0"/>
                  </a:lnTo>
                  <a:lnTo>
                    <a:pt x="9877822" y="871140"/>
                  </a:lnTo>
                  <a:lnTo>
                    <a:pt x="0" y="871140"/>
                  </a:lnTo>
                  <a:close/>
                </a:path>
              </a:pathLst>
            </a:custGeom>
            <a:solidFill>
              <a:srgbClr val="000000">
                <a:alpha val="0"/>
              </a:srgbClr>
            </a:solidFill>
          </p:spPr>
        </p:sp>
        <p:sp>
          <p:nvSpPr>
            <p:cNvPr name="TextBox 24" id="24"/>
            <p:cNvSpPr txBox="true"/>
            <p:nvPr/>
          </p:nvSpPr>
          <p:spPr>
            <a:xfrm>
              <a:off x="0" y="-76200"/>
              <a:ext cx="9877822" cy="947340"/>
            </a:xfrm>
            <a:prstGeom prst="rect">
              <a:avLst/>
            </a:prstGeom>
          </p:spPr>
          <p:txBody>
            <a:bodyPr anchor="t" rtlCol="false" tIns="0" lIns="0" bIns="0" rIns="0"/>
            <a:lstStyle/>
            <a:p>
              <a:pPr algn="r">
                <a:lnSpc>
                  <a:spcPts val="2562"/>
                </a:lnSpc>
              </a:pPr>
              <a:r>
                <a:rPr lang="en-US" sz="1562">
                  <a:solidFill>
                    <a:srgbClr val="405449"/>
                  </a:solidFill>
                  <a:latin typeface="Arimo"/>
                  <a:ea typeface="Arimo"/>
                  <a:cs typeface="Arimo"/>
                  <a:sym typeface="Arimo"/>
                </a:rPr>
                <a:t>Найбільший тропічний ліс світу, який виробляє близько 20% усього кисню на Землі та є домівкою для мільйонів видів рослин і тварин.</a:t>
              </a:r>
            </a:p>
          </p:txBody>
        </p:sp>
      </p:grpSp>
      <p:grpSp>
        <p:nvGrpSpPr>
          <p:cNvPr name="Group 25" id="25"/>
          <p:cNvGrpSpPr/>
          <p:nvPr/>
        </p:nvGrpSpPr>
        <p:grpSpPr>
          <a:xfrm rot="0">
            <a:off x="9345141" y="5670202"/>
            <a:ext cx="612576" cy="28575"/>
            <a:chOff x="0" y="0"/>
            <a:chExt cx="816768" cy="38100"/>
          </a:xfrm>
        </p:grpSpPr>
        <p:sp>
          <p:nvSpPr>
            <p:cNvPr name="Freeform 26" id="26"/>
            <p:cNvSpPr/>
            <p:nvPr/>
          </p:nvSpPr>
          <p:spPr>
            <a:xfrm flipH="false" flipV="false" rot="0">
              <a:off x="0" y="0"/>
              <a:ext cx="816737" cy="38100"/>
            </a:xfrm>
            <a:custGeom>
              <a:avLst/>
              <a:gdLst/>
              <a:ahLst/>
              <a:cxnLst/>
              <a:rect r="r" b="b" t="t" l="l"/>
              <a:pathLst>
                <a:path h="38100" w="816737">
                  <a:moveTo>
                    <a:pt x="0" y="19050"/>
                  </a:moveTo>
                  <a:cubicBezTo>
                    <a:pt x="0" y="8509"/>
                    <a:pt x="8509" y="0"/>
                    <a:pt x="19050" y="0"/>
                  </a:cubicBezTo>
                  <a:lnTo>
                    <a:pt x="797687" y="0"/>
                  </a:lnTo>
                  <a:cubicBezTo>
                    <a:pt x="808228" y="0"/>
                    <a:pt x="816737" y="8509"/>
                    <a:pt x="816737" y="19050"/>
                  </a:cubicBezTo>
                  <a:cubicBezTo>
                    <a:pt x="816737" y="29591"/>
                    <a:pt x="808228" y="38100"/>
                    <a:pt x="797687" y="38100"/>
                  </a:cubicBezTo>
                  <a:lnTo>
                    <a:pt x="19050" y="38100"/>
                  </a:lnTo>
                  <a:cubicBezTo>
                    <a:pt x="8509" y="38100"/>
                    <a:pt x="0" y="29591"/>
                    <a:pt x="0" y="19050"/>
                  </a:cubicBezTo>
                  <a:close/>
                </a:path>
              </a:pathLst>
            </a:custGeom>
            <a:solidFill>
              <a:srgbClr val="CED9CE"/>
            </a:solidFill>
          </p:spPr>
        </p:sp>
      </p:grpSp>
      <p:grpSp>
        <p:nvGrpSpPr>
          <p:cNvPr name="Group 27" id="27"/>
          <p:cNvGrpSpPr/>
          <p:nvPr/>
        </p:nvGrpSpPr>
        <p:grpSpPr>
          <a:xfrm rot="0">
            <a:off x="8914284" y="5454849"/>
            <a:ext cx="459432" cy="459432"/>
            <a:chOff x="0" y="0"/>
            <a:chExt cx="612577" cy="612577"/>
          </a:xfrm>
        </p:grpSpPr>
        <p:sp>
          <p:nvSpPr>
            <p:cNvPr name="Freeform 28" id="28"/>
            <p:cNvSpPr/>
            <p:nvPr/>
          </p:nvSpPr>
          <p:spPr>
            <a:xfrm flipH="false" flipV="false" rot="0">
              <a:off x="0" y="0"/>
              <a:ext cx="612648" cy="612648"/>
            </a:xfrm>
            <a:custGeom>
              <a:avLst/>
              <a:gdLst/>
              <a:ahLst/>
              <a:cxnLst/>
              <a:rect r="r" b="b" t="t" l="l"/>
              <a:pathLst>
                <a:path h="612648" w="612648">
                  <a:moveTo>
                    <a:pt x="0" y="245110"/>
                  </a:moveTo>
                  <a:cubicBezTo>
                    <a:pt x="0" y="109728"/>
                    <a:pt x="109728" y="0"/>
                    <a:pt x="245110" y="0"/>
                  </a:cubicBezTo>
                  <a:lnTo>
                    <a:pt x="367538" y="0"/>
                  </a:lnTo>
                  <a:cubicBezTo>
                    <a:pt x="502920" y="0"/>
                    <a:pt x="612648" y="109728"/>
                    <a:pt x="612648" y="245110"/>
                  </a:cubicBezTo>
                  <a:lnTo>
                    <a:pt x="612648" y="367538"/>
                  </a:lnTo>
                  <a:cubicBezTo>
                    <a:pt x="612648" y="502920"/>
                    <a:pt x="502920" y="612648"/>
                    <a:pt x="367538" y="612648"/>
                  </a:cubicBezTo>
                  <a:lnTo>
                    <a:pt x="245110" y="612648"/>
                  </a:lnTo>
                  <a:cubicBezTo>
                    <a:pt x="109728" y="612521"/>
                    <a:pt x="0" y="502920"/>
                    <a:pt x="0" y="367538"/>
                  </a:cubicBezTo>
                  <a:close/>
                </a:path>
              </a:pathLst>
            </a:custGeom>
            <a:solidFill>
              <a:srgbClr val="E8F3E8"/>
            </a:solidFill>
          </p:spPr>
        </p:sp>
      </p:grpSp>
      <p:grpSp>
        <p:nvGrpSpPr>
          <p:cNvPr name="Group 29" id="29"/>
          <p:cNvGrpSpPr/>
          <p:nvPr/>
        </p:nvGrpSpPr>
        <p:grpSpPr>
          <a:xfrm rot="0">
            <a:off x="8990781" y="5493098"/>
            <a:ext cx="306289" cy="382786"/>
            <a:chOff x="0" y="0"/>
            <a:chExt cx="408385" cy="510382"/>
          </a:xfrm>
        </p:grpSpPr>
        <p:sp>
          <p:nvSpPr>
            <p:cNvPr name="Freeform 30" id="30"/>
            <p:cNvSpPr/>
            <p:nvPr/>
          </p:nvSpPr>
          <p:spPr>
            <a:xfrm flipH="false" flipV="false" rot="0">
              <a:off x="0" y="0"/>
              <a:ext cx="408385" cy="510382"/>
            </a:xfrm>
            <a:custGeom>
              <a:avLst/>
              <a:gdLst/>
              <a:ahLst/>
              <a:cxnLst/>
              <a:rect r="r" b="b" t="t" l="l"/>
              <a:pathLst>
                <a:path h="510382" w="408385">
                  <a:moveTo>
                    <a:pt x="0" y="0"/>
                  </a:moveTo>
                  <a:lnTo>
                    <a:pt x="408385" y="0"/>
                  </a:lnTo>
                  <a:lnTo>
                    <a:pt x="408385" y="510382"/>
                  </a:lnTo>
                  <a:lnTo>
                    <a:pt x="0" y="510382"/>
                  </a:lnTo>
                  <a:close/>
                </a:path>
              </a:pathLst>
            </a:custGeom>
            <a:solidFill>
              <a:srgbClr val="000000">
                <a:alpha val="0"/>
              </a:srgbClr>
            </a:solidFill>
          </p:spPr>
        </p:sp>
        <p:sp>
          <p:nvSpPr>
            <p:cNvPr name="TextBox 31" id="31"/>
            <p:cNvSpPr txBox="true"/>
            <p:nvPr/>
          </p:nvSpPr>
          <p:spPr>
            <a:xfrm>
              <a:off x="0" y="57150"/>
              <a:ext cx="408385" cy="453232"/>
            </a:xfrm>
            <a:prstGeom prst="rect">
              <a:avLst/>
            </a:prstGeom>
          </p:spPr>
          <p:txBody>
            <a:bodyPr anchor="t" rtlCol="false" tIns="0" lIns="0" bIns="0" rIns="0"/>
            <a:lstStyle/>
            <a:p>
              <a:pPr algn="ctr">
                <a:lnSpc>
                  <a:spcPts val="2375"/>
                </a:lnSpc>
              </a:pPr>
              <a:r>
                <a:rPr lang="en-US" sz="2375" b="true">
                  <a:solidFill>
                    <a:srgbClr val="405449"/>
                  </a:solidFill>
                  <a:latin typeface="Fraunces Bold"/>
                  <a:ea typeface="Fraunces Bold"/>
                  <a:cs typeface="Fraunces Bold"/>
                  <a:sym typeface="Fraunces Bold"/>
                </a:rPr>
                <a:t>2</a:t>
              </a:r>
            </a:p>
          </p:txBody>
        </p:sp>
      </p:grpSp>
      <p:grpSp>
        <p:nvGrpSpPr>
          <p:cNvPr name="Group 32" id="32"/>
          <p:cNvGrpSpPr/>
          <p:nvPr/>
        </p:nvGrpSpPr>
        <p:grpSpPr>
          <a:xfrm rot="0">
            <a:off x="10164961" y="5176540"/>
            <a:ext cx="2552551" cy="571798"/>
            <a:chOff x="0" y="0"/>
            <a:chExt cx="3403402" cy="762397"/>
          </a:xfrm>
        </p:grpSpPr>
        <p:sp>
          <p:nvSpPr>
            <p:cNvPr name="Freeform 33" id="33"/>
            <p:cNvSpPr/>
            <p:nvPr/>
          </p:nvSpPr>
          <p:spPr>
            <a:xfrm flipH="false" flipV="false" rot="0">
              <a:off x="0" y="0"/>
              <a:ext cx="3403402" cy="762397"/>
            </a:xfrm>
            <a:custGeom>
              <a:avLst/>
              <a:gdLst/>
              <a:ahLst/>
              <a:cxnLst/>
              <a:rect r="r" b="b" t="t" l="l"/>
              <a:pathLst>
                <a:path h="762397" w="3403402">
                  <a:moveTo>
                    <a:pt x="0" y="0"/>
                  </a:moveTo>
                  <a:lnTo>
                    <a:pt x="3403402" y="0"/>
                  </a:lnTo>
                  <a:lnTo>
                    <a:pt x="3403402" y="762397"/>
                  </a:lnTo>
                  <a:lnTo>
                    <a:pt x="0" y="762397"/>
                  </a:lnTo>
                  <a:close/>
                </a:path>
              </a:pathLst>
            </a:custGeom>
            <a:solidFill>
              <a:srgbClr val="000000">
                <a:alpha val="0"/>
              </a:srgbClr>
            </a:solidFill>
          </p:spPr>
        </p:sp>
        <p:sp>
          <p:nvSpPr>
            <p:cNvPr name="TextBox 34" id="34"/>
            <p:cNvSpPr txBox="true"/>
            <p:nvPr/>
          </p:nvSpPr>
          <p:spPr>
            <a:xfrm>
              <a:off x="0" y="-9525"/>
              <a:ext cx="3403402" cy="771922"/>
            </a:xfrm>
            <a:prstGeom prst="rect">
              <a:avLst/>
            </a:prstGeom>
          </p:spPr>
          <p:txBody>
            <a:bodyPr anchor="t" rtlCol="false" tIns="0" lIns="0" bIns="0" rIns="0"/>
            <a:lstStyle/>
            <a:p>
              <a:pPr algn="l">
                <a:lnSpc>
                  <a:spcPts val="2500"/>
                </a:lnSpc>
              </a:pPr>
              <a:r>
                <a:rPr lang="en-US" sz="2000" b="true">
                  <a:solidFill>
                    <a:srgbClr val="405449"/>
                  </a:solidFill>
                  <a:latin typeface="Fraunces Bold"/>
                  <a:ea typeface="Fraunces Bold"/>
                  <a:cs typeface="Fraunces Bold"/>
                  <a:sym typeface="Fraunces Bold"/>
                </a:rPr>
                <a:t>Тайга</a:t>
              </a:r>
            </a:p>
          </p:txBody>
        </p:sp>
      </p:grpSp>
      <p:grpSp>
        <p:nvGrpSpPr>
          <p:cNvPr name="Group 35" id="35"/>
          <p:cNvGrpSpPr/>
          <p:nvPr/>
        </p:nvGrpSpPr>
        <p:grpSpPr>
          <a:xfrm rot="0">
            <a:off x="10164961" y="5870822"/>
            <a:ext cx="7408366" cy="653355"/>
            <a:chOff x="0" y="0"/>
            <a:chExt cx="9877822" cy="871140"/>
          </a:xfrm>
        </p:grpSpPr>
        <p:sp>
          <p:nvSpPr>
            <p:cNvPr name="Freeform 36" id="36"/>
            <p:cNvSpPr/>
            <p:nvPr/>
          </p:nvSpPr>
          <p:spPr>
            <a:xfrm flipH="false" flipV="false" rot="0">
              <a:off x="0" y="0"/>
              <a:ext cx="9877822" cy="871140"/>
            </a:xfrm>
            <a:custGeom>
              <a:avLst/>
              <a:gdLst/>
              <a:ahLst/>
              <a:cxnLst/>
              <a:rect r="r" b="b" t="t" l="l"/>
              <a:pathLst>
                <a:path h="871140" w="9877822">
                  <a:moveTo>
                    <a:pt x="0" y="0"/>
                  </a:moveTo>
                  <a:lnTo>
                    <a:pt x="9877822" y="0"/>
                  </a:lnTo>
                  <a:lnTo>
                    <a:pt x="9877822" y="871140"/>
                  </a:lnTo>
                  <a:lnTo>
                    <a:pt x="0" y="871140"/>
                  </a:lnTo>
                  <a:close/>
                </a:path>
              </a:pathLst>
            </a:custGeom>
            <a:solidFill>
              <a:srgbClr val="000000">
                <a:alpha val="0"/>
              </a:srgbClr>
            </a:solidFill>
          </p:spPr>
        </p:sp>
        <p:sp>
          <p:nvSpPr>
            <p:cNvPr name="TextBox 37" id="37"/>
            <p:cNvSpPr txBox="true"/>
            <p:nvPr/>
          </p:nvSpPr>
          <p:spPr>
            <a:xfrm>
              <a:off x="0" y="-76200"/>
              <a:ext cx="9877822" cy="947340"/>
            </a:xfrm>
            <a:prstGeom prst="rect">
              <a:avLst/>
            </a:prstGeom>
          </p:spPr>
          <p:txBody>
            <a:bodyPr anchor="t" rtlCol="false" tIns="0" lIns="0" bIns="0" rIns="0"/>
            <a:lstStyle/>
            <a:p>
              <a:pPr algn="l">
                <a:lnSpc>
                  <a:spcPts val="2562"/>
                </a:lnSpc>
              </a:pPr>
              <a:r>
                <a:rPr lang="en-US" sz="1562">
                  <a:solidFill>
                    <a:srgbClr val="405449"/>
                  </a:solidFill>
                  <a:latin typeface="Arimo"/>
                  <a:ea typeface="Arimo"/>
                  <a:cs typeface="Arimo"/>
                  <a:sym typeface="Arimo"/>
                </a:rPr>
                <a:t>Найбільший наземний біом планети, що простягається через Північну Америку, Європу та Азію, формуючи величезний пояс хвойних лісів.</a:t>
              </a:r>
            </a:p>
          </p:txBody>
        </p:sp>
      </p:grpSp>
      <p:grpSp>
        <p:nvGrpSpPr>
          <p:cNvPr name="Group 38" id="38"/>
          <p:cNvGrpSpPr/>
          <p:nvPr/>
        </p:nvGrpSpPr>
        <p:grpSpPr>
          <a:xfrm rot="0">
            <a:off x="8330282" y="6589067"/>
            <a:ext cx="612576" cy="28575"/>
            <a:chOff x="0" y="0"/>
            <a:chExt cx="816768" cy="38100"/>
          </a:xfrm>
        </p:grpSpPr>
        <p:sp>
          <p:nvSpPr>
            <p:cNvPr name="Freeform 39" id="39"/>
            <p:cNvSpPr/>
            <p:nvPr/>
          </p:nvSpPr>
          <p:spPr>
            <a:xfrm flipH="false" flipV="false" rot="0">
              <a:off x="0" y="0"/>
              <a:ext cx="816737" cy="38100"/>
            </a:xfrm>
            <a:custGeom>
              <a:avLst/>
              <a:gdLst/>
              <a:ahLst/>
              <a:cxnLst/>
              <a:rect r="r" b="b" t="t" l="l"/>
              <a:pathLst>
                <a:path h="38100" w="816737">
                  <a:moveTo>
                    <a:pt x="0" y="19050"/>
                  </a:moveTo>
                  <a:cubicBezTo>
                    <a:pt x="0" y="8509"/>
                    <a:pt x="8509" y="0"/>
                    <a:pt x="19050" y="0"/>
                  </a:cubicBezTo>
                  <a:lnTo>
                    <a:pt x="797687" y="0"/>
                  </a:lnTo>
                  <a:cubicBezTo>
                    <a:pt x="808228" y="0"/>
                    <a:pt x="816737" y="8509"/>
                    <a:pt x="816737" y="19050"/>
                  </a:cubicBezTo>
                  <a:cubicBezTo>
                    <a:pt x="816737" y="29591"/>
                    <a:pt x="808228" y="38100"/>
                    <a:pt x="797687" y="38100"/>
                  </a:cubicBezTo>
                  <a:lnTo>
                    <a:pt x="19050" y="38100"/>
                  </a:lnTo>
                  <a:cubicBezTo>
                    <a:pt x="8509" y="38100"/>
                    <a:pt x="0" y="29591"/>
                    <a:pt x="0" y="19050"/>
                  </a:cubicBezTo>
                  <a:close/>
                </a:path>
              </a:pathLst>
            </a:custGeom>
            <a:solidFill>
              <a:srgbClr val="CED9CE"/>
            </a:solidFill>
          </p:spPr>
        </p:sp>
      </p:grpSp>
      <p:grpSp>
        <p:nvGrpSpPr>
          <p:cNvPr name="Group 40" id="40"/>
          <p:cNvGrpSpPr/>
          <p:nvPr/>
        </p:nvGrpSpPr>
        <p:grpSpPr>
          <a:xfrm rot="0">
            <a:off x="8914284" y="6373714"/>
            <a:ext cx="459432" cy="459432"/>
            <a:chOff x="0" y="0"/>
            <a:chExt cx="612577" cy="612577"/>
          </a:xfrm>
        </p:grpSpPr>
        <p:sp>
          <p:nvSpPr>
            <p:cNvPr name="Freeform 41" id="41"/>
            <p:cNvSpPr/>
            <p:nvPr/>
          </p:nvSpPr>
          <p:spPr>
            <a:xfrm flipH="false" flipV="false" rot="0">
              <a:off x="0" y="0"/>
              <a:ext cx="612648" cy="612648"/>
            </a:xfrm>
            <a:custGeom>
              <a:avLst/>
              <a:gdLst/>
              <a:ahLst/>
              <a:cxnLst/>
              <a:rect r="r" b="b" t="t" l="l"/>
              <a:pathLst>
                <a:path h="612648" w="612648">
                  <a:moveTo>
                    <a:pt x="0" y="245110"/>
                  </a:moveTo>
                  <a:cubicBezTo>
                    <a:pt x="0" y="109728"/>
                    <a:pt x="109728" y="0"/>
                    <a:pt x="245110" y="0"/>
                  </a:cubicBezTo>
                  <a:lnTo>
                    <a:pt x="367538" y="0"/>
                  </a:lnTo>
                  <a:cubicBezTo>
                    <a:pt x="502920" y="0"/>
                    <a:pt x="612648" y="109728"/>
                    <a:pt x="612648" y="245110"/>
                  </a:cubicBezTo>
                  <a:lnTo>
                    <a:pt x="612648" y="367538"/>
                  </a:lnTo>
                  <a:cubicBezTo>
                    <a:pt x="612648" y="502920"/>
                    <a:pt x="502920" y="612648"/>
                    <a:pt x="367538" y="612648"/>
                  </a:cubicBezTo>
                  <a:lnTo>
                    <a:pt x="245110" y="612648"/>
                  </a:lnTo>
                  <a:cubicBezTo>
                    <a:pt x="109728" y="612521"/>
                    <a:pt x="0" y="502920"/>
                    <a:pt x="0" y="367538"/>
                  </a:cubicBezTo>
                  <a:close/>
                </a:path>
              </a:pathLst>
            </a:custGeom>
            <a:solidFill>
              <a:srgbClr val="E8F3E8"/>
            </a:solidFill>
          </p:spPr>
        </p:sp>
      </p:grpSp>
      <p:grpSp>
        <p:nvGrpSpPr>
          <p:cNvPr name="Group 42" id="42"/>
          <p:cNvGrpSpPr/>
          <p:nvPr/>
        </p:nvGrpSpPr>
        <p:grpSpPr>
          <a:xfrm rot="0">
            <a:off x="8990781" y="6411962"/>
            <a:ext cx="306289" cy="382786"/>
            <a:chOff x="0" y="0"/>
            <a:chExt cx="408385" cy="510382"/>
          </a:xfrm>
        </p:grpSpPr>
        <p:sp>
          <p:nvSpPr>
            <p:cNvPr name="Freeform 43" id="43"/>
            <p:cNvSpPr/>
            <p:nvPr/>
          </p:nvSpPr>
          <p:spPr>
            <a:xfrm flipH="false" flipV="false" rot="0">
              <a:off x="0" y="0"/>
              <a:ext cx="408385" cy="510382"/>
            </a:xfrm>
            <a:custGeom>
              <a:avLst/>
              <a:gdLst/>
              <a:ahLst/>
              <a:cxnLst/>
              <a:rect r="r" b="b" t="t" l="l"/>
              <a:pathLst>
                <a:path h="510382" w="408385">
                  <a:moveTo>
                    <a:pt x="0" y="0"/>
                  </a:moveTo>
                  <a:lnTo>
                    <a:pt x="408385" y="0"/>
                  </a:lnTo>
                  <a:lnTo>
                    <a:pt x="408385" y="510382"/>
                  </a:lnTo>
                  <a:lnTo>
                    <a:pt x="0" y="510382"/>
                  </a:lnTo>
                  <a:close/>
                </a:path>
              </a:pathLst>
            </a:custGeom>
            <a:solidFill>
              <a:srgbClr val="000000">
                <a:alpha val="0"/>
              </a:srgbClr>
            </a:solidFill>
          </p:spPr>
        </p:sp>
        <p:sp>
          <p:nvSpPr>
            <p:cNvPr name="TextBox 44" id="44"/>
            <p:cNvSpPr txBox="true"/>
            <p:nvPr/>
          </p:nvSpPr>
          <p:spPr>
            <a:xfrm>
              <a:off x="0" y="57150"/>
              <a:ext cx="408385" cy="453232"/>
            </a:xfrm>
            <a:prstGeom prst="rect">
              <a:avLst/>
            </a:prstGeom>
          </p:spPr>
          <p:txBody>
            <a:bodyPr anchor="t" rtlCol="false" tIns="0" lIns="0" bIns="0" rIns="0"/>
            <a:lstStyle/>
            <a:p>
              <a:pPr algn="ctr">
                <a:lnSpc>
                  <a:spcPts val="2375"/>
                </a:lnSpc>
              </a:pPr>
              <a:r>
                <a:rPr lang="en-US" sz="2375" b="true">
                  <a:solidFill>
                    <a:srgbClr val="405449"/>
                  </a:solidFill>
                  <a:latin typeface="Fraunces Bold"/>
                  <a:ea typeface="Fraunces Bold"/>
                  <a:cs typeface="Fraunces Bold"/>
                  <a:sym typeface="Fraunces Bold"/>
                </a:rPr>
                <a:t>3</a:t>
              </a:r>
            </a:p>
          </p:txBody>
        </p:sp>
      </p:grpSp>
      <p:grpSp>
        <p:nvGrpSpPr>
          <p:cNvPr name="Group 45" id="45"/>
          <p:cNvGrpSpPr/>
          <p:nvPr/>
        </p:nvGrpSpPr>
        <p:grpSpPr>
          <a:xfrm rot="0">
            <a:off x="5570487" y="6197500"/>
            <a:ext cx="2552551" cy="469702"/>
            <a:chOff x="0" y="0"/>
            <a:chExt cx="3403402" cy="626270"/>
          </a:xfrm>
        </p:grpSpPr>
        <p:sp>
          <p:nvSpPr>
            <p:cNvPr name="Freeform 46" id="46"/>
            <p:cNvSpPr/>
            <p:nvPr/>
          </p:nvSpPr>
          <p:spPr>
            <a:xfrm flipH="false" flipV="false" rot="0">
              <a:off x="0" y="0"/>
              <a:ext cx="3403402" cy="626270"/>
            </a:xfrm>
            <a:custGeom>
              <a:avLst/>
              <a:gdLst/>
              <a:ahLst/>
              <a:cxnLst/>
              <a:rect r="r" b="b" t="t" l="l"/>
              <a:pathLst>
                <a:path h="626270" w="3403402">
                  <a:moveTo>
                    <a:pt x="0" y="0"/>
                  </a:moveTo>
                  <a:lnTo>
                    <a:pt x="3403402" y="0"/>
                  </a:lnTo>
                  <a:lnTo>
                    <a:pt x="3403402" y="626270"/>
                  </a:lnTo>
                  <a:lnTo>
                    <a:pt x="0" y="626270"/>
                  </a:lnTo>
                  <a:close/>
                </a:path>
              </a:pathLst>
            </a:custGeom>
            <a:solidFill>
              <a:srgbClr val="000000">
                <a:alpha val="0"/>
              </a:srgbClr>
            </a:solidFill>
          </p:spPr>
        </p:sp>
        <p:sp>
          <p:nvSpPr>
            <p:cNvPr name="TextBox 47" id="47"/>
            <p:cNvSpPr txBox="true"/>
            <p:nvPr/>
          </p:nvSpPr>
          <p:spPr>
            <a:xfrm>
              <a:off x="0" y="-9525"/>
              <a:ext cx="3403402" cy="635795"/>
            </a:xfrm>
            <a:prstGeom prst="rect">
              <a:avLst/>
            </a:prstGeom>
          </p:spPr>
          <p:txBody>
            <a:bodyPr anchor="t" rtlCol="false" tIns="0" lIns="0" bIns="0" rIns="0"/>
            <a:lstStyle/>
            <a:p>
              <a:pPr algn="r">
                <a:lnSpc>
                  <a:spcPts val="2500"/>
                </a:lnSpc>
              </a:pPr>
              <a:r>
                <a:rPr lang="en-US" sz="2000" b="true">
                  <a:solidFill>
                    <a:srgbClr val="405449"/>
                  </a:solidFill>
                  <a:latin typeface="Fraunces Bold"/>
                  <a:ea typeface="Fraunces Bold"/>
                  <a:cs typeface="Fraunces Bold"/>
                  <a:sym typeface="Fraunces Bold"/>
                </a:rPr>
                <a:t>Ліси Конго</a:t>
              </a:r>
            </a:p>
          </p:txBody>
        </p:sp>
      </p:grpSp>
      <p:grpSp>
        <p:nvGrpSpPr>
          <p:cNvPr name="Group 48" id="48"/>
          <p:cNvGrpSpPr/>
          <p:nvPr/>
        </p:nvGrpSpPr>
        <p:grpSpPr>
          <a:xfrm rot="0">
            <a:off x="714672" y="6789687"/>
            <a:ext cx="7408366" cy="653355"/>
            <a:chOff x="0" y="0"/>
            <a:chExt cx="9877822" cy="871140"/>
          </a:xfrm>
        </p:grpSpPr>
        <p:sp>
          <p:nvSpPr>
            <p:cNvPr name="Freeform 49" id="49"/>
            <p:cNvSpPr/>
            <p:nvPr/>
          </p:nvSpPr>
          <p:spPr>
            <a:xfrm flipH="false" flipV="false" rot="0">
              <a:off x="0" y="0"/>
              <a:ext cx="9877822" cy="871140"/>
            </a:xfrm>
            <a:custGeom>
              <a:avLst/>
              <a:gdLst/>
              <a:ahLst/>
              <a:cxnLst/>
              <a:rect r="r" b="b" t="t" l="l"/>
              <a:pathLst>
                <a:path h="871140" w="9877822">
                  <a:moveTo>
                    <a:pt x="0" y="0"/>
                  </a:moveTo>
                  <a:lnTo>
                    <a:pt x="9877822" y="0"/>
                  </a:lnTo>
                  <a:lnTo>
                    <a:pt x="9877822" y="871140"/>
                  </a:lnTo>
                  <a:lnTo>
                    <a:pt x="0" y="871140"/>
                  </a:lnTo>
                  <a:close/>
                </a:path>
              </a:pathLst>
            </a:custGeom>
            <a:solidFill>
              <a:srgbClr val="000000">
                <a:alpha val="0"/>
              </a:srgbClr>
            </a:solidFill>
          </p:spPr>
        </p:sp>
        <p:sp>
          <p:nvSpPr>
            <p:cNvPr name="TextBox 50" id="50"/>
            <p:cNvSpPr txBox="true"/>
            <p:nvPr/>
          </p:nvSpPr>
          <p:spPr>
            <a:xfrm>
              <a:off x="0" y="-76200"/>
              <a:ext cx="9877822" cy="947340"/>
            </a:xfrm>
            <a:prstGeom prst="rect">
              <a:avLst/>
            </a:prstGeom>
          </p:spPr>
          <p:txBody>
            <a:bodyPr anchor="t" rtlCol="false" tIns="0" lIns="0" bIns="0" rIns="0"/>
            <a:lstStyle/>
            <a:p>
              <a:pPr algn="r">
                <a:lnSpc>
                  <a:spcPts val="2562"/>
                </a:lnSpc>
              </a:pPr>
              <a:r>
                <a:rPr lang="en-US" sz="1562">
                  <a:solidFill>
                    <a:srgbClr val="405449"/>
                  </a:solidFill>
                  <a:latin typeface="Arimo"/>
                  <a:ea typeface="Arimo"/>
                  <a:cs typeface="Arimo"/>
                  <a:sym typeface="Arimo"/>
                </a:rPr>
                <a:t>Другий за величиною тропічний ліс у світі, розташований в Центральній Африці, відомий своїм неймовірним біорізноманіттям.</a:t>
              </a:r>
            </a:p>
          </p:txBody>
        </p:sp>
      </p:grpSp>
      <p:grpSp>
        <p:nvGrpSpPr>
          <p:cNvPr name="Group 51" id="51"/>
          <p:cNvGrpSpPr/>
          <p:nvPr/>
        </p:nvGrpSpPr>
        <p:grpSpPr>
          <a:xfrm rot="0">
            <a:off x="9345141" y="7507932"/>
            <a:ext cx="612576" cy="28575"/>
            <a:chOff x="0" y="0"/>
            <a:chExt cx="816768" cy="38100"/>
          </a:xfrm>
        </p:grpSpPr>
        <p:sp>
          <p:nvSpPr>
            <p:cNvPr name="Freeform 52" id="52"/>
            <p:cNvSpPr/>
            <p:nvPr/>
          </p:nvSpPr>
          <p:spPr>
            <a:xfrm flipH="false" flipV="false" rot="0">
              <a:off x="0" y="0"/>
              <a:ext cx="816737" cy="38100"/>
            </a:xfrm>
            <a:custGeom>
              <a:avLst/>
              <a:gdLst/>
              <a:ahLst/>
              <a:cxnLst/>
              <a:rect r="r" b="b" t="t" l="l"/>
              <a:pathLst>
                <a:path h="38100" w="816737">
                  <a:moveTo>
                    <a:pt x="0" y="19050"/>
                  </a:moveTo>
                  <a:cubicBezTo>
                    <a:pt x="0" y="8509"/>
                    <a:pt x="8509" y="0"/>
                    <a:pt x="19050" y="0"/>
                  </a:cubicBezTo>
                  <a:lnTo>
                    <a:pt x="797687" y="0"/>
                  </a:lnTo>
                  <a:cubicBezTo>
                    <a:pt x="808228" y="0"/>
                    <a:pt x="816737" y="8509"/>
                    <a:pt x="816737" y="19050"/>
                  </a:cubicBezTo>
                  <a:cubicBezTo>
                    <a:pt x="816737" y="29591"/>
                    <a:pt x="808228" y="38100"/>
                    <a:pt x="797687" y="38100"/>
                  </a:cubicBezTo>
                  <a:lnTo>
                    <a:pt x="19050" y="38100"/>
                  </a:lnTo>
                  <a:cubicBezTo>
                    <a:pt x="8509" y="38100"/>
                    <a:pt x="0" y="29591"/>
                    <a:pt x="0" y="19050"/>
                  </a:cubicBezTo>
                  <a:close/>
                </a:path>
              </a:pathLst>
            </a:custGeom>
            <a:solidFill>
              <a:srgbClr val="CED9CE"/>
            </a:solidFill>
          </p:spPr>
        </p:sp>
      </p:grpSp>
      <p:grpSp>
        <p:nvGrpSpPr>
          <p:cNvPr name="Group 53" id="53"/>
          <p:cNvGrpSpPr/>
          <p:nvPr/>
        </p:nvGrpSpPr>
        <p:grpSpPr>
          <a:xfrm rot="0">
            <a:off x="8914284" y="7292579"/>
            <a:ext cx="459432" cy="459432"/>
            <a:chOff x="0" y="0"/>
            <a:chExt cx="612577" cy="612577"/>
          </a:xfrm>
        </p:grpSpPr>
        <p:sp>
          <p:nvSpPr>
            <p:cNvPr name="Freeform 54" id="54"/>
            <p:cNvSpPr/>
            <p:nvPr/>
          </p:nvSpPr>
          <p:spPr>
            <a:xfrm flipH="false" flipV="false" rot="0">
              <a:off x="0" y="0"/>
              <a:ext cx="612648" cy="612648"/>
            </a:xfrm>
            <a:custGeom>
              <a:avLst/>
              <a:gdLst/>
              <a:ahLst/>
              <a:cxnLst/>
              <a:rect r="r" b="b" t="t" l="l"/>
              <a:pathLst>
                <a:path h="612648" w="612648">
                  <a:moveTo>
                    <a:pt x="0" y="245110"/>
                  </a:moveTo>
                  <a:cubicBezTo>
                    <a:pt x="0" y="109728"/>
                    <a:pt x="109728" y="0"/>
                    <a:pt x="245110" y="0"/>
                  </a:cubicBezTo>
                  <a:lnTo>
                    <a:pt x="367538" y="0"/>
                  </a:lnTo>
                  <a:cubicBezTo>
                    <a:pt x="502920" y="0"/>
                    <a:pt x="612648" y="109728"/>
                    <a:pt x="612648" y="245110"/>
                  </a:cubicBezTo>
                  <a:lnTo>
                    <a:pt x="612648" y="367538"/>
                  </a:lnTo>
                  <a:cubicBezTo>
                    <a:pt x="612648" y="502920"/>
                    <a:pt x="502920" y="612648"/>
                    <a:pt x="367538" y="612648"/>
                  </a:cubicBezTo>
                  <a:lnTo>
                    <a:pt x="245110" y="612648"/>
                  </a:lnTo>
                  <a:cubicBezTo>
                    <a:pt x="109728" y="612521"/>
                    <a:pt x="0" y="502920"/>
                    <a:pt x="0" y="367538"/>
                  </a:cubicBezTo>
                  <a:close/>
                </a:path>
              </a:pathLst>
            </a:custGeom>
            <a:solidFill>
              <a:srgbClr val="E8F3E8"/>
            </a:solidFill>
          </p:spPr>
        </p:sp>
      </p:grpSp>
      <p:grpSp>
        <p:nvGrpSpPr>
          <p:cNvPr name="Group 55" id="55"/>
          <p:cNvGrpSpPr/>
          <p:nvPr/>
        </p:nvGrpSpPr>
        <p:grpSpPr>
          <a:xfrm rot="0">
            <a:off x="8990781" y="7330827"/>
            <a:ext cx="306289" cy="382786"/>
            <a:chOff x="0" y="0"/>
            <a:chExt cx="408385" cy="510382"/>
          </a:xfrm>
        </p:grpSpPr>
        <p:sp>
          <p:nvSpPr>
            <p:cNvPr name="Freeform 56" id="56"/>
            <p:cNvSpPr/>
            <p:nvPr/>
          </p:nvSpPr>
          <p:spPr>
            <a:xfrm flipH="false" flipV="false" rot="0">
              <a:off x="0" y="0"/>
              <a:ext cx="408385" cy="510382"/>
            </a:xfrm>
            <a:custGeom>
              <a:avLst/>
              <a:gdLst/>
              <a:ahLst/>
              <a:cxnLst/>
              <a:rect r="r" b="b" t="t" l="l"/>
              <a:pathLst>
                <a:path h="510382" w="408385">
                  <a:moveTo>
                    <a:pt x="0" y="0"/>
                  </a:moveTo>
                  <a:lnTo>
                    <a:pt x="408385" y="0"/>
                  </a:lnTo>
                  <a:lnTo>
                    <a:pt x="408385" y="510382"/>
                  </a:lnTo>
                  <a:lnTo>
                    <a:pt x="0" y="510382"/>
                  </a:lnTo>
                  <a:close/>
                </a:path>
              </a:pathLst>
            </a:custGeom>
            <a:solidFill>
              <a:srgbClr val="000000">
                <a:alpha val="0"/>
              </a:srgbClr>
            </a:solidFill>
          </p:spPr>
        </p:sp>
        <p:sp>
          <p:nvSpPr>
            <p:cNvPr name="TextBox 57" id="57"/>
            <p:cNvSpPr txBox="true"/>
            <p:nvPr/>
          </p:nvSpPr>
          <p:spPr>
            <a:xfrm>
              <a:off x="0" y="57150"/>
              <a:ext cx="408385" cy="453232"/>
            </a:xfrm>
            <a:prstGeom prst="rect">
              <a:avLst/>
            </a:prstGeom>
          </p:spPr>
          <p:txBody>
            <a:bodyPr anchor="t" rtlCol="false" tIns="0" lIns="0" bIns="0" rIns="0"/>
            <a:lstStyle/>
            <a:p>
              <a:pPr algn="ctr">
                <a:lnSpc>
                  <a:spcPts val="2375"/>
                </a:lnSpc>
              </a:pPr>
              <a:r>
                <a:rPr lang="en-US" sz="2375" b="true">
                  <a:solidFill>
                    <a:srgbClr val="405449"/>
                  </a:solidFill>
                  <a:latin typeface="Fraunces Bold"/>
                  <a:ea typeface="Fraunces Bold"/>
                  <a:cs typeface="Fraunces Bold"/>
                  <a:sym typeface="Fraunces Bold"/>
                </a:rPr>
                <a:t>4</a:t>
              </a:r>
            </a:p>
          </p:txBody>
        </p:sp>
      </p:grpSp>
      <p:grpSp>
        <p:nvGrpSpPr>
          <p:cNvPr name="Group 58" id="58"/>
          <p:cNvGrpSpPr/>
          <p:nvPr/>
        </p:nvGrpSpPr>
        <p:grpSpPr>
          <a:xfrm rot="0">
            <a:off x="10164961" y="7116365"/>
            <a:ext cx="2552551" cy="469702"/>
            <a:chOff x="0" y="0"/>
            <a:chExt cx="3403402" cy="626270"/>
          </a:xfrm>
        </p:grpSpPr>
        <p:sp>
          <p:nvSpPr>
            <p:cNvPr name="Freeform 59" id="59"/>
            <p:cNvSpPr/>
            <p:nvPr/>
          </p:nvSpPr>
          <p:spPr>
            <a:xfrm flipH="false" flipV="false" rot="0">
              <a:off x="0" y="0"/>
              <a:ext cx="3403402" cy="626270"/>
            </a:xfrm>
            <a:custGeom>
              <a:avLst/>
              <a:gdLst/>
              <a:ahLst/>
              <a:cxnLst/>
              <a:rect r="r" b="b" t="t" l="l"/>
              <a:pathLst>
                <a:path h="626270" w="3403402">
                  <a:moveTo>
                    <a:pt x="0" y="0"/>
                  </a:moveTo>
                  <a:lnTo>
                    <a:pt x="3403402" y="0"/>
                  </a:lnTo>
                  <a:lnTo>
                    <a:pt x="3403402" y="626270"/>
                  </a:lnTo>
                  <a:lnTo>
                    <a:pt x="0" y="626270"/>
                  </a:lnTo>
                  <a:close/>
                </a:path>
              </a:pathLst>
            </a:custGeom>
            <a:solidFill>
              <a:srgbClr val="000000">
                <a:alpha val="0"/>
              </a:srgbClr>
            </a:solidFill>
          </p:spPr>
        </p:sp>
        <p:sp>
          <p:nvSpPr>
            <p:cNvPr name="TextBox 60" id="60"/>
            <p:cNvSpPr txBox="true"/>
            <p:nvPr/>
          </p:nvSpPr>
          <p:spPr>
            <a:xfrm>
              <a:off x="0" y="-9525"/>
              <a:ext cx="3403402" cy="635795"/>
            </a:xfrm>
            <a:prstGeom prst="rect">
              <a:avLst/>
            </a:prstGeom>
          </p:spPr>
          <p:txBody>
            <a:bodyPr anchor="t" rtlCol="false" tIns="0" lIns="0" bIns="0" rIns="0"/>
            <a:lstStyle/>
            <a:p>
              <a:pPr algn="l">
                <a:lnSpc>
                  <a:spcPts val="2500"/>
                </a:lnSpc>
              </a:pPr>
              <a:r>
                <a:rPr lang="en-US" sz="2000" b="true">
                  <a:solidFill>
                    <a:srgbClr val="405449"/>
                  </a:solidFill>
                  <a:latin typeface="Fraunces Bold"/>
                  <a:ea typeface="Fraunces Bold"/>
                  <a:cs typeface="Fraunces Bold"/>
                  <a:sym typeface="Fraunces Bold"/>
                </a:rPr>
                <a:t>Карпатські ліси</a:t>
              </a:r>
            </a:p>
          </p:txBody>
        </p:sp>
      </p:grpSp>
      <p:grpSp>
        <p:nvGrpSpPr>
          <p:cNvPr name="Group 61" id="61"/>
          <p:cNvGrpSpPr/>
          <p:nvPr/>
        </p:nvGrpSpPr>
        <p:grpSpPr>
          <a:xfrm rot="0">
            <a:off x="10164961" y="7708552"/>
            <a:ext cx="7408366" cy="653355"/>
            <a:chOff x="0" y="0"/>
            <a:chExt cx="9877822" cy="871140"/>
          </a:xfrm>
        </p:grpSpPr>
        <p:sp>
          <p:nvSpPr>
            <p:cNvPr name="Freeform 62" id="62"/>
            <p:cNvSpPr/>
            <p:nvPr/>
          </p:nvSpPr>
          <p:spPr>
            <a:xfrm flipH="false" flipV="false" rot="0">
              <a:off x="0" y="0"/>
              <a:ext cx="9877822" cy="871140"/>
            </a:xfrm>
            <a:custGeom>
              <a:avLst/>
              <a:gdLst/>
              <a:ahLst/>
              <a:cxnLst/>
              <a:rect r="r" b="b" t="t" l="l"/>
              <a:pathLst>
                <a:path h="871140" w="9877822">
                  <a:moveTo>
                    <a:pt x="0" y="0"/>
                  </a:moveTo>
                  <a:lnTo>
                    <a:pt x="9877822" y="0"/>
                  </a:lnTo>
                  <a:lnTo>
                    <a:pt x="9877822" y="871140"/>
                  </a:lnTo>
                  <a:lnTo>
                    <a:pt x="0" y="871140"/>
                  </a:lnTo>
                  <a:close/>
                </a:path>
              </a:pathLst>
            </a:custGeom>
            <a:solidFill>
              <a:srgbClr val="000000">
                <a:alpha val="0"/>
              </a:srgbClr>
            </a:solidFill>
          </p:spPr>
        </p:sp>
        <p:sp>
          <p:nvSpPr>
            <p:cNvPr name="TextBox 63" id="63"/>
            <p:cNvSpPr txBox="true"/>
            <p:nvPr/>
          </p:nvSpPr>
          <p:spPr>
            <a:xfrm>
              <a:off x="0" y="-76200"/>
              <a:ext cx="9877822" cy="947340"/>
            </a:xfrm>
            <a:prstGeom prst="rect">
              <a:avLst/>
            </a:prstGeom>
          </p:spPr>
          <p:txBody>
            <a:bodyPr anchor="t" rtlCol="false" tIns="0" lIns="0" bIns="0" rIns="0"/>
            <a:lstStyle/>
            <a:p>
              <a:pPr algn="l">
                <a:lnSpc>
                  <a:spcPts val="2562"/>
                </a:lnSpc>
              </a:pPr>
              <a:r>
                <a:rPr lang="en-US" sz="1562">
                  <a:solidFill>
                    <a:srgbClr val="405449"/>
                  </a:solidFill>
                  <a:latin typeface="Arimo"/>
                  <a:ea typeface="Arimo"/>
                  <a:cs typeface="Arimo"/>
                  <a:sym typeface="Arimo"/>
                </a:rPr>
                <a:t>Одні з найбільших лісових масивів Європи, що містять праліси та є домівкою для багатьох рідкісних видів тварин.</a:t>
              </a:r>
            </a:p>
          </p:txBody>
        </p:sp>
      </p:grpSp>
      <p:grpSp>
        <p:nvGrpSpPr>
          <p:cNvPr name="Group 64" id="64"/>
          <p:cNvGrpSpPr/>
          <p:nvPr/>
        </p:nvGrpSpPr>
        <p:grpSpPr>
          <a:xfrm rot="0">
            <a:off x="714672" y="8926116"/>
            <a:ext cx="16858655" cy="653355"/>
            <a:chOff x="0" y="0"/>
            <a:chExt cx="22478207" cy="871140"/>
          </a:xfrm>
        </p:grpSpPr>
        <p:sp>
          <p:nvSpPr>
            <p:cNvPr name="Freeform 65" id="65"/>
            <p:cNvSpPr/>
            <p:nvPr/>
          </p:nvSpPr>
          <p:spPr>
            <a:xfrm flipH="false" flipV="false" rot="0">
              <a:off x="0" y="0"/>
              <a:ext cx="22478206" cy="871140"/>
            </a:xfrm>
            <a:custGeom>
              <a:avLst/>
              <a:gdLst/>
              <a:ahLst/>
              <a:cxnLst/>
              <a:rect r="r" b="b" t="t" l="l"/>
              <a:pathLst>
                <a:path h="871140" w="22478206">
                  <a:moveTo>
                    <a:pt x="0" y="0"/>
                  </a:moveTo>
                  <a:lnTo>
                    <a:pt x="22478206" y="0"/>
                  </a:lnTo>
                  <a:lnTo>
                    <a:pt x="22478206" y="871140"/>
                  </a:lnTo>
                  <a:lnTo>
                    <a:pt x="0" y="871140"/>
                  </a:lnTo>
                  <a:close/>
                </a:path>
              </a:pathLst>
            </a:custGeom>
            <a:solidFill>
              <a:srgbClr val="000000">
                <a:alpha val="0"/>
              </a:srgbClr>
            </a:solidFill>
          </p:spPr>
        </p:sp>
        <p:sp>
          <p:nvSpPr>
            <p:cNvPr name="TextBox 66" id="66"/>
            <p:cNvSpPr txBox="true"/>
            <p:nvPr/>
          </p:nvSpPr>
          <p:spPr>
            <a:xfrm>
              <a:off x="0" y="-76200"/>
              <a:ext cx="22478207" cy="947340"/>
            </a:xfrm>
            <a:prstGeom prst="rect">
              <a:avLst/>
            </a:prstGeom>
          </p:spPr>
          <p:txBody>
            <a:bodyPr anchor="t" rtlCol="false" tIns="0" lIns="0" bIns="0" rIns="0"/>
            <a:lstStyle/>
            <a:p>
              <a:pPr algn="l">
                <a:lnSpc>
                  <a:spcPts val="2562"/>
                </a:lnSpc>
              </a:pPr>
              <a:r>
                <a:rPr lang="en-US" sz="1562">
                  <a:solidFill>
                    <a:srgbClr val="405449"/>
                  </a:solidFill>
                  <a:latin typeface="Arimo"/>
                  <a:ea typeface="Arimo"/>
                  <a:cs typeface="Arimo"/>
                  <a:sym typeface="Arimo"/>
                </a:rPr>
                <a:t>Ці величезні лісові екосистеми не лише забезпечують планету киснем, але й регулюють глобальний клімат, впливаючи на кругообіг води та вуглецю. На жаль, всі вони стикаються з серйозними загрозами через людську діяльність.</a:t>
              </a:r>
            </a:p>
          </p:txBody>
        </p:sp>
      </p:grpSp>
    </p:spTree>
  </p:cSld>
  <p:clrMapOvr>
    <a:masterClrMapping/>
  </p:clrMapOvr>
  <p:transition spd="fast">
    <p:wipe dir="l"/>
  </p:transition>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0" y="0"/>
            <a:ext cx="18288000" cy="10287000"/>
            <a:chOff x="0" y="0"/>
            <a:chExt cx="24384000" cy="13716000"/>
          </a:xfrm>
        </p:grpSpPr>
        <p:sp>
          <p:nvSpPr>
            <p:cNvPr name="Freeform 3" id="3"/>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DEEEE1"/>
            </a:solidFill>
          </p:spPr>
        </p:sp>
      </p:grpSp>
      <p:grpSp>
        <p:nvGrpSpPr>
          <p:cNvPr name="Group 4" id="4"/>
          <p:cNvGrpSpPr/>
          <p:nvPr/>
        </p:nvGrpSpPr>
        <p:grpSpPr>
          <a:xfrm rot="0">
            <a:off x="0" y="0"/>
            <a:ext cx="18288000" cy="10287000"/>
            <a:chOff x="0" y="0"/>
            <a:chExt cx="24384000" cy="13716000"/>
          </a:xfrm>
        </p:grpSpPr>
        <p:sp>
          <p:nvSpPr>
            <p:cNvPr name="Freeform 5" id="5"/>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FAFFFA"/>
            </a:solidFill>
          </p:spPr>
        </p:sp>
      </p:grpSp>
      <p:grpSp>
        <p:nvGrpSpPr>
          <p:cNvPr name="Group 6" id="6"/>
          <p:cNvGrpSpPr/>
          <p:nvPr/>
        </p:nvGrpSpPr>
        <p:grpSpPr>
          <a:xfrm rot="0">
            <a:off x="1028700" y="668823"/>
            <a:ext cx="14637544" cy="1178134"/>
            <a:chOff x="0" y="0"/>
            <a:chExt cx="19516725" cy="1570845"/>
          </a:xfrm>
        </p:grpSpPr>
        <p:sp>
          <p:nvSpPr>
            <p:cNvPr name="Freeform 7" id="7"/>
            <p:cNvSpPr/>
            <p:nvPr/>
          </p:nvSpPr>
          <p:spPr>
            <a:xfrm flipH="false" flipV="false" rot="0">
              <a:off x="0" y="0"/>
              <a:ext cx="19516725" cy="1570845"/>
            </a:xfrm>
            <a:custGeom>
              <a:avLst/>
              <a:gdLst/>
              <a:ahLst/>
              <a:cxnLst/>
              <a:rect r="r" b="b" t="t" l="l"/>
              <a:pathLst>
                <a:path h="1570845" w="19516725">
                  <a:moveTo>
                    <a:pt x="0" y="0"/>
                  </a:moveTo>
                  <a:lnTo>
                    <a:pt x="19516725" y="0"/>
                  </a:lnTo>
                  <a:lnTo>
                    <a:pt x="19516725" y="1570845"/>
                  </a:lnTo>
                  <a:lnTo>
                    <a:pt x="0" y="1570845"/>
                  </a:lnTo>
                  <a:close/>
                </a:path>
              </a:pathLst>
            </a:custGeom>
            <a:solidFill>
              <a:srgbClr val="000000">
                <a:alpha val="0"/>
              </a:srgbClr>
            </a:solidFill>
          </p:spPr>
        </p:sp>
        <p:sp>
          <p:nvSpPr>
            <p:cNvPr name="TextBox 8" id="8"/>
            <p:cNvSpPr txBox="true"/>
            <p:nvPr/>
          </p:nvSpPr>
          <p:spPr>
            <a:xfrm>
              <a:off x="0" y="-19050"/>
              <a:ext cx="19516725" cy="1589895"/>
            </a:xfrm>
            <a:prstGeom prst="rect">
              <a:avLst/>
            </a:prstGeom>
          </p:spPr>
          <p:txBody>
            <a:bodyPr anchor="t" rtlCol="false" tIns="0" lIns="0" bIns="0" rIns="0"/>
            <a:lstStyle/>
            <a:p>
              <a:pPr algn="l">
                <a:lnSpc>
                  <a:spcPts val="6937"/>
                </a:lnSpc>
              </a:pPr>
              <a:r>
                <a:rPr lang="en-US" sz="5562" b="true">
                  <a:solidFill>
                    <a:srgbClr val="3B4540"/>
                  </a:solidFill>
                  <a:latin typeface="Fraunces Bold"/>
                  <a:ea typeface="Fraunces Bold"/>
                  <a:cs typeface="Fraunces Bold"/>
                  <a:sym typeface="Fraunces Bold"/>
                </a:rPr>
                <a:t>Цікаві факти про ліси, які вас здивують</a:t>
              </a:r>
            </a:p>
          </p:txBody>
        </p:sp>
      </p:grpSp>
      <p:grpSp>
        <p:nvGrpSpPr>
          <p:cNvPr name="Group 9" id="9"/>
          <p:cNvGrpSpPr/>
          <p:nvPr/>
        </p:nvGrpSpPr>
        <p:grpSpPr>
          <a:xfrm rot="0">
            <a:off x="2892326" y="2238603"/>
            <a:ext cx="3544044" cy="594192"/>
            <a:chOff x="0" y="0"/>
            <a:chExt cx="4725392" cy="792256"/>
          </a:xfrm>
        </p:grpSpPr>
        <p:sp>
          <p:nvSpPr>
            <p:cNvPr name="Freeform 10" id="10"/>
            <p:cNvSpPr/>
            <p:nvPr/>
          </p:nvSpPr>
          <p:spPr>
            <a:xfrm flipH="false" flipV="false" rot="0">
              <a:off x="0" y="0"/>
              <a:ext cx="4725392" cy="792256"/>
            </a:xfrm>
            <a:custGeom>
              <a:avLst/>
              <a:gdLst/>
              <a:ahLst/>
              <a:cxnLst/>
              <a:rect r="r" b="b" t="t" l="l"/>
              <a:pathLst>
                <a:path h="792256" w="4725392">
                  <a:moveTo>
                    <a:pt x="0" y="0"/>
                  </a:moveTo>
                  <a:lnTo>
                    <a:pt x="4725392" y="0"/>
                  </a:lnTo>
                  <a:lnTo>
                    <a:pt x="4725392" y="792256"/>
                  </a:lnTo>
                  <a:lnTo>
                    <a:pt x="0" y="792256"/>
                  </a:lnTo>
                  <a:close/>
                </a:path>
              </a:pathLst>
            </a:custGeom>
            <a:solidFill>
              <a:srgbClr val="000000">
                <a:alpha val="0"/>
              </a:srgbClr>
            </a:solidFill>
          </p:spPr>
        </p:sp>
        <p:sp>
          <p:nvSpPr>
            <p:cNvPr name="TextBox 11" id="11"/>
            <p:cNvSpPr txBox="true"/>
            <p:nvPr/>
          </p:nvSpPr>
          <p:spPr>
            <a:xfrm>
              <a:off x="0" y="-9525"/>
              <a:ext cx="4725392" cy="801781"/>
            </a:xfrm>
            <a:prstGeom prst="rect">
              <a:avLst/>
            </a:prstGeom>
          </p:spPr>
          <p:txBody>
            <a:bodyPr anchor="t" rtlCol="false" tIns="0" lIns="0" bIns="0" rIns="0"/>
            <a:lstStyle/>
            <a:p>
              <a:pPr algn="r">
                <a:lnSpc>
                  <a:spcPts val="3437"/>
                </a:lnSpc>
              </a:pPr>
              <a:r>
                <a:rPr lang="en-US" sz="2750" b="true">
                  <a:solidFill>
                    <a:srgbClr val="405449"/>
                  </a:solidFill>
                  <a:latin typeface="Fraunces Bold"/>
                  <a:ea typeface="Fraunces Bold"/>
                  <a:cs typeface="Fraunces Bold"/>
                  <a:sym typeface="Fraunces Bold"/>
                </a:rPr>
                <a:t>Покриття планети</a:t>
              </a:r>
            </a:p>
          </p:txBody>
        </p:sp>
      </p:grpSp>
      <p:grpSp>
        <p:nvGrpSpPr>
          <p:cNvPr name="Group 12" id="12"/>
          <p:cNvGrpSpPr/>
          <p:nvPr/>
        </p:nvGrpSpPr>
        <p:grpSpPr>
          <a:xfrm rot="0">
            <a:off x="992238" y="3002905"/>
            <a:ext cx="5444132" cy="1814512"/>
            <a:chOff x="0" y="0"/>
            <a:chExt cx="7258843" cy="2419350"/>
          </a:xfrm>
        </p:grpSpPr>
        <p:sp>
          <p:nvSpPr>
            <p:cNvPr name="Freeform 13" id="13"/>
            <p:cNvSpPr/>
            <p:nvPr/>
          </p:nvSpPr>
          <p:spPr>
            <a:xfrm flipH="false" flipV="false" rot="0">
              <a:off x="0" y="0"/>
              <a:ext cx="7258843" cy="2419350"/>
            </a:xfrm>
            <a:custGeom>
              <a:avLst/>
              <a:gdLst/>
              <a:ahLst/>
              <a:cxnLst/>
              <a:rect r="r" b="b" t="t" l="l"/>
              <a:pathLst>
                <a:path h="2419350" w="7258843">
                  <a:moveTo>
                    <a:pt x="0" y="0"/>
                  </a:moveTo>
                  <a:lnTo>
                    <a:pt x="7258843" y="0"/>
                  </a:lnTo>
                  <a:lnTo>
                    <a:pt x="7258843" y="2419350"/>
                  </a:lnTo>
                  <a:lnTo>
                    <a:pt x="0" y="2419350"/>
                  </a:lnTo>
                  <a:close/>
                </a:path>
              </a:pathLst>
            </a:custGeom>
            <a:solidFill>
              <a:srgbClr val="000000">
                <a:alpha val="0"/>
              </a:srgbClr>
            </a:solidFill>
          </p:spPr>
        </p:sp>
        <p:sp>
          <p:nvSpPr>
            <p:cNvPr name="TextBox 14" id="14"/>
            <p:cNvSpPr txBox="true"/>
            <p:nvPr/>
          </p:nvSpPr>
          <p:spPr>
            <a:xfrm>
              <a:off x="0" y="-104775"/>
              <a:ext cx="7258843" cy="2524125"/>
            </a:xfrm>
            <a:prstGeom prst="rect">
              <a:avLst/>
            </a:prstGeom>
          </p:spPr>
          <p:txBody>
            <a:bodyPr anchor="t" rtlCol="false" tIns="0" lIns="0" bIns="0" rIns="0"/>
            <a:lstStyle/>
            <a:p>
              <a:pPr algn="r">
                <a:lnSpc>
                  <a:spcPts val="3562"/>
                </a:lnSpc>
              </a:pPr>
              <a:r>
                <a:rPr lang="en-US" sz="2187">
                  <a:solidFill>
                    <a:srgbClr val="405449"/>
                  </a:solidFill>
                  <a:latin typeface="Arimo"/>
                  <a:ea typeface="Arimo"/>
                  <a:cs typeface="Arimo"/>
                  <a:sym typeface="Arimo"/>
                </a:rPr>
                <a:t>Ліси вкривають приблизно 31% земної поверхні, але щороку ми втрачаємо територію лісів розміром з Панаму.</a:t>
              </a:r>
            </a:p>
          </p:txBody>
        </p:sp>
      </p:grpSp>
      <p:sp>
        <p:nvSpPr>
          <p:cNvPr name="Freeform 15" id="15" descr="preencoded.png"/>
          <p:cNvSpPr/>
          <p:nvPr/>
        </p:nvSpPr>
        <p:spPr>
          <a:xfrm flipH="false" flipV="false" rot="0">
            <a:off x="6861572" y="2747516"/>
            <a:ext cx="4564856" cy="4564856"/>
          </a:xfrm>
          <a:custGeom>
            <a:avLst/>
            <a:gdLst/>
            <a:ahLst/>
            <a:cxnLst/>
            <a:rect r="r" b="b" t="t" l="l"/>
            <a:pathLst>
              <a:path h="4564856" w="4564856">
                <a:moveTo>
                  <a:pt x="0" y="0"/>
                </a:moveTo>
                <a:lnTo>
                  <a:pt x="4564857" y="0"/>
                </a:lnTo>
                <a:lnTo>
                  <a:pt x="4564857" y="4564856"/>
                </a:lnTo>
                <a:lnTo>
                  <a:pt x="0" y="4564856"/>
                </a:lnTo>
                <a:lnTo>
                  <a:pt x="0" y="0"/>
                </a:lnTo>
                <a:close/>
              </a:path>
            </a:pathLst>
          </a:custGeom>
          <a:blipFill>
            <a:blip r:embed="rId3"/>
            <a:stretch>
              <a:fillRect l="0" t="0" r="0" b="0"/>
            </a:stretch>
          </a:blipFill>
        </p:spPr>
      </p:sp>
      <p:grpSp>
        <p:nvGrpSpPr>
          <p:cNvPr name="Group 16" id="16"/>
          <p:cNvGrpSpPr/>
          <p:nvPr/>
        </p:nvGrpSpPr>
        <p:grpSpPr>
          <a:xfrm rot="0">
            <a:off x="7236173" y="3122116"/>
            <a:ext cx="708720" cy="708720"/>
            <a:chOff x="0" y="0"/>
            <a:chExt cx="944960" cy="944960"/>
          </a:xfrm>
        </p:grpSpPr>
        <p:sp>
          <p:nvSpPr>
            <p:cNvPr name="Freeform 17" id="17"/>
            <p:cNvSpPr/>
            <p:nvPr/>
          </p:nvSpPr>
          <p:spPr>
            <a:xfrm flipH="false" flipV="false" rot="0">
              <a:off x="0" y="0"/>
              <a:ext cx="944880" cy="944880"/>
            </a:xfrm>
            <a:custGeom>
              <a:avLst/>
              <a:gdLst/>
              <a:ahLst/>
              <a:cxnLst/>
              <a:rect r="r" b="b" t="t" l="l"/>
              <a:pathLst>
                <a:path h="944880" w="944880">
                  <a:moveTo>
                    <a:pt x="0" y="472440"/>
                  </a:moveTo>
                  <a:cubicBezTo>
                    <a:pt x="0" y="211582"/>
                    <a:pt x="211582" y="0"/>
                    <a:pt x="472440" y="0"/>
                  </a:cubicBezTo>
                  <a:cubicBezTo>
                    <a:pt x="733298" y="0"/>
                    <a:pt x="944880" y="211582"/>
                    <a:pt x="944880" y="472440"/>
                  </a:cubicBezTo>
                  <a:cubicBezTo>
                    <a:pt x="944880" y="733298"/>
                    <a:pt x="733298" y="944880"/>
                    <a:pt x="472440" y="944880"/>
                  </a:cubicBezTo>
                  <a:cubicBezTo>
                    <a:pt x="211582" y="944880"/>
                    <a:pt x="0" y="733425"/>
                    <a:pt x="0" y="472440"/>
                  </a:cubicBezTo>
                  <a:close/>
                </a:path>
              </a:pathLst>
            </a:custGeom>
            <a:solidFill>
              <a:srgbClr val="E8F3E8"/>
            </a:solidFill>
          </p:spPr>
        </p:sp>
      </p:grpSp>
      <p:sp>
        <p:nvSpPr>
          <p:cNvPr name="Freeform 18" id="18" descr="preencoded.png"/>
          <p:cNvSpPr/>
          <p:nvPr/>
        </p:nvSpPr>
        <p:spPr>
          <a:xfrm flipH="false" flipV="false" rot="0">
            <a:off x="7430989" y="3277046"/>
            <a:ext cx="318939" cy="398710"/>
          </a:xfrm>
          <a:custGeom>
            <a:avLst/>
            <a:gdLst/>
            <a:ahLst/>
            <a:cxnLst/>
            <a:rect r="r" b="b" t="t" l="l"/>
            <a:pathLst>
              <a:path h="398710" w="318939">
                <a:moveTo>
                  <a:pt x="0" y="0"/>
                </a:moveTo>
                <a:lnTo>
                  <a:pt x="318938" y="0"/>
                </a:lnTo>
                <a:lnTo>
                  <a:pt x="318938" y="398710"/>
                </a:lnTo>
                <a:lnTo>
                  <a:pt x="0" y="398710"/>
                </a:lnTo>
                <a:lnTo>
                  <a:pt x="0" y="0"/>
                </a:lnTo>
                <a:close/>
              </a:path>
            </a:pathLst>
          </a:custGeom>
          <a:blipFill>
            <a:blip r:embed="rId4"/>
            <a:stretch>
              <a:fillRect l="0" t="-904" r="0" b="-904"/>
            </a:stretch>
          </a:blipFill>
        </p:spPr>
      </p:sp>
      <p:grpSp>
        <p:nvGrpSpPr>
          <p:cNvPr name="Group 19" id="19"/>
          <p:cNvGrpSpPr/>
          <p:nvPr/>
        </p:nvGrpSpPr>
        <p:grpSpPr>
          <a:xfrm rot="0">
            <a:off x="11851630" y="2238603"/>
            <a:ext cx="3544044" cy="594192"/>
            <a:chOff x="0" y="0"/>
            <a:chExt cx="4725392" cy="792256"/>
          </a:xfrm>
        </p:grpSpPr>
        <p:sp>
          <p:nvSpPr>
            <p:cNvPr name="Freeform 20" id="20"/>
            <p:cNvSpPr/>
            <p:nvPr/>
          </p:nvSpPr>
          <p:spPr>
            <a:xfrm flipH="false" flipV="false" rot="0">
              <a:off x="0" y="0"/>
              <a:ext cx="4725392" cy="792256"/>
            </a:xfrm>
            <a:custGeom>
              <a:avLst/>
              <a:gdLst/>
              <a:ahLst/>
              <a:cxnLst/>
              <a:rect r="r" b="b" t="t" l="l"/>
              <a:pathLst>
                <a:path h="792256" w="4725392">
                  <a:moveTo>
                    <a:pt x="0" y="0"/>
                  </a:moveTo>
                  <a:lnTo>
                    <a:pt x="4725392" y="0"/>
                  </a:lnTo>
                  <a:lnTo>
                    <a:pt x="4725392" y="792256"/>
                  </a:lnTo>
                  <a:lnTo>
                    <a:pt x="0" y="792256"/>
                  </a:lnTo>
                  <a:close/>
                </a:path>
              </a:pathLst>
            </a:custGeom>
            <a:solidFill>
              <a:srgbClr val="000000">
                <a:alpha val="0"/>
              </a:srgbClr>
            </a:solidFill>
          </p:spPr>
        </p:sp>
        <p:sp>
          <p:nvSpPr>
            <p:cNvPr name="TextBox 21" id="21"/>
            <p:cNvSpPr txBox="true"/>
            <p:nvPr/>
          </p:nvSpPr>
          <p:spPr>
            <a:xfrm>
              <a:off x="0" y="-9525"/>
              <a:ext cx="4725392" cy="801781"/>
            </a:xfrm>
            <a:prstGeom prst="rect">
              <a:avLst/>
            </a:prstGeom>
          </p:spPr>
          <p:txBody>
            <a:bodyPr anchor="t" rtlCol="false" tIns="0" lIns="0" bIns="0" rIns="0"/>
            <a:lstStyle/>
            <a:p>
              <a:pPr algn="l">
                <a:lnSpc>
                  <a:spcPts val="3437"/>
                </a:lnSpc>
              </a:pPr>
              <a:r>
                <a:rPr lang="en-US" sz="2750" b="true">
                  <a:solidFill>
                    <a:srgbClr val="405449"/>
                  </a:solidFill>
                  <a:latin typeface="Fraunces Bold"/>
                  <a:ea typeface="Fraunces Bold"/>
                  <a:cs typeface="Fraunces Bold"/>
                  <a:sym typeface="Fraunces Bold"/>
                </a:rPr>
                <a:t>Власна погода</a:t>
              </a:r>
            </a:p>
          </p:txBody>
        </p:sp>
      </p:grpSp>
      <p:grpSp>
        <p:nvGrpSpPr>
          <p:cNvPr name="Group 22" id="22"/>
          <p:cNvGrpSpPr/>
          <p:nvPr/>
        </p:nvGrpSpPr>
        <p:grpSpPr>
          <a:xfrm rot="0">
            <a:off x="11851630" y="3002905"/>
            <a:ext cx="5444132" cy="1814512"/>
            <a:chOff x="0" y="0"/>
            <a:chExt cx="7258843" cy="2419350"/>
          </a:xfrm>
        </p:grpSpPr>
        <p:sp>
          <p:nvSpPr>
            <p:cNvPr name="Freeform 23" id="23"/>
            <p:cNvSpPr/>
            <p:nvPr/>
          </p:nvSpPr>
          <p:spPr>
            <a:xfrm flipH="false" flipV="false" rot="0">
              <a:off x="0" y="0"/>
              <a:ext cx="7258843" cy="2419350"/>
            </a:xfrm>
            <a:custGeom>
              <a:avLst/>
              <a:gdLst/>
              <a:ahLst/>
              <a:cxnLst/>
              <a:rect r="r" b="b" t="t" l="l"/>
              <a:pathLst>
                <a:path h="2419350" w="7258843">
                  <a:moveTo>
                    <a:pt x="0" y="0"/>
                  </a:moveTo>
                  <a:lnTo>
                    <a:pt x="7258843" y="0"/>
                  </a:lnTo>
                  <a:lnTo>
                    <a:pt x="7258843" y="2419350"/>
                  </a:lnTo>
                  <a:lnTo>
                    <a:pt x="0" y="2419350"/>
                  </a:lnTo>
                  <a:close/>
                </a:path>
              </a:pathLst>
            </a:custGeom>
            <a:solidFill>
              <a:srgbClr val="000000">
                <a:alpha val="0"/>
              </a:srgbClr>
            </a:solidFill>
          </p:spPr>
        </p:sp>
        <p:sp>
          <p:nvSpPr>
            <p:cNvPr name="TextBox 24" id="24"/>
            <p:cNvSpPr txBox="true"/>
            <p:nvPr/>
          </p:nvSpPr>
          <p:spPr>
            <a:xfrm>
              <a:off x="0" y="-104775"/>
              <a:ext cx="7258843" cy="2524125"/>
            </a:xfrm>
            <a:prstGeom prst="rect">
              <a:avLst/>
            </a:prstGeom>
          </p:spPr>
          <p:txBody>
            <a:bodyPr anchor="t" rtlCol="false" tIns="0" lIns="0" bIns="0" rIns="0"/>
            <a:lstStyle/>
            <a:p>
              <a:pPr algn="l">
                <a:lnSpc>
                  <a:spcPts val="3562"/>
                </a:lnSpc>
              </a:pPr>
              <a:r>
                <a:rPr lang="en-US" sz="2187">
                  <a:solidFill>
                    <a:srgbClr val="405449"/>
                  </a:solidFill>
                  <a:latin typeface="Arimo"/>
                  <a:ea typeface="Arimo"/>
                  <a:cs typeface="Arimo"/>
                  <a:sym typeface="Arimo"/>
                </a:rPr>
                <a:t>Ліси можуть створювати власну погоду. Волога, яку виділяють дерева, утворює хмари і впливає на місцевий клімат.</a:t>
              </a:r>
            </a:p>
          </p:txBody>
        </p:sp>
      </p:grpSp>
      <p:sp>
        <p:nvSpPr>
          <p:cNvPr name="Freeform 25" id="25" descr="preencoded.png"/>
          <p:cNvSpPr/>
          <p:nvPr/>
        </p:nvSpPr>
        <p:spPr>
          <a:xfrm flipH="false" flipV="false" rot="0">
            <a:off x="6861572" y="2747516"/>
            <a:ext cx="4564856" cy="4564856"/>
          </a:xfrm>
          <a:custGeom>
            <a:avLst/>
            <a:gdLst/>
            <a:ahLst/>
            <a:cxnLst/>
            <a:rect r="r" b="b" t="t" l="l"/>
            <a:pathLst>
              <a:path h="4564856" w="4564856">
                <a:moveTo>
                  <a:pt x="0" y="0"/>
                </a:moveTo>
                <a:lnTo>
                  <a:pt x="4564857" y="0"/>
                </a:lnTo>
                <a:lnTo>
                  <a:pt x="4564857" y="4564856"/>
                </a:lnTo>
                <a:lnTo>
                  <a:pt x="0" y="4564856"/>
                </a:lnTo>
                <a:lnTo>
                  <a:pt x="0" y="0"/>
                </a:lnTo>
                <a:close/>
              </a:path>
            </a:pathLst>
          </a:custGeom>
          <a:blipFill>
            <a:blip r:embed="rId5"/>
            <a:stretch>
              <a:fillRect l="0" t="0" r="0" b="0"/>
            </a:stretch>
          </a:blipFill>
        </p:spPr>
      </p:sp>
      <p:grpSp>
        <p:nvGrpSpPr>
          <p:cNvPr name="Group 26" id="26"/>
          <p:cNvGrpSpPr/>
          <p:nvPr/>
        </p:nvGrpSpPr>
        <p:grpSpPr>
          <a:xfrm rot="0">
            <a:off x="10342960" y="3122116"/>
            <a:ext cx="708720" cy="708720"/>
            <a:chOff x="0" y="0"/>
            <a:chExt cx="944960" cy="944960"/>
          </a:xfrm>
        </p:grpSpPr>
        <p:sp>
          <p:nvSpPr>
            <p:cNvPr name="Freeform 27" id="27"/>
            <p:cNvSpPr/>
            <p:nvPr/>
          </p:nvSpPr>
          <p:spPr>
            <a:xfrm flipH="false" flipV="false" rot="0">
              <a:off x="0" y="0"/>
              <a:ext cx="944880" cy="944880"/>
            </a:xfrm>
            <a:custGeom>
              <a:avLst/>
              <a:gdLst/>
              <a:ahLst/>
              <a:cxnLst/>
              <a:rect r="r" b="b" t="t" l="l"/>
              <a:pathLst>
                <a:path h="944880" w="944880">
                  <a:moveTo>
                    <a:pt x="0" y="472440"/>
                  </a:moveTo>
                  <a:cubicBezTo>
                    <a:pt x="0" y="211582"/>
                    <a:pt x="211582" y="0"/>
                    <a:pt x="472440" y="0"/>
                  </a:cubicBezTo>
                  <a:cubicBezTo>
                    <a:pt x="733298" y="0"/>
                    <a:pt x="944880" y="211582"/>
                    <a:pt x="944880" y="472440"/>
                  </a:cubicBezTo>
                  <a:cubicBezTo>
                    <a:pt x="944880" y="733298"/>
                    <a:pt x="733298" y="944880"/>
                    <a:pt x="472440" y="944880"/>
                  </a:cubicBezTo>
                  <a:cubicBezTo>
                    <a:pt x="211582" y="944880"/>
                    <a:pt x="0" y="733425"/>
                    <a:pt x="0" y="472440"/>
                  </a:cubicBezTo>
                  <a:close/>
                </a:path>
              </a:pathLst>
            </a:custGeom>
            <a:solidFill>
              <a:srgbClr val="E8F3E8"/>
            </a:solidFill>
          </p:spPr>
        </p:sp>
      </p:grpSp>
      <p:sp>
        <p:nvSpPr>
          <p:cNvPr name="Freeform 28" id="28" descr="preencoded.png"/>
          <p:cNvSpPr/>
          <p:nvPr/>
        </p:nvSpPr>
        <p:spPr>
          <a:xfrm flipH="false" flipV="false" rot="0">
            <a:off x="10537775" y="3277046"/>
            <a:ext cx="318939" cy="398710"/>
          </a:xfrm>
          <a:custGeom>
            <a:avLst/>
            <a:gdLst/>
            <a:ahLst/>
            <a:cxnLst/>
            <a:rect r="r" b="b" t="t" l="l"/>
            <a:pathLst>
              <a:path h="398710" w="318939">
                <a:moveTo>
                  <a:pt x="0" y="0"/>
                </a:moveTo>
                <a:lnTo>
                  <a:pt x="318939" y="0"/>
                </a:lnTo>
                <a:lnTo>
                  <a:pt x="318939" y="398710"/>
                </a:lnTo>
                <a:lnTo>
                  <a:pt x="0" y="398710"/>
                </a:lnTo>
                <a:lnTo>
                  <a:pt x="0" y="0"/>
                </a:lnTo>
                <a:close/>
              </a:path>
            </a:pathLst>
          </a:custGeom>
          <a:blipFill>
            <a:blip r:embed="rId6"/>
            <a:stretch>
              <a:fillRect l="0" t="-904" r="0" b="-904"/>
            </a:stretch>
          </a:blipFill>
        </p:spPr>
      </p:sp>
      <p:grpSp>
        <p:nvGrpSpPr>
          <p:cNvPr name="Group 29" id="29"/>
          <p:cNvGrpSpPr/>
          <p:nvPr/>
        </p:nvGrpSpPr>
        <p:grpSpPr>
          <a:xfrm rot="0">
            <a:off x="11851630" y="5029944"/>
            <a:ext cx="3544044" cy="655588"/>
            <a:chOff x="0" y="0"/>
            <a:chExt cx="4725392" cy="874118"/>
          </a:xfrm>
        </p:grpSpPr>
        <p:sp>
          <p:nvSpPr>
            <p:cNvPr name="Freeform 30" id="30"/>
            <p:cNvSpPr/>
            <p:nvPr/>
          </p:nvSpPr>
          <p:spPr>
            <a:xfrm flipH="false" flipV="false" rot="0">
              <a:off x="0" y="0"/>
              <a:ext cx="4725392" cy="874117"/>
            </a:xfrm>
            <a:custGeom>
              <a:avLst/>
              <a:gdLst/>
              <a:ahLst/>
              <a:cxnLst/>
              <a:rect r="r" b="b" t="t" l="l"/>
              <a:pathLst>
                <a:path h="874117" w="4725392">
                  <a:moveTo>
                    <a:pt x="0" y="0"/>
                  </a:moveTo>
                  <a:lnTo>
                    <a:pt x="4725392" y="0"/>
                  </a:lnTo>
                  <a:lnTo>
                    <a:pt x="4725392" y="874117"/>
                  </a:lnTo>
                  <a:lnTo>
                    <a:pt x="0" y="874117"/>
                  </a:lnTo>
                  <a:close/>
                </a:path>
              </a:pathLst>
            </a:custGeom>
            <a:solidFill>
              <a:srgbClr val="000000">
                <a:alpha val="0"/>
              </a:srgbClr>
            </a:solidFill>
          </p:spPr>
        </p:sp>
        <p:sp>
          <p:nvSpPr>
            <p:cNvPr name="TextBox 31" id="31"/>
            <p:cNvSpPr txBox="true"/>
            <p:nvPr/>
          </p:nvSpPr>
          <p:spPr>
            <a:xfrm>
              <a:off x="0" y="-9525"/>
              <a:ext cx="4725392" cy="883643"/>
            </a:xfrm>
            <a:prstGeom prst="rect">
              <a:avLst/>
            </a:prstGeom>
          </p:spPr>
          <p:txBody>
            <a:bodyPr anchor="t" rtlCol="false" tIns="0" lIns="0" bIns="0" rIns="0"/>
            <a:lstStyle/>
            <a:p>
              <a:pPr algn="l">
                <a:lnSpc>
                  <a:spcPts val="3437"/>
                </a:lnSpc>
              </a:pPr>
              <a:r>
                <a:rPr lang="en-US" sz="2750" b="true">
                  <a:solidFill>
                    <a:srgbClr val="405449"/>
                  </a:solidFill>
                  <a:latin typeface="Fraunces Bold"/>
                  <a:ea typeface="Fraunces Bold"/>
                  <a:cs typeface="Fraunces Bold"/>
                  <a:sym typeface="Fraunces Bold"/>
                </a:rPr>
                <a:t>Співучі дерева</a:t>
              </a:r>
            </a:p>
          </p:txBody>
        </p:sp>
      </p:grpSp>
      <p:grpSp>
        <p:nvGrpSpPr>
          <p:cNvPr name="Group 32" id="32"/>
          <p:cNvGrpSpPr/>
          <p:nvPr/>
        </p:nvGrpSpPr>
        <p:grpSpPr>
          <a:xfrm rot="0">
            <a:off x="11851630" y="5855642"/>
            <a:ext cx="5444132" cy="1814512"/>
            <a:chOff x="0" y="0"/>
            <a:chExt cx="7258843" cy="2419350"/>
          </a:xfrm>
        </p:grpSpPr>
        <p:sp>
          <p:nvSpPr>
            <p:cNvPr name="Freeform 33" id="33"/>
            <p:cNvSpPr/>
            <p:nvPr/>
          </p:nvSpPr>
          <p:spPr>
            <a:xfrm flipH="false" flipV="false" rot="0">
              <a:off x="0" y="0"/>
              <a:ext cx="7258843" cy="2419350"/>
            </a:xfrm>
            <a:custGeom>
              <a:avLst/>
              <a:gdLst/>
              <a:ahLst/>
              <a:cxnLst/>
              <a:rect r="r" b="b" t="t" l="l"/>
              <a:pathLst>
                <a:path h="2419350" w="7258843">
                  <a:moveTo>
                    <a:pt x="0" y="0"/>
                  </a:moveTo>
                  <a:lnTo>
                    <a:pt x="7258843" y="0"/>
                  </a:lnTo>
                  <a:lnTo>
                    <a:pt x="7258843" y="2419350"/>
                  </a:lnTo>
                  <a:lnTo>
                    <a:pt x="0" y="2419350"/>
                  </a:lnTo>
                  <a:close/>
                </a:path>
              </a:pathLst>
            </a:custGeom>
            <a:solidFill>
              <a:srgbClr val="000000">
                <a:alpha val="0"/>
              </a:srgbClr>
            </a:solidFill>
          </p:spPr>
        </p:sp>
        <p:sp>
          <p:nvSpPr>
            <p:cNvPr name="TextBox 34" id="34"/>
            <p:cNvSpPr txBox="true"/>
            <p:nvPr/>
          </p:nvSpPr>
          <p:spPr>
            <a:xfrm>
              <a:off x="0" y="-104775"/>
              <a:ext cx="7258843" cy="2524125"/>
            </a:xfrm>
            <a:prstGeom prst="rect">
              <a:avLst/>
            </a:prstGeom>
          </p:spPr>
          <p:txBody>
            <a:bodyPr anchor="t" rtlCol="false" tIns="0" lIns="0" bIns="0" rIns="0"/>
            <a:lstStyle/>
            <a:p>
              <a:pPr algn="l">
                <a:lnSpc>
                  <a:spcPts val="3562"/>
                </a:lnSpc>
              </a:pPr>
              <a:r>
                <a:rPr lang="en-US" sz="2187">
                  <a:solidFill>
                    <a:srgbClr val="405449"/>
                  </a:solidFill>
                  <a:latin typeface="Arimo"/>
                  <a:ea typeface="Arimo"/>
                  <a:cs typeface="Arimo"/>
                  <a:sym typeface="Arimo"/>
                </a:rPr>
                <a:t>В Африці ростуть "співучі дерева" з порожнистими стовбурами, які видають музичні звуки, коли через них проходить вітер.</a:t>
              </a:r>
            </a:p>
          </p:txBody>
        </p:sp>
      </p:grpSp>
      <p:sp>
        <p:nvSpPr>
          <p:cNvPr name="Freeform 35" id="35" descr="preencoded.png"/>
          <p:cNvSpPr/>
          <p:nvPr/>
        </p:nvSpPr>
        <p:spPr>
          <a:xfrm flipH="false" flipV="false" rot="0">
            <a:off x="6861572" y="2747516"/>
            <a:ext cx="4564856" cy="4564856"/>
          </a:xfrm>
          <a:custGeom>
            <a:avLst/>
            <a:gdLst/>
            <a:ahLst/>
            <a:cxnLst/>
            <a:rect r="r" b="b" t="t" l="l"/>
            <a:pathLst>
              <a:path h="4564856" w="4564856">
                <a:moveTo>
                  <a:pt x="0" y="0"/>
                </a:moveTo>
                <a:lnTo>
                  <a:pt x="4564857" y="0"/>
                </a:lnTo>
                <a:lnTo>
                  <a:pt x="4564857" y="4564856"/>
                </a:lnTo>
                <a:lnTo>
                  <a:pt x="0" y="4564856"/>
                </a:lnTo>
                <a:lnTo>
                  <a:pt x="0" y="0"/>
                </a:lnTo>
                <a:close/>
              </a:path>
            </a:pathLst>
          </a:custGeom>
          <a:blipFill>
            <a:blip r:embed="rId7"/>
            <a:stretch>
              <a:fillRect l="0" t="0" r="0" b="0"/>
            </a:stretch>
          </a:blipFill>
        </p:spPr>
      </p:sp>
      <p:grpSp>
        <p:nvGrpSpPr>
          <p:cNvPr name="Group 36" id="36"/>
          <p:cNvGrpSpPr/>
          <p:nvPr/>
        </p:nvGrpSpPr>
        <p:grpSpPr>
          <a:xfrm rot="0">
            <a:off x="10342960" y="6228904"/>
            <a:ext cx="708720" cy="708720"/>
            <a:chOff x="0" y="0"/>
            <a:chExt cx="944960" cy="944960"/>
          </a:xfrm>
        </p:grpSpPr>
        <p:sp>
          <p:nvSpPr>
            <p:cNvPr name="Freeform 37" id="37"/>
            <p:cNvSpPr/>
            <p:nvPr/>
          </p:nvSpPr>
          <p:spPr>
            <a:xfrm flipH="false" flipV="false" rot="0">
              <a:off x="0" y="0"/>
              <a:ext cx="944880" cy="944880"/>
            </a:xfrm>
            <a:custGeom>
              <a:avLst/>
              <a:gdLst/>
              <a:ahLst/>
              <a:cxnLst/>
              <a:rect r="r" b="b" t="t" l="l"/>
              <a:pathLst>
                <a:path h="944880" w="944880">
                  <a:moveTo>
                    <a:pt x="0" y="472440"/>
                  </a:moveTo>
                  <a:cubicBezTo>
                    <a:pt x="0" y="211582"/>
                    <a:pt x="211582" y="0"/>
                    <a:pt x="472440" y="0"/>
                  </a:cubicBezTo>
                  <a:cubicBezTo>
                    <a:pt x="733298" y="0"/>
                    <a:pt x="944880" y="211582"/>
                    <a:pt x="944880" y="472440"/>
                  </a:cubicBezTo>
                  <a:cubicBezTo>
                    <a:pt x="944880" y="733298"/>
                    <a:pt x="733298" y="944880"/>
                    <a:pt x="472440" y="944880"/>
                  </a:cubicBezTo>
                  <a:cubicBezTo>
                    <a:pt x="211582" y="944880"/>
                    <a:pt x="0" y="733425"/>
                    <a:pt x="0" y="472440"/>
                  </a:cubicBezTo>
                  <a:close/>
                </a:path>
              </a:pathLst>
            </a:custGeom>
            <a:solidFill>
              <a:srgbClr val="E8F3E8"/>
            </a:solidFill>
          </p:spPr>
        </p:sp>
      </p:grpSp>
      <p:sp>
        <p:nvSpPr>
          <p:cNvPr name="Freeform 38" id="38" descr="preencoded.png"/>
          <p:cNvSpPr/>
          <p:nvPr/>
        </p:nvSpPr>
        <p:spPr>
          <a:xfrm flipH="false" flipV="false" rot="0">
            <a:off x="10537775" y="6383834"/>
            <a:ext cx="318939" cy="398710"/>
          </a:xfrm>
          <a:custGeom>
            <a:avLst/>
            <a:gdLst/>
            <a:ahLst/>
            <a:cxnLst/>
            <a:rect r="r" b="b" t="t" l="l"/>
            <a:pathLst>
              <a:path h="398710" w="318939">
                <a:moveTo>
                  <a:pt x="0" y="0"/>
                </a:moveTo>
                <a:lnTo>
                  <a:pt x="318939" y="0"/>
                </a:lnTo>
                <a:lnTo>
                  <a:pt x="318939" y="398710"/>
                </a:lnTo>
                <a:lnTo>
                  <a:pt x="0" y="398710"/>
                </a:lnTo>
                <a:lnTo>
                  <a:pt x="0" y="0"/>
                </a:lnTo>
                <a:close/>
              </a:path>
            </a:pathLst>
          </a:custGeom>
          <a:blipFill>
            <a:blip r:embed="rId8"/>
            <a:stretch>
              <a:fillRect l="0" t="-904" r="0" b="-904"/>
            </a:stretch>
          </a:blipFill>
        </p:spPr>
      </p:sp>
      <p:grpSp>
        <p:nvGrpSpPr>
          <p:cNvPr name="Group 39" id="39"/>
          <p:cNvGrpSpPr/>
          <p:nvPr/>
        </p:nvGrpSpPr>
        <p:grpSpPr>
          <a:xfrm rot="0">
            <a:off x="2726382" y="5108651"/>
            <a:ext cx="3709988" cy="576882"/>
            <a:chOff x="0" y="0"/>
            <a:chExt cx="4946650" cy="769176"/>
          </a:xfrm>
        </p:grpSpPr>
        <p:sp>
          <p:nvSpPr>
            <p:cNvPr name="Freeform 40" id="40"/>
            <p:cNvSpPr/>
            <p:nvPr/>
          </p:nvSpPr>
          <p:spPr>
            <a:xfrm flipH="false" flipV="false" rot="0">
              <a:off x="0" y="0"/>
              <a:ext cx="4946650" cy="769176"/>
            </a:xfrm>
            <a:custGeom>
              <a:avLst/>
              <a:gdLst/>
              <a:ahLst/>
              <a:cxnLst/>
              <a:rect r="r" b="b" t="t" l="l"/>
              <a:pathLst>
                <a:path h="769176" w="4946650">
                  <a:moveTo>
                    <a:pt x="0" y="0"/>
                  </a:moveTo>
                  <a:lnTo>
                    <a:pt x="4946650" y="0"/>
                  </a:lnTo>
                  <a:lnTo>
                    <a:pt x="4946650" y="769176"/>
                  </a:lnTo>
                  <a:lnTo>
                    <a:pt x="0" y="769176"/>
                  </a:lnTo>
                  <a:close/>
                </a:path>
              </a:pathLst>
            </a:custGeom>
            <a:solidFill>
              <a:srgbClr val="000000">
                <a:alpha val="0"/>
              </a:srgbClr>
            </a:solidFill>
          </p:spPr>
        </p:sp>
        <p:sp>
          <p:nvSpPr>
            <p:cNvPr name="TextBox 41" id="41"/>
            <p:cNvSpPr txBox="true"/>
            <p:nvPr/>
          </p:nvSpPr>
          <p:spPr>
            <a:xfrm>
              <a:off x="0" y="-9525"/>
              <a:ext cx="4946650" cy="778701"/>
            </a:xfrm>
            <a:prstGeom prst="rect">
              <a:avLst/>
            </a:prstGeom>
          </p:spPr>
          <p:txBody>
            <a:bodyPr anchor="t" rtlCol="false" tIns="0" lIns="0" bIns="0" rIns="0"/>
            <a:lstStyle/>
            <a:p>
              <a:pPr algn="r">
                <a:lnSpc>
                  <a:spcPts val="3437"/>
                </a:lnSpc>
              </a:pPr>
              <a:r>
                <a:rPr lang="en-US" sz="2750" b="true">
                  <a:solidFill>
                    <a:srgbClr val="405449"/>
                  </a:solidFill>
                  <a:latin typeface="Fraunces Bold"/>
                  <a:ea typeface="Fraunces Bold"/>
                  <a:cs typeface="Fraunces Bold"/>
                  <a:sym typeface="Fraunces Bold"/>
                </a:rPr>
                <a:t>Дерева спілкуються</a:t>
              </a:r>
            </a:p>
          </p:txBody>
        </p:sp>
      </p:grpSp>
      <p:grpSp>
        <p:nvGrpSpPr>
          <p:cNvPr name="Group 42" id="42"/>
          <p:cNvGrpSpPr/>
          <p:nvPr/>
        </p:nvGrpSpPr>
        <p:grpSpPr>
          <a:xfrm rot="0">
            <a:off x="992238" y="5855642"/>
            <a:ext cx="5444132" cy="1814512"/>
            <a:chOff x="0" y="0"/>
            <a:chExt cx="7258843" cy="2419350"/>
          </a:xfrm>
        </p:grpSpPr>
        <p:sp>
          <p:nvSpPr>
            <p:cNvPr name="Freeform 43" id="43"/>
            <p:cNvSpPr/>
            <p:nvPr/>
          </p:nvSpPr>
          <p:spPr>
            <a:xfrm flipH="false" flipV="false" rot="0">
              <a:off x="0" y="0"/>
              <a:ext cx="7258843" cy="2419350"/>
            </a:xfrm>
            <a:custGeom>
              <a:avLst/>
              <a:gdLst/>
              <a:ahLst/>
              <a:cxnLst/>
              <a:rect r="r" b="b" t="t" l="l"/>
              <a:pathLst>
                <a:path h="2419350" w="7258843">
                  <a:moveTo>
                    <a:pt x="0" y="0"/>
                  </a:moveTo>
                  <a:lnTo>
                    <a:pt x="7258843" y="0"/>
                  </a:lnTo>
                  <a:lnTo>
                    <a:pt x="7258843" y="2419350"/>
                  </a:lnTo>
                  <a:lnTo>
                    <a:pt x="0" y="2419350"/>
                  </a:lnTo>
                  <a:close/>
                </a:path>
              </a:pathLst>
            </a:custGeom>
            <a:solidFill>
              <a:srgbClr val="000000">
                <a:alpha val="0"/>
              </a:srgbClr>
            </a:solidFill>
          </p:spPr>
        </p:sp>
        <p:sp>
          <p:nvSpPr>
            <p:cNvPr name="TextBox 44" id="44"/>
            <p:cNvSpPr txBox="true"/>
            <p:nvPr/>
          </p:nvSpPr>
          <p:spPr>
            <a:xfrm>
              <a:off x="0" y="-104775"/>
              <a:ext cx="7258843" cy="2524125"/>
            </a:xfrm>
            <a:prstGeom prst="rect">
              <a:avLst/>
            </a:prstGeom>
          </p:spPr>
          <p:txBody>
            <a:bodyPr anchor="t" rtlCol="false" tIns="0" lIns="0" bIns="0" rIns="0"/>
            <a:lstStyle/>
            <a:p>
              <a:pPr algn="r">
                <a:lnSpc>
                  <a:spcPts val="3562"/>
                </a:lnSpc>
              </a:pPr>
              <a:r>
                <a:rPr lang="en-US" sz="2187">
                  <a:solidFill>
                    <a:srgbClr val="405449"/>
                  </a:solidFill>
                  <a:latin typeface="Arimo"/>
                  <a:ea typeface="Arimo"/>
                  <a:cs typeface="Arimo"/>
                  <a:sym typeface="Arimo"/>
                </a:rPr>
                <a:t>Дерева "розмовляють" між собою через коріння та грибкові мережі, передаючи поживні речовини та сигнали про небезпеку.</a:t>
              </a:r>
            </a:p>
          </p:txBody>
        </p:sp>
      </p:grpSp>
      <p:sp>
        <p:nvSpPr>
          <p:cNvPr name="Freeform 45" id="45" descr="preencoded.png"/>
          <p:cNvSpPr/>
          <p:nvPr/>
        </p:nvSpPr>
        <p:spPr>
          <a:xfrm flipH="false" flipV="false" rot="0">
            <a:off x="6861572" y="2747516"/>
            <a:ext cx="4564856" cy="4564856"/>
          </a:xfrm>
          <a:custGeom>
            <a:avLst/>
            <a:gdLst/>
            <a:ahLst/>
            <a:cxnLst/>
            <a:rect r="r" b="b" t="t" l="l"/>
            <a:pathLst>
              <a:path h="4564856" w="4564856">
                <a:moveTo>
                  <a:pt x="0" y="0"/>
                </a:moveTo>
                <a:lnTo>
                  <a:pt x="4564857" y="0"/>
                </a:lnTo>
                <a:lnTo>
                  <a:pt x="4564857" y="4564856"/>
                </a:lnTo>
                <a:lnTo>
                  <a:pt x="0" y="4564856"/>
                </a:lnTo>
                <a:lnTo>
                  <a:pt x="0" y="0"/>
                </a:lnTo>
                <a:close/>
              </a:path>
            </a:pathLst>
          </a:custGeom>
          <a:blipFill>
            <a:blip r:embed="rId9"/>
            <a:stretch>
              <a:fillRect l="0" t="0" r="0" b="0"/>
            </a:stretch>
          </a:blipFill>
        </p:spPr>
      </p:sp>
      <p:grpSp>
        <p:nvGrpSpPr>
          <p:cNvPr name="Group 46" id="46"/>
          <p:cNvGrpSpPr/>
          <p:nvPr/>
        </p:nvGrpSpPr>
        <p:grpSpPr>
          <a:xfrm rot="0">
            <a:off x="7236173" y="6228904"/>
            <a:ext cx="708720" cy="708720"/>
            <a:chOff x="0" y="0"/>
            <a:chExt cx="944960" cy="944960"/>
          </a:xfrm>
        </p:grpSpPr>
        <p:sp>
          <p:nvSpPr>
            <p:cNvPr name="Freeform 47" id="47"/>
            <p:cNvSpPr/>
            <p:nvPr/>
          </p:nvSpPr>
          <p:spPr>
            <a:xfrm flipH="false" flipV="false" rot="0">
              <a:off x="0" y="0"/>
              <a:ext cx="944880" cy="944880"/>
            </a:xfrm>
            <a:custGeom>
              <a:avLst/>
              <a:gdLst/>
              <a:ahLst/>
              <a:cxnLst/>
              <a:rect r="r" b="b" t="t" l="l"/>
              <a:pathLst>
                <a:path h="944880" w="944880">
                  <a:moveTo>
                    <a:pt x="0" y="472440"/>
                  </a:moveTo>
                  <a:cubicBezTo>
                    <a:pt x="0" y="211582"/>
                    <a:pt x="211582" y="0"/>
                    <a:pt x="472440" y="0"/>
                  </a:cubicBezTo>
                  <a:cubicBezTo>
                    <a:pt x="733298" y="0"/>
                    <a:pt x="944880" y="211582"/>
                    <a:pt x="944880" y="472440"/>
                  </a:cubicBezTo>
                  <a:cubicBezTo>
                    <a:pt x="944880" y="733298"/>
                    <a:pt x="733298" y="944880"/>
                    <a:pt x="472440" y="944880"/>
                  </a:cubicBezTo>
                  <a:cubicBezTo>
                    <a:pt x="211582" y="944880"/>
                    <a:pt x="0" y="733425"/>
                    <a:pt x="0" y="472440"/>
                  </a:cubicBezTo>
                  <a:close/>
                </a:path>
              </a:pathLst>
            </a:custGeom>
            <a:solidFill>
              <a:srgbClr val="E8F3E8"/>
            </a:solidFill>
          </p:spPr>
        </p:sp>
      </p:grpSp>
      <p:sp>
        <p:nvSpPr>
          <p:cNvPr name="Freeform 48" id="48" descr="preencoded.png"/>
          <p:cNvSpPr/>
          <p:nvPr/>
        </p:nvSpPr>
        <p:spPr>
          <a:xfrm flipH="false" flipV="false" rot="0">
            <a:off x="7430989" y="6383834"/>
            <a:ext cx="318939" cy="398710"/>
          </a:xfrm>
          <a:custGeom>
            <a:avLst/>
            <a:gdLst/>
            <a:ahLst/>
            <a:cxnLst/>
            <a:rect r="r" b="b" t="t" l="l"/>
            <a:pathLst>
              <a:path h="398710" w="318939">
                <a:moveTo>
                  <a:pt x="0" y="0"/>
                </a:moveTo>
                <a:lnTo>
                  <a:pt x="318938" y="0"/>
                </a:lnTo>
                <a:lnTo>
                  <a:pt x="318938" y="398710"/>
                </a:lnTo>
                <a:lnTo>
                  <a:pt x="0" y="398710"/>
                </a:lnTo>
                <a:lnTo>
                  <a:pt x="0" y="0"/>
                </a:lnTo>
                <a:close/>
              </a:path>
            </a:pathLst>
          </a:custGeom>
          <a:blipFill>
            <a:blip r:embed="rId10"/>
            <a:stretch>
              <a:fillRect l="0" t="-904" r="0" b="-904"/>
            </a:stretch>
          </a:blipFill>
        </p:spPr>
      </p:sp>
      <p:grpSp>
        <p:nvGrpSpPr>
          <p:cNvPr name="Group 49" id="49"/>
          <p:cNvGrpSpPr/>
          <p:nvPr/>
        </p:nvGrpSpPr>
        <p:grpSpPr>
          <a:xfrm rot="0">
            <a:off x="992238" y="7989094"/>
            <a:ext cx="16303526" cy="1360885"/>
            <a:chOff x="0" y="0"/>
            <a:chExt cx="21738035" cy="1814513"/>
          </a:xfrm>
        </p:grpSpPr>
        <p:sp>
          <p:nvSpPr>
            <p:cNvPr name="Freeform 50" id="50"/>
            <p:cNvSpPr/>
            <p:nvPr/>
          </p:nvSpPr>
          <p:spPr>
            <a:xfrm flipH="false" flipV="false" rot="0">
              <a:off x="0" y="0"/>
              <a:ext cx="21738034" cy="1814513"/>
            </a:xfrm>
            <a:custGeom>
              <a:avLst/>
              <a:gdLst/>
              <a:ahLst/>
              <a:cxnLst/>
              <a:rect r="r" b="b" t="t" l="l"/>
              <a:pathLst>
                <a:path h="1814513" w="21738034">
                  <a:moveTo>
                    <a:pt x="0" y="0"/>
                  </a:moveTo>
                  <a:lnTo>
                    <a:pt x="21738034" y="0"/>
                  </a:lnTo>
                  <a:lnTo>
                    <a:pt x="21738034" y="1814513"/>
                  </a:lnTo>
                  <a:lnTo>
                    <a:pt x="0" y="1814513"/>
                  </a:lnTo>
                  <a:close/>
                </a:path>
              </a:pathLst>
            </a:custGeom>
            <a:solidFill>
              <a:srgbClr val="000000">
                <a:alpha val="0"/>
              </a:srgbClr>
            </a:solidFill>
          </p:spPr>
        </p:sp>
        <p:sp>
          <p:nvSpPr>
            <p:cNvPr name="TextBox 51" id="51"/>
            <p:cNvSpPr txBox="true"/>
            <p:nvPr/>
          </p:nvSpPr>
          <p:spPr>
            <a:xfrm>
              <a:off x="0" y="-104775"/>
              <a:ext cx="21738035" cy="1919288"/>
            </a:xfrm>
            <a:prstGeom prst="rect">
              <a:avLst/>
            </a:prstGeom>
          </p:spPr>
          <p:txBody>
            <a:bodyPr anchor="t" rtlCol="false" tIns="0" lIns="0" bIns="0" rIns="0"/>
            <a:lstStyle/>
            <a:p>
              <a:pPr algn="l">
                <a:lnSpc>
                  <a:spcPts val="3562"/>
                </a:lnSpc>
              </a:pPr>
              <a:r>
                <a:rPr lang="en-US" sz="2187">
                  <a:solidFill>
                    <a:srgbClr val="405449"/>
                  </a:solidFill>
                  <a:latin typeface="Arimo"/>
                  <a:ea typeface="Arimo"/>
                  <a:cs typeface="Arimo"/>
                  <a:sym typeface="Arimo"/>
                </a:rPr>
                <a:t>Ліси – це не просто скупчення дерев, а складні організми з власними системами комунікації та взаємодії. Вони налічують тисячі років історії та зберігають таємниці, які вчені лише починають розкривати. Наприклад, найстаріші дерева на планеті – секвої – можуть жити понад 3000 років!</a:t>
              </a:r>
            </a:p>
          </p:txBody>
        </p:sp>
      </p:grpSp>
    </p:spTree>
  </p:cSld>
  <p:clrMapOvr>
    <a:masterClrMapping/>
  </p:clrMapOvr>
  <p:transition spd="fast">
    <p:wipe dir="l"/>
  </p:transition>
</p:sld>
</file>

<file path=ppt/slides/slide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0" y="0"/>
            <a:ext cx="18288000" cy="10287000"/>
            <a:chOff x="0" y="0"/>
            <a:chExt cx="24384000" cy="13716000"/>
          </a:xfrm>
        </p:grpSpPr>
        <p:sp>
          <p:nvSpPr>
            <p:cNvPr name="Freeform 3" id="3"/>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DEEEE1"/>
            </a:solidFill>
          </p:spPr>
        </p:sp>
      </p:grpSp>
      <p:grpSp>
        <p:nvGrpSpPr>
          <p:cNvPr name="Group 4" id="4"/>
          <p:cNvGrpSpPr/>
          <p:nvPr/>
        </p:nvGrpSpPr>
        <p:grpSpPr>
          <a:xfrm rot="0">
            <a:off x="0" y="0"/>
            <a:ext cx="18288000" cy="10287000"/>
            <a:chOff x="0" y="0"/>
            <a:chExt cx="24384000" cy="13716000"/>
          </a:xfrm>
        </p:grpSpPr>
        <p:sp>
          <p:nvSpPr>
            <p:cNvPr name="Freeform 5" id="5"/>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FAFFFA"/>
            </a:solidFill>
          </p:spPr>
        </p:sp>
      </p:grpSp>
      <p:grpSp>
        <p:nvGrpSpPr>
          <p:cNvPr name="Group 6" id="6"/>
          <p:cNvGrpSpPr/>
          <p:nvPr/>
        </p:nvGrpSpPr>
        <p:grpSpPr>
          <a:xfrm rot="0">
            <a:off x="848022" y="415053"/>
            <a:ext cx="9907935" cy="1008488"/>
            <a:chOff x="0" y="0"/>
            <a:chExt cx="13210580" cy="1344651"/>
          </a:xfrm>
        </p:grpSpPr>
        <p:sp>
          <p:nvSpPr>
            <p:cNvPr name="Freeform 7" id="7"/>
            <p:cNvSpPr/>
            <p:nvPr/>
          </p:nvSpPr>
          <p:spPr>
            <a:xfrm flipH="false" flipV="false" rot="0">
              <a:off x="0" y="0"/>
              <a:ext cx="13210580" cy="1344651"/>
            </a:xfrm>
            <a:custGeom>
              <a:avLst/>
              <a:gdLst/>
              <a:ahLst/>
              <a:cxnLst/>
              <a:rect r="r" b="b" t="t" l="l"/>
              <a:pathLst>
                <a:path h="1344651" w="13210580">
                  <a:moveTo>
                    <a:pt x="0" y="0"/>
                  </a:moveTo>
                  <a:lnTo>
                    <a:pt x="13210580" y="0"/>
                  </a:lnTo>
                  <a:lnTo>
                    <a:pt x="13210580" y="1344651"/>
                  </a:lnTo>
                  <a:lnTo>
                    <a:pt x="0" y="1344651"/>
                  </a:lnTo>
                  <a:close/>
                </a:path>
              </a:pathLst>
            </a:custGeom>
            <a:solidFill>
              <a:srgbClr val="000000">
                <a:alpha val="0"/>
              </a:srgbClr>
            </a:solidFill>
          </p:spPr>
        </p:sp>
        <p:sp>
          <p:nvSpPr>
            <p:cNvPr name="TextBox 8" id="8"/>
            <p:cNvSpPr txBox="true"/>
            <p:nvPr/>
          </p:nvSpPr>
          <p:spPr>
            <a:xfrm>
              <a:off x="0" y="-19050"/>
              <a:ext cx="13210580" cy="1363701"/>
            </a:xfrm>
            <a:prstGeom prst="rect">
              <a:avLst/>
            </a:prstGeom>
          </p:spPr>
          <p:txBody>
            <a:bodyPr anchor="t" rtlCol="false" tIns="0" lIns="0" bIns="0" rIns="0"/>
            <a:lstStyle/>
            <a:p>
              <a:pPr algn="l">
                <a:lnSpc>
                  <a:spcPts val="5937"/>
                </a:lnSpc>
              </a:pPr>
              <a:r>
                <a:rPr lang="en-US" sz="4750" b="true">
                  <a:solidFill>
                    <a:srgbClr val="3B4540"/>
                  </a:solidFill>
                  <a:latin typeface="Fraunces Bold"/>
                  <a:ea typeface="Fraunces Bold"/>
                  <a:cs typeface="Fraunces Bold"/>
                  <a:sym typeface="Fraunces Bold"/>
                </a:rPr>
                <a:t>Загрози для лісових екосистем</a:t>
              </a:r>
            </a:p>
          </p:txBody>
        </p:sp>
      </p:grpSp>
      <p:grpSp>
        <p:nvGrpSpPr>
          <p:cNvPr name="Group 9" id="9"/>
          <p:cNvGrpSpPr/>
          <p:nvPr/>
        </p:nvGrpSpPr>
        <p:grpSpPr>
          <a:xfrm rot="0">
            <a:off x="848022" y="1904324"/>
            <a:ext cx="3029099" cy="503417"/>
            <a:chOff x="0" y="0"/>
            <a:chExt cx="4038798" cy="671223"/>
          </a:xfrm>
        </p:grpSpPr>
        <p:sp>
          <p:nvSpPr>
            <p:cNvPr name="Freeform 10" id="10"/>
            <p:cNvSpPr/>
            <p:nvPr/>
          </p:nvSpPr>
          <p:spPr>
            <a:xfrm flipH="false" flipV="false" rot="0">
              <a:off x="0" y="0"/>
              <a:ext cx="4038798" cy="671223"/>
            </a:xfrm>
            <a:custGeom>
              <a:avLst/>
              <a:gdLst/>
              <a:ahLst/>
              <a:cxnLst/>
              <a:rect r="r" b="b" t="t" l="l"/>
              <a:pathLst>
                <a:path h="671223" w="4038798">
                  <a:moveTo>
                    <a:pt x="0" y="0"/>
                  </a:moveTo>
                  <a:lnTo>
                    <a:pt x="4038798" y="0"/>
                  </a:lnTo>
                  <a:lnTo>
                    <a:pt x="4038798" y="671223"/>
                  </a:lnTo>
                  <a:lnTo>
                    <a:pt x="0" y="671223"/>
                  </a:lnTo>
                  <a:close/>
                </a:path>
              </a:pathLst>
            </a:custGeom>
            <a:solidFill>
              <a:srgbClr val="000000">
                <a:alpha val="0"/>
              </a:srgbClr>
            </a:solidFill>
          </p:spPr>
        </p:sp>
        <p:sp>
          <p:nvSpPr>
            <p:cNvPr name="TextBox 11" id="11"/>
            <p:cNvSpPr txBox="true"/>
            <p:nvPr/>
          </p:nvSpPr>
          <p:spPr>
            <a:xfrm>
              <a:off x="0" y="0"/>
              <a:ext cx="4038798" cy="671223"/>
            </a:xfrm>
            <a:prstGeom prst="rect">
              <a:avLst/>
            </a:prstGeom>
          </p:spPr>
          <p:txBody>
            <a:bodyPr anchor="t" rtlCol="false" tIns="0" lIns="0" bIns="0" rIns="0"/>
            <a:lstStyle/>
            <a:p>
              <a:pPr algn="l">
                <a:lnSpc>
                  <a:spcPts val="2937"/>
                </a:lnSpc>
              </a:pPr>
              <a:r>
                <a:rPr lang="en-US" sz="2375" b="true">
                  <a:solidFill>
                    <a:srgbClr val="3B4540"/>
                  </a:solidFill>
                  <a:latin typeface="Fraunces Bold"/>
                  <a:ea typeface="Fraunces Bold"/>
                  <a:cs typeface="Fraunces Bold"/>
                  <a:sym typeface="Fraunces Bold"/>
                </a:rPr>
                <a:t>Вирубка лісів</a:t>
              </a:r>
            </a:p>
          </p:txBody>
        </p:sp>
      </p:grpSp>
      <p:grpSp>
        <p:nvGrpSpPr>
          <p:cNvPr name="Group 12" id="12"/>
          <p:cNvGrpSpPr/>
          <p:nvPr/>
        </p:nvGrpSpPr>
        <p:grpSpPr>
          <a:xfrm rot="0">
            <a:off x="848022" y="2650034"/>
            <a:ext cx="8000405" cy="1550194"/>
            <a:chOff x="0" y="0"/>
            <a:chExt cx="10667207" cy="2066925"/>
          </a:xfrm>
        </p:grpSpPr>
        <p:sp>
          <p:nvSpPr>
            <p:cNvPr name="Freeform 13" id="13"/>
            <p:cNvSpPr/>
            <p:nvPr/>
          </p:nvSpPr>
          <p:spPr>
            <a:xfrm flipH="false" flipV="false" rot="0">
              <a:off x="0" y="0"/>
              <a:ext cx="10667207" cy="2066925"/>
            </a:xfrm>
            <a:custGeom>
              <a:avLst/>
              <a:gdLst/>
              <a:ahLst/>
              <a:cxnLst/>
              <a:rect r="r" b="b" t="t" l="l"/>
              <a:pathLst>
                <a:path h="2066925" w="10667207">
                  <a:moveTo>
                    <a:pt x="0" y="0"/>
                  </a:moveTo>
                  <a:lnTo>
                    <a:pt x="10667207" y="0"/>
                  </a:lnTo>
                  <a:lnTo>
                    <a:pt x="10667207" y="2066925"/>
                  </a:lnTo>
                  <a:lnTo>
                    <a:pt x="0" y="2066925"/>
                  </a:lnTo>
                  <a:close/>
                </a:path>
              </a:pathLst>
            </a:custGeom>
            <a:solidFill>
              <a:srgbClr val="000000">
                <a:alpha val="0"/>
              </a:srgbClr>
            </a:solidFill>
          </p:spPr>
        </p:sp>
        <p:sp>
          <p:nvSpPr>
            <p:cNvPr name="TextBox 14" id="14"/>
            <p:cNvSpPr txBox="true"/>
            <p:nvPr/>
          </p:nvSpPr>
          <p:spPr>
            <a:xfrm>
              <a:off x="0" y="-104775"/>
              <a:ext cx="10667207" cy="2171700"/>
            </a:xfrm>
            <a:prstGeom prst="rect">
              <a:avLst/>
            </a:prstGeom>
          </p:spPr>
          <p:txBody>
            <a:bodyPr anchor="t" rtlCol="false" tIns="0" lIns="0" bIns="0" rIns="0"/>
            <a:lstStyle/>
            <a:p>
              <a:pPr algn="l">
                <a:lnSpc>
                  <a:spcPts val="3000"/>
                </a:lnSpc>
              </a:pPr>
              <a:r>
                <a:rPr lang="en-US" sz="1874">
                  <a:solidFill>
                    <a:srgbClr val="405449"/>
                  </a:solidFill>
                  <a:latin typeface="Arimo"/>
                  <a:ea typeface="Arimo"/>
                  <a:cs typeface="Arimo"/>
                  <a:sym typeface="Arimo"/>
                </a:rPr>
                <a:t>Масштабна вирубка для отримання деревини, паперу або звільнення земель під сільське господарство є головною причиною зникнення лісів. Щохвилини у світі зникає територія лісу розміром з 27 футбольних полів.</a:t>
              </a:r>
            </a:p>
          </p:txBody>
        </p:sp>
      </p:grpSp>
      <p:grpSp>
        <p:nvGrpSpPr>
          <p:cNvPr name="Group 15" id="15"/>
          <p:cNvGrpSpPr/>
          <p:nvPr/>
        </p:nvGrpSpPr>
        <p:grpSpPr>
          <a:xfrm rot="0">
            <a:off x="848022" y="4418260"/>
            <a:ext cx="8000405" cy="1162645"/>
            <a:chOff x="0" y="0"/>
            <a:chExt cx="10667207" cy="1550193"/>
          </a:xfrm>
        </p:grpSpPr>
        <p:sp>
          <p:nvSpPr>
            <p:cNvPr name="Freeform 16" id="16"/>
            <p:cNvSpPr/>
            <p:nvPr/>
          </p:nvSpPr>
          <p:spPr>
            <a:xfrm flipH="false" flipV="false" rot="0">
              <a:off x="0" y="0"/>
              <a:ext cx="10667207" cy="1550193"/>
            </a:xfrm>
            <a:custGeom>
              <a:avLst/>
              <a:gdLst/>
              <a:ahLst/>
              <a:cxnLst/>
              <a:rect r="r" b="b" t="t" l="l"/>
              <a:pathLst>
                <a:path h="1550193" w="10667207">
                  <a:moveTo>
                    <a:pt x="0" y="0"/>
                  </a:moveTo>
                  <a:lnTo>
                    <a:pt x="10667207" y="0"/>
                  </a:lnTo>
                  <a:lnTo>
                    <a:pt x="10667207" y="1550193"/>
                  </a:lnTo>
                  <a:lnTo>
                    <a:pt x="0" y="1550193"/>
                  </a:lnTo>
                  <a:close/>
                </a:path>
              </a:pathLst>
            </a:custGeom>
            <a:solidFill>
              <a:srgbClr val="000000">
                <a:alpha val="0"/>
              </a:srgbClr>
            </a:solidFill>
          </p:spPr>
        </p:sp>
        <p:sp>
          <p:nvSpPr>
            <p:cNvPr name="TextBox 17" id="17"/>
            <p:cNvSpPr txBox="true"/>
            <p:nvPr/>
          </p:nvSpPr>
          <p:spPr>
            <a:xfrm>
              <a:off x="0" y="-104775"/>
              <a:ext cx="10667207" cy="1654968"/>
            </a:xfrm>
            <a:prstGeom prst="rect">
              <a:avLst/>
            </a:prstGeom>
          </p:spPr>
          <p:txBody>
            <a:bodyPr anchor="t" rtlCol="false" tIns="0" lIns="0" bIns="0" rIns="0"/>
            <a:lstStyle/>
            <a:p>
              <a:pPr algn="l">
                <a:lnSpc>
                  <a:spcPts val="3000"/>
                </a:lnSpc>
              </a:pPr>
              <a:r>
                <a:rPr lang="en-US" sz="1874">
                  <a:solidFill>
                    <a:srgbClr val="405449"/>
                  </a:solidFill>
                  <a:latin typeface="Arimo"/>
                  <a:ea typeface="Arimo"/>
                  <a:cs typeface="Arimo"/>
                  <a:sym typeface="Arimo"/>
                </a:rPr>
                <a:t>Особливо гостро проблема стоїть у тропічних регіонах, де біорізноманіття найвище, а відновлення екосистем відбувається найповільніше.</a:t>
              </a:r>
            </a:p>
          </p:txBody>
        </p:sp>
      </p:grpSp>
      <p:sp>
        <p:nvSpPr>
          <p:cNvPr name="Freeform 18" id="18" descr="preencoded.png"/>
          <p:cNvSpPr/>
          <p:nvPr/>
        </p:nvSpPr>
        <p:spPr>
          <a:xfrm flipH="false" flipV="false" rot="0">
            <a:off x="9449097" y="2059484"/>
            <a:ext cx="8000405" cy="4363790"/>
          </a:xfrm>
          <a:custGeom>
            <a:avLst/>
            <a:gdLst/>
            <a:ahLst/>
            <a:cxnLst/>
            <a:rect r="r" b="b" t="t" l="l"/>
            <a:pathLst>
              <a:path h="4363790" w="8000405">
                <a:moveTo>
                  <a:pt x="0" y="0"/>
                </a:moveTo>
                <a:lnTo>
                  <a:pt x="8000405" y="0"/>
                </a:lnTo>
                <a:lnTo>
                  <a:pt x="8000405" y="4363790"/>
                </a:lnTo>
                <a:lnTo>
                  <a:pt x="0" y="4363790"/>
                </a:lnTo>
                <a:lnTo>
                  <a:pt x="0" y="0"/>
                </a:lnTo>
                <a:close/>
              </a:path>
            </a:pathLst>
          </a:custGeom>
          <a:blipFill>
            <a:blip r:embed="rId3"/>
            <a:stretch>
              <a:fillRect l="-19" t="0" r="-19" b="0"/>
            </a:stretch>
          </a:blipFill>
        </p:spPr>
      </p:sp>
      <p:grpSp>
        <p:nvGrpSpPr>
          <p:cNvPr name="Group 19" id="19"/>
          <p:cNvGrpSpPr/>
          <p:nvPr/>
        </p:nvGrpSpPr>
        <p:grpSpPr>
          <a:xfrm rot="0">
            <a:off x="9449097" y="6695777"/>
            <a:ext cx="8000405" cy="1550194"/>
            <a:chOff x="0" y="0"/>
            <a:chExt cx="10667207" cy="2066925"/>
          </a:xfrm>
        </p:grpSpPr>
        <p:sp>
          <p:nvSpPr>
            <p:cNvPr name="Freeform 20" id="20"/>
            <p:cNvSpPr/>
            <p:nvPr/>
          </p:nvSpPr>
          <p:spPr>
            <a:xfrm flipH="false" flipV="false" rot="0">
              <a:off x="0" y="0"/>
              <a:ext cx="10667207" cy="2066925"/>
            </a:xfrm>
            <a:custGeom>
              <a:avLst/>
              <a:gdLst/>
              <a:ahLst/>
              <a:cxnLst/>
              <a:rect r="r" b="b" t="t" l="l"/>
              <a:pathLst>
                <a:path h="2066925" w="10667207">
                  <a:moveTo>
                    <a:pt x="0" y="0"/>
                  </a:moveTo>
                  <a:lnTo>
                    <a:pt x="10667207" y="0"/>
                  </a:lnTo>
                  <a:lnTo>
                    <a:pt x="10667207" y="2066925"/>
                  </a:lnTo>
                  <a:lnTo>
                    <a:pt x="0" y="2066925"/>
                  </a:lnTo>
                  <a:close/>
                </a:path>
              </a:pathLst>
            </a:custGeom>
            <a:solidFill>
              <a:srgbClr val="000000">
                <a:alpha val="0"/>
              </a:srgbClr>
            </a:solidFill>
          </p:spPr>
        </p:sp>
        <p:sp>
          <p:nvSpPr>
            <p:cNvPr name="TextBox 21" id="21"/>
            <p:cNvSpPr txBox="true"/>
            <p:nvPr/>
          </p:nvSpPr>
          <p:spPr>
            <a:xfrm>
              <a:off x="0" y="-104775"/>
              <a:ext cx="10667207" cy="2171700"/>
            </a:xfrm>
            <a:prstGeom prst="rect">
              <a:avLst/>
            </a:prstGeom>
          </p:spPr>
          <p:txBody>
            <a:bodyPr anchor="t" rtlCol="false" tIns="0" lIns="0" bIns="0" rIns="0"/>
            <a:lstStyle/>
            <a:p>
              <a:pPr algn="l">
                <a:lnSpc>
                  <a:spcPts val="3000"/>
                </a:lnSpc>
              </a:pPr>
              <a:r>
                <a:rPr lang="en-US" sz="1874">
                  <a:solidFill>
                    <a:srgbClr val="405449"/>
                  </a:solidFill>
                  <a:latin typeface="Arimo"/>
                  <a:ea typeface="Arimo"/>
                  <a:cs typeface="Arimo"/>
                  <a:sym typeface="Arimo"/>
                </a:rPr>
                <a:t>Через надмірну вирубку лісів страждають не лише рослини, але й тварини, які втрачають свої домівки. Багато видів опиняються під загрозою зникнення або вимирають через руйнування їхнього природного середовища існування.</a:t>
              </a:r>
            </a:p>
          </p:txBody>
        </p:sp>
      </p:grpSp>
      <p:grpSp>
        <p:nvGrpSpPr>
          <p:cNvPr name="Group 22" id="22"/>
          <p:cNvGrpSpPr/>
          <p:nvPr/>
        </p:nvGrpSpPr>
        <p:grpSpPr>
          <a:xfrm rot="0">
            <a:off x="848022" y="8736509"/>
            <a:ext cx="16591955" cy="1162645"/>
            <a:chOff x="0" y="0"/>
            <a:chExt cx="22122607" cy="1550193"/>
          </a:xfrm>
        </p:grpSpPr>
        <p:sp>
          <p:nvSpPr>
            <p:cNvPr name="Freeform 23" id="23"/>
            <p:cNvSpPr/>
            <p:nvPr/>
          </p:nvSpPr>
          <p:spPr>
            <a:xfrm flipH="false" flipV="false" rot="0">
              <a:off x="0" y="0"/>
              <a:ext cx="22122606" cy="1550193"/>
            </a:xfrm>
            <a:custGeom>
              <a:avLst/>
              <a:gdLst/>
              <a:ahLst/>
              <a:cxnLst/>
              <a:rect r="r" b="b" t="t" l="l"/>
              <a:pathLst>
                <a:path h="1550193" w="22122606">
                  <a:moveTo>
                    <a:pt x="0" y="0"/>
                  </a:moveTo>
                  <a:lnTo>
                    <a:pt x="22122606" y="0"/>
                  </a:lnTo>
                  <a:lnTo>
                    <a:pt x="22122606" y="1550193"/>
                  </a:lnTo>
                  <a:lnTo>
                    <a:pt x="0" y="1550193"/>
                  </a:lnTo>
                  <a:close/>
                </a:path>
              </a:pathLst>
            </a:custGeom>
            <a:solidFill>
              <a:srgbClr val="000000">
                <a:alpha val="0"/>
              </a:srgbClr>
            </a:solidFill>
          </p:spPr>
        </p:sp>
        <p:sp>
          <p:nvSpPr>
            <p:cNvPr name="TextBox 24" id="24"/>
            <p:cNvSpPr txBox="true"/>
            <p:nvPr/>
          </p:nvSpPr>
          <p:spPr>
            <a:xfrm>
              <a:off x="0" y="-104775"/>
              <a:ext cx="22122607" cy="1654968"/>
            </a:xfrm>
            <a:prstGeom prst="rect">
              <a:avLst/>
            </a:prstGeom>
          </p:spPr>
          <p:txBody>
            <a:bodyPr anchor="t" rtlCol="false" tIns="0" lIns="0" bIns="0" rIns="0"/>
            <a:lstStyle/>
            <a:p>
              <a:pPr algn="l">
                <a:lnSpc>
                  <a:spcPts val="3000"/>
                </a:lnSpc>
              </a:pPr>
              <a:r>
                <a:rPr lang="en-US" sz="1874">
                  <a:solidFill>
                    <a:srgbClr val="405449"/>
                  </a:solidFill>
                  <a:latin typeface="Arimo"/>
                  <a:ea typeface="Arimo"/>
                  <a:cs typeface="Arimo"/>
                  <a:sym typeface="Arimo"/>
                </a:rPr>
                <a:t>Інші серйозні загрози для лісів включають лісові пожежі, які часто виникають через недбале поводження людей із вогнем або зміну клімату; забруднення довкілля промисловими відходами та сміттям; а також глобальне потепління, яке змінює умови існування лісових екосистем та робить їх більш вразливими до шкідників і хвороб.</a:t>
              </a:r>
            </a:p>
          </p:txBody>
        </p:sp>
      </p:grpSp>
      <p:sp>
        <p:nvSpPr>
          <p:cNvPr name="Freeform 25" id="25"/>
          <p:cNvSpPr/>
          <p:nvPr/>
        </p:nvSpPr>
        <p:spPr>
          <a:xfrm flipH="false" flipV="false" rot="0">
            <a:off x="1028700" y="5143500"/>
            <a:ext cx="7315200" cy="3465576"/>
          </a:xfrm>
          <a:custGeom>
            <a:avLst/>
            <a:gdLst/>
            <a:ahLst/>
            <a:cxnLst/>
            <a:rect r="r" b="b" t="t" l="l"/>
            <a:pathLst>
              <a:path h="3465576" w="7315200">
                <a:moveTo>
                  <a:pt x="0" y="0"/>
                </a:moveTo>
                <a:lnTo>
                  <a:pt x="7315200" y="0"/>
                </a:lnTo>
                <a:lnTo>
                  <a:pt x="7315200" y="3465576"/>
                </a:lnTo>
                <a:lnTo>
                  <a:pt x="0" y="34655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Tree>
  </p:cSld>
  <p:clrMapOvr>
    <a:masterClrMapping/>
  </p:clrMapOvr>
  <p:transition spd="fast">
    <p:wipe dir="l"/>
  </p:transition>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0" y="0"/>
            <a:ext cx="18288000" cy="10287000"/>
            <a:chOff x="0" y="0"/>
            <a:chExt cx="24384000" cy="13716000"/>
          </a:xfrm>
        </p:grpSpPr>
        <p:sp>
          <p:nvSpPr>
            <p:cNvPr name="Freeform 3" id="3"/>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DEEEE1"/>
            </a:solidFill>
          </p:spPr>
        </p:sp>
      </p:grpSp>
      <p:grpSp>
        <p:nvGrpSpPr>
          <p:cNvPr name="Group 4" id="4"/>
          <p:cNvGrpSpPr/>
          <p:nvPr/>
        </p:nvGrpSpPr>
        <p:grpSpPr>
          <a:xfrm rot="0">
            <a:off x="0" y="0"/>
            <a:ext cx="18288000" cy="10287000"/>
            <a:chOff x="0" y="0"/>
            <a:chExt cx="24384000" cy="13716000"/>
          </a:xfrm>
        </p:grpSpPr>
        <p:sp>
          <p:nvSpPr>
            <p:cNvPr name="Freeform 5" id="5"/>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FAFFFA"/>
            </a:solidFill>
          </p:spPr>
        </p:sp>
      </p:grpSp>
      <p:grpSp>
        <p:nvGrpSpPr>
          <p:cNvPr name="Group 6" id="6"/>
          <p:cNvGrpSpPr/>
          <p:nvPr/>
        </p:nvGrpSpPr>
        <p:grpSpPr>
          <a:xfrm rot="0">
            <a:off x="792361" y="390724"/>
            <a:ext cx="12070110" cy="942032"/>
            <a:chOff x="0" y="0"/>
            <a:chExt cx="16093480" cy="1256042"/>
          </a:xfrm>
        </p:grpSpPr>
        <p:sp>
          <p:nvSpPr>
            <p:cNvPr name="Freeform 7" id="7"/>
            <p:cNvSpPr/>
            <p:nvPr/>
          </p:nvSpPr>
          <p:spPr>
            <a:xfrm flipH="false" flipV="false" rot="0">
              <a:off x="0" y="0"/>
              <a:ext cx="16093480" cy="1256042"/>
            </a:xfrm>
            <a:custGeom>
              <a:avLst/>
              <a:gdLst/>
              <a:ahLst/>
              <a:cxnLst/>
              <a:rect r="r" b="b" t="t" l="l"/>
              <a:pathLst>
                <a:path h="1256042" w="16093480">
                  <a:moveTo>
                    <a:pt x="0" y="0"/>
                  </a:moveTo>
                  <a:lnTo>
                    <a:pt x="16093480" y="0"/>
                  </a:lnTo>
                  <a:lnTo>
                    <a:pt x="16093480" y="1256042"/>
                  </a:lnTo>
                  <a:lnTo>
                    <a:pt x="0" y="1256042"/>
                  </a:lnTo>
                  <a:close/>
                </a:path>
              </a:pathLst>
            </a:custGeom>
            <a:solidFill>
              <a:srgbClr val="000000">
                <a:alpha val="0"/>
              </a:srgbClr>
            </a:solidFill>
          </p:spPr>
        </p:sp>
        <p:sp>
          <p:nvSpPr>
            <p:cNvPr name="TextBox 8" id="8"/>
            <p:cNvSpPr txBox="true"/>
            <p:nvPr/>
          </p:nvSpPr>
          <p:spPr>
            <a:xfrm>
              <a:off x="0" y="-19050"/>
              <a:ext cx="16093480" cy="1275092"/>
            </a:xfrm>
            <a:prstGeom prst="rect">
              <a:avLst/>
            </a:prstGeom>
          </p:spPr>
          <p:txBody>
            <a:bodyPr anchor="t" rtlCol="false" tIns="0" lIns="0" bIns="0" rIns="0"/>
            <a:lstStyle/>
            <a:p>
              <a:pPr algn="l">
                <a:lnSpc>
                  <a:spcPts val="5562"/>
                </a:lnSpc>
              </a:pPr>
              <a:r>
                <a:rPr lang="en-US" sz="4437" b="true">
                  <a:solidFill>
                    <a:srgbClr val="3B4540"/>
                  </a:solidFill>
                  <a:latin typeface="Fraunces Bold"/>
                  <a:ea typeface="Fraunces Bold"/>
                  <a:cs typeface="Fraunces Bold"/>
                  <a:sym typeface="Fraunces Bold"/>
                </a:rPr>
                <a:t>Як діти можуть допомогти зберегти ліси</a:t>
              </a:r>
            </a:p>
          </p:txBody>
        </p:sp>
      </p:grpSp>
      <p:grpSp>
        <p:nvGrpSpPr>
          <p:cNvPr name="Group 9" id="9"/>
          <p:cNvGrpSpPr/>
          <p:nvPr/>
        </p:nvGrpSpPr>
        <p:grpSpPr>
          <a:xfrm rot="0">
            <a:off x="792361" y="1785491"/>
            <a:ext cx="2087910" cy="1304330"/>
            <a:chOff x="0" y="0"/>
            <a:chExt cx="2783880" cy="1739107"/>
          </a:xfrm>
        </p:grpSpPr>
        <p:sp>
          <p:nvSpPr>
            <p:cNvPr name="Freeform 10" id="10"/>
            <p:cNvSpPr/>
            <p:nvPr/>
          </p:nvSpPr>
          <p:spPr>
            <a:xfrm flipH="false" flipV="false" rot="0">
              <a:off x="0" y="0"/>
              <a:ext cx="2783967" cy="1739265"/>
            </a:xfrm>
            <a:custGeom>
              <a:avLst/>
              <a:gdLst/>
              <a:ahLst/>
              <a:cxnLst/>
              <a:rect r="r" b="b" t="t" l="l"/>
              <a:pathLst>
                <a:path h="1739265" w="2783967">
                  <a:moveTo>
                    <a:pt x="0" y="271780"/>
                  </a:moveTo>
                  <a:cubicBezTo>
                    <a:pt x="0" y="121666"/>
                    <a:pt x="121666" y="0"/>
                    <a:pt x="271780" y="0"/>
                  </a:cubicBezTo>
                  <a:lnTo>
                    <a:pt x="2512187" y="0"/>
                  </a:lnTo>
                  <a:cubicBezTo>
                    <a:pt x="2662301" y="0"/>
                    <a:pt x="2783967" y="121666"/>
                    <a:pt x="2783967" y="271780"/>
                  </a:cubicBezTo>
                  <a:lnTo>
                    <a:pt x="2783967" y="1467485"/>
                  </a:lnTo>
                  <a:cubicBezTo>
                    <a:pt x="2783967" y="1617599"/>
                    <a:pt x="2662301" y="1739265"/>
                    <a:pt x="2512187" y="1739265"/>
                  </a:cubicBezTo>
                  <a:lnTo>
                    <a:pt x="271780" y="1739265"/>
                  </a:lnTo>
                  <a:cubicBezTo>
                    <a:pt x="121666" y="1739265"/>
                    <a:pt x="0" y="1617599"/>
                    <a:pt x="0" y="1467485"/>
                  </a:cubicBezTo>
                  <a:close/>
                </a:path>
              </a:pathLst>
            </a:custGeom>
            <a:solidFill>
              <a:srgbClr val="E8F3E8"/>
            </a:solidFill>
          </p:spPr>
        </p:sp>
      </p:grpSp>
      <p:sp>
        <p:nvSpPr>
          <p:cNvPr name="Freeform 11" id="11" descr="preencoded.png"/>
          <p:cNvSpPr/>
          <p:nvPr/>
        </p:nvSpPr>
        <p:spPr>
          <a:xfrm flipH="false" flipV="false" rot="0">
            <a:off x="1677144" y="2238672"/>
            <a:ext cx="318344" cy="397966"/>
          </a:xfrm>
          <a:custGeom>
            <a:avLst/>
            <a:gdLst/>
            <a:ahLst/>
            <a:cxnLst/>
            <a:rect r="r" b="b" t="t" l="l"/>
            <a:pathLst>
              <a:path h="397966" w="318344">
                <a:moveTo>
                  <a:pt x="0" y="0"/>
                </a:moveTo>
                <a:lnTo>
                  <a:pt x="318344" y="0"/>
                </a:lnTo>
                <a:lnTo>
                  <a:pt x="318344" y="397967"/>
                </a:lnTo>
                <a:lnTo>
                  <a:pt x="0" y="397967"/>
                </a:lnTo>
                <a:lnTo>
                  <a:pt x="0" y="0"/>
                </a:lnTo>
                <a:close/>
              </a:path>
            </a:pathLst>
          </a:custGeom>
          <a:blipFill>
            <a:blip r:embed="rId3"/>
            <a:stretch>
              <a:fillRect l="0" t="-904" r="0" b="-904"/>
            </a:stretch>
          </a:blipFill>
        </p:spPr>
      </p:sp>
      <p:grpSp>
        <p:nvGrpSpPr>
          <p:cNvPr name="Group 12" id="12"/>
          <p:cNvGrpSpPr/>
          <p:nvPr/>
        </p:nvGrpSpPr>
        <p:grpSpPr>
          <a:xfrm rot="0">
            <a:off x="3106639" y="1906711"/>
            <a:ext cx="2830265" cy="458913"/>
            <a:chOff x="0" y="0"/>
            <a:chExt cx="3773687" cy="611884"/>
          </a:xfrm>
        </p:grpSpPr>
        <p:sp>
          <p:nvSpPr>
            <p:cNvPr name="Freeform 13" id="13"/>
            <p:cNvSpPr/>
            <p:nvPr/>
          </p:nvSpPr>
          <p:spPr>
            <a:xfrm flipH="false" flipV="false" rot="0">
              <a:off x="0" y="0"/>
              <a:ext cx="3773687" cy="611884"/>
            </a:xfrm>
            <a:custGeom>
              <a:avLst/>
              <a:gdLst/>
              <a:ahLst/>
              <a:cxnLst/>
              <a:rect r="r" b="b" t="t" l="l"/>
              <a:pathLst>
                <a:path h="611884" w="3773687">
                  <a:moveTo>
                    <a:pt x="0" y="0"/>
                  </a:moveTo>
                  <a:lnTo>
                    <a:pt x="3773687" y="0"/>
                  </a:lnTo>
                  <a:lnTo>
                    <a:pt x="3773687" y="611884"/>
                  </a:lnTo>
                  <a:lnTo>
                    <a:pt x="0" y="611884"/>
                  </a:lnTo>
                  <a:close/>
                </a:path>
              </a:pathLst>
            </a:custGeom>
            <a:solidFill>
              <a:srgbClr val="000000">
                <a:alpha val="0"/>
              </a:srgbClr>
            </a:solidFill>
          </p:spPr>
        </p:sp>
        <p:sp>
          <p:nvSpPr>
            <p:cNvPr name="TextBox 14" id="14"/>
            <p:cNvSpPr txBox="true"/>
            <p:nvPr/>
          </p:nvSpPr>
          <p:spPr>
            <a:xfrm>
              <a:off x="0" y="-9525"/>
              <a:ext cx="3773687" cy="621409"/>
            </a:xfrm>
            <a:prstGeom prst="rect">
              <a:avLst/>
            </a:prstGeom>
          </p:spPr>
          <p:txBody>
            <a:bodyPr anchor="t" rtlCol="false" tIns="0" lIns="0" bIns="0" rIns="0"/>
            <a:lstStyle/>
            <a:p>
              <a:pPr algn="l">
                <a:lnSpc>
                  <a:spcPts val="2750"/>
                </a:lnSpc>
              </a:pPr>
              <a:r>
                <a:rPr lang="en-US" sz="2187" b="true">
                  <a:solidFill>
                    <a:srgbClr val="405449"/>
                  </a:solidFill>
                  <a:latin typeface="Fraunces Bold"/>
                  <a:ea typeface="Fraunces Bold"/>
                  <a:cs typeface="Fraunces Bold"/>
                  <a:sym typeface="Fraunces Bold"/>
                </a:rPr>
                <a:t>Переробляй папір</a:t>
              </a:r>
            </a:p>
          </p:txBody>
        </p:sp>
      </p:grpSp>
      <p:grpSp>
        <p:nvGrpSpPr>
          <p:cNvPr name="Group 15" id="15"/>
          <p:cNvGrpSpPr/>
          <p:nvPr/>
        </p:nvGrpSpPr>
        <p:grpSpPr>
          <a:xfrm rot="0">
            <a:off x="3106639" y="2501354"/>
            <a:ext cx="3124944" cy="362099"/>
            <a:chOff x="0" y="0"/>
            <a:chExt cx="4166592" cy="482798"/>
          </a:xfrm>
        </p:grpSpPr>
        <p:sp>
          <p:nvSpPr>
            <p:cNvPr name="Freeform 16" id="16"/>
            <p:cNvSpPr/>
            <p:nvPr/>
          </p:nvSpPr>
          <p:spPr>
            <a:xfrm flipH="false" flipV="false" rot="0">
              <a:off x="0" y="0"/>
              <a:ext cx="4166592" cy="482798"/>
            </a:xfrm>
            <a:custGeom>
              <a:avLst/>
              <a:gdLst/>
              <a:ahLst/>
              <a:cxnLst/>
              <a:rect r="r" b="b" t="t" l="l"/>
              <a:pathLst>
                <a:path h="482798" w="4166592">
                  <a:moveTo>
                    <a:pt x="0" y="0"/>
                  </a:moveTo>
                  <a:lnTo>
                    <a:pt x="4166592" y="0"/>
                  </a:lnTo>
                  <a:lnTo>
                    <a:pt x="4166592" y="482798"/>
                  </a:lnTo>
                  <a:lnTo>
                    <a:pt x="0" y="482798"/>
                  </a:lnTo>
                  <a:close/>
                </a:path>
              </a:pathLst>
            </a:custGeom>
            <a:solidFill>
              <a:srgbClr val="000000">
                <a:alpha val="0"/>
              </a:srgbClr>
            </a:solidFill>
          </p:spPr>
        </p:sp>
        <p:sp>
          <p:nvSpPr>
            <p:cNvPr name="TextBox 17" id="17"/>
            <p:cNvSpPr txBox="true"/>
            <p:nvPr/>
          </p:nvSpPr>
          <p:spPr>
            <a:xfrm>
              <a:off x="0" y="-95250"/>
              <a:ext cx="4166592" cy="578048"/>
            </a:xfrm>
            <a:prstGeom prst="rect">
              <a:avLst/>
            </a:prstGeom>
          </p:spPr>
          <p:txBody>
            <a:bodyPr anchor="t" rtlCol="false" tIns="0" lIns="0" bIns="0" rIns="0"/>
            <a:lstStyle/>
            <a:p>
              <a:pPr algn="l">
                <a:lnSpc>
                  <a:spcPts val="2812"/>
                </a:lnSpc>
              </a:pPr>
              <a:r>
                <a:rPr lang="en-US" sz="1750">
                  <a:solidFill>
                    <a:srgbClr val="405449"/>
                  </a:solidFill>
                  <a:latin typeface="Arimo"/>
                  <a:ea typeface="Arimo"/>
                  <a:cs typeface="Arimo"/>
                  <a:sym typeface="Arimo"/>
                </a:rPr>
                <a:t>Кожен аркуш має значення</a:t>
              </a:r>
            </a:p>
          </p:txBody>
        </p:sp>
      </p:grpSp>
      <p:grpSp>
        <p:nvGrpSpPr>
          <p:cNvPr name="Group 18" id="18"/>
          <p:cNvGrpSpPr/>
          <p:nvPr/>
        </p:nvGrpSpPr>
        <p:grpSpPr>
          <a:xfrm rot="0">
            <a:off x="2993380" y="3077915"/>
            <a:ext cx="14389150" cy="14288"/>
            <a:chOff x="0" y="0"/>
            <a:chExt cx="19185533" cy="19050"/>
          </a:xfrm>
        </p:grpSpPr>
        <p:sp>
          <p:nvSpPr>
            <p:cNvPr name="Freeform 19" id="19"/>
            <p:cNvSpPr/>
            <p:nvPr/>
          </p:nvSpPr>
          <p:spPr>
            <a:xfrm flipH="false" flipV="false" rot="0">
              <a:off x="0" y="0"/>
              <a:ext cx="19185510" cy="19050"/>
            </a:xfrm>
            <a:custGeom>
              <a:avLst/>
              <a:gdLst/>
              <a:ahLst/>
              <a:cxnLst/>
              <a:rect r="r" b="b" t="t" l="l"/>
              <a:pathLst>
                <a:path h="19050" w="19185510">
                  <a:moveTo>
                    <a:pt x="0" y="9525"/>
                  </a:moveTo>
                  <a:cubicBezTo>
                    <a:pt x="0" y="4318"/>
                    <a:pt x="4318" y="0"/>
                    <a:pt x="9525" y="0"/>
                  </a:cubicBezTo>
                  <a:lnTo>
                    <a:pt x="19175985" y="0"/>
                  </a:lnTo>
                  <a:cubicBezTo>
                    <a:pt x="19181192" y="0"/>
                    <a:pt x="19185510" y="4318"/>
                    <a:pt x="19185510" y="9525"/>
                  </a:cubicBezTo>
                  <a:cubicBezTo>
                    <a:pt x="19185510" y="14732"/>
                    <a:pt x="19181192" y="19050"/>
                    <a:pt x="19175985" y="19050"/>
                  </a:cubicBezTo>
                  <a:lnTo>
                    <a:pt x="9525" y="19050"/>
                  </a:lnTo>
                  <a:cubicBezTo>
                    <a:pt x="4318" y="19050"/>
                    <a:pt x="0" y="14732"/>
                    <a:pt x="0" y="9525"/>
                  </a:cubicBezTo>
                  <a:close/>
                </a:path>
              </a:pathLst>
            </a:custGeom>
            <a:solidFill>
              <a:srgbClr val="CED9CE"/>
            </a:solidFill>
          </p:spPr>
        </p:sp>
      </p:grpSp>
      <p:grpSp>
        <p:nvGrpSpPr>
          <p:cNvPr name="Group 20" id="20"/>
          <p:cNvGrpSpPr/>
          <p:nvPr/>
        </p:nvGrpSpPr>
        <p:grpSpPr>
          <a:xfrm rot="0">
            <a:off x="792361" y="3202930"/>
            <a:ext cx="4175820" cy="1304330"/>
            <a:chOff x="0" y="0"/>
            <a:chExt cx="5567760" cy="1739107"/>
          </a:xfrm>
        </p:grpSpPr>
        <p:sp>
          <p:nvSpPr>
            <p:cNvPr name="Freeform 21" id="21"/>
            <p:cNvSpPr/>
            <p:nvPr/>
          </p:nvSpPr>
          <p:spPr>
            <a:xfrm flipH="false" flipV="false" rot="0">
              <a:off x="0" y="0"/>
              <a:ext cx="5567807" cy="1739265"/>
            </a:xfrm>
            <a:custGeom>
              <a:avLst/>
              <a:gdLst/>
              <a:ahLst/>
              <a:cxnLst/>
              <a:rect r="r" b="b" t="t" l="l"/>
              <a:pathLst>
                <a:path h="1739265" w="5567807">
                  <a:moveTo>
                    <a:pt x="0" y="271780"/>
                  </a:moveTo>
                  <a:cubicBezTo>
                    <a:pt x="0" y="121666"/>
                    <a:pt x="121666" y="0"/>
                    <a:pt x="271780" y="0"/>
                  </a:cubicBezTo>
                  <a:lnTo>
                    <a:pt x="5296027" y="0"/>
                  </a:lnTo>
                  <a:cubicBezTo>
                    <a:pt x="5446141" y="0"/>
                    <a:pt x="5567807" y="121666"/>
                    <a:pt x="5567807" y="271780"/>
                  </a:cubicBezTo>
                  <a:lnTo>
                    <a:pt x="5567807" y="1467485"/>
                  </a:lnTo>
                  <a:cubicBezTo>
                    <a:pt x="5567807" y="1617599"/>
                    <a:pt x="5446141" y="1739265"/>
                    <a:pt x="5296027" y="1739265"/>
                  </a:cubicBezTo>
                  <a:lnTo>
                    <a:pt x="271780" y="1739265"/>
                  </a:lnTo>
                  <a:cubicBezTo>
                    <a:pt x="121666" y="1739265"/>
                    <a:pt x="0" y="1617599"/>
                    <a:pt x="0" y="1467485"/>
                  </a:cubicBezTo>
                  <a:close/>
                </a:path>
              </a:pathLst>
            </a:custGeom>
            <a:solidFill>
              <a:srgbClr val="E8F3E8"/>
            </a:solidFill>
          </p:spPr>
        </p:sp>
      </p:grpSp>
      <p:sp>
        <p:nvSpPr>
          <p:cNvPr name="Freeform 22" id="22" descr="preencoded.png"/>
          <p:cNvSpPr/>
          <p:nvPr/>
        </p:nvSpPr>
        <p:spPr>
          <a:xfrm flipH="false" flipV="false" rot="0">
            <a:off x="2721025" y="3656111"/>
            <a:ext cx="318344" cy="397966"/>
          </a:xfrm>
          <a:custGeom>
            <a:avLst/>
            <a:gdLst/>
            <a:ahLst/>
            <a:cxnLst/>
            <a:rect r="r" b="b" t="t" l="l"/>
            <a:pathLst>
              <a:path h="397966" w="318344">
                <a:moveTo>
                  <a:pt x="0" y="0"/>
                </a:moveTo>
                <a:lnTo>
                  <a:pt x="318344" y="0"/>
                </a:lnTo>
                <a:lnTo>
                  <a:pt x="318344" y="397966"/>
                </a:lnTo>
                <a:lnTo>
                  <a:pt x="0" y="397966"/>
                </a:lnTo>
                <a:lnTo>
                  <a:pt x="0" y="0"/>
                </a:lnTo>
                <a:close/>
              </a:path>
            </a:pathLst>
          </a:custGeom>
          <a:blipFill>
            <a:blip r:embed="rId4"/>
            <a:stretch>
              <a:fillRect l="0" t="-904" r="0" b="-904"/>
            </a:stretch>
          </a:blipFill>
        </p:spPr>
      </p:sp>
      <p:grpSp>
        <p:nvGrpSpPr>
          <p:cNvPr name="Group 23" id="23"/>
          <p:cNvGrpSpPr/>
          <p:nvPr/>
        </p:nvGrpSpPr>
        <p:grpSpPr>
          <a:xfrm rot="0">
            <a:off x="5194548" y="3311277"/>
            <a:ext cx="2830265" cy="471785"/>
            <a:chOff x="0" y="0"/>
            <a:chExt cx="3773687" cy="629047"/>
          </a:xfrm>
        </p:grpSpPr>
        <p:sp>
          <p:nvSpPr>
            <p:cNvPr name="Freeform 24" id="24"/>
            <p:cNvSpPr/>
            <p:nvPr/>
          </p:nvSpPr>
          <p:spPr>
            <a:xfrm flipH="false" flipV="false" rot="0">
              <a:off x="0" y="0"/>
              <a:ext cx="3773687" cy="629047"/>
            </a:xfrm>
            <a:custGeom>
              <a:avLst/>
              <a:gdLst/>
              <a:ahLst/>
              <a:cxnLst/>
              <a:rect r="r" b="b" t="t" l="l"/>
              <a:pathLst>
                <a:path h="629047" w="3773687">
                  <a:moveTo>
                    <a:pt x="0" y="0"/>
                  </a:moveTo>
                  <a:lnTo>
                    <a:pt x="3773687" y="0"/>
                  </a:lnTo>
                  <a:lnTo>
                    <a:pt x="3773687" y="629047"/>
                  </a:lnTo>
                  <a:lnTo>
                    <a:pt x="0" y="629047"/>
                  </a:lnTo>
                  <a:close/>
                </a:path>
              </a:pathLst>
            </a:custGeom>
            <a:solidFill>
              <a:srgbClr val="000000">
                <a:alpha val="0"/>
              </a:srgbClr>
            </a:solidFill>
          </p:spPr>
        </p:sp>
        <p:sp>
          <p:nvSpPr>
            <p:cNvPr name="TextBox 25" id="25"/>
            <p:cNvSpPr txBox="true"/>
            <p:nvPr/>
          </p:nvSpPr>
          <p:spPr>
            <a:xfrm>
              <a:off x="0" y="-9525"/>
              <a:ext cx="3773687" cy="638572"/>
            </a:xfrm>
            <a:prstGeom prst="rect">
              <a:avLst/>
            </a:prstGeom>
          </p:spPr>
          <p:txBody>
            <a:bodyPr anchor="t" rtlCol="false" tIns="0" lIns="0" bIns="0" rIns="0"/>
            <a:lstStyle/>
            <a:p>
              <a:pPr algn="l">
                <a:lnSpc>
                  <a:spcPts val="2750"/>
                </a:lnSpc>
              </a:pPr>
              <a:r>
                <a:rPr lang="en-US" sz="2187" b="true">
                  <a:solidFill>
                    <a:srgbClr val="405449"/>
                  </a:solidFill>
                  <a:latin typeface="Fraunces Bold"/>
                  <a:ea typeface="Fraunces Bold"/>
                  <a:cs typeface="Fraunces Bold"/>
                  <a:sym typeface="Fraunces Bold"/>
                </a:rPr>
                <a:t>Саджай дерева</a:t>
              </a:r>
            </a:p>
          </p:txBody>
        </p:sp>
      </p:grpSp>
      <p:grpSp>
        <p:nvGrpSpPr>
          <p:cNvPr name="Group 26" id="26"/>
          <p:cNvGrpSpPr/>
          <p:nvPr/>
        </p:nvGrpSpPr>
        <p:grpSpPr>
          <a:xfrm rot="0">
            <a:off x="5194548" y="3918794"/>
            <a:ext cx="3571726" cy="362099"/>
            <a:chOff x="0" y="0"/>
            <a:chExt cx="4762302" cy="482798"/>
          </a:xfrm>
        </p:grpSpPr>
        <p:sp>
          <p:nvSpPr>
            <p:cNvPr name="Freeform 27" id="27"/>
            <p:cNvSpPr/>
            <p:nvPr/>
          </p:nvSpPr>
          <p:spPr>
            <a:xfrm flipH="false" flipV="false" rot="0">
              <a:off x="0" y="0"/>
              <a:ext cx="4762302" cy="482798"/>
            </a:xfrm>
            <a:custGeom>
              <a:avLst/>
              <a:gdLst/>
              <a:ahLst/>
              <a:cxnLst/>
              <a:rect r="r" b="b" t="t" l="l"/>
              <a:pathLst>
                <a:path h="482798" w="4762302">
                  <a:moveTo>
                    <a:pt x="0" y="0"/>
                  </a:moveTo>
                  <a:lnTo>
                    <a:pt x="4762302" y="0"/>
                  </a:lnTo>
                  <a:lnTo>
                    <a:pt x="4762302" y="482798"/>
                  </a:lnTo>
                  <a:lnTo>
                    <a:pt x="0" y="482798"/>
                  </a:lnTo>
                  <a:close/>
                </a:path>
              </a:pathLst>
            </a:custGeom>
            <a:solidFill>
              <a:srgbClr val="000000">
                <a:alpha val="0"/>
              </a:srgbClr>
            </a:solidFill>
          </p:spPr>
        </p:sp>
        <p:sp>
          <p:nvSpPr>
            <p:cNvPr name="TextBox 28" id="28"/>
            <p:cNvSpPr txBox="true"/>
            <p:nvPr/>
          </p:nvSpPr>
          <p:spPr>
            <a:xfrm>
              <a:off x="0" y="-95250"/>
              <a:ext cx="4762302" cy="578048"/>
            </a:xfrm>
            <a:prstGeom prst="rect">
              <a:avLst/>
            </a:prstGeom>
          </p:spPr>
          <p:txBody>
            <a:bodyPr anchor="t" rtlCol="false" tIns="0" lIns="0" bIns="0" rIns="0"/>
            <a:lstStyle/>
            <a:p>
              <a:pPr algn="l">
                <a:lnSpc>
                  <a:spcPts val="2812"/>
                </a:lnSpc>
              </a:pPr>
              <a:r>
                <a:rPr lang="en-US" sz="1750">
                  <a:solidFill>
                    <a:srgbClr val="405449"/>
                  </a:solidFill>
                  <a:latin typeface="Arimo"/>
                  <a:ea typeface="Arimo"/>
                  <a:cs typeface="Arimo"/>
                  <a:sym typeface="Arimo"/>
                </a:rPr>
                <a:t>Навіть одне дерево змінює світ</a:t>
              </a:r>
            </a:p>
          </p:txBody>
        </p:sp>
      </p:grpSp>
      <p:grpSp>
        <p:nvGrpSpPr>
          <p:cNvPr name="Group 29" id="29"/>
          <p:cNvGrpSpPr/>
          <p:nvPr/>
        </p:nvGrpSpPr>
        <p:grpSpPr>
          <a:xfrm rot="0">
            <a:off x="5081290" y="4495354"/>
            <a:ext cx="12301240" cy="14288"/>
            <a:chOff x="0" y="0"/>
            <a:chExt cx="16401653" cy="19050"/>
          </a:xfrm>
        </p:grpSpPr>
        <p:sp>
          <p:nvSpPr>
            <p:cNvPr name="Freeform 30" id="30"/>
            <p:cNvSpPr/>
            <p:nvPr/>
          </p:nvSpPr>
          <p:spPr>
            <a:xfrm flipH="false" flipV="false" rot="0">
              <a:off x="0" y="0"/>
              <a:ext cx="16401669" cy="19050"/>
            </a:xfrm>
            <a:custGeom>
              <a:avLst/>
              <a:gdLst/>
              <a:ahLst/>
              <a:cxnLst/>
              <a:rect r="r" b="b" t="t" l="l"/>
              <a:pathLst>
                <a:path h="19050" w="16401669">
                  <a:moveTo>
                    <a:pt x="0" y="9525"/>
                  </a:moveTo>
                  <a:cubicBezTo>
                    <a:pt x="0" y="4318"/>
                    <a:pt x="4318" y="0"/>
                    <a:pt x="9525" y="0"/>
                  </a:cubicBezTo>
                  <a:lnTo>
                    <a:pt x="16392144" y="0"/>
                  </a:lnTo>
                  <a:cubicBezTo>
                    <a:pt x="16397351" y="0"/>
                    <a:pt x="16401669" y="4318"/>
                    <a:pt x="16401669" y="9525"/>
                  </a:cubicBezTo>
                  <a:cubicBezTo>
                    <a:pt x="16401669" y="14732"/>
                    <a:pt x="16397351" y="19050"/>
                    <a:pt x="16392144" y="19050"/>
                  </a:cubicBezTo>
                  <a:lnTo>
                    <a:pt x="9525" y="19050"/>
                  </a:lnTo>
                  <a:cubicBezTo>
                    <a:pt x="4318" y="19050"/>
                    <a:pt x="0" y="14732"/>
                    <a:pt x="0" y="9525"/>
                  </a:cubicBezTo>
                  <a:close/>
                </a:path>
              </a:pathLst>
            </a:custGeom>
            <a:solidFill>
              <a:srgbClr val="CED9CE"/>
            </a:solidFill>
          </p:spPr>
        </p:sp>
      </p:grpSp>
      <p:grpSp>
        <p:nvGrpSpPr>
          <p:cNvPr name="Group 31" id="31"/>
          <p:cNvGrpSpPr/>
          <p:nvPr/>
        </p:nvGrpSpPr>
        <p:grpSpPr>
          <a:xfrm rot="0">
            <a:off x="792361" y="4620369"/>
            <a:ext cx="6263729" cy="1304330"/>
            <a:chOff x="0" y="0"/>
            <a:chExt cx="8351638" cy="1739107"/>
          </a:xfrm>
        </p:grpSpPr>
        <p:sp>
          <p:nvSpPr>
            <p:cNvPr name="Freeform 32" id="32"/>
            <p:cNvSpPr/>
            <p:nvPr/>
          </p:nvSpPr>
          <p:spPr>
            <a:xfrm flipH="false" flipV="false" rot="0">
              <a:off x="0" y="0"/>
              <a:ext cx="8351648" cy="1739265"/>
            </a:xfrm>
            <a:custGeom>
              <a:avLst/>
              <a:gdLst/>
              <a:ahLst/>
              <a:cxnLst/>
              <a:rect r="r" b="b" t="t" l="l"/>
              <a:pathLst>
                <a:path h="1739265" w="8351648">
                  <a:moveTo>
                    <a:pt x="0" y="271780"/>
                  </a:moveTo>
                  <a:cubicBezTo>
                    <a:pt x="0" y="121666"/>
                    <a:pt x="121666" y="0"/>
                    <a:pt x="271780" y="0"/>
                  </a:cubicBezTo>
                  <a:lnTo>
                    <a:pt x="8079867" y="0"/>
                  </a:lnTo>
                  <a:cubicBezTo>
                    <a:pt x="8229981" y="0"/>
                    <a:pt x="8351648" y="121666"/>
                    <a:pt x="8351648" y="271780"/>
                  </a:cubicBezTo>
                  <a:lnTo>
                    <a:pt x="8351648" y="1467485"/>
                  </a:lnTo>
                  <a:cubicBezTo>
                    <a:pt x="8351648" y="1617599"/>
                    <a:pt x="8229981" y="1739265"/>
                    <a:pt x="8079867" y="1739265"/>
                  </a:cubicBezTo>
                  <a:lnTo>
                    <a:pt x="271780" y="1739265"/>
                  </a:lnTo>
                  <a:cubicBezTo>
                    <a:pt x="121666" y="1739265"/>
                    <a:pt x="0" y="1617599"/>
                    <a:pt x="0" y="1467485"/>
                  </a:cubicBezTo>
                  <a:close/>
                </a:path>
              </a:pathLst>
            </a:custGeom>
            <a:solidFill>
              <a:srgbClr val="E8F3E8"/>
            </a:solidFill>
          </p:spPr>
        </p:sp>
      </p:grpSp>
      <p:sp>
        <p:nvSpPr>
          <p:cNvPr name="Freeform 33" id="33" descr="preencoded.png"/>
          <p:cNvSpPr/>
          <p:nvPr/>
        </p:nvSpPr>
        <p:spPr>
          <a:xfrm flipH="false" flipV="false" rot="0">
            <a:off x="3765054" y="5073551"/>
            <a:ext cx="318344" cy="397966"/>
          </a:xfrm>
          <a:custGeom>
            <a:avLst/>
            <a:gdLst/>
            <a:ahLst/>
            <a:cxnLst/>
            <a:rect r="r" b="b" t="t" l="l"/>
            <a:pathLst>
              <a:path h="397966" w="318344">
                <a:moveTo>
                  <a:pt x="0" y="0"/>
                </a:moveTo>
                <a:lnTo>
                  <a:pt x="318344" y="0"/>
                </a:lnTo>
                <a:lnTo>
                  <a:pt x="318344" y="397966"/>
                </a:lnTo>
                <a:lnTo>
                  <a:pt x="0" y="397966"/>
                </a:lnTo>
                <a:lnTo>
                  <a:pt x="0" y="0"/>
                </a:lnTo>
                <a:close/>
              </a:path>
            </a:pathLst>
          </a:custGeom>
          <a:blipFill>
            <a:blip r:embed="rId5"/>
            <a:stretch>
              <a:fillRect l="0" t="-904" r="0" b="-904"/>
            </a:stretch>
          </a:blipFill>
        </p:spPr>
      </p:sp>
      <p:grpSp>
        <p:nvGrpSpPr>
          <p:cNvPr name="Group 34" id="34"/>
          <p:cNvGrpSpPr/>
          <p:nvPr/>
        </p:nvGrpSpPr>
        <p:grpSpPr>
          <a:xfrm rot="0">
            <a:off x="7282457" y="4728716"/>
            <a:ext cx="2830265" cy="471785"/>
            <a:chOff x="0" y="0"/>
            <a:chExt cx="3773687" cy="629047"/>
          </a:xfrm>
        </p:grpSpPr>
        <p:sp>
          <p:nvSpPr>
            <p:cNvPr name="Freeform 35" id="35"/>
            <p:cNvSpPr/>
            <p:nvPr/>
          </p:nvSpPr>
          <p:spPr>
            <a:xfrm flipH="false" flipV="false" rot="0">
              <a:off x="0" y="0"/>
              <a:ext cx="3773687" cy="629047"/>
            </a:xfrm>
            <a:custGeom>
              <a:avLst/>
              <a:gdLst/>
              <a:ahLst/>
              <a:cxnLst/>
              <a:rect r="r" b="b" t="t" l="l"/>
              <a:pathLst>
                <a:path h="629047" w="3773687">
                  <a:moveTo>
                    <a:pt x="0" y="0"/>
                  </a:moveTo>
                  <a:lnTo>
                    <a:pt x="3773687" y="0"/>
                  </a:lnTo>
                  <a:lnTo>
                    <a:pt x="3773687" y="629047"/>
                  </a:lnTo>
                  <a:lnTo>
                    <a:pt x="0" y="629047"/>
                  </a:lnTo>
                  <a:close/>
                </a:path>
              </a:pathLst>
            </a:custGeom>
            <a:solidFill>
              <a:srgbClr val="000000">
                <a:alpha val="0"/>
              </a:srgbClr>
            </a:solidFill>
          </p:spPr>
        </p:sp>
        <p:sp>
          <p:nvSpPr>
            <p:cNvPr name="TextBox 36" id="36"/>
            <p:cNvSpPr txBox="true"/>
            <p:nvPr/>
          </p:nvSpPr>
          <p:spPr>
            <a:xfrm>
              <a:off x="0" y="-9525"/>
              <a:ext cx="3773687" cy="638572"/>
            </a:xfrm>
            <a:prstGeom prst="rect">
              <a:avLst/>
            </a:prstGeom>
          </p:spPr>
          <p:txBody>
            <a:bodyPr anchor="t" rtlCol="false" tIns="0" lIns="0" bIns="0" rIns="0"/>
            <a:lstStyle/>
            <a:p>
              <a:pPr algn="l">
                <a:lnSpc>
                  <a:spcPts val="2750"/>
                </a:lnSpc>
              </a:pPr>
              <a:r>
                <a:rPr lang="en-US" sz="2187" b="true">
                  <a:solidFill>
                    <a:srgbClr val="405449"/>
                  </a:solidFill>
                  <a:latin typeface="Fraunces Bold"/>
                  <a:ea typeface="Fraunces Bold"/>
                  <a:cs typeface="Fraunces Bold"/>
                  <a:sym typeface="Fraunces Bold"/>
                </a:rPr>
                <a:t>Не смітити в лісі</a:t>
              </a:r>
            </a:p>
          </p:txBody>
        </p:sp>
      </p:grpSp>
      <p:grpSp>
        <p:nvGrpSpPr>
          <p:cNvPr name="Group 37" id="37"/>
          <p:cNvGrpSpPr/>
          <p:nvPr/>
        </p:nvGrpSpPr>
        <p:grpSpPr>
          <a:xfrm rot="0">
            <a:off x="7282457" y="5336232"/>
            <a:ext cx="2926854" cy="362099"/>
            <a:chOff x="0" y="0"/>
            <a:chExt cx="3902472" cy="482798"/>
          </a:xfrm>
        </p:grpSpPr>
        <p:sp>
          <p:nvSpPr>
            <p:cNvPr name="Freeform 38" id="38"/>
            <p:cNvSpPr/>
            <p:nvPr/>
          </p:nvSpPr>
          <p:spPr>
            <a:xfrm flipH="false" flipV="false" rot="0">
              <a:off x="0" y="0"/>
              <a:ext cx="3902472" cy="482798"/>
            </a:xfrm>
            <a:custGeom>
              <a:avLst/>
              <a:gdLst/>
              <a:ahLst/>
              <a:cxnLst/>
              <a:rect r="r" b="b" t="t" l="l"/>
              <a:pathLst>
                <a:path h="482798" w="3902472">
                  <a:moveTo>
                    <a:pt x="0" y="0"/>
                  </a:moveTo>
                  <a:lnTo>
                    <a:pt x="3902472" y="0"/>
                  </a:lnTo>
                  <a:lnTo>
                    <a:pt x="3902472" y="482798"/>
                  </a:lnTo>
                  <a:lnTo>
                    <a:pt x="0" y="482798"/>
                  </a:lnTo>
                  <a:close/>
                </a:path>
              </a:pathLst>
            </a:custGeom>
            <a:solidFill>
              <a:srgbClr val="000000">
                <a:alpha val="0"/>
              </a:srgbClr>
            </a:solidFill>
          </p:spPr>
        </p:sp>
        <p:sp>
          <p:nvSpPr>
            <p:cNvPr name="TextBox 39" id="39"/>
            <p:cNvSpPr txBox="true"/>
            <p:nvPr/>
          </p:nvSpPr>
          <p:spPr>
            <a:xfrm>
              <a:off x="0" y="-95250"/>
              <a:ext cx="3902472" cy="578048"/>
            </a:xfrm>
            <a:prstGeom prst="rect">
              <a:avLst/>
            </a:prstGeom>
          </p:spPr>
          <p:txBody>
            <a:bodyPr anchor="t" rtlCol="false" tIns="0" lIns="0" bIns="0" rIns="0"/>
            <a:lstStyle/>
            <a:p>
              <a:pPr algn="l">
                <a:lnSpc>
                  <a:spcPts val="2812"/>
                </a:lnSpc>
              </a:pPr>
              <a:r>
                <a:rPr lang="en-US" sz="1750">
                  <a:solidFill>
                    <a:srgbClr val="405449"/>
                  </a:solidFill>
                  <a:latin typeface="Arimo"/>
                  <a:ea typeface="Arimo"/>
                  <a:cs typeface="Arimo"/>
                  <a:sym typeface="Arimo"/>
                </a:rPr>
                <a:t>Бережи чистоту природи</a:t>
              </a:r>
            </a:p>
          </p:txBody>
        </p:sp>
      </p:grpSp>
      <p:grpSp>
        <p:nvGrpSpPr>
          <p:cNvPr name="Group 40" id="40"/>
          <p:cNvGrpSpPr/>
          <p:nvPr/>
        </p:nvGrpSpPr>
        <p:grpSpPr>
          <a:xfrm rot="0">
            <a:off x="7169200" y="5912792"/>
            <a:ext cx="10213330" cy="14288"/>
            <a:chOff x="0" y="0"/>
            <a:chExt cx="13617773" cy="19050"/>
          </a:xfrm>
        </p:grpSpPr>
        <p:sp>
          <p:nvSpPr>
            <p:cNvPr name="Freeform 41" id="41"/>
            <p:cNvSpPr/>
            <p:nvPr/>
          </p:nvSpPr>
          <p:spPr>
            <a:xfrm flipH="false" flipV="false" rot="0">
              <a:off x="0" y="0"/>
              <a:ext cx="13617829" cy="19050"/>
            </a:xfrm>
            <a:custGeom>
              <a:avLst/>
              <a:gdLst/>
              <a:ahLst/>
              <a:cxnLst/>
              <a:rect r="r" b="b" t="t" l="l"/>
              <a:pathLst>
                <a:path h="19050" w="13617829">
                  <a:moveTo>
                    <a:pt x="0" y="9525"/>
                  </a:moveTo>
                  <a:cubicBezTo>
                    <a:pt x="0" y="4318"/>
                    <a:pt x="4318" y="0"/>
                    <a:pt x="9525" y="0"/>
                  </a:cubicBezTo>
                  <a:lnTo>
                    <a:pt x="13608304" y="0"/>
                  </a:lnTo>
                  <a:cubicBezTo>
                    <a:pt x="13613512" y="0"/>
                    <a:pt x="13617829" y="4318"/>
                    <a:pt x="13617829" y="9525"/>
                  </a:cubicBezTo>
                  <a:cubicBezTo>
                    <a:pt x="13617829" y="14732"/>
                    <a:pt x="13613512" y="19050"/>
                    <a:pt x="13608304" y="19050"/>
                  </a:cubicBezTo>
                  <a:lnTo>
                    <a:pt x="9525" y="19050"/>
                  </a:lnTo>
                  <a:cubicBezTo>
                    <a:pt x="4318" y="19050"/>
                    <a:pt x="0" y="14732"/>
                    <a:pt x="0" y="9525"/>
                  </a:cubicBezTo>
                  <a:close/>
                </a:path>
              </a:pathLst>
            </a:custGeom>
            <a:solidFill>
              <a:srgbClr val="CED9CE"/>
            </a:solidFill>
          </p:spPr>
        </p:sp>
      </p:grpSp>
      <p:grpSp>
        <p:nvGrpSpPr>
          <p:cNvPr name="Group 42" id="42"/>
          <p:cNvGrpSpPr/>
          <p:nvPr/>
        </p:nvGrpSpPr>
        <p:grpSpPr>
          <a:xfrm rot="0">
            <a:off x="792361" y="6037809"/>
            <a:ext cx="8351639" cy="1304330"/>
            <a:chOff x="0" y="0"/>
            <a:chExt cx="11135518" cy="1739107"/>
          </a:xfrm>
        </p:grpSpPr>
        <p:sp>
          <p:nvSpPr>
            <p:cNvPr name="Freeform 43" id="43"/>
            <p:cNvSpPr/>
            <p:nvPr/>
          </p:nvSpPr>
          <p:spPr>
            <a:xfrm flipH="false" flipV="false" rot="0">
              <a:off x="0" y="0"/>
              <a:ext cx="11135614" cy="1739265"/>
            </a:xfrm>
            <a:custGeom>
              <a:avLst/>
              <a:gdLst/>
              <a:ahLst/>
              <a:cxnLst/>
              <a:rect r="r" b="b" t="t" l="l"/>
              <a:pathLst>
                <a:path h="1739265" w="11135614">
                  <a:moveTo>
                    <a:pt x="0" y="271780"/>
                  </a:moveTo>
                  <a:cubicBezTo>
                    <a:pt x="0" y="121666"/>
                    <a:pt x="121666" y="0"/>
                    <a:pt x="271780" y="0"/>
                  </a:cubicBezTo>
                  <a:lnTo>
                    <a:pt x="10863834" y="0"/>
                  </a:lnTo>
                  <a:cubicBezTo>
                    <a:pt x="11013948" y="0"/>
                    <a:pt x="11135614" y="121666"/>
                    <a:pt x="11135614" y="271780"/>
                  </a:cubicBezTo>
                  <a:lnTo>
                    <a:pt x="11135614" y="1467485"/>
                  </a:lnTo>
                  <a:cubicBezTo>
                    <a:pt x="11135614" y="1617599"/>
                    <a:pt x="11013948" y="1739265"/>
                    <a:pt x="10863834" y="1739265"/>
                  </a:cubicBezTo>
                  <a:lnTo>
                    <a:pt x="271780" y="1739265"/>
                  </a:lnTo>
                  <a:cubicBezTo>
                    <a:pt x="121666" y="1739265"/>
                    <a:pt x="0" y="1617599"/>
                    <a:pt x="0" y="1467485"/>
                  </a:cubicBezTo>
                  <a:close/>
                </a:path>
              </a:pathLst>
            </a:custGeom>
            <a:solidFill>
              <a:srgbClr val="E8F3E8"/>
            </a:solidFill>
          </p:spPr>
        </p:sp>
      </p:grpSp>
      <p:sp>
        <p:nvSpPr>
          <p:cNvPr name="Freeform 44" id="44" descr="preencoded.png"/>
          <p:cNvSpPr/>
          <p:nvPr/>
        </p:nvSpPr>
        <p:spPr>
          <a:xfrm flipH="false" flipV="false" rot="0">
            <a:off x="4808935" y="6490990"/>
            <a:ext cx="318344" cy="397966"/>
          </a:xfrm>
          <a:custGeom>
            <a:avLst/>
            <a:gdLst/>
            <a:ahLst/>
            <a:cxnLst/>
            <a:rect r="r" b="b" t="t" l="l"/>
            <a:pathLst>
              <a:path h="397966" w="318344">
                <a:moveTo>
                  <a:pt x="0" y="0"/>
                </a:moveTo>
                <a:lnTo>
                  <a:pt x="318344" y="0"/>
                </a:lnTo>
                <a:lnTo>
                  <a:pt x="318344" y="397966"/>
                </a:lnTo>
                <a:lnTo>
                  <a:pt x="0" y="397966"/>
                </a:lnTo>
                <a:lnTo>
                  <a:pt x="0" y="0"/>
                </a:lnTo>
                <a:close/>
              </a:path>
            </a:pathLst>
          </a:custGeom>
          <a:blipFill>
            <a:blip r:embed="rId6"/>
            <a:stretch>
              <a:fillRect l="0" t="-904" r="0" b="-904"/>
            </a:stretch>
          </a:blipFill>
        </p:spPr>
      </p:sp>
      <p:grpSp>
        <p:nvGrpSpPr>
          <p:cNvPr name="Group 45" id="45"/>
          <p:cNvGrpSpPr/>
          <p:nvPr/>
        </p:nvGrpSpPr>
        <p:grpSpPr>
          <a:xfrm rot="0">
            <a:off x="9370368" y="6146155"/>
            <a:ext cx="2830265" cy="471786"/>
            <a:chOff x="0" y="0"/>
            <a:chExt cx="3773687" cy="629048"/>
          </a:xfrm>
        </p:grpSpPr>
        <p:sp>
          <p:nvSpPr>
            <p:cNvPr name="Freeform 46" id="46"/>
            <p:cNvSpPr/>
            <p:nvPr/>
          </p:nvSpPr>
          <p:spPr>
            <a:xfrm flipH="false" flipV="false" rot="0">
              <a:off x="0" y="0"/>
              <a:ext cx="3773687" cy="629048"/>
            </a:xfrm>
            <a:custGeom>
              <a:avLst/>
              <a:gdLst/>
              <a:ahLst/>
              <a:cxnLst/>
              <a:rect r="r" b="b" t="t" l="l"/>
              <a:pathLst>
                <a:path h="629048" w="3773687">
                  <a:moveTo>
                    <a:pt x="0" y="0"/>
                  </a:moveTo>
                  <a:lnTo>
                    <a:pt x="3773687" y="0"/>
                  </a:lnTo>
                  <a:lnTo>
                    <a:pt x="3773687" y="629048"/>
                  </a:lnTo>
                  <a:lnTo>
                    <a:pt x="0" y="629048"/>
                  </a:lnTo>
                  <a:close/>
                </a:path>
              </a:pathLst>
            </a:custGeom>
            <a:solidFill>
              <a:srgbClr val="000000">
                <a:alpha val="0"/>
              </a:srgbClr>
            </a:solidFill>
          </p:spPr>
        </p:sp>
        <p:sp>
          <p:nvSpPr>
            <p:cNvPr name="TextBox 47" id="47"/>
            <p:cNvSpPr txBox="true"/>
            <p:nvPr/>
          </p:nvSpPr>
          <p:spPr>
            <a:xfrm>
              <a:off x="0" y="-9525"/>
              <a:ext cx="3773687" cy="638573"/>
            </a:xfrm>
            <a:prstGeom prst="rect">
              <a:avLst/>
            </a:prstGeom>
          </p:spPr>
          <p:txBody>
            <a:bodyPr anchor="t" rtlCol="false" tIns="0" lIns="0" bIns="0" rIns="0"/>
            <a:lstStyle/>
            <a:p>
              <a:pPr algn="l">
                <a:lnSpc>
                  <a:spcPts val="2750"/>
                </a:lnSpc>
              </a:pPr>
              <a:r>
                <a:rPr lang="en-US" sz="2187" b="true">
                  <a:solidFill>
                    <a:srgbClr val="405449"/>
                  </a:solidFill>
                  <a:latin typeface="Fraunces Bold"/>
                  <a:ea typeface="Fraunces Bold"/>
                  <a:cs typeface="Fraunces Bold"/>
                  <a:sym typeface="Fraunces Bold"/>
                </a:rPr>
                <a:t>Навчай інших</a:t>
              </a:r>
            </a:p>
          </p:txBody>
        </p:sp>
      </p:grpSp>
      <p:grpSp>
        <p:nvGrpSpPr>
          <p:cNvPr name="Group 48" id="48"/>
          <p:cNvGrpSpPr/>
          <p:nvPr/>
        </p:nvGrpSpPr>
        <p:grpSpPr>
          <a:xfrm rot="0">
            <a:off x="9370367" y="6753671"/>
            <a:ext cx="4366618" cy="362099"/>
            <a:chOff x="0" y="0"/>
            <a:chExt cx="5822157" cy="482798"/>
          </a:xfrm>
        </p:grpSpPr>
        <p:sp>
          <p:nvSpPr>
            <p:cNvPr name="Freeform 49" id="49"/>
            <p:cNvSpPr/>
            <p:nvPr/>
          </p:nvSpPr>
          <p:spPr>
            <a:xfrm flipH="false" flipV="false" rot="0">
              <a:off x="0" y="0"/>
              <a:ext cx="5822157" cy="482798"/>
            </a:xfrm>
            <a:custGeom>
              <a:avLst/>
              <a:gdLst/>
              <a:ahLst/>
              <a:cxnLst/>
              <a:rect r="r" b="b" t="t" l="l"/>
              <a:pathLst>
                <a:path h="482798" w="5822157">
                  <a:moveTo>
                    <a:pt x="0" y="0"/>
                  </a:moveTo>
                  <a:lnTo>
                    <a:pt x="5822157" y="0"/>
                  </a:lnTo>
                  <a:lnTo>
                    <a:pt x="5822157" y="482798"/>
                  </a:lnTo>
                  <a:lnTo>
                    <a:pt x="0" y="482798"/>
                  </a:lnTo>
                  <a:close/>
                </a:path>
              </a:pathLst>
            </a:custGeom>
            <a:solidFill>
              <a:srgbClr val="000000">
                <a:alpha val="0"/>
              </a:srgbClr>
            </a:solidFill>
          </p:spPr>
        </p:sp>
        <p:sp>
          <p:nvSpPr>
            <p:cNvPr name="TextBox 50" id="50"/>
            <p:cNvSpPr txBox="true"/>
            <p:nvPr/>
          </p:nvSpPr>
          <p:spPr>
            <a:xfrm>
              <a:off x="0" y="-95250"/>
              <a:ext cx="5822157" cy="578048"/>
            </a:xfrm>
            <a:prstGeom prst="rect">
              <a:avLst/>
            </a:prstGeom>
          </p:spPr>
          <p:txBody>
            <a:bodyPr anchor="t" rtlCol="false" tIns="0" lIns="0" bIns="0" rIns="0"/>
            <a:lstStyle/>
            <a:p>
              <a:pPr algn="l">
                <a:lnSpc>
                  <a:spcPts val="2812"/>
                </a:lnSpc>
              </a:pPr>
              <a:r>
                <a:rPr lang="en-US" sz="1750">
                  <a:solidFill>
                    <a:srgbClr val="405449"/>
                  </a:solidFill>
                  <a:latin typeface="Arimo"/>
                  <a:ea typeface="Arimo"/>
                  <a:cs typeface="Arimo"/>
                  <a:sym typeface="Arimo"/>
                </a:rPr>
                <a:t>Ділись знаннями про важливість лісів</a:t>
              </a:r>
            </a:p>
          </p:txBody>
        </p:sp>
      </p:grpSp>
      <p:grpSp>
        <p:nvGrpSpPr>
          <p:cNvPr name="Group 51" id="51"/>
          <p:cNvGrpSpPr/>
          <p:nvPr/>
        </p:nvGrpSpPr>
        <p:grpSpPr>
          <a:xfrm rot="0">
            <a:off x="792361" y="7596782"/>
            <a:ext cx="16703279" cy="1086296"/>
            <a:chOff x="0" y="0"/>
            <a:chExt cx="22271038" cy="1448395"/>
          </a:xfrm>
        </p:grpSpPr>
        <p:sp>
          <p:nvSpPr>
            <p:cNvPr name="Freeform 52" id="52"/>
            <p:cNvSpPr/>
            <p:nvPr/>
          </p:nvSpPr>
          <p:spPr>
            <a:xfrm flipH="false" flipV="false" rot="0">
              <a:off x="0" y="0"/>
              <a:ext cx="22271039" cy="1448395"/>
            </a:xfrm>
            <a:custGeom>
              <a:avLst/>
              <a:gdLst/>
              <a:ahLst/>
              <a:cxnLst/>
              <a:rect r="r" b="b" t="t" l="l"/>
              <a:pathLst>
                <a:path h="1448395" w="22271039">
                  <a:moveTo>
                    <a:pt x="0" y="0"/>
                  </a:moveTo>
                  <a:lnTo>
                    <a:pt x="22271039" y="0"/>
                  </a:lnTo>
                  <a:lnTo>
                    <a:pt x="22271039" y="1448395"/>
                  </a:lnTo>
                  <a:lnTo>
                    <a:pt x="0" y="1448395"/>
                  </a:lnTo>
                  <a:close/>
                </a:path>
              </a:pathLst>
            </a:custGeom>
            <a:solidFill>
              <a:srgbClr val="000000">
                <a:alpha val="0"/>
              </a:srgbClr>
            </a:solidFill>
          </p:spPr>
        </p:sp>
        <p:sp>
          <p:nvSpPr>
            <p:cNvPr name="TextBox 53" id="53"/>
            <p:cNvSpPr txBox="true"/>
            <p:nvPr/>
          </p:nvSpPr>
          <p:spPr>
            <a:xfrm>
              <a:off x="0" y="-95250"/>
              <a:ext cx="22271038" cy="1543645"/>
            </a:xfrm>
            <a:prstGeom prst="rect">
              <a:avLst/>
            </a:prstGeom>
          </p:spPr>
          <p:txBody>
            <a:bodyPr anchor="t" rtlCol="false" tIns="0" lIns="0" bIns="0" rIns="0"/>
            <a:lstStyle/>
            <a:p>
              <a:pPr algn="l">
                <a:lnSpc>
                  <a:spcPts val="2812"/>
                </a:lnSpc>
              </a:pPr>
              <a:r>
                <a:rPr lang="en-US" sz="1750">
                  <a:solidFill>
                    <a:srgbClr val="405449"/>
                  </a:solidFill>
                  <a:latin typeface="Arimo"/>
                  <a:ea typeface="Arimo"/>
                  <a:cs typeface="Arimo"/>
                  <a:sym typeface="Arimo"/>
                </a:rPr>
                <a:t>Навіть наймолодші школярі можуть зробити вагомий внесок у збереження лісів. Економне використання паперу та його переробка допомагають зменшити потребу в вирубці дерев. Кожен використаний з обох боків аркуш і кожен перероблений зошит — це крок до збереження лісових ресурсів.</a:t>
              </a:r>
            </a:p>
          </p:txBody>
        </p:sp>
      </p:grpSp>
      <p:grpSp>
        <p:nvGrpSpPr>
          <p:cNvPr name="Group 54" id="54"/>
          <p:cNvGrpSpPr/>
          <p:nvPr/>
        </p:nvGrpSpPr>
        <p:grpSpPr>
          <a:xfrm rot="0">
            <a:off x="792361" y="8937724"/>
            <a:ext cx="16703279" cy="724198"/>
            <a:chOff x="0" y="0"/>
            <a:chExt cx="22271038" cy="965597"/>
          </a:xfrm>
        </p:grpSpPr>
        <p:sp>
          <p:nvSpPr>
            <p:cNvPr name="Freeform 55" id="55"/>
            <p:cNvSpPr/>
            <p:nvPr/>
          </p:nvSpPr>
          <p:spPr>
            <a:xfrm flipH="false" flipV="false" rot="0">
              <a:off x="0" y="0"/>
              <a:ext cx="22271039" cy="965597"/>
            </a:xfrm>
            <a:custGeom>
              <a:avLst/>
              <a:gdLst/>
              <a:ahLst/>
              <a:cxnLst/>
              <a:rect r="r" b="b" t="t" l="l"/>
              <a:pathLst>
                <a:path h="965597" w="22271039">
                  <a:moveTo>
                    <a:pt x="0" y="0"/>
                  </a:moveTo>
                  <a:lnTo>
                    <a:pt x="22271039" y="0"/>
                  </a:lnTo>
                  <a:lnTo>
                    <a:pt x="22271039" y="965597"/>
                  </a:lnTo>
                  <a:lnTo>
                    <a:pt x="0" y="965597"/>
                  </a:lnTo>
                  <a:close/>
                </a:path>
              </a:pathLst>
            </a:custGeom>
            <a:solidFill>
              <a:srgbClr val="000000">
                <a:alpha val="0"/>
              </a:srgbClr>
            </a:solidFill>
          </p:spPr>
        </p:sp>
        <p:sp>
          <p:nvSpPr>
            <p:cNvPr name="TextBox 56" id="56"/>
            <p:cNvSpPr txBox="true"/>
            <p:nvPr/>
          </p:nvSpPr>
          <p:spPr>
            <a:xfrm>
              <a:off x="0" y="-95250"/>
              <a:ext cx="22271038" cy="1060847"/>
            </a:xfrm>
            <a:prstGeom prst="rect">
              <a:avLst/>
            </a:prstGeom>
          </p:spPr>
          <p:txBody>
            <a:bodyPr anchor="t" rtlCol="false" tIns="0" lIns="0" bIns="0" rIns="0"/>
            <a:lstStyle/>
            <a:p>
              <a:pPr algn="l">
                <a:lnSpc>
                  <a:spcPts val="2812"/>
                </a:lnSpc>
              </a:pPr>
              <a:r>
                <a:rPr lang="en-US" sz="1750">
                  <a:solidFill>
                    <a:srgbClr val="405449"/>
                  </a:solidFill>
                  <a:latin typeface="Arimo"/>
                  <a:ea typeface="Arimo"/>
                  <a:cs typeface="Arimo"/>
                  <a:sym typeface="Arimo"/>
                </a:rPr>
                <a:t>Участь у шкільних та громадських акціях із висадження дерев також має велике значення. Крім безпосередньої користі для довкілля, це формує екологічну свідомість та відповідальне ставлення до природи на все життя.</a:t>
              </a:r>
            </a:p>
          </p:txBody>
        </p:sp>
      </p:grpSp>
    </p:spTree>
  </p:cSld>
  <p:clrMapOvr>
    <a:masterClrMapping/>
  </p:clrMapOvr>
  <p:transition spd="fast">
    <p:wipe dir="l"/>
  </p:transition>
</p:sld>
</file>

<file path=ppt/slides/slide8.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0" y="0"/>
            <a:ext cx="18288000" cy="10287000"/>
            <a:chOff x="0" y="0"/>
            <a:chExt cx="24384000" cy="13716000"/>
          </a:xfrm>
        </p:grpSpPr>
        <p:sp>
          <p:nvSpPr>
            <p:cNvPr name="Freeform 3" id="3"/>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DEEEE1"/>
            </a:solidFill>
          </p:spPr>
        </p:sp>
      </p:grpSp>
      <p:grpSp>
        <p:nvGrpSpPr>
          <p:cNvPr name="Group 4" id="4"/>
          <p:cNvGrpSpPr/>
          <p:nvPr/>
        </p:nvGrpSpPr>
        <p:grpSpPr>
          <a:xfrm rot="0">
            <a:off x="0" y="0"/>
            <a:ext cx="18288000" cy="10287000"/>
            <a:chOff x="0" y="0"/>
            <a:chExt cx="24384000" cy="13716000"/>
          </a:xfrm>
        </p:grpSpPr>
        <p:sp>
          <p:nvSpPr>
            <p:cNvPr name="Freeform 5" id="5"/>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FAFFFA"/>
            </a:solidFill>
          </p:spPr>
        </p:sp>
      </p:grpSp>
      <p:grpSp>
        <p:nvGrpSpPr>
          <p:cNvPr name="Group 6" id="6"/>
          <p:cNvGrpSpPr/>
          <p:nvPr/>
        </p:nvGrpSpPr>
        <p:grpSpPr>
          <a:xfrm rot="0">
            <a:off x="931069" y="465946"/>
            <a:ext cx="13642479" cy="1096898"/>
            <a:chOff x="0" y="0"/>
            <a:chExt cx="18189972" cy="1462530"/>
          </a:xfrm>
        </p:grpSpPr>
        <p:sp>
          <p:nvSpPr>
            <p:cNvPr name="Freeform 7" id="7"/>
            <p:cNvSpPr/>
            <p:nvPr/>
          </p:nvSpPr>
          <p:spPr>
            <a:xfrm flipH="false" flipV="false" rot="0">
              <a:off x="0" y="0"/>
              <a:ext cx="18189972" cy="1462530"/>
            </a:xfrm>
            <a:custGeom>
              <a:avLst/>
              <a:gdLst/>
              <a:ahLst/>
              <a:cxnLst/>
              <a:rect r="r" b="b" t="t" l="l"/>
              <a:pathLst>
                <a:path h="1462530" w="18189972">
                  <a:moveTo>
                    <a:pt x="0" y="0"/>
                  </a:moveTo>
                  <a:lnTo>
                    <a:pt x="18189972" y="0"/>
                  </a:lnTo>
                  <a:lnTo>
                    <a:pt x="18189972" y="1462530"/>
                  </a:lnTo>
                  <a:lnTo>
                    <a:pt x="0" y="1462530"/>
                  </a:lnTo>
                  <a:close/>
                </a:path>
              </a:pathLst>
            </a:custGeom>
            <a:solidFill>
              <a:srgbClr val="000000">
                <a:alpha val="0"/>
              </a:srgbClr>
            </a:solidFill>
          </p:spPr>
        </p:sp>
        <p:sp>
          <p:nvSpPr>
            <p:cNvPr name="TextBox 8" id="8"/>
            <p:cNvSpPr txBox="true"/>
            <p:nvPr/>
          </p:nvSpPr>
          <p:spPr>
            <a:xfrm>
              <a:off x="0" y="-28575"/>
              <a:ext cx="18189972" cy="1491105"/>
            </a:xfrm>
            <a:prstGeom prst="rect">
              <a:avLst/>
            </a:prstGeom>
          </p:spPr>
          <p:txBody>
            <a:bodyPr anchor="t" rtlCol="false" tIns="0" lIns="0" bIns="0" rIns="0"/>
            <a:lstStyle/>
            <a:p>
              <a:pPr algn="l">
                <a:lnSpc>
                  <a:spcPts val="6500"/>
                </a:lnSpc>
              </a:pPr>
              <a:r>
                <a:rPr lang="en-US" sz="5187" b="true">
                  <a:solidFill>
                    <a:srgbClr val="3B4540"/>
                  </a:solidFill>
                  <a:latin typeface="Fraunces Bold"/>
                  <a:ea typeface="Fraunces Bold"/>
                  <a:cs typeface="Fraunces Bold"/>
                  <a:sym typeface="Fraunces Bold"/>
                </a:rPr>
                <a:t>Як відзначити Міжнародний день лісів</a:t>
              </a:r>
            </a:p>
          </p:txBody>
        </p:sp>
      </p:grpSp>
      <p:grpSp>
        <p:nvGrpSpPr>
          <p:cNvPr name="Group 9" id="9"/>
          <p:cNvGrpSpPr/>
          <p:nvPr/>
        </p:nvGrpSpPr>
        <p:grpSpPr>
          <a:xfrm rot="0">
            <a:off x="931069" y="2094905"/>
            <a:ext cx="8080027" cy="2809577"/>
            <a:chOff x="0" y="0"/>
            <a:chExt cx="10773370" cy="3746103"/>
          </a:xfrm>
        </p:grpSpPr>
        <p:sp>
          <p:nvSpPr>
            <p:cNvPr name="Freeform 10" id="10"/>
            <p:cNvSpPr/>
            <p:nvPr/>
          </p:nvSpPr>
          <p:spPr>
            <a:xfrm flipH="false" flipV="false" rot="0">
              <a:off x="0" y="0"/>
              <a:ext cx="10773410" cy="3746119"/>
            </a:xfrm>
            <a:custGeom>
              <a:avLst/>
              <a:gdLst/>
              <a:ahLst/>
              <a:cxnLst/>
              <a:rect r="r" b="b" t="t" l="l"/>
              <a:pathLst>
                <a:path h="3746119" w="10773410">
                  <a:moveTo>
                    <a:pt x="0" y="319278"/>
                  </a:moveTo>
                  <a:cubicBezTo>
                    <a:pt x="0" y="142875"/>
                    <a:pt x="142875" y="0"/>
                    <a:pt x="319278" y="0"/>
                  </a:cubicBezTo>
                  <a:lnTo>
                    <a:pt x="10454132" y="0"/>
                  </a:lnTo>
                  <a:cubicBezTo>
                    <a:pt x="10630408" y="0"/>
                    <a:pt x="10773410" y="142875"/>
                    <a:pt x="10773410" y="319278"/>
                  </a:cubicBezTo>
                  <a:lnTo>
                    <a:pt x="10773410" y="3426841"/>
                  </a:lnTo>
                  <a:cubicBezTo>
                    <a:pt x="10773410" y="3603117"/>
                    <a:pt x="10630535" y="3746119"/>
                    <a:pt x="10454132" y="3746119"/>
                  </a:cubicBezTo>
                  <a:lnTo>
                    <a:pt x="319278" y="3746119"/>
                  </a:lnTo>
                  <a:cubicBezTo>
                    <a:pt x="142875" y="3746119"/>
                    <a:pt x="0" y="3603117"/>
                    <a:pt x="0" y="3426841"/>
                  </a:cubicBezTo>
                  <a:close/>
                </a:path>
              </a:pathLst>
            </a:custGeom>
            <a:solidFill>
              <a:srgbClr val="E8F3E8"/>
            </a:solidFill>
          </p:spPr>
        </p:sp>
      </p:grpSp>
      <p:grpSp>
        <p:nvGrpSpPr>
          <p:cNvPr name="Group 11" id="11"/>
          <p:cNvGrpSpPr/>
          <p:nvPr/>
        </p:nvGrpSpPr>
        <p:grpSpPr>
          <a:xfrm rot="0">
            <a:off x="1197025" y="2234586"/>
            <a:ext cx="3325416" cy="541803"/>
            <a:chOff x="0" y="0"/>
            <a:chExt cx="4433888" cy="722404"/>
          </a:xfrm>
        </p:grpSpPr>
        <p:sp>
          <p:nvSpPr>
            <p:cNvPr name="Freeform 12" id="12"/>
            <p:cNvSpPr/>
            <p:nvPr/>
          </p:nvSpPr>
          <p:spPr>
            <a:xfrm flipH="false" flipV="false" rot="0">
              <a:off x="0" y="0"/>
              <a:ext cx="4433888" cy="722404"/>
            </a:xfrm>
            <a:custGeom>
              <a:avLst/>
              <a:gdLst/>
              <a:ahLst/>
              <a:cxnLst/>
              <a:rect r="r" b="b" t="t" l="l"/>
              <a:pathLst>
                <a:path h="722404" w="4433888">
                  <a:moveTo>
                    <a:pt x="0" y="0"/>
                  </a:moveTo>
                  <a:lnTo>
                    <a:pt x="4433888" y="0"/>
                  </a:lnTo>
                  <a:lnTo>
                    <a:pt x="4433888" y="722404"/>
                  </a:lnTo>
                  <a:lnTo>
                    <a:pt x="0" y="722404"/>
                  </a:lnTo>
                  <a:close/>
                </a:path>
              </a:pathLst>
            </a:custGeom>
            <a:solidFill>
              <a:srgbClr val="000000">
                <a:alpha val="0"/>
              </a:srgbClr>
            </a:solidFill>
          </p:spPr>
        </p:sp>
        <p:sp>
          <p:nvSpPr>
            <p:cNvPr name="TextBox 13" id="13"/>
            <p:cNvSpPr txBox="true"/>
            <p:nvPr/>
          </p:nvSpPr>
          <p:spPr>
            <a:xfrm>
              <a:off x="0" y="-9525"/>
              <a:ext cx="4433888" cy="731929"/>
            </a:xfrm>
            <a:prstGeom prst="rect">
              <a:avLst/>
            </a:prstGeom>
          </p:spPr>
          <p:txBody>
            <a:bodyPr anchor="t" rtlCol="false" tIns="0" lIns="0" bIns="0" rIns="0"/>
            <a:lstStyle/>
            <a:p>
              <a:pPr algn="l">
                <a:lnSpc>
                  <a:spcPts val="3250"/>
                </a:lnSpc>
              </a:pPr>
              <a:r>
                <a:rPr lang="en-US" sz="2562" b="true">
                  <a:solidFill>
                    <a:srgbClr val="405449"/>
                  </a:solidFill>
                  <a:latin typeface="Fraunces Bold"/>
                  <a:ea typeface="Fraunces Bold"/>
                  <a:cs typeface="Fraunces Bold"/>
                  <a:sym typeface="Fraunces Bold"/>
                </a:rPr>
                <a:t>Прогулянка до лісу</a:t>
              </a:r>
            </a:p>
          </p:txBody>
        </p:sp>
      </p:grpSp>
      <p:grpSp>
        <p:nvGrpSpPr>
          <p:cNvPr name="Group 14" id="14"/>
          <p:cNvGrpSpPr/>
          <p:nvPr/>
        </p:nvGrpSpPr>
        <p:grpSpPr>
          <a:xfrm rot="0">
            <a:off x="1197025" y="2935932"/>
            <a:ext cx="7548116" cy="1702594"/>
            <a:chOff x="0" y="0"/>
            <a:chExt cx="10064155" cy="2270125"/>
          </a:xfrm>
        </p:grpSpPr>
        <p:sp>
          <p:nvSpPr>
            <p:cNvPr name="Freeform 15" id="15"/>
            <p:cNvSpPr/>
            <p:nvPr/>
          </p:nvSpPr>
          <p:spPr>
            <a:xfrm flipH="false" flipV="false" rot="0">
              <a:off x="0" y="0"/>
              <a:ext cx="10064155" cy="2270125"/>
            </a:xfrm>
            <a:custGeom>
              <a:avLst/>
              <a:gdLst/>
              <a:ahLst/>
              <a:cxnLst/>
              <a:rect r="r" b="b" t="t" l="l"/>
              <a:pathLst>
                <a:path h="2270125" w="10064155">
                  <a:moveTo>
                    <a:pt x="0" y="0"/>
                  </a:moveTo>
                  <a:lnTo>
                    <a:pt x="10064155" y="0"/>
                  </a:lnTo>
                  <a:lnTo>
                    <a:pt x="10064155" y="2270125"/>
                  </a:lnTo>
                  <a:lnTo>
                    <a:pt x="0" y="2270125"/>
                  </a:lnTo>
                  <a:close/>
                </a:path>
              </a:pathLst>
            </a:custGeom>
            <a:solidFill>
              <a:srgbClr val="000000">
                <a:alpha val="0"/>
              </a:srgbClr>
            </a:solidFill>
          </p:spPr>
        </p:sp>
        <p:sp>
          <p:nvSpPr>
            <p:cNvPr name="TextBox 16" id="16"/>
            <p:cNvSpPr txBox="true"/>
            <p:nvPr/>
          </p:nvSpPr>
          <p:spPr>
            <a:xfrm>
              <a:off x="0" y="-95250"/>
              <a:ext cx="10064155" cy="2365375"/>
            </a:xfrm>
            <a:prstGeom prst="rect">
              <a:avLst/>
            </a:prstGeom>
          </p:spPr>
          <p:txBody>
            <a:bodyPr anchor="t" rtlCol="false" tIns="0" lIns="0" bIns="0" rIns="0"/>
            <a:lstStyle/>
            <a:p>
              <a:pPr algn="l">
                <a:lnSpc>
                  <a:spcPts val="3312"/>
                </a:lnSpc>
              </a:pPr>
              <a:r>
                <a:rPr lang="en-US" sz="2062">
                  <a:solidFill>
                    <a:srgbClr val="405449"/>
                  </a:solidFill>
                  <a:latin typeface="Arimo"/>
                  <a:ea typeface="Arimo"/>
                  <a:cs typeface="Arimo"/>
                  <a:sym typeface="Arimo"/>
                </a:rPr>
                <a:t>Організуйте класну екскурсію до найближчого лісу або парку. Спостерігайте за рослинами і тваринами, вивчайте різні види дерев, збирайте природні матеріали для творчості.</a:t>
              </a:r>
            </a:p>
          </p:txBody>
        </p:sp>
      </p:grpSp>
      <p:grpSp>
        <p:nvGrpSpPr>
          <p:cNvPr name="Group 17" id="17"/>
          <p:cNvGrpSpPr/>
          <p:nvPr/>
        </p:nvGrpSpPr>
        <p:grpSpPr>
          <a:xfrm rot="0">
            <a:off x="9277052" y="2094905"/>
            <a:ext cx="8080027" cy="2809577"/>
            <a:chOff x="0" y="0"/>
            <a:chExt cx="10773370" cy="3746103"/>
          </a:xfrm>
        </p:grpSpPr>
        <p:sp>
          <p:nvSpPr>
            <p:cNvPr name="Freeform 18" id="18"/>
            <p:cNvSpPr/>
            <p:nvPr/>
          </p:nvSpPr>
          <p:spPr>
            <a:xfrm flipH="false" flipV="false" rot="0">
              <a:off x="0" y="0"/>
              <a:ext cx="10773410" cy="3746119"/>
            </a:xfrm>
            <a:custGeom>
              <a:avLst/>
              <a:gdLst/>
              <a:ahLst/>
              <a:cxnLst/>
              <a:rect r="r" b="b" t="t" l="l"/>
              <a:pathLst>
                <a:path h="3746119" w="10773410">
                  <a:moveTo>
                    <a:pt x="0" y="319278"/>
                  </a:moveTo>
                  <a:cubicBezTo>
                    <a:pt x="0" y="142875"/>
                    <a:pt x="142875" y="0"/>
                    <a:pt x="319278" y="0"/>
                  </a:cubicBezTo>
                  <a:lnTo>
                    <a:pt x="10454132" y="0"/>
                  </a:lnTo>
                  <a:cubicBezTo>
                    <a:pt x="10630408" y="0"/>
                    <a:pt x="10773410" y="142875"/>
                    <a:pt x="10773410" y="319278"/>
                  </a:cubicBezTo>
                  <a:lnTo>
                    <a:pt x="10773410" y="3426841"/>
                  </a:lnTo>
                  <a:cubicBezTo>
                    <a:pt x="10773410" y="3603117"/>
                    <a:pt x="10630535" y="3746119"/>
                    <a:pt x="10454132" y="3746119"/>
                  </a:cubicBezTo>
                  <a:lnTo>
                    <a:pt x="319278" y="3746119"/>
                  </a:lnTo>
                  <a:cubicBezTo>
                    <a:pt x="142875" y="3746119"/>
                    <a:pt x="0" y="3603117"/>
                    <a:pt x="0" y="3426841"/>
                  </a:cubicBezTo>
                  <a:close/>
                </a:path>
              </a:pathLst>
            </a:custGeom>
            <a:solidFill>
              <a:srgbClr val="E8F3E8"/>
            </a:solidFill>
          </p:spPr>
        </p:sp>
      </p:grpSp>
      <p:grpSp>
        <p:nvGrpSpPr>
          <p:cNvPr name="Group 19" id="19"/>
          <p:cNvGrpSpPr/>
          <p:nvPr/>
        </p:nvGrpSpPr>
        <p:grpSpPr>
          <a:xfrm rot="0">
            <a:off x="9543009" y="2234586"/>
            <a:ext cx="3674269" cy="541803"/>
            <a:chOff x="0" y="0"/>
            <a:chExt cx="4899025" cy="722404"/>
          </a:xfrm>
        </p:grpSpPr>
        <p:sp>
          <p:nvSpPr>
            <p:cNvPr name="Freeform 20" id="20"/>
            <p:cNvSpPr/>
            <p:nvPr/>
          </p:nvSpPr>
          <p:spPr>
            <a:xfrm flipH="false" flipV="false" rot="0">
              <a:off x="0" y="0"/>
              <a:ext cx="4899025" cy="722404"/>
            </a:xfrm>
            <a:custGeom>
              <a:avLst/>
              <a:gdLst/>
              <a:ahLst/>
              <a:cxnLst/>
              <a:rect r="r" b="b" t="t" l="l"/>
              <a:pathLst>
                <a:path h="722404" w="4899025">
                  <a:moveTo>
                    <a:pt x="0" y="0"/>
                  </a:moveTo>
                  <a:lnTo>
                    <a:pt x="4899025" y="0"/>
                  </a:lnTo>
                  <a:lnTo>
                    <a:pt x="4899025" y="722404"/>
                  </a:lnTo>
                  <a:lnTo>
                    <a:pt x="0" y="722404"/>
                  </a:lnTo>
                  <a:close/>
                </a:path>
              </a:pathLst>
            </a:custGeom>
            <a:solidFill>
              <a:srgbClr val="000000">
                <a:alpha val="0"/>
              </a:srgbClr>
            </a:solidFill>
          </p:spPr>
        </p:sp>
        <p:sp>
          <p:nvSpPr>
            <p:cNvPr name="TextBox 21" id="21"/>
            <p:cNvSpPr txBox="true"/>
            <p:nvPr/>
          </p:nvSpPr>
          <p:spPr>
            <a:xfrm>
              <a:off x="0" y="-9525"/>
              <a:ext cx="4899025" cy="731929"/>
            </a:xfrm>
            <a:prstGeom prst="rect">
              <a:avLst/>
            </a:prstGeom>
          </p:spPr>
          <p:txBody>
            <a:bodyPr anchor="t" rtlCol="false" tIns="0" lIns="0" bIns="0" rIns="0"/>
            <a:lstStyle/>
            <a:p>
              <a:pPr algn="l">
                <a:lnSpc>
                  <a:spcPts val="3250"/>
                </a:lnSpc>
              </a:pPr>
              <a:r>
                <a:rPr lang="en-US" sz="2562" b="true">
                  <a:solidFill>
                    <a:srgbClr val="405449"/>
                  </a:solidFill>
                  <a:latin typeface="Fraunces Bold"/>
                  <a:ea typeface="Fraunces Bold"/>
                  <a:cs typeface="Fraunces Bold"/>
                  <a:sym typeface="Fraunces Bold"/>
                </a:rPr>
                <a:t>Екологічна творчість</a:t>
              </a:r>
            </a:p>
          </p:txBody>
        </p:sp>
      </p:grpSp>
      <p:grpSp>
        <p:nvGrpSpPr>
          <p:cNvPr name="Group 22" id="22"/>
          <p:cNvGrpSpPr/>
          <p:nvPr/>
        </p:nvGrpSpPr>
        <p:grpSpPr>
          <a:xfrm rot="0">
            <a:off x="9543009" y="2935932"/>
            <a:ext cx="7548116" cy="1276945"/>
            <a:chOff x="0" y="0"/>
            <a:chExt cx="10064155" cy="1702593"/>
          </a:xfrm>
        </p:grpSpPr>
        <p:sp>
          <p:nvSpPr>
            <p:cNvPr name="Freeform 23" id="23"/>
            <p:cNvSpPr/>
            <p:nvPr/>
          </p:nvSpPr>
          <p:spPr>
            <a:xfrm flipH="false" flipV="false" rot="0">
              <a:off x="0" y="0"/>
              <a:ext cx="10064155" cy="1702593"/>
            </a:xfrm>
            <a:custGeom>
              <a:avLst/>
              <a:gdLst/>
              <a:ahLst/>
              <a:cxnLst/>
              <a:rect r="r" b="b" t="t" l="l"/>
              <a:pathLst>
                <a:path h="1702593" w="10064155">
                  <a:moveTo>
                    <a:pt x="0" y="0"/>
                  </a:moveTo>
                  <a:lnTo>
                    <a:pt x="10064155" y="0"/>
                  </a:lnTo>
                  <a:lnTo>
                    <a:pt x="10064155" y="1702593"/>
                  </a:lnTo>
                  <a:lnTo>
                    <a:pt x="0" y="1702593"/>
                  </a:lnTo>
                  <a:close/>
                </a:path>
              </a:pathLst>
            </a:custGeom>
            <a:solidFill>
              <a:srgbClr val="000000">
                <a:alpha val="0"/>
              </a:srgbClr>
            </a:solidFill>
          </p:spPr>
        </p:sp>
        <p:sp>
          <p:nvSpPr>
            <p:cNvPr name="TextBox 24" id="24"/>
            <p:cNvSpPr txBox="true"/>
            <p:nvPr/>
          </p:nvSpPr>
          <p:spPr>
            <a:xfrm>
              <a:off x="0" y="-95250"/>
              <a:ext cx="10064155" cy="1797843"/>
            </a:xfrm>
            <a:prstGeom prst="rect">
              <a:avLst/>
            </a:prstGeom>
          </p:spPr>
          <p:txBody>
            <a:bodyPr anchor="t" rtlCol="false" tIns="0" lIns="0" bIns="0" rIns="0"/>
            <a:lstStyle/>
            <a:p>
              <a:pPr algn="l">
                <a:lnSpc>
                  <a:spcPts val="3312"/>
                </a:lnSpc>
              </a:pPr>
              <a:r>
                <a:rPr lang="en-US" sz="2062">
                  <a:solidFill>
                    <a:srgbClr val="405449"/>
                  </a:solidFill>
                  <a:latin typeface="Arimo"/>
                  <a:ea typeface="Arimo"/>
                  <a:cs typeface="Arimo"/>
                  <a:sym typeface="Arimo"/>
                </a:rPr>
                <a:t>Створіть колективний колаж на тему "Наш ліс" з переробленого паперу. Намалюйте плакати про захист лісів або зробіть вироби з природних матеріалів.</a:t>
              </a:r>
            </a:p>
          </p:txBody>
        </p:sp>
      </p:grpSp>
      <p:grpSp>
        <p:nvGrpSpPr>
          <p:cNvPr name="Group 25" id="25"/>
          <p:cNvGrpSpPr/>
          <p:nvPr/>
        </p:nvGrpSpPr>
        <p:grpSpPr>
          <a:xfrm rot="0">
            <a:off x="931069" y="5170437"/>
            <a:ext cx="8080027" cy="2809577"/>
            <a:chOff x="0" y="0"/>
            <a:chExt cx="10773370" cy="3746103"/>
          </a:xfrm>
        </p:grpSpPr>
        <p:sp>
          <p:nvSpPr>
            <p:cNvPr name="Freeform 26" id="26"/>
            <p:cNvSpPr/>
            <p:nvPr/>
          </p:nvSpPr>
          <p:spPr>
            <a:xfrm flipH="false" flipV="false" rot="0">
              <a:off x="0" y="0"/>
              <a:ext cx="10773410" cy="3746119"/>
            </a:xfrm>
            <a:custGeom>
              <a:avLst/>
              <a:gdLst/>
              <a:ahLst/>
              <a:cxnLst/>
              <a:rect r="r" b="b" t="t" l="l"/>
              <a:pathLst>
                <a:path h="3746119" w="10773410">
                  <a:moveTo>
                    <a:pt x="0" y="319278"/>
                  </a:moveTo>
                  <a:cubicBezTo>
                    <a:pt x="0" y="142875"/>
                    <a:pt x="142875" y="0"/>
                    <a:pt x="319278" y="0"/>
                  </a:cubicBezTo>
                  <a:lnTo>
                    <a:pt x="10454132" y="0"/>
                  </a:lnTo>
                  <a:cubicBezTo>
                    <a:pt x="10630408" y="0"/>
                    <a:pt x="10773410" y="142875"/>
                    <a:pt x="10773410" y="319278"/>
                  </a:cubicBezTo>
                  <a:lnTo>
                    <a:pt x="10773410" y="3426841"/>
                  </a:lnTo>
                  <a:cubicBezTo>
                    <a:pt x="10773410" y="3603117"/>
                    <a:pt x="10630535" y="3746119"/>
                    <a:pt x="10454132" y="3746119"/>
                  </a:cubicBezTo>
                  <a:lnTo>
                    <a:pt x="319278" y="3746119"/>
                  </a:lnTo>
                  <a:cubicBezTo>
                    <a:pt x="142875" y="3746119"/>
                    <a:pt x="0" y="3603117"/>
                    <a:pt x="0" y="3426841"/>
                  </a:cubicBezTo>
                  <a:close/>
                </a:path>
              </a:pathLst>
            </a:custGeom>
            <a:solidFill>
              <a:srgbClr val="E8F3E8"/>
            </a:solidFill>
          </p:spPr>
        </p:sp>
      </p:grpSp>
      <p:grpSp>
        <p:nvGrpSpPr>
          <p:cNvPr name="Group 27" id="27"/>
          <p:cNvGrpSpPr/>
          <p:nvPr/>
        </p:nvGrpSpPr>
        <p:grpSpPr>
          <a:xfrm rot="0">
            <a:off x="1197025" y="5310119"/>
            <a:ext cx="3325416" cy="541803"/>
            <a:chOff x="0" y="0"/>
            <a:chExt cx="4433888" cy="722404"/>
          </a:xfrm>
        </p:grpSpPr>
        <p:sp>
          <p:nvSpPr>
            <p:cNvPr name="Freeform 28" id="28"/>
            <p:cNvSpPr/>
            <p:nvPr/>
          </p:nvSpPr>
          <p:spPr>
            <a:xfrm flipH="false" flipV="false" rot="0">
              <a:off x="0" y="0"/>
              <a:ext cx="4433888" cy="722404"/>
            </a:xfrm>
            <a:custGeom>
              <a:avLst/>
              <a:gdLst/>
              <a:ahLst/>
              <a:cxnLst/>
              <a:rect r="r" b="b" t="t" l="l"/>
              <a:pathLst>
                <a:path h="722404" w="4433888">
                  <a:moveTo>
                    <a:pt x="0" y="0"/>
                  </a:moveTo>
                  <a:lnTo>
                    <a:pt x="4433888" y="0"/>
                  </a:lnTo>
                  <a:lnTo>
                    <a:pt x="4433888" y="722404"/>
                  </a:lnTo>
                  <a:lnTo>
                    <a:pt x="0" y="722404"/>
                  </a:lnTo>
                  <a:close/>
                </a:path>
              </a:pathLst>
            </a:custGeom>
            <a:solidFill>
              <a:srgbClr val="000000">
                <a:alpha val="0"/>
              </a:srgbClr>
            </a:solidFill>
          </p:spPr>
        </p:sp>
        <p:sp>
          <p:nvSpPr>
            <p:cNvPr name="TextBox 29" id="29"/>
            <p:cNvSpPr txBox="true"/>
            <p:nvPr/>
          </p:nvSpPr>
          <p:spPr>
            <a:xfrm>
              <a:off x="0" y="-9525"/>
              <a:ext cx="4433888" cy="731929"/>
            </a:xfrm>
            <a:prstGeom prst="rect">
              <a:avLst/>
            </a:prstGeom>
          </p:spPr>
          <p:txBody>
            <a:bodyPr anchor="t" rtlCol="false" tIns="0" lIns="0" bIns="0" rIns="0"/>
            <a:lstStyle/>
            <a:p>
              <a:pPr algn="l">
                <a:lnSpc>
                  <a:spcPts val="3250"/>
                </a:lnSpc>
              </a:pPr>
              <a:r>
                <a:rPr lang="en-US" sz="2562" b="true">
                  <a:solidFill>
                    <a:srgbClr val="405449"/>
                  </a:solidFill>
                  <a:latin typeface="Fraunces Bold"/>
                  <a:ea typeface="Fraunces Bold"/>
                  <a:cs typeface="Fraunces Bold"/>
                  <a:sym typeface="Fraunces Bold"/>
                </a:rPr>
                <a:t>Еко-проєкт у школі</a:t>
              </a:r>
            </a:p>
          </p:txBody>
        </p:sp>
      </p:grpSp>
      <p:grpSp>
        <p:nvGrpSpPr>
          <p:cNvPr name="Group 30" id="30"/>
          <p:cNvGrpSpPr/>
          <p:nvPr/>
        </p:nvGrpSpPr>
        <p:grpSpPr>
          <a:xfrm rot="0">
            <a:off x="1197025" y="6011466"/>
            <a:ext cx="7548116" cy="1702594"/>
            <a:chOff x="0" y="0"/>
            <a:chExt cx="10064155" cy="2270125"/>
          </a:xfrm>
        </p:grpSpPr>
        <p:sp>
          <p:nvSpPr>
            <p:cNvPr name="Freeform 31" id="31"/>
            <p:cNvSpPr/>
            <p:nvPr/>
          </p:nvSpPr>
          <p:spPr>
            <a:xfrm flipH="false" flipV="false" rot="0">
              <a:off x="0" y="0"/>
              <a:ext cx="10064155" cy="2270125"/>
            </a:xfrm>
            <a:custGeom>
              <a:avLst/>
              <a:gdLst/>
              <a:ahLst/>
              <a:cxnLst/>
              <a:rect r="r" b="b" t="t" l="l"/>
              <a:pathLst>
                <a:path h="2270125" w="10064155">
                  <a:moveTo>
                    <a:pt x="0" y="0"/>
                  </a:moveTo>
                  <a:lnTo>
                    <a:pt x="10064155" y="0"/>
                  </a:lnTo>
                  <a:lnTo>
                    <a:pt x="10064155" y="2270125"/>
                  </a:lnTo>
                  <a:lnTo>
                    <a:pt x="0" y="2270125"/>
                  </a:lnTo>
                  <a:close/>
                </a:path>
              </a:pathLst>
            </a:custGeom>
            <a:solidFill>
              <a:srgbClr val="000000">
                <a:alpha val="0"/>
              </a:srgbClr>
            </a:solidFill>
          </p:spPr>
        </p:sp>
        <p:sp>
          <p:nvSpPr>
            <p:cNvPr name="TextBox 32" id="32"/>
            <p:cNvSpPr txBox="true"/>
            <p:nvPr/>
          </p:nvSpPr>
          <p:spPr>
            <a:xfrm>
              <a:off x="0" y="-95250"/>
              <a:ext cx="10064155" cy="2365375"/>
            </a:xfrm>
            <a:prstGeom prst="rect">
              <a:avLst/>
            </a:prstGeom>
          </p:spPr>
          <p:txBody>
            <a:bodyPr anchor="t" rtlCol="false" tIns="0" lIns="0" bIns="0" rIns="0"/>
            <a:lstStyle/>
            <a:p>
              <a:pPr algn="l">
                <a:lnSpc>
                  <a:spcPts val="3312"/>
                </a:lnSpc>
              </a:pPr>
              <a:r>
                <a:rPr lang="en-US" sz="2062">
                  <a:solidFill>
                    <a:srgbClr val="405449"/>
                  </a:solidFill>
                  <a:latin typeface="Arimo"/>
                  <a:ea typeface="Arimo"/>
                  <a:cs typeface="Arimo"/>
                  <a:sym typeface="Arimo"/>
                </a:rPr>
                <a:t>Започаткуйте шкільний проєкт зі збору макулатури для переробки. Разом підрахуйте, скільки дерев ви врятували, і відзначте це досягнення на спеціальному стенді.</a:t>
              </a:r>
            </a:p>
          </p:txBody>
        </p:sp>
      </p:grpSp>
      <p:grpSp>
        <p:nvGrpSpPr>
          <p:cNvPr name="Group 33" id="33"/>
          <p:cNvGrpSpPr/>
          <p:nvPr/>
        </p:nvGrpSpPr>
        <p:grpSpPr>
          <a:xfrm rot="0">
            <a:off x="9277052" y="5170437"/>
            <a:ext cx="8080027" cy="2809577"/>
            <a:chOff x="0" y="0"/>
            <a:chExt cx="10773370" cy="3746103"/>
          </a:xfrm>
        </p:grpSpPr>
        <p:sp>
          <p:nvSpPr>
            <p:cNvPr name="Freeform 34" id="34"/>
            <p:cNvSpPr/>
            <p:nvPr/>
          </p:nvSpPr>
          <p:spPr>
            <a:xfrm flipH="false" flipV="false" rot="0">
              <a:off x="0" y="0"/>
              <a:ext cx="10773410" cy="3746119"/>
            </a:xfrm>
            <a:custGeom>
              <a:avLst/>
              <a:gdLst/>
              <a:ahLst/>
              <a:cxnLst/>
              <a:rect r="r" b="b" t="t" l="l"/>
              <a:pathLst>
                <a:path h="3746119" w="10773410">
                  <a:moveTo>
                    <a:pt x="0" y="319278"/>
                  </a:moveTo>
                  <a:cubicBezTo>
                    <a:pt x="0" y="142875"/>
                    <a:pt x="142875" y="0"/>
                    <a:pt x="319278" y="0"/>
                  </a:cubicBezTo>
                  <a:lnTo>
                    <a:pt x="10454132" y="0"/>
                  </a:lnTo>
                  <a:cubicBezTo>
                    <a:pt x="10630408" y="0"/>
                    <a:pt x="10773410" y="142875"/>
                    <a:pt x="10773410" y="319278"/>
                  </a:cubicBezTo>
                  <a:lnTo>
                    <a:pt x="10773410" y="3426841"/>
                  </a:lnTo>
                  <a:cubicBezTo>
                    <a:pt x="10773410" y="3603117"/>
                    <a:pt x="10630535" y="3746119"/>
                    <a:pt x="10454132" y="3746119"/>
                  </a:cubicBezTo>
                  <a:lnTo>
                    <a:pt x="319278" y="3746119"/>
                  </a:lnTo>
                  <a:cubicBezTo>
                    <a:pt x="142875" y="3746119"/>
                    <a:pt x="0" y="3603117"/>
                    <a:pt x="0" y="3426841"/>
                  </a:cubicBezTo>
                  <a:close/>
                </a:path>
              </a:pathLst>
            </a:custGeom>
            <a:solidFill>
              <a:srgbClr val="E8F3E8"/>
            </a:solidFill>
          </p:spPr>
        </p:sp>
      </p:grpSp>
      <p:grpSp>
        <p:nvGrpSpPr>
          <p:cNvPr name="Group 35" id="35"/>
          <p:cNvGrpSpPr/>
          <p:nvPr/>
        </p:nvGrpSpPr>
        <p:grpSpPr>
          <a:xfrm rot="0">
            <a:off x="9543009" y="5310119"/>
            <a:ext cx="3325416" cy="541803"/>
            <a:chOff x="0" y="0"/>
            <a:chExt cx="4433888" cy="722404"/>
          </a:xfrm>
        </p:grpSpPr>
        <p:sp>
          <p:nvSpPr>
            <p:cNvPr name="Freeform 36" id="36"/>
            <p:cNvSpPr/>
            <p:nvPr/>
          </p:nvSpPr>
          <p:spPr>
            <a:xfrm flipH="false" flipV="false" rot="0">
              <a:off x="0" y="0"/>
              <a:ext cx="4433888" cy="722404"/>
            </a:xfrm>
            <a:custGeom>
              <a:avLst/>
              <a:gdLst/>
              <a:ahLst/>
              <a:cxnLst/>
              <a:rect r="r" b="b" t="t" l="l"/>
              <a:pathLst>
                <a:path h="722404" w="4433888">
                  <a:moveTo>
                    <a:pt x="0" y="0"/>
                  </a:moveTo>
                  <a:lnTo>
                    <a:pt x="4433888" y="0"/>
                  </a:lnTo>
                  <a:lnTo>
                    <a:pt x="4433888" y="722404"/>
                  </a:lnTo>
                  <a:lnTo>
                    <a:pt x="0" y="722404"/>
                  </a:lnTo>
                  <a:close/>
                </a:path>
              </a:pathLst>
            </a:custGeom>
            <a:solidFill>
              <a:srgbClr val="000000">
                <a:alpha val="0"/>
              </a:srgbClr>
            </a:solidFill>
          </p:spPr>
        </p:sp>
        <p:sp>
          <p:nvSpPr>
            <p:cNvPr name="TextBox 37" id="37"/>
            <p:cNvSpPr txBox="true"/>
            <p:nvPr/>
          </p:nvSpPr>
          <p:spPr>
            <a:xfrm>
              <a:off x="0" y="-9525"/>
              <a:ext cx="4433888" cy="731929"/>
            </a:xfrm>
            <a:prstGeom prst="rect">
              <a:avLst/>
            </a:prstGeom>
          </p:spPr>
          <p:txBody>
            <a:bodyPr anchor="t" rtlCol="false" tIns="0" lIns="0" bIns="0" rIns="0"/>
            <a:lstStyle/>
            <a:p>
              <a:pPr algn="l">
                <a:lnSpc>
                  <a:spcPts val="3250"/>
                </a:lnSpc>
              </a:pPr>
              <a:r>
                <a:rPr lang="en-US" sz="2562" b="true">
                  <a:solidFill>
                    <a:srgbClr val="405449"/>
                  </a:solidFill>
                  <a:latin typeface="Fraunces Bold"/>
                  <a:ea typeface="Fraunces Bold"/>
                  <a:cs typeface="Fraunces Bold"/>
                  <a:sym typeface="Fraunces Bold"/>
                </a:rPr>
                <a:t>Перегляд фільмів</a:t>
              </a:r>
            </a:p>
          </p:txBody>
        </p:sp>
      </p:grpSp>
      <p:grpSp>
        <p:nvGrpSpPr>
          <p:cNvPr name="Group 38" id="38"/>
          <p:cNvGrpSpPr/>
          <p:nvPr/>
        </p:nvGrpSpPr>
        <p:grpSpPr>
          <a:xfrm rot="0">
            <a:off x="9543009" y="6011466"/>
            <a:ext cx="7548116" cy="1702594"/>
            <a:chOff x="0" y="0"/>
            <a:chExt cx="10064155" cy="2270125"/>
          </a:xfrm>
        </p:grpSpPr>
        <p:sp>
          <p:nvSpPr>
            <p:cNvPr name="Freeform 39" id="39"/>
            <p:cNvSpPr/>
            <p:nvPr/>
          </p:nvSpPr>
          <p:spPr>
            <a:xfrm flipH="false" flipV="false" rot="0">
              <a:off x="0" y="0"/>
              <a:ext cx="10064155" cy="2270125"/>
            </a:xfrm>
            <a:custGeom>
              <a:avLst/>
              <a:gdLst/>
              <a:ahLst/>
              <a:cxnLst/>
              <a:rect r="r" b="b" t="t" l="l"/>
              <a:pathLst>
                <a:path h="2270125" w="10064155">
                  <a:moveTo>
                    <a:pt x="0" y="0"/>
                  </a:moveTo>
                  <a:lnTo>
                    <a:pt x="10064155" y="0"/>
                  </a:lnTo>
                  <a:lnTo>
                    <a:pt x="10064155" y="2270125"/>
                  </a:lnTo>
                  <a:lnTo>
                    <a:pt x="0" y="2270125"/>
                  </a:lnTo>
                  <a:close/>
                </a:path>
              </a:pathLst>
            </a:custGeom>
            <a:solidFill>
              <a:srgbClr val="000000">
                <a:alpha val="0"/>
              </a:srgbClr>
            </a:solidFill>
          </p:spPr>
        </p:sp>
        <p:sp>
          <p:nvSpPr>
            <p:cNvPr name="TextBox 40" id="40"/>
            <p:cNvSpPr txBox="true"/>
            <p:nvPr/>
          </p:nvSpPr>
          <p:spPr>
            <a:xfrm>
              <a:off x="0" y="-95250"/>
              <a:ext cx="10064155" cy="2365375"/>
            </a:xfrm>
            <a:prstGeom prst="rect">
              <a:avLst/>
            </a:prstGeom>
          </p:spPr>
          <p:txBody>
            <a:bodyPr anchor="t" rtlCol="false" tIns="0" lIns="0" bIns="0" rIns="0"/>
            <a:lstStyle/>
            <a:p>
              <a:pPr algn="l">
                <a:lnSpc>
                  <a:spcPts val="3312"/>
                </a:lnSpc>
              </a:pPr>
              <a:r>
                <a:rPr lang="en-US" sz="2062">
                  <a:solidFill>
                    <a:srgbClr val="405449"/>
                  </a:solidFill>
                  <a:latin typeface="Arimo"/>
                  <a:ea typeface="Arimo"/>
                  <a:cs typeface="Arimo"/>
                  <a:sym typeface="Arimo"/>
                </a:rPr>
                <a:t>Організуйте перегляд документальних фільмів про ліси та їхніх мешканців. Після перегляду проведіть обговорення про те, що найбільше вразило та які дії можна вжити для захисту природи.</a:t>
              </a:r>
            </a:p>
          </p:txBody>
        </p:sp>
      </p:grpSp>
      <p:grpSp>
        <p:nvGrpSpPr>
          <p:cNvPr name="Group 41" id="41"/>
          <p:cNvGrpSpPr/>
          <p:nvPr/>
        </p:nvGrpSpPr>
        <p:grpSpPr>
          <a:xfrm rot="0">
            <a:off x="931069" y="8279309"/>
            <a:ext cx="16425862" cy="1276945"/>
            <a:chOff x="0" y="0"/>
            <a:chExt cx="21901150" cy="1702593"/>
          </a:xfrm>
        </p:grpSpPr>
        <p:sp>
          <p:nvSpPr>
            <p:cNvPr name="Freeform 42" id="42"/>
            <p:cNvSpPr/>
            <p:nvPr/>
          </p:nvSpPr>
          <p:spPr>
            <a:xfrm flipH="false" flipV="false" rot="0">
              <a:off x="0" y="0"/>
              <a:ext cx="21901150" cy="1702593"/>
            </a:xfrm>
            <a:custGeom>
              <a:avLst/>
              <a:gdLst/>
              <a:ahLst/>
              <a:cxnLst/>
              <a:rect r="r" b="b" t="t" l="l"/>
              <a:pathLst>
                <a:path h="1702593" w="21901150">
                  <a:moveTo>
                    <a:pt x="0" y="0"/>
                  </a:moveTo>
                  <a:lnTo>
                    <a:pt x="21901150" y="0"/>
                  </a:lnTo>
                  <a:lnTo>
                    <a:pt x="21901150" y="1702593"/>
                  </a:lnTo>
                  <a:lnTo>
                    <a:pt x="0" y="1702593"/>
                  </a:lnTo>
                  <a:close/>
                </a:path>
              </a:pathLst>
            </a:custGeom>
            <a:solidFill>
              <a:srgbClr val="000000">
                <a:alpha val="0"/>
              </a:srgbClr>
            </a:solidFill>
          </p:spPr>
        </p:sp>
        <p:sp>
          <p:nvSpPr>
            <p:cNvPr name="TextBox 43" id="43"/>
            <p:cNvSpPr txBox="true"/>
            <p:nvPr/>
          </p:nvSpPr>
          <p:spPr>
            <a:xfrm>
              <a:off x="0" y="-95250"/>
              <a:ext cx="21901150" cy="1797843"/>
            </a:xfrm>
            <a:prstGeom prst="rect">
              <a:avLst/>
            </a:prstGeom>
          </p:spPr>
          <p:txBody>
            <a:bodyPr anchor="t" rtlCol="false" tIns="0" lIns="0" bIns="0" rIns="0"/>
            <a:lstStyle/>
            <a:p>
              <a:pPr algn="l">
                <a:lnSpc>
                  <a:spcPts val="3312"/>
                </a:lnSpc>
              </a:pPr>
              <a:r>
                <a:rPr lang="en-US" sz="2062">
                  <a:solidFill>
                    <a:srgbClr val="405449"/>
                  </a:solidFill>
                  <a:latin typeface="Arimo"/>
                  <a:ea typeface="Arimo"/>
                  <a:cs typeface="Arimo"/>
                  <a:sym typeface="Arimo"/>
                </a:rPr>
                <a:t>Міжнародний день лісів — чудова нагода провести тематичні заняття в школі або дитячому садку. Такі активності не лише розважають, але й формують екологічну свідомість, виховують відповідальність та любов до природи у наймолодших громадян.</a:t>
              </a:r>
            </a:p>
          </p:txBody>
        </p:sp>
      </p:grpSp>
    </p:spTree>
  </p:cSld>
  <p:clrMapOvr>
    <a:masterClrMapping/>
  </p:clrMapOvr>
  <p:transition spd="fast">
    <p:wipe dir="l"/>
  </p:transition>
</p:sld>
</file>

<file path=ppt/slides/slide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0" y="0"/>
            <a:ext cx="18288000" cy="10287000"/>
            <a:chOff x="0" y="0"/>
            <a:chExt cx="24384000" cy="13716000"/>
          </a:xfrm>
        </p:grpSpPr>
        <p:sp>
          <p:nvSpPr>
            <p:cNvPr name="Freeform 3" id="3"/>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DEEEE1"/>
            </a:solidFill>
          </p:spPr>
        </p:sp>
      </p:grpSp>
      <p:grpSp>
        <p:nvGrpSpPr>
          <p:cNvPr name="Group 4" id="4"/>
          <p:cNvGrpSpPr/>
          <p:nvPr/>
        </p:nvGrpSpPr>
        <p:grpSpPr>
          <a:xfrm rot="0">
            <a:off x="0" y="0"/>
            <a:ext cx="18288000" cy="10287000"/>
            <a:chOff x="0" y="0"/>
            <a:chExt cx="24384000" cy="13716000"/>
          </a:xfrm>
        </p:grpSpPr>
        <p:sp>
          <p:nvSpPr>
            <p:cNvPr name="Freeform 5" id="5"/>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FAFFFA"/>
            </a:solidFill>
          </p:spPr>
        </p:sp>
      </p:grpSp>
      <p:sp>
        <p:nvSpPr>
          <p:cNvPr name="Freeform 6" id="6" descr="preencoded.png"/>
          <p:cNvSpPr/>
          <p:nvPr/>
        </p:nvSpPr>
        <p:spPr>
          <a:xfrm flipH="false" flipV="false" rot="0">
            <a:off x="11430000" y="0"/>
            <a:ext cx="6858000" cy="10288191"/>
          </a:xfrm>
          <a:custGeom>
            <a:avLst/>
            <a:gdLst/>
            <a:ahLst/>
            <a:cxnLst/>
            <a:rect r="r" b="b" t="t" l="l"/>
            <a:pathLst>
              <a:path h="10288191" w="6858000">
                <a:moveTo>
                  <a:pt x="0" y="0"/>
                </a:moveTo>
                <a:lnTo>
                  <a:pt x="6858000" y="0"/>
                </a:lnTo>
                <a:lnTo>
                  <a:pt x="6858000" y="10288191"/>
                </a:lnTo>
                <a:lnTo>
                  <a:pt x="0" y="10288191"/>
                </a:lnTo>
                <a:lnTo>
                  <a:pt x="0" y="0"/>
                </a:lnTo>
                <a:close/>
              </a:path>
            </a:pathLst>
          </a:custGeom>
          <a:blipFill>
            <a:blip r:embed="rId3"/>
            <a:stretch>
              <a:fillRect l="-5" t="0" r="-5" b="0"/>
            </a:stretch>
          </a:blipFill>
        </p:spPr>
      </p:sp>
      <p:grpSp>
        <p:nvGrpSpPr>
          <p:cNvPr name="Group 7" id="7"/>
          <p:cNvGrpSpPr/>
          <p:nvPr/>
        </p:nvGrpSpPr>
        <p:grpSpPr>
          <a:xfrm rot="0">
            <a:off x="733425" y="364130"/>
            <a:ext cx="9963150" cy="1521820"/>
            <a:chOff x="0" y="0"/>
            <a:chExt cx="13284200" cy="2029093"/>
          </a:xfrm>
        </p:grpSpPr>
        <p:sp>
          <p:nvSpPr>
            <p:cNvPr name="Freeform 8" id="8"/>
            <p:cNvSpPr/>
            <p:nvPr/>
          </p:nvSpPr>
          <p:spPr>
            <a:xfrm flipH="false" flipV="false" rot="0">
              <a:off x="0" y="0"/>
              <a:ext cx="13284200" cy="2029093"/>
            </a:xfrm>
            <a:custGeom>
              <a:avLst/>
              <a:gdLst/>
              <a:ahLst/>
              <a:cxnLst/>
              <a:rect r="r" b="b" t="t" l="l"/>
              <a:pathLst>
                <a:path h="2029093" w="13284200">
                  <a:moveTo>
                    <a:pt x="0" y="0"/>
                  </a:moveTo>
                  <a:lnTo>
                    <a:pt x="13284200" y="0"/>
                  </a:lnTo>
                  <a:lnTo>
                    <a:pt x="13284200" y="2029093"/>
                  </a:lnTo>
                  <a:lnTo>
                    <a:pt x="0" y="2029093"/>
                  </a:lnTo>
                  <a:close/>
                </a:path>
              </a:pathLst>
            </a:custGeom>
            <a:solidFill>
              <a:srgbClr val="000000">
                <a:alpha val="0"/>
              </a:srgbClr>
            </a:solidFill>
          </p:spPr>
        </p:sp>
        <p:sp>
          <p:nvSpPr>
            <p:cNvPr name="TextBox 9" id="9"/>
            <p:cNvSpPr txBox="true"/>
            <p:nvPr/>
          </p:nvSpPr>
          <p:spPr>
            <a:xfrm>
              <a:off x="0" y="-19050"/>
              <a:ext cx="13284200" cy="2048143"/>
            </a:xfrm>
            <a:prstGeom prst="rect">
              <a:avLst/>
            </a:prstGeom>
          </p:spPr>
          <p:txBody>
            <a:bodyPr anchor="t" rtlCol="false" tIns="0" lIns="0" bIns="0" rIns="0"/>
            <a:lstStyle/>
            <a:p>
              <a:pPr algn="l">
                <a:lnSpc>
                  <a:spcPts val="5124"/>
                </a:lnSpc>
              </a:pPr>
              <a:r>
                <a:rPr lang="en-US" sz="4124" b="true">
                  <a:solidFill>
                    <a:srgbClr val="3B4540"/>
                  </a:solidFill>
                  <a:latin typeface="Fraunces Bold"/>
                  <a:ea typeface="Fraunces Bold"/>
                  <a:cs typeface="Fraunces Bold"/>
                  <a:sym typeface="Fraunces Bold"/>
                </a:rPr>
                <a:t>Відновлення лісів: від насінини до могутнього дерева</a:t>
              </a:r>
            </a:p>
          </p:txBody>
        </p:sp>
      </p:grpSp>
      <p:sp>
        <p:nvSpPr>
          <p:cNvPr name="Freeform 10" id="10" descr="preencoded.png"/>
          <p:cNvSpPr/>
          <p:nvPr/>
        </p:nvSpPr>
        <p:spPr>
          <a:xfrm flipH="false" flipV="false" rot="0">
            <a:off x="733425" y="2200275"/>
            <a:ext cx="1047750" cy="1257300"/>
          </a:xfrm>
          <a:custGeom>
            <a:avLst/>
            <a:gdLst/>
            <a:ahLst/>
            <a:cxnLst/>
            <a:rect r="r" b="b" t="t" l="l"/>
            <a:pathLst>
              <a:path h="1257300" w="1047750">
                <a:moveTo>
                  <a:pt x="0" y="0"/>
                </a:moveTo>
                <a:lnTo>
                  <a:pt x="1047750" y="0"/>
                </a:lnTo>
                <a:lnTo>
                  <a:pt x="1047750" y="1257300"/>
                </a:lnTo>
                <a:lnTo>
                  <a:pt x="0" y="1257300"/>
                </a:lnTo>
                <a:lnTo>
                  <a:pt x="0" y="0"/>
                </a:lnTo>
                <a:close/>
              </a:path>
            </a:pathLst>
          </a:custGeom>
          <a:blipFill>
            <a:blip r:embed="rId4"/>
            <a:stretch>
              <a:fillRect l="0" t="0" r="0" b="0"/>
            </a:stretch>
          </a:blipFill>
        </p:spPr>
      </p:sp>
      <p:grpSp>
        <p:nvGrpSpPr>
          <p:cNvPr name="Group 11" id="11"/>
          <p:cNvGrpSpPr/>
          <p:nvPr/>
        </p:nvGrpSpPr>
        <p:grpSpPr>
          <a:xfrm rot="0">
            <a:off x="2095500" y="2300286"/>
            <a:ext cx="2619524" cy="436961"/>
            <a:chOff x="0" y="0"/>
            <a:chExt cx="3492698" cy="582614"/>
          </a:xfrm>
        </p:grpSpPr>
        <p:sp>
          <p:nvSpPr>
            <p:cNvPr name="Freeform 12" id="12"/>
            <p:cNvSpPr/>
            <p:nvPr/>
          </p:nvSpPr>
          <p:spPr>
            <a:xfrm flipH="false" flipV="false" rot="0">
              <a:off x="0" y="0"/>
              <a:ext cx="3492698" cy="582614"/>
            </a:xfrm>
            <a:custGeom>
              <a:avLst/>
              <a:gdLst/>
              <a:ahLst/>
              <a:cxnLst/>
              <a:rect r="r" b="b" t="t" l="l"/>
              <a:pathLst>
                <a:path h="582614" w="3492698">
                  <a:moveTo>
                    <a:pt x="0" y="0"/>
                  </a:moveTo>
                  <a:lnTo>
                    <a:pt x="3492698" y="0"/>
                  </a:lnTo>
                  <a:lnTo>
                    <a:pt x="3492698" y="582614"/>
                  </a:lnTo>
                  <a:lnTo>
                    <a:pt x="0" y="582614"/>
                  </a:lnTo>
                  <a:close/>
                </a:path>
              </a:pathLst>
            </a:custGeom>
            <a:solidFill>
              <a:srgbClr val="000000">
                <a:alpha val="0"/>
              </a:srgbClr>
            </a:solidFill>
          </p:spPr>
        </p:sp>
        <p:sp>
          <p:nvSpPr>
            <p:cNvPr name="TextBox 13" id="13"/>
            <p:cNvSpPr txBox="true"/>
            <p:nvPr/>
          </p:nvSpPr>
          <p:spPr>
            <a:xfrm>
              <a:off x="0" y="0"/>
              <a:ext cx="3492698" cy="582614"/>
            </a:xfrm>
            <a:prstGeom prst="rect">
              <a:avLst/>
            </a:prstGeom>
          </p:spPr>
          <p:txBody>
            <a:bodyPr anchor="t" rtlCol="false" tIns="0" lIns="0" bIns="0" rIns="0"/>
            <a:lstStyle/>
            <a:p>
              <a:pPr algn="l">
                <a:lnSpc>
                  <a:spcPts val="2562"/>
                </a:lnSpc>
              </a:pPr>
              <a:r>
                <a:rPr lang="en-US" sz="2062" b="true">
                  <a:solidFill>
                    <a:srgbClr val="405449"/>
                  </a:solidFill>
                  <a:latin typeface="Fraunces Bold"/>
                  <a:ea typeface="Fraunces Bold"/>
                  <a:cs typeface="Fraunces Bold"/>
                  <a:sym typeface="Fraunces Bold"/>
                </a:rPr>
                <a:t>Насінина</a:t>
              </a:r>
            </a:p>
          </p:txBody>
        </p:sp>
      </p:grpSp>
      <p:grpSp>
        <p:nvGrpSpPr>
          <p:cNvPr name="Group 14" id="14"/>
          <p:cNvGrpSpPr/>
          <p:nvPr/>
        </p:nvGrpSpPr>
        <p:grpSpPr>
          <a:xfrm rot="0">
            <a:off x="2095500" y="2862857"/>
            <a:ext cx="8601075" cy="335161"/>
            <a:chOff x="0" y="0"/>
            <a:chExt cx="11468100" cy="446882"/>
          </a:xfrm>
        </p:grpSpPr>
        <p:sp>
          <p:nvSpPr>
            <p:cNvPr name="Freeform 15" id="15"/>
            <p:cNvSpPr/>
            <p:nvPr/>
          </p:nvSpPr>
          <p:spPr>
            <a:xfrm flipH="false" flipV="false" rot="0">
              <a:off x="0" y="0"/>
              <a:ext cx="11468100" cy="446882"/>
            </a:xfrm>
            <a:custGeom>
              <a:avLst/>
              <a:gdLst/>
              <a:ahLst/>
              <a:cxnLst/>
              <a:rect r="r" b="b" t="t" l="l"/>
              <a:pathLst>
                <a:path h="446882" w="11468100">
                  <a:moveTo>
                    <a:pt x="0" y="0"/>
                  </a:moveTo>
                  <a:lnTo>
                    <a:pt x="11468100" y="0"/>
                  </a:lnTo>
                  <a:lnTo>
                    <a:pt x="11468100" y="446882"/>
                  </a:lnTo>
                  <a:lnTo>
                    <a:pt x="0" y="446882"/>
                  </a:lnTo>
                  <a:close/>
                </a:path>
              </a:pathLst>
            </a:custGeom>
            <a:solidFill>
              <a:srgbClr val="000000">
                <a:alpha val="0"/>
              </a:srgbClr>
            </a:solidFill>
          </p:spPr>
        </p:sp>
        <p:sp>
          <p:nvSpPr>
            <p:cNvPr name="TextBox 16" id="16"/>
            <p:cNvSpPr txBox="true"/>
            <p:nvPr/>
          </p:nvSpPr>
          <p:spPr>
            <a:xfrm>
              <a:off x="0" y="-85725"/>
              <a:ext cx="11468100" cy="532607"/>
            </a:xfrm>
            <a:prstGeom prst="rect">
              <a:avLst/>
            </a:prstGeom>
          </p:spPr>
          <p:txBody>
            <a:bodyPr anchor="t" rtlCol="false" tIns="0" lIns="0" bIns="0" rIns="0"/>
            <a:lstStyle/>
            <a:p>
              <a:pPr algn="l">
                <a:lnSpc>
                  <a:spcPts val="2625"/>
                </a:lnSpc>
              </a:pPr>
              <a:r>
                <a:rPr lang="en-US" sz="1625">
                  <a:solidFill>
                    <a:srgbClr val="405449"/>
                  </a:solidFill>
                  <a:latin typeface="Arimo"/>
                  <a:ea typeface="Arimo"/>
                  <a:cs typeface="Arimo"/>
                  <a:sym typeface="Arimo"/>
                </a:rPr>
                <a:t>Початок життя нового дерева</a:t>
              </a:r>
            </a:p>
          </p:txBody>
        </p:sp>
      </p:grpSp>
      <p:sp>
        <p:nvSpPr>
          <p:cNvPr name="Freeform 17" id="17" descr="preencoded.png"/>
          <p:cNvSpPr/>
          <p:nvPr/>
        </p:nvSpPr>
        <p:spPr>
          <a:xfrm flipH="false" flipV="false" rot="0">
            <a:off x="733425" y="3457575"/>
            <a:ext cx="1047750" cy="1257300"/>
          </a:xfrm>
          <a:custGeom>
            <a:avLst/>
            <a:gdLst/>
            <a:ahLst/>
            <a:cxnLst/>
            <a:rect r="r" b="b" t="t" l="l"/>
            <a:pathLst>
              <a:path h="1257300" w="1047750">
                <a:moveTo>
                  <a:pt x="0" y="0"/>
                </a:moveTo>
                <a:lnTo>
                  <a:pt x="1047750" y="0"/>
                </a:lnTo>
                <a:lnTo>
                  <a:pt x="1047750" y="1257300"/>
                </a:lnTo>
                <a:lnTo>
                  <a:pt x="0" y="1257300"/>
                </a:lnTo>
                <a:lnTo>
                  <a:pt x="0" y="0"/>
                </a:lnTo>
                <a:close/>
              </a:path>
            </a:pathLst>
          </a:custGeom>
          <a:blipFill>
            <a:blip r:embed="rId5"/>
            <a:stretch>
              <a:fillRect l="0" t="0" r="0" b="0"/>
            </a:stretch>
          </a:blipFill>
        </p:spPr>
      </p:sp>
      <p:grpSp>
        <p:nvGrpSpPr>
          <p:cNvPr name="Group 18" id="18"/>
          <p:cNvGrpSpPr/>
          <p:nvPr/>
        </p:nvGrpSpPr>
        <p:grpSpPr>
          <a:xfrm rot="0">
            <a:off x="2095500" y="3557586"/>
            <a:ext cx="2619524" cy="436961"/>
            <a:chOff x="0" y="0"/>
            <a:chExt cx="3492698" cy="582614"/>
          </a:xfrm>
        </p:grpSpPr>
        <p:sp>
          <p:nvSpPr>
            <p:cNvPr name="Freeform 19" id="19"/>
            <p:cNvSpPr/>
            <p:nvPr/>
          </p:nvSpPr>
          <p:spPr>
            <a:xfrm flipH="false" flipV="false" rot="0">
              <a:off x="0" y="0"/>
              <a:ext cx="3492698" cy="582614"/>
            </a:xfrm>
            <a:custGeom>
              <a:avLst/>
              <a:gdLst/>
              <a:ahLst/>
              <a:cxnLst/>
              <a:rect r="r" b="b" t="t" l="l"/>
              <a:pathLst>
                <a:path h="582614" w="3492698">
                  <a:moveTo>
                    <a:pt x="0" y="0"/>
                  </a:moveTo>
                  <a:lnTo>
                    <a:pt x="3492698" y="0"/>
                  </a:lnTo>
                  <a:lnTo>
                    <a:pt x="3492698" y="582614"/>
                  </a:lnTo>
                  <a:lnTo>
                    <a:pt x="0" y="582614"/>
                  </a:lnTo>
                  <a:close/>
                </a:path>
              </a:pathLst>
            </a:custGeom>
            <a:solidFill>
              <a:srgbClr val="000000">
                <a:alpha val="0"/>
              </a:srgbClr>
            </a:solidFill>
          </p:spPr>
        </p:sp>
        <p:sp>
          <p:nvSpPr>
            <p:cNvPr name="TextBox 20" id="20"/>
            <p:cNvSpPr txBox="true"/>
            <p:nvPr/>
          </p:nvSpPr>
          <p:spPr>
            <a:xfrm>
              <a:off x="0" y="0"/>
              <a:ext cx="3492698" cy="582614"/>
            </a:xfrm>
            <a:prstGeom prst="rect">
              <a:avLst/>
            </a:prstGeom>
          </p:spPr>
          <p:txBody>
            <a:bodyPr anchor="t" rtlCol="false" tIns="0" lIns="0" bIns="0" rIns="0"/>
            <a:lstStyle/>
            <a:p>
              <a:pPr algn="l">
                <a:lnSpc>
                  <a:spcPts val="2562"/>
                </a:lnSpc>
              </a:pPr>
              <a:r>
                <a:rPr lang="en-US" sz="2062" b="true">
                  <a:solidFill>
                    <a:srgbClr val="405449"/>
                  </a:solidFill>
                  <a:latin typeface="Fraunces Bold"/>
                  <a:ea typeface="Fraunces Bold"/>
                  <a:cs typeface="Fraunces Bold"/>
                  <a:sym typeface="Fraunces Bold"/>
                </a:rPr>
                <a:t>Паросток</a:t>
              </a:r>
            </a:p>
          </p:txBody>
        </p:sp>
      </p:grpSp>
      <p:grpSp>
        <p:nvGrpSpPr>
          <p:cNvPr name="Group 21" id="21"/>
          <p:cNvGrpSpPr/>
          <p:nvPr/>
        </p:nvGrpSpPr>
        <p:grpSpPr>
          <a:xfrm rot="0">
            <a:off x="2095500" y="4120157"/>
            <a:ext cx="8601075" cy="335161"/>
            <a:chOff x="0" y="0"/>
            <a:chExt cx="11468100" cy="446882"/>
          </a:xfrm>
        </p:grpSpPr>
        <p:sp>
          <p:nvSpPr>
            <p:cNvPr name="Freeform 22" id="22"/>
            <p:cNvSpPr/>
            <p:nvPr/>
          </p:nvSpPr>
          <p:spPr>
            <a:xfrm flipH="false" flipV="false" rot="0">
              <a:off x="0" y="0"/>
              <a:ext cx="11468100" cy="446882"/>
            </a:xfrm>
            <a:custGeom>
              <a:avLst/>
              <a:gdLst/>
              <a:ahLst/>
              <a:cxnLst/>
              <a:rect r="r" b="b" t="t" l="l"/>
              <a:pathLst>
                <a:path h="446882" w="11468100">
                  <a:moveTo>
                    <a:pt x="0" y="0"/>
                  </a:moveTo>
                  <a:lnTo>
                    <a:pt x="11468100" y="0"/>
                  </a:lnTo>
                  <a:lnTo>
                    <a:pt x="11468100" y="446882"/>
                  </a:lnTo>
                  <a:lnTo>
                    <a:pt x="0" y="446882"/>
                  </a:lnTo>
                  <a:close/>
                </a:path>
              </a:pathLst>
            </a:custGeom>
            <a:solidFill>
              <a:srgbClr val="000000">
                <a:alpha val="0"/>
              </a:srgbClr>
            </a:solidFill>
          </p:spPr>
        </p:sp>
        <p:sp>
          <p:nvSpPr>
            <p:cNvPr name="TextBox 23" id="23"/>
            <p:cNvSpPr txBox="true"/>
            <p:nvPr/>
          </p:nvSpPr>
          <p:spPr>
            <a:xfrm>
              <a:off x="0" y="-85725"/>
              <a:ext cx="11468100" cy="532607"/>
            </a:xfrm>
            <a:prstGeom prst="rect">
              <a:avLst/>
            </a:prstGeom>
          </p:spPr>
          <p:txBody>
            <a:bodyPr anchor="t" rtlCol="false" tIns="0" lIns="0" bIns="0" rIns="0"/>
            <a:lstStyle/>
            <a:p>
              <a:pPr algn="l">
                <a:lnSpc>
                  <a:spcPts val="2625"/>
                </a:lnSpc>
              </a:pPr>
              <a:r>
                <a:rPr lang="en-US" sz="1625">
                  <a:solidFill>
                    <a:srgbClr val="405449"/>
                  </a:solidFill>
                  <a:latin typeface="Arimo"/>
                  <a:ea typeface="Arimo"/>
                  <a:cs typeface="Arimo"/>
                  <a:sym typeface="Arimo"/>
                </a:rPr>
                <a:t>Перші листочки тягнуться до сонця</a:t>
              </a:r>
            </a:p>
          </p:txBody>
        </p:sp>
      </p:grpSp>
      <p:sp>
        <p:nvSpPr>
          <p:cNvPr name="Freeform 24" id="24" descr="preencoded.png"/>
          <p:cNvSpPr/>
          <p:nvPr/>
        </p:nvSpPr>
        <p:spPr>
          <a:xfrm flipH="false" flipV="false" rot="0">
            <a:off x="733425" y="4714875"/>
            <a:ext cx="1047750" cy="1257300"/>
          </a:xfrm>
          <a:custGeom>
            <a:avLst/>
            <a:gdLst/>
            <a:ahLst/>
            <a:cxnLst/>
            <a:rect r="r" b="b" t="t" l="l"/>
            <a:pathLst>
              <a:path h="1257300" w="1047750">
                <a:moveTo>
                  <a:pt x="0" y="0"/>
                </a:moveTo>
                <a:lnTo>
                  <a:pt x="1047750" y="0"/>
                </a:lnTo>
                <a:lnTo>
                  <a:pt x="1047750" y="1257300"/>
                </a:lnTo>
                <a:lnTo>
                  <a:pt x="0" y="1257300"/>
                </a:lnTo>
                <a:lnTo>
                  <a:pt x="0" y="0"/>
                </a:lnTo>
                <a:close/>
              </a:path>
            </a:pathLst>
          </a:custGeom>
          <a:blipFill>
            <a:blip r:embed="rId6"/>
            <a:stretch>
              <a:fillRect l="0" t="0" r="0" b="0"/>
            </a:stretch>
          </a:blipFill>
        </p:spPr>
      </p:sp>
      <p:grpSp>
        <p:nvGrpSpPr>
          <p:cNvPr name="Group 25" id="25"/>
          <p:cNvGrpSpPr/>
          <p:nvPr/>
        </p:nvGrpSpPr>
        <p:grpSpPr>
          <a:xfrm rot="0">
            <a:off x="2095500" y="4814886"/>
            <a:ext cx="2619524" cy="436961"/>
            <a:chOff x="0" y="0"/>
            <a:chExt cx="3492698" cy="582614"/>
          </a:xfrm>
        </p:grpSpPr>
        <p:sp>
          <p:nvSpPr>
            <p:cNvPr name="Freeform 26" id="26"/>
            <p:cNvSpPr/>
            <p:nvPr/>
          </p:nvSpPr>
          <p:spPr>
            <a:xfrm flipH="false" flipV="false" rot="0">
              <a:off x="0" y="0"/>
              <a:ext cx="3492698" cy="582614"/>
            </a:xfrm>
            <a:custGeom>
              <a:avLst/>
              <a:gdLst/>
              <a:ahLst/>
              <a:cxnLst/>
              <a:rect r="r" b="b" t="t" l="l"/>
              <a:pathLst>
                <a:path h="582614" w="3492698">
                  <a:moveTo>
                    <a:pt x="0" y="0"/>
                  </a:moveTo>
                  <a:lnTo>
                    <a:pt x="3492698" y="0"/>
                  </a:lnTo>
                  <a:lnTo>
                    <a:pt x="3492698" y="582614"/>
                  </a:lnTo>
                  <a:lnTo>
                    <a:pt x="0" y="582614"/>
                  </a:lnTo>
                  <a:close/>
                </a:path>
              </a:pathLst>
            </a:custGeom>
            <a:solidFill>
              <a:srgbClr val="000000">
                <a:alpha val="0"/>
              </a:srgbClr>
            </a:solidFill>
          </p:spPr>
        </p:sp>
        <p:sp>
          <p:nvSpPr>
            <p:cNvPr name="TextBox 27" id="27"/>
            <p:cNvSpPr txBox="true"/>
            <p:nvPr/>
          </p:nvSpPr>
          <p:spPr>
            <a:xfrm>
              <a:off x="0" y="0"/>
              <a:ext cx="3492698" cy="582614"/>
            </a:xfrm>
            <a:prstGeom prst="rect">
              <a:avLst/>
            </a:prstGeom>
          </p:spPr>
          <p:txBody>
            <a:bodyPr anchor="t" rtlCol="false" tIns="0" lIns="0" bIns="0" rIns="0"/>
            <a:lstStyle/>
            <a:p>
              <a:pPr algn="l">
                <a:lnSpc>
                  <a:spcPts val="2562"/>
                </a:lnSpc>
              </a:pPr>
              <a:r>
                <a:rPr lang="en-US" sz="2062" b="true">
                  <a:solidFill>
                    <a:srgbClr val="405449"/>
                  </a:solidFill>
                  <a:latin typeface="Fraunces Bold"/>
                  <a:ea typeface="Fraunces Bold"/>
                  <a:cs typeface="Fraunces Bold"/>
                  <a:sym typeface="Fraunces Bold"/>
                </a:rPr>
                <a:t>Саджанець</a:t>
              </a:r>
            </a:p>
          </p:txBody>
        </p:sp>
      </p:grpSp>
      <p:grpSp>
        <p:nvGrpSpPr>
          <p:cNvPr name="Group 28" id="28"/>
          <p:cNvGrpSpPr/>
          <p:nvPr/>
        </p:nvGrpSpPr>
        <p:grpSpPr>
          <a:xfrm rot="0">
            <a:off x="2095500" y="5377458"/>
            <a:ext cx="8601075" cy="335161"/>
            <a:chOff x="0" y="0"/>
            <a:chExt cx="11468100" cy="446882"/>
          </a:xfrm>
        </p:grpSpPr>
        <p:sp>
          <p:nvSpPr>
            <p:cNvPr name="Freeform 29" id="29"/>
            <p:cNvSpPr/>
            <p:nvPr/>
          </p:nvSpPr>
          <p:spPr>
            <a:xfrm flipH="false" flipV="false" rot="0">
              <a:off x="0" y="0"/>
              <a:ext cx="11468100" cy="446882"/>
            </a:xfrm>
            <a:custGeom>
              <a:avLst/>
              <a:gdLst/>
              <a:ahLst/>
              <a:cxnLst/>
              <a:rect r="r" b="b" t="t" l="l"/>
              <a:pathLst>
                <a:path h="446882" w="11468100">
                  <a:moveTo>
                    <a:pt x="0" y="0"/>
                  </a:moveTo>
                  <a:lnTo>
                    <a:pt x="11468100" y="0"/>
                  </a:lnTo>
                  <a:lnTo>
                    <a:pt x="11468100" y="446882"/>
                  </a:lnTo>
                  <a:lnTo>
                    <a:pt x="0" y="446882"/>
                  </a:lnTo>
                  <a:close/>
                </a:path>
              </a:pathLst>
            </a:custGeom>
            <a:solidFill>
              <a:srgbClr val="000000">
                <a:alpha val="0"/>
              </a:srgbClr>
            </a:solidFill>
          </p:spPr>
        </p:sp>
        <p:sp>
          <p:nvSpPr>
            <p:cNvPr name="TextBox 30" id="30"/>
            <p:cNvSpPr txBox="true"/>
            <p:nvPr/>
          </p:nvSpPr>
          <p:spPr>
            <a:xfrm>
              <a:off x="0" y="-85725"/>
              <a:ext cx="11468100" cy="532607"/>
            </a:xfrm>
            <a:prstGeom prst="rect">
              <a:avLst/>
            </a:prstGeom>
          </p:spPr>
          <p:txBody>
            <a:bodyPr anchor="t" rtlCol="false" tIns="0" lIns="0" bIns="0" rIns="0"/>
            <a:lstStyle/>
            <a:p>
              <a:pPr algn="l">
                <a:lnSpc>
                  <a:spcPts val="2625"/>
                </a:lnSpc>
              </a:pPr>
              <a:r>
                <a:rPr lang="en-US" sz="1625">
                  <a:solidFill>
                    <a:srgbClr val="405449"/>
                  </a:solidFill>
                  <a:latin typeface="Arimo"/>
                  <a:ea typeface="Arimo"/>
                  <a:cs typeface="Arimo"/>
                  <a:sym typeface="Arimo"/>
                </a:rPr>
                <a:t>Молоде деревце набирає сили</a:t>
              </a:r>
            </a:p>
          </p:txBody>
        </p:sp>
      </p:grpSp>
      <p:sp>
        <p:nvSpPr>
          <p:cNvPr name="Freeform 31" id="31" descr="preencoded.png"/>
          <p:cNvSpPr/>
          <p:nvPr/>
        </p:nvSpPr>
        <p:spPr>
          <a:xfrm flipH="false" flipV="false" rot="0">
            <a:off x="733425" y="5972175"/>
            <a:ext cx="1047750" cy="1257300"/>
          </a:xfrm>
          <a:custGeom>
            <a:avLst/>
            <a:gdLst/>
            <a:ahLst/>
            <a:cxnLst/>
            <a:rect r="r" b="b" t="t" l="l"/>
            <a:pathLst>
              <a:path h="1257300" w="1047750">
                <a:moveTo>
                  <a:pt x="0" y="0"/>
                </a:moveTo>
                <a:lnTo>
                  <a:pt x="1047750" y="0"/>
                </a:lnTo>
                <a:lnTo>
                  <a:pt x="1047750" y="1257300"/>
                </a:lnTo>
                <a:lnTo>
                  <a:pt x="0" y="1257300"/>
                </a:lnTo>
                <a:lnTo>
                  <a:pt x="0" y="0"/>
                </a:lnTo>
                <a:close/>
              </a:path>
            </a:pathLst>
          </a:custGeom>
          <a:blipFill>
            <a:blip r:embed="rId7"/>
            <a:stretch>
              <a:fillRect l="0" t="0" r="0" b="0"/>
            </a:stretch>
          </a:blipFill>
        </p:spPr>
      </p:sp>
      <p:grpSp>
        <p:nvGrpSpPr>
          <p:cNvPr name="Group 32" id="32"/>
          <p:cNvGrpSpPr/>
          <p:nvPr/>
        </p:nvGrpSpPr>
        <p:grpSpPr>
          <a:xfrm rot="0">
            <a:off x="2095500" y="6072186"/>
            <a:ext cx="2619524" cy="436961"/>
            <a:chOff x="0" y="0"/>
            <a:chExt cx="3492698" cy="582614"/>
          </a:xfrm>
        </p:grpSpPr>
        <p:sp>
          <p:nvSpPr>
            <p:cNvPr name="Freeform 33" id="33"/>
            <p:cNvSpPr/>
            <p:nvPr/>
          </p:nvSpPr>
          <p:spPr>
            <a:xfrm flipH="false" flipV="false" rot="0">
              <a:off x="0" y="0"/>
              <a:ext cx="3492698" cy="582614"/>
            </a:xfrm>
            <a:custGeom>
              <a:avLst/>
              <a:gdLst/>
              <a:ahLst/>
              <a:cxnLst/>
              <a:rect r="r" b="b" t="t" l="l"/>
              <a:pathLst>
                <a:path h="582614" w="3492698">
                  <a:moveTo>
                    <a:pt x="0" y="0"/>
                  </a:moveTo>
                  <a:lnTo>
                    <a:pt x="3492698" y="0"/>
                  </a:lnTo>
                  <a:lnTo>
                    <a:pt x="3492698" y="582614"/>
                  </a:lnTo>
                  <a:lnTo>
                    <a:pt x="0" y="582614"/>
                  </a:lnTo>
                  <a:close/>
                </a:path>
              </a:pathLst>
            </a:custGeom>
            <a:solidFill>
              <a:srgbClr val="000000">
                <a:alpha val="0"/>
              </a:srgbClr>
            </a:solidFill>
          </p:spPr>
        </p:sp>
        <p:sp>
          <p:nvSpPr>
            <p:cNvPr name="TextBox 34" id="34"/>
            <p:cNvSpPr txBox="true"/>
            <p:nvPr/>
          </p:nvSpPr>
          <p:spPr>
            <a:xfrm>
              <a:off x="0" y="0"/>
              <a:ext cx="3492698" cy="582614"/>
            </a:xfrm>
            <a:prstGeom prst="rect">
              <a:avLst/>
            </a:prstGeom>
          </p:spPr>
          <p:txBody>
            <a:bodyPr anchor="t" rtlCol="false" tIns="0" lIns="0" bIns="0" rIns="0"/>
            <a:lstStyle/>
            <a:p>
              <a:pPr algn="l">
                <a:lnSpc>
                  <a:spcPts val="2562"/>
                </a:lnSpc>
              </a:pPr>
              <a:r>
                <a:rPr lang="en-US" sz="2062" b="true">
                  <a:solidFill>
                    <a:srgbClr val="405449"/>
                  </a:solidFill>
                  <a:latin typeface="Fraunces Bold"/>
                  <a:ea typeface="Fraunces Bold"/>
                  <a:cs typeface="Fraunces Bold"/>
                  <a:sym typeface="Fraunces Bold"/>
                </a:rPr>
                <a:t>Доросле дерево</a:t>
              </a:r>
            </a:p>
          </p:txBody>
        </p:sp>
      </p:grpSp>
      <p:grpSp>
        <p:nvGrpSpPr>
          <p:cNvPr name="Group 35" id="35"/>
          <p:cNvGrpSpPr/>
          <p:nvPr/>
        </p:nvGrpSpPr>
        <p:grpSpPr>
          <a:xfrm rot="0">
            <a:off x="2095500" y="6634757"/>
            <a:ext cx="8601075" cy="335161"/>
            <a:chOff x="0" y="0"/>
            <a:chExt cx="11468100" cy="446882"/>
          </a:xfrm>
        </p:grpSpPr>
        <p:sp>
          <p:nvSpPr>
            <p:cNvPr name="Freeform 36" id="36"/>
            <p:cNvSpPr/>
            <p:nvPr/>
          </p:nvSpPr>
          <p:spPr>
            <a:xfrm flipH="false" flipV="false" rot="0">
              <a:off x="0" y="0"/>
              <a:ext cx="11468100" cy="446882"/>
            </a:xfrm>
            <a:custGeom>
              <a:avLst/>
              <a:gdLst/>
              <a:ahLst/>
              <a:cxnLst/>
              <a:rect r="r" b="b" t="t" l="l"/>
              <a:pathLst>
                <a:path h="446882" w="11468100">
                  <a:moveTo>
                    <a:pt x="0" y="0"/>
                  </a:moveTo>
                  <a:lnTo>
                    <a:pt x="11468100" y="0"/>
                  </a:lnTo>
                  <a:lnTo>
                    <a:pt x="11468100" y="446882"/>
                  </a:lnTo>
                  <a:lnTo>
                    <a:pt x="0" y="446882"/>
                  </a:lnTo>
                  <a:close/>
                </a:path>
              </a:pathLst>
            </a:custGeom>
            <a:solidFill>
              <a:srgbClr val="000000">
                <a:alpha val="0"/>
              </a:srgbClr>
            </a:solidFill>
          </p:spPr>
        </p:sp>
        <p:sp>
          <p:nvSpPr>
            <p:cNvPr name="TextBox 37" id="37"/>
            <p:cNvSpPr txBox="true"/>
            <p:nvPr/>
          </p:nvSpPr>
          <p:spPr>
            <a:xfrm>
              <a:off x="0" y="-85725"/>
              <a:ext cx="11468100" cy="532607"/>
            </a:xfrm>
            <a:prstGeom prst="rect">
              <a:avLst/>
            </a:prstGeom>
          </p:spPr>
          <p:txBody>
            <a:bodyPr anchor="t" rtlCol="false" tIns="0" lIns="0" bIns="0" rIns="0"/>
            <a:lstStyle/>
            <a:p>
              <a:pPr algn="l">
                <a:lnSpc>
                  <a:spcPts val="2625"/>
                </a:lnSpc>
              </a:pPr>
              <a:r>
                <a:rPr lang="en-US" sz="1625">
                  <a:solidFill>
                    <a:srgbClr val="405449"/>
                  </a:solidFill>
                  <a:latin typeface="Arimo"/>
                  <a:ea typeface="Arimo"/>
                  <a:cs typeface="Arimo"/>
                  <a:sym typeface="Arimo"/>
                </a:rPr>
                <a:t>Повноцінна частина лісової екосистеми</a:t>
              </a:r>
            </a:p>
          </p:txBody>
        </p:sp>
      </p:grpSp>
      <p:grpSp>
        <p:nvGrpSpPr>
          <p:cNvPr name="Group 38" id="38"/>
          <p:cNvGrpSpPr/>
          <p:nvPr/>
        </p:nvGrpSpPr>
        <p:grpSpPr>
          <a:xfrm rot="0">
            <a:off x="733425" y="7465219"/>
            <a:ext cx="9963150" cy="1005483"/>
            <a:chOff x="0" y="0"/>
            <a:chExt cx="13284200" cy="1340643"/>
          </a:xfrm>
        </p:grpSpPr>
        <p:sp>
          <p:nvSpPr>
            <p:cNvPr name="Freeform 39" id="39"/>
            <p:cNvSpPr/>
            <p:nvPr/>
          </p:nvSpPr>
          <p:spPr>
            <a:xfrm flipH="false" flipV="false" rot="0">
              <a:off x="0" y="0"/>
              <a:ext cx="13284200" cy="1340643"/>
            </a:xfrm>
            <a:custGeom>
              <a:avLst/>
              <a:gdLst/>
              <a:ahLst/>
              <a:cxnLst/>
              <a:rect r="r" b="b" t="t" l="l"/>
              <a:pathLst>
                <a:path h="1340643" w="13284200">
                  <a:moveTo>
                    <a:pt x="0" y="0"/>
                  </a:moveTo>
                  <a:lnTo>
                    <a:pt x="13284200" y="0"/>
                  </a:lnTo>
                  <a:lnTo>
                    <a:pt x="13284200" y="1340643"/>
                  </a:lnTo>
                  <a:lnTo>
                    <a:pt x="0" y="1340643"/>
                  </a:lnTo>
                  <a:close/>
                </a:path>
              </a:pathLst>
            </a:custGeom>
            <a:solidFill>
              <a:srgbClr val="000000">
                <a:alpha val="0"/>
              </a:srgbClr>
            </a:solidFill>
          </p:spPr>
        </p:sp>
        <p:sp>
          <p:nvSpPr>
            <p:cNvPr name="TextBox 40" id="40"/>
            <p:cNvSpPr txBox="true"/>
            <p:nvPr/>
          </p:nvSpPr>
          <p:spPr>
            <a:xfrm>
              <a:off x="0" y="-85725"/>
              <a:ext cx="13284200" cy="1426368"/>
            </a:xfrm>
            <a:prstGeom prst="rect">
              <a:avLst/>
            </a:prstGeom>
          </p:spPr>
          <p:txBody>
            <a:bodyPr anchor="t" rtlCol="false" tIns="0" lIns="0" bIns="0" rIns="0"/>
            <a:lstStyle/>
            <a:p>
              <a:pPr algn="l">
                <a:lnSpc>
                  <a:spcPts val="2625"/>
                </a:lnSpc>
              </a:pPr>
              <a:r>
                <a:rPr lang="en-US" sz="1625">
                  <a:solidFill>
                    <a:srgbClr val="405449"/>
                  </a:solidFill>
                  <a:latin typeface="Arimo"/>
                  <a:ea typeface="Arimo"/>
                  <a:cs typeface="Arimo"/>
                  <a:sym typeface="Arimo"/>
                </a:rPr>
                <a:t>Відновлення лісів – це важливий процес, який потребує часу та зусиль. Від маленької насінини до величного дерева проходять десятки років. Наприклад, дуб росте близько 100 років, перш ніж досягає своєї повної величини.</a:t>
              </a:r>
            </a:p>
          </p:txBody>
        </p:sp>
      </p:grpSp>
      <p:grpSp>
        <p:nvGrpSpPr>
          <p:cNvPr name="Group 41" id="41"/>
          <p:cNvGrpSpPr/>
          <p:nvPr/>
        </p:nvGrpSpPr>
        <p:grpSpPr>
          <a:xfrm rot="0">
            <a:off x="733425" y="8706445"/>
            <a:ext cx="9963150" cy="1005483"/>
            <a:chOff x="0" y="0"/>
            <a:chExt cx="13284200" cy="1340643"/>
          </a:xfrm>
        </p:grpSpPr>
        <p:sp>
          <p:nvSpPr>
            <p:cNvPr name="Freeform 42" id="42"/>
            <p:cNvSpPr/>
            <p:nvPr/>
          </p:nvSpPr>
          <p:spPr>
            <a:xfrm flipH="false" flipV="false" rot="0">
              <a:off x="0" y="0"/>
              <a:ext cx="13284200" cy="1340643"/>
            </a:xfrm>
            <a:custGeom>
              <a:avLst/>
              <a:gdLst/>
              <a:ahLst/>
              <a:cxnLst/>
              <a:rect r="r" b="b" t="t" l="l"/>
              <a:pathLst>
                <a:path h="1340643" w="13284200">
                  <a:moveTo>
                    <a:pt x="0" y="0"/>
                  </a:moveTo>
                  <a:lnTo>
                    <a:pt x="13284200" y="0"/>
                  </a:lnTo>
                  <a:lnTo>
                    <a:pt x="13284200" y="1340643"/>
                  </a:lnTo>
                  <a:lnTo>
                    <a:pt x="0" y="1340643"/>
                  </a:lnTo>
                  <a:close/>
                </a:path>
              </a:pathLst>
            </a:custGeom>
            <a:solidFill>
              <a:srgbClr val="000000">
                <a:alpha val="0"/>
              </a:srgbClr>
            </a:solidFill>
          </p:spPr>
        </p:sp>
        <p:sp>
          <p:nvSpPr>
            <p:cNvPr name="TextBox 43" id="43"/>
            <p:cNvSpPr txBox="true"/>
            <p:nvPr/>
          </p:nvSpPr>
          <p:spPr>
            <a:xfrm>
              <a:off x="0" y="-85725"/>
              <a:ext cx="13284200" cy="1426368"/>
            </a:xfrm>
            <a:prstGeom prst="rect">
              <a:avLst/>
            </a:prstGeom>
          </p:spPr>
          <p:txBody>
            <a:bodyPr anchor="t" rtlCol="false" tIns="0" lIns="0" bIns="0" rIns="0"/>
            <a:lstStyle/>
            <a:p>
              <a:pPr algn="l">
                <a:lnSpc>
                  <a:spcPts val="2625"/>
                </a:lnSpc>
              </a:pPr>
              <a:r>
                <a:rPr lang="en-US" sz="1625">
                  <a:solidFill>
                    <a:srgbClr val="405449"/>
                  </a:solidFill>
                  <a:latin typeface="Arimo"/>
                  <a:ea typeface="Arimo"/>
                  <a:cs typeface="Arimo"/>
                  <a:sym typeface="Arimo"/>
                </a:rPr>
                <a:t>В Україні щороку проводяться масштабні акції з відновлення лісів. Тисячі волонтерів, від школярів до дорослих, беруть участь у висадженні нових дерев. Завдяки таким зусиллям, деякі території, втрачені через вирубку або пожежі, поступово відновлюються.</a:t>
              </a:r>
            </a:p>
          </p:txBody>
        </p:sp>
      </p:grpSp>
    </p:spTree>
  </p:cSld>
  <p:clrMapOvr>
    <a:masterClrMapping/>
  </p:clrMapOvr>
  <p:transition spd="fast">
    <p:wipe dir="l"/>
  </p:transition>
</p:sld>
</file>

<file path=ppt/slides/slide10.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0" y="0"/>
            <a:ext cx="18288000" cy="10287000"/>
            <a:chOff x="0" y="0"/>
            <a:chExt cx="24384000" cy="13716000"/>
          </a:xfrm>
        </p:grpSpPr>
        <p:sp>
          <p:nvSpPr>
            <p:cNvPr name="Freeform 3" id="3"/>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DEEEE1"/>
            </a:solidFill>
          </p:spPr>
        </p:sp>
      </p:grpSp>
      <p:grpSp>
        <p:nvGrpSpPr>
          <p:cNvPr name="Group 4" id="4"/>
          <p:cNvGrpSpPr/>
          <p:nvPr/>
        </p:nvGrpSpPr>
        <p:grpSpPr>
          <a:xfrm rot="0">
            <a:off x="0" y="0"/>
            <a:ext cx="18288000" cy="10287000"/>
            <a:chOff x="0" y="0"/>
            <a:chExt cx="24384000" cy="13716000"/>
          </a:xfrm>
        </p:grpSpPr>
        <p:sp>
          <p:nvSpPr>
            <p:cNvPr name="Freeform 5" id="5"/>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FAFFFA"/>
            </a:solidFill>
          </p:spPr>
        </p:sp>
      </p:grpSp>
      <p:grpSp>
        <p:nvGrpSpPr>
          <p:cNvPr name="Group 6" id="6"/>
          <p:cNvGrpSpPr/>
          <p:nvPr/>
        </p:nvGrpSpPr>
        <p:grpSpPr>
          <a:xfrm rot="0">
            <a:off x="887016" y="443806"/>
            <a:ext cx="10922496" cy="1045221"/>
            <a:chOff x="0" y="0"/>
            <a:chExt cx="14563328" cy="1393627"/>
          </a:xfrm>
        </p:grpSpPr>
        <p:sp>
          <p:nvSpPr>
            <p:cNvPr name="Freeform 7" id="7"/>
            <p:cNvSpPr/>
            <p:nvPr/>
          </p:nvSpPr>
          <p:spPr>
            <a:xfrm flipH="false" flipV="false" rot="0">
              <a:off x="0" y="0"/>
              <a:ext cx="14563328" cy="1393628"/>
            </a:xfrm>
            <a:custGeom>
              <a:avLst/>
              <a:gdLst/>
              <a:ahLst/>
              <a:cxnLst/>
              <a:rect r="r" b="b" t="t" l="l"/>
              <a:pathLst>
                <a:path h="1393628" w="14563328">
                  <a:moveTo>
                    <a:pt x="0" y="0"/>
                  </a:moveTo>
                  <a:lnTo>
                    <a:pt x="14563328" y="0"/>
                  </a:lnTo>
                  <a:lnTo>
                    <a:pt x="14563328" y="1393628"/>
                  </a:lnTo>
                  <a:lnTo>
                    <a:pt x="0" y="1393628"/>
                  </a:lnTo>
                  <a:close/>
                </a:path>
              </a:pathLst>
            </a:custGeom>
            <a:solidFill>
              <a:srgbClr val="000000">
                <a:alpha val="0"/>
              </a:srgbClr>
            </a:solidFill>
          </p:spPr>
        </p:sp>
        <p:sp>
          <p:nvSpPr>
            <p:cNvPr name="TextBox 8" id="8"/>
            <p:cNvSpPr txBox="true"/>
            <p:nvPr/>
          </p:nvSpPr>
          <p:spPr>
            <a:xfrm>
              <a:off x="0" y="-19050"/>
              <a:ext cx="14563328" cy="1412677"/>
            </a:xfrm>
            <a:prstGeom prst="rect">
              <a:avLst/>
            </a:prstGeom>
          </p:spPr>
          <p:txBody>
            <a:bodyPr anchor="t" rtlCol="false" tIns="0" lIns="0" bIns="0" rIns="0"/>
            <a:lstStyle/>
            <a:p>
              <a:pPr algn="l">
                <a:lnSpc>
                  <a:spcPts val="6187"/>
                </a:lnSpc>
              </a:pPr>
              <a:r>
                <a:rPr lang="en-US" sz="4937" b="true">
                  <a:solidFill>
                    <a:srgbClr val="3B4540"/>
                  </a:solidFill>
                  <a:latin typeface="Fraunces Bold"/>
                  <a:ea typeface="Fraunces Bold"/>
                  <a:cs typeface="Fraunces Bold"/>
                  <a:sym typeface="Fraunces Bold"/>
                </a:rPr>
                <a:t>Ліс та його неймовірні мешканці</a:t>
              </a:r>
            </a:p>
          </p:txBody>
        </p:sp>
      </p:grpSp>
      <p:sp>
        <p:nvSpPr>
          <p:cNvPr name="Freeform 9" id="9" descr="preencoded.png"/>
          <p:cNvSpPr/>
          <p:nvPr/>
        </p:nvSpPr>
        <p:spPr>
          <a:xfrm flipH="false" flipV="false" rot="0">
            <a:off x="887016" y="1995934"/>
            <a:ext cx="5251251" cy="3245495"/>
          </a:xfrm>
          <a:custGeom>
            <a:avLst/>
            <a:gdLst/>
            <a:ahLst/>
            <a:cxnLst/>
            <a:rect r="r" b="b" t="t" l="l"/>
            <a:pathLst>
              <a:path h="3245495" w="5251251">
                <a:moveTo>
                  <a:pt x="0" y="0"/>
                </a:moveTo>
                <a:lnTo>
                  <a:pt x="5251252" y="0"/>
                </a:lnTo>
                <a:lnTo>
                  <a:pt x="5251252" y="3245495"/>
                </a:lnTo>
                <a:lnTo>
                  <a:pt x="0" y="3245495"/>
                </a:lnTo>
                <a:lnTo>
                  <a:pt x="0" y="0"/>
                </a:lnTo>
                <a:close/>
              </a:path>
            </a:pathLst>
          </a:custGeom>
          <a:blipFill>
            <a:blip r:embed="rId3"/>
            <a:stretch>
              <a:fillRect l="0" t="-67" r="0" b="-67"/>
            </a:stretch>
          </a:blipFill>
        </p:spPr>
      </p:sp>
      <p:grpSp>
        <p:nvGrpSpPr>
          <p:cNvPr name="Group 10" id="10"/>
          <p:cNvGrpSpPr/>
          <p:nvPr/>
        </p:nvGrpSpPr>
        <p:grpSpPr>
          <a:xfrm rot="0">
            <a:off x="887016" y="5443741"/>
            <a:ext cx="3168104" cy="510425"/>
            <a:chOff x="0" y="0"/>
            <a:chExt cx="4224138" cy="680567"/>
          </a:xfrm>
        </p:grpSpPr>
        <p:sp>
          <p:nvSpPr>
            <p:cNvPr name="Freeform 11" id="11"/>
            <p:cNvSpPr/>
            <p:nvPr/>
          </p:nvSpPr>
          <p:spPr>
            <a:xfrm flipH="false" flipV="false" rot="0">
              <a:off x="0" y="0"/>
              <a:ext cx="4224138" cy="680567"/>
            </a:xfrm>
            <a:custGeom>
              <a:avLst/>
              <a:gdLst/>
              <a:ahLst/>
              <a:cxnLst/>
              <a:rect r="r" b="b" t="t" l="l"/>
              <a:pathLst>
                <a:path h="680567" w="4224138">
                  <a:moveTo>
                    <a:pt x="0" y="0"/>
                  </a:moveTo>
                  <a:lnTo>
                    <a:pt x="4224138" y="0"/>
                  </a:lnTo>
                  <a:lnTo>
                    <a:pt x="4224138" y="680567"/>
                  </a:lnTo>
                  <a:lnTo>
                    <a:pt x="0" y="680567"/>
                  </a:lnTo>
                  <a:close/>
                </a:path>
              </a:pathLst>
            </a:custGeom>
            <a:solidFill>
              <a:srgbClr val="000000">
                <a:alpha val="0"/>
              </a:srgbClr>
            </a:solidFill>
          </p:spPr>
        </p:sp>
        <p:sp>
          <p:nvSpPr>
            <p:cNvPr name="TextBox 12" id="12"/>
            <p:cNvSpPr txBox="true"/>
            <p:nvPr/>
          </p:nvSpPr>
          <p:spPr>
            <a:xfrm>
              <a:off x="0" y="-9525"/>
              <a:ext cx="4224138" cy="690092"/>
            </a:xfrm>
            <a:prstGeom prst="rect">
              <a:avLst/>
            </a:prstGeom>
          </p:spPr>
          <p:txBody>
            <a:bodyPr anchor="t" rtlCol="false" tIns="0" lIns="0" bIns="0" rIns="0"/>
            <a:lstStyle/>
            <a:p>
              <a:pPr algn="l">
                <a:lnSpc>
                  <a:spcPts val="3062"/>
                </a:lnSpc>
              </a:pPr>
              <a:r>
                <a:rPr lang="en-US" sz="2437" b="true">
                  <a:solidFill>
                    <a:srgbClr val="405449"/>
                  </a:solidFill>
                  <a:latin typeface="Fraunces Bold"/>
                  <a:ea typeface="Fraunces Bold"/>
                  <a:cs typeface="Fraunces Bold"/>
                  <a:sym typeface="Fraunces Bold"/>
                </a:rPr>
                <a:t>Білка звичайна</a:t>
              </a:r>
            </a:p>
          </p:txBody>
        </p:sp>
      </p:grpSp>
      <p:grpSp>
        <p:nvGrpSpPr>
          <p:cNvPr name="Group 13" id="13"/>
          <p:cNvGrpSpPr/>
          <p:nvPr/>
        </p:nvGrpSpPr>
        <p:grpSpPr>
          <a:xfrm rot="0">
            <a:off x="887016" y="6106120"/>
            <a:ext cx="5251251" cy="2027039"/>
            <a:chOff x="0" y="0"/>
            <a:chExt cx="7001668" cy="2702718"/>
          </a:xfrm>
        </p:grpSpPr>
        <p:sp>
          <p:nvSpPr>
            <p:cNvPr name="Freeform 14" id="14"/>
            <p:cNvSpPr/>
            <p:nvPr/>
          </p:nvSpPr>
          <p:spPr>
            <a:xfrm flipH="false" flipV="false" rot="0">
              <a:off x="0" y="0"/>
              <a:ext cx="7001668" cy="2702718"/>
            </a:xfrm>
            <a:custGeom>
              <a:avLst/>
              <a:gdLst/>
              <a:ahLst/>
              <a:cxnLst/>
              <a:rect r="r" b="b" t="t" l="l"/>
              <a:pathLst>
                <a:path h="2702718" w="7001668">
                  <a:moveTo>
                    <a:pt x="0" y="0"/>
                  </a:moveTo>
                  <a:lnTo>
                    <a:pt x="7001668" y="0"/>
                  </a:lnTo>
                  <a:lnTo>
                    <a:pt x="7001668" y="2702718"/>
                  </a:lnTo>
                  <a:lnTo>
                    <a:pt x="0" y="2702718"/>
                  </a:lnTo>
                  <a:close/>
                </a:path>
              </a:pathLst>
            </a:custGeom>
            <a:solidFill>
              <a:srgbClr val="000000">
                <a:alpha val="0"/>
              </a:srgbClr>
            </a:solidFill>
          </p:spPr>
        </p:sp>
        <p:sp>
          <p:nvSpPr>
            <p:cNvPr name="TextBox 15" id="15"/>
            <p:cNvSpPr txBox="true"/>
            <p:nvPr/>
          </p:nvSpPr>
          <p:spPr>
            <a:xfrm>
              <a:off x="0" y="-95250"/>
              <a:ext cx="7001668" cy="2797968"/>
            </a:xfrm>
            <a:prstGeom prst="rect">
              <a:avLst/>
            </a:prstGeom>
          </p:spPr>
          <p:txBody>
            <a:bodyPr anchor="t" rtlCol="false" tIns="0" lIns="0" bIns="0" rIns="0"/>
            <a:lstStyle/>
            <a:p>
              <a:pPr algn="l">
                <a:lnSpc>
                  <a:spcPts val="3187"/>
                </a:lnSpc>
              </a:pPr>
              <a:r>
                <a:rPr lang="en-US" sz="1937">
                  <a:solidFill>
                    <a:srgbClr val="405449"/>
                  </a:solidFill>
                  <a:latin typeface="Arimo"/>
                  <a:ea typeface="Arimo"/>
                  <a:cs typeface="Arimo"/>
                  <a:sym typeface="Arimo"/>
                </a:rPr>
                <a:t>Цей спритний гризун є символом лісу. Білки будують гнізда на деревах і накопичують запаси горіхів та шишок на зиму. Вони відіграють важливу роль у розповсюдженні насіння дерев.</a:t>
              </a:r>
            </a:p>
          </p:txBody>
        </p:sp>
      </p:grpSp>
      <p:sp>
        <p:nvSpPr>
          <p:cNvPr name="Freeform 16" id="16" descr="preencoded.png"/>
          <p:cNvSpPr/>
          <p:nvPr/>
        </p:nvSpPr>
        <p:spPr>
          <a:xfrm flipH="false" flipV="false" rot="0">
            <a:off x="6518374" y="1995934"/>
            <a:ext cx="5251251" cy="3245495"/>
          </a:xfrm>
          <a:custGeom>
            <a:avLst/>
            <a:gdLst/>
            <a:ahLst/>
            <a:cxnLst/>
            <a:rect r="r" b="b" t="t" l="l"/>
            <a:pathLst>
              <a:path h="3245495" w="5251251">
                <a:moveTo>
                  <a:pt x="0" y="0"/>
                </a:moveTo>
                <a:lnTo>
                  <a:pt x="5251251" y="0"/>
                </a:lnTo>
                <a:lnTo>
                  <a:pt x="5251251" y="3245495"/>
                </a:lnTo>
                <a:lnTo>
                  <a:pt x="0" y="3245495"/>
                </a:lnTo>
                <a:lnTo>
                  <a:pt x="0" y="0"/>
                </a:lnTo>
                <a:close/>
              </a:path>
            </a:pathLst>
          </a:custGeom>
          <a:blipFill>
            <a:blip r:embed="rId4"/>
            <a:stretch>
              <a:fillRect l="0" t="-67" r="0" b="-67"/>
            </a:stretch>
          </a:blipFill>
        </p:spPr>
      </p:sp>
      <p:grpSp>
        <p:nvGrpSpPr>
          <p:cNvPr name="Group 17" id="17"/>
          <p:cNvGrpSpPr/>
          <p:nvPr/>
        </p:nvGrpSpPr>
        <p:grpSpPr>
          <a:xfrm rot="0">
            <a:off x="6518374" y="5443741"/>
            <a:ext cx="3168104" cy="510425"/>
            <a:chOff x="0" y="0"/>
            <a:chExt cx="4224138" cy="680567"/>
          </a:xfrm>
        </p:grpSpPr>
        <p:sp>
          <p:nvSpPr>
            <p:cNvPr name="Freeform 18" id="18"/>
            <p:cNvSpPr/>
            <p:nvPr/>
          </p:nvSpPr>
          <p:spPr>
            <a:xfrm flipH="false" flipV="false" rot="0">
              <a:off x="0" y="0"/>
              <a:ext cx="4224138" cy="680567"/>
            </a:xfrm>
            <a:custGeom>
              <a:avLst/>
              <a:gdLst/>
              <a:ahLst/>
              <a:cxnLst/>
              <a:rect r="r" b="b" t="t" l="l"/>
              <a:pathLst>
                <a:path h="680567" w="4224138">
                  <a:moveTo>
                    <a:pt x="0" y="0"/>
                  </a:moveTo>
                  <a:lnTo>
                    <a:pt x="4224138" y="0"/>
                  </a:lnTo>
                  <a:lnTo>
                    <a:pt x="4224138" y="680567"/>
                  </a:lnTo>
                  <a:lnTo>
                    <a:pt x="0" y="680567"/>
                  </a:lnTo>
                  <a:close/>
                </a:path>
              </a:pathLst>
            </a:custGeom>
            <a:solidFill>
              <a:srgbClr val="000000">
                <a:alpha val="0"/>
              </a:srgbClr>
            </a:solidFill>
          </p:spPr>
        </p:sp>
        <p:sp>
          <p:nvSpPr>
            <p:cNvPr name="TextBox 19" id="19"/>
            <p:cNvSpPr txBox="true"/>
            <p:nvPr/>
          </p:nvSpPr>
          <p:spPr>
            <a:xfrm>
              <a:off x="0" y="-9525"/>
              <a:ext cx="4224138" cy="690092"/>
            </a:xfrm>
            <a:prstGeom prst="rect">
              <a:avLst/>
            </a:prstGeom>
          </p:spPr>
          <p:txBody>
            <a:bodyPr anchor="t" rtlCol="false" tIns="0" lIns="0" bIns="0" rIns="0"/>
            <a:lstStyle/>
            <a:p>
              <a:pPr algn="l">
                <a:lnSpc>
                  <a:spcPts val="3062"/>
                </a:lnSpc>
              </a:pPr>
              <a:r>
                <a:rPr lang="en-US" sz="2437" b="true">
                  <a:solidFill>
                    <a:srgbClr val="405449"/>
                  </a:solidFill>
                  <a:latin typeface="Fraunces Bold"/>
                  <a:ea typeface="Fraunces Bold"/>
                  <a:cs typeface="Fraunces Bold"/>
                  <a:sym typeface="Fraunces Bold"/>
                </a:rPr>
                <a:t>Бурий ведмідь</a:t>
              </a:r>
            </a:p>
          </p:txBody>
        </p:sp>
      </p:grpSp>
      <p:grpSp>
        <p:nvGrpSpPr>
          <p:cNvPr name="Group 20" id="20"/>
          <p:cNvGrpSpPr/>
          <p:nvPr/>
        </p:nvGrpSpPr>
        <p:grpSpPr>
          <a:xfrm rot="0">
            <a:off x="6518374" y="6106120"/>
            <a:ext cx="5251251" cy="2027039"/>
            <a:chOff x="0" y="0"/>
            <a:chExt cx="7001668" cy="2702718"/>
          </a:xfrm>
        </p:grpSpPr>
        <p:sp>
          <p:nvSpPr>
            <p:cNvPr name="Freeform 21" id="21"/>
            <p:cNvSpPr/>
            <p:nvPr/>
          </p:nvSpPr>
          <p:spPr>
            <a:xfrm flipH="false" flipV="false" rot="0">
              <a:off x="0" y="0"/>
              <a:ext cx="7001668" cy="2702718"/>
            </a:xfrm>
            <a:custGeom>
              <a:avLst/>
              <a:gdLst/>
              <a:ahLst/>
              <a:cxnLst/>
              <a:rect r="r" b="b" t="t" l="l"/>
              <a:pathLst>
                <a:path h="2702718" w="7001668">
                  <a:moveTo>
                    <a:pt x="0" y="0"/>
                  </a:moveTo>
                  <a:lnTo>
                    <a:pt x="7001668" y="0"/>
                  </a:lnTo>
                  <a:lnTo>
                    <a:pt x="7001668" y="2702718"/>
                  </a:lnTo>
                  <a:lnTo>
                    <a:pt x="0" y="2702718"/>
                  </a:lnTo>
                  <a:close/>
                </a:path>
              </a:pathLst>
            </a:custGeom>
            <a:solidFill>
              <a:srgbClr val="000000">
                <a:alpha val="0"/>
              </a:srgbClr>
            </a:solidFill>
          </p:spPr>
        </p:sp>
        <p:sp>
          <p:nvSpPr>
            <p:cNvPr name="TextBox 22" id="22"/>
            <p:cNvSpPr txBox="true"/>
            <p:nvPr/>
          </p:nvSpPr>
          <p:spPr>
            <a:xfrm>
              <a:off x="0" y="-95250"/>
              <a:ext cx="7001668" cy="2797968"/>
            </a:xfrm>
            <a:prstGeom prst="rect">
              <a:avLst/>
            </a:prstGeom>
          </p:spPr>
          <p:txBody>
            <a:bodyPr anchor="t" rtlCol="false" tIns="0" lIns="0" bIns="0" rIns="0"/>
            <a:lstStyle/>
            <a:p>
              <a:pPr algn="l">
                <a:lnSpc>
                  <a:spcPts val="3187"/>
                </a:lnSpc>
              </a:pPr>
              <a:r>
                <a:rPr lang="en-US" sz="1937">
                  <a:solidFill>
                    <a:srgbClr val="405449"/>
                  </a:solidFill>
                  <a:latin typeface="Arimo"/>
                  <a:ea typeface="Arimo"/>
                  <a:cs typeface="Arimo"/>
                  <a:sym typeface="Arimo"/>
                </a:rPr>
                <a:t>Найбільший хижак європейських лісів. В Україні бурі ведмеді зустрічаються в Карпатах. Ці могутні тварини потребують великих територій лісу для полювання та влаштування барлогів.</a:t>
              </a:r>
            </a:p>
          </p:txBody>
        </p:sp>
      </p:grpSp>
      <p:sp>
        <p:nvSpPr>
          <p:cNvPr name="Freeform 23" id="23" descr="preencoded.png"/>
          <p:cNvSpPr/>
          <p:nvPr/>
        </p:nvSpPr>
        <p:spPr>
          <a:xfrm flipH="false" flipV="false" rot="0">
            <a:off x="12149732" y="1995934"/>
            <a:ext cx="5251251" cy="3245495"/>
          </a:xfrm>
          <a:custGeom>
            <a:avLst/>
            <a:gdLst/>
            <a:ahLst/>
            <a:cxnLst/>
            <a:rect r="r" b="b" t="t" l="l"/>
            <a:pathLst>
              <a:path h="3245495" w="5251251">
                <a:moveTo>
                  <a:pt x="0" y="0"/>
                </a:moveTo>
                <a:lnTo>
                  <a:pt x="5251252" y="0"/>
                </a:lnTo>
                <a:lnTo>
                  <a:pt x="5251252" y="3245495"/>
                </a:lnTo>
                <a:lnTo>
                  <a:pt x="0" y="3245495"/>
                </a:lnTo>
                <a:lnTo>
                  <a:pt x="0" y="0"/>
                </a:lnTo>
                <a:close/>
              </a:path>
            </a:pathLst>
          </a:custGeom>
          <a:blipFill>
            <a:blip r:embed="rId5"/>
            <a:stretch>
              <a:fillRect l="0" t="-67" r="0" b="-67"/>
            </a:stretch>
          </a:blipFill>
        </p:spPr>
      </p:sp>
      <p:grpSp>
        <p:nvGrpSpPr>
          <p:cNvPr name="Group 24" id="24"/>
          <p:cNvGrpSpPr/>
          <p:nvPr/>
        </p:nvGrpSpPr>
        <p:grpSpPr>
          <a:xfrm rot="0">
            <a:off x="12149732" y="5443741"/>
            <a:ext cx="3168104" cy="510425"/>
            <a:chOff x="0" y="0"/>
            <a:chExt cx="4224138" cy="680567"/>
          </a:xfrm>
        </p:grpSpPr>
        <p:sp>
          <p:nvSpPr>
            <p:cNvPr name="Freeform 25" id="25"/>
            <p:cNvSpPr/>
            <p:nvPr/>
          </p:nvSpPr>
          <p:spPr>
            <a:xfrm flipH="false" flipV="false" rot="0">
              <a:off x="0" y="0"/>
              <a:ext cx="4224138" cy="680567"/>
            </a:xfrm>
            <a:custGeom>
              <a:avLst/>
              <a:gdLst/>
              <a:ahLst/>
              <a:cxnLst/>
              <a:rect r="r" b="b" t="t" l="l"/>
              <a:pathLst>
                <a:path h="680567" w="4224138">
                  <a:moveTo>
                    <a:pt x="0" y="0"/>
                  </a:moveTo>
                  <a:lnTo>
                    <a:pt x="4224138" y="0"/>
                  </a:lnTo>
                  <a:lnTo>
                    <a:pt x="4224138" y="680567"/>
                  </a:lnTo>
                  <a:lnTo>
                    <a:pt x="0" y="680567"/>
                  </a:lnTo>
                  <a:close/>
                </a:path>
              </a:pathLst>
            </a:custGeom>
            <a:solidFill>
              <a:srgbClr val="000000">
                <a:alpha val="0"/>
              </a:srgbClr>
            </a:solidFill>
          </p:spPr>
        </p:sp>
        <p:sp>
          <p:nvSpPr>
            <p:cNvPr name="TextBox 26" id="26"/>
            <p:cNvSpPr txBox="true"/>
            <p:nvPr/>
          </p:nvSpPr>
          <p:spPr>
            <a:xfrm>
              <a:off x="0" y="-9525"/>
              <a:ext cx="4224138" cy="690092"/>
            </a:xfrm>
            <a:prstGeom prst="rect">
              <a:avLst/>
            </a:prstGeom>
          </p:spPr>
          <p:txBody>
            <a:bodyPr anchor="t" rtlCol="false" tIns="0" lIns="0" bIns="0" rIns="0"/>
            <a:lstStyle/>
            <a:p>
              <a:pPr algn="l">
                <a:lnSpc>
                  <a:spcPts val="3062"/>
                </a:lnSpc>
              </a:pPr>
              <a:r>
                <a:rPr lang="en-US" sz="2437" b="true">
                  <a:solidFill>
                    <a:srgbClr val="405449"/>
                  </a:solidFill>
                  <a:latin typeface="Fraunces Bold"/>
                  <a:ea typeface="Fraunces Bold"/>
                  <a:cs typeface="Fraunces Bold"/>
                  <a:sym typeface="Fraunces Bold"/>
                </a:rPr>
                <a:t>Сова сіра</a:t>
              </a:r>
            </a:p>
          </p:txBody>
        </p:sp>
      </p:grpSp>
      <p:grpSp>
        <p:nvGrpSpPr>
          <p:cNvPr name="Group 27" id="27"/>
          <p:cNvGrpSpPr/>
          <p:nvPr/>
        </p:nvGrpSpPr>
        <p:grpSpPr>
          <a:xfrm rot="0">
            <a:off x="12149732" y="6106120"/>
            <a:ext cx="5251251" cy="2027039"/>
            <a:chOff x="0" y="0"/>
            <a:chExt cx="7001668" cy="2702718"/>
          </a:xfrm>
        </p:grpSpPr>
        <p:sp>
          <p:nvSpPr>
            <p:cNvPr name="Freeform 28" id="28"/>
            <p:cNvSpPr/>
            <p:nvPr/>
          </p:nvSpPr>
          <p:spPr>
            <a:xfrm flipH="false" flipV="false" rot="0">
              <a:off x="0" y="0"/>
              <a:ext cx="7001668" cy="2702718"/>
            </a:xfrm>
            <a:custGeom>
              <a:avLst/>
              <a:gdLst/>
              <a:ahLst/>
              <a:cxnLst/>
              <a:rect r="r" b="b" t="t" l="l"/>
              <a:pathLst>
                <a:path h="2702718" w="7001668">
                  <a:moveTo>
                    <a:pt x="0" y="0"/>
                  </a:moveTo>
                  <a:lnTo>
                    <a:pt x="7001668" y="0"/>
                  </a:lnTo>
                  <a:lnTo>
                    <a:pt x="7001668" y="2702718"/>
                  </a:lnTo>
                  <a:lnTo>
                    <a:pt x="0" y="2702718"/>
                  </a:lnTo>
                  <a:close/>
                </a:path>
              </a:pathLst>
            </a:custGeom>
            <a:solidFill>
              <a:srgbClr val="000000">
                <a:alpha val="0"/>
              </a:srgbClr>
            </a:solidFill>
          </p:spPr>
        </p:sp>
        <p:sp>
          <p:nvSpPr>
            <p:cNvPr name="TextBox 29" id="29"/>
            <p:cNvSpPr txBox="true"/>
            <p:nvPr/>
          </p:nvSpPr>
          <p:spPr>
            <a:xfrm>
              <a:off x="0" y="-95250"/>
              <a:ext cx="7001668" cy="2797968"/>
            </a:xfrm>
            <a:prstGeom prst="rect">
              <a:avLst/>
            </a:prstGeom>
          </p:spPr>
          <p:txBody>
            <a:bodyPr anchor="t" rtlCol="false" tIns="0" lIns="0" bIns="0" rIns="0"/>
            <a:lstStyle/>
            <a:p>
              <a:pPr algn="l">
                <a:lnSpc>
                  <a:spcPts val="3187"/>
                </a:lnSpc>
              </a:pPr>
              <a:r>
                <a:rPr lang="en-US" sz="1937">
                  <a:solidFill>
                    <a:srgbClr val="405449"/>
                  </a:solidFill>
                  <a:latin typeface="Arimo"/>
                  <a:ea typeface="Arimo"/>
                  <a:cs typeface="Arimo"/>
                  <a:sym typeface="Arimo"/>
                </a:rPr>
                <a:t>Нічний мисливець і охоронець лісу. Сови контролюють популяції гризунів, підтримуючи баланс у лісовій екосистемі. Їхнє пухнасте пір'я дозволяє літати абсолютно безшумно.</a:t>
              </a:r>
            </a:p>
          </p:txBody>
        </p:sp>
      </p:grpSp>
      <p:grpSp>
        <p:nvGrpSpPr>
          <p:cNvPr name="Group 30" id="30"/>
          <p:cNvGrpSpPr/>
          <p:nvPr/>
        </p:nvGrpSpPr>
        <p:grpSpPr>
          <a:xfrm rot="0">
            <a:off x="887016" y="8418165"/>
            <a:ext cx="16513969" cy="1216224"/>
            <a:chOff x="0" y="0"/>
            <a:chExt cx="22018625" cy="1621632"/>
          </a:xfrm>
        </p:grpSpPr>
        <p:sp>
          <p:nvSpPr>
            <p:cNvPr name="Freeform 31" id="31"/>
            <p:cNvSpPr/>
            <p:nvPr/>
          </p:nvSpPr>
          <p:spPr>
            <a:xfrm flipH="false" flipV="false" rot="0">
              <a:off x="0" y="0"/>
              <a:ext cx="22018625" cy="1621632"/>
            </a:xfrm>
            <a:custGeom>
              <a:avLst/>
              <a:gdLst/>
              <a:ahLst/>
              <a:cxnLst/>
              <a:rect r="r" b="b" t="t" l="l"/>
              <a:pathLst>
                <a:path h="1621632" w="22018625">
                  <a:moveTo>
                    <a:pt x="0" y="0"/>
                  </a:moveTo>
                  <a:lnTo>
                    <a:pt x="22018625" y="0"/>
                  </a:lnTo>
                  <a:lnTo>
                    <a:pt x="22018625" y="1621632"/>
                  </a:lnTo>
                  <a:lnTo>
                    <a:pt x="0" y="1621632"/>
                  </a:lnTo>
                  <a:close/>
                </a:path>
              </a:pathLst>
            </a:custGeom>
            <a:solidFill>
              <a:srgbClr val="000000">
                <a:alpha val="0"/>
              </a:srgbClr>
            </a:solidFill>
          </p:spPr>
        </p:sp>
        <p:sp>
          <p:nvSpPr>
            <p:cNvPr name="TextBox 32" id="32"/>
            <p:cNvSpPr txBox="true"/>
            <p:nvPr/>
          </p:nvSpPr>
          <p:spPr>
            <a:xfrm>
              <a:off x="0" y="-95250"/>
              <a:ext cx="22018625" cy="1716882"/>
            </a:xfrm>
            <a:prstGeom prst="rect">
              <a:avLst/>
            </a:prstGeom>
          </p:spPr>
          <p:txBody>
            <a:bodyPr anchor="t" rtlCol="false" tIns="0" lIns="0" bIns="0" rIns="0"/>
            <a:lstStyle/>
            <a:p>
              <a:pPr algn="l">
                <a:lnSpc>
                  <a:spcPts val="3187"/>
                </a:lnSpc>
              </a:pPr>
              <a:r>
                <a:rPr lang="en-US" sz="1937">
                  <a:solidFill>
                    <a:srgbClr val="405449"/>
                  </a:solidFill>
                  <a:latin typeface="Arimo"/>
                  <a:ea typeface="Arimo"/>
                  <a:cs typeface="Arimo"/>
                  <a:sym typeface="Arimo"/>
                </a:rPr>
                <a:t>Українські ліси є домівкою для багатьох видів тварин, деякі з яких занесені до Червоної книги. Збереження лісових масивів критично важливе для виживання цих унікальних створінь, адже без природного середовища існування вони просто зникнуть.</a:t>
              </a:r>
            </a:p>
          </p:txBody>
        </p:sp>
      </p:grpSp>
    </p:spTree>
  </p:cSld>
  <p:clrMapOvr>
    <a:masterClrMapping/>
  </p:clrMapOvr>
  <p:transition spd="fast">
    <p:wipe dir="l"/>
  </p:transition>
</p:sld>
</file>

<file path=ppt/slides/slide1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0" y="0"/>
            <a:ext cx="18288000" cy="10287000"/>
            <a:chOff x="0" y="0"/>
            <a:chExt cx="24384000" cy="13716000"/>
          </a:xfrm>
        </p:grpSpPr>
        <p:sp>
          <p:nvSpPr>
            <p:cNvPr name="Freeform 3" id="3"/>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DEEEE1"/>
            </a:solidFill>
          </p:spPr>
        </p:sp>
      </p:grpSp>
      <p:grpSp>
        <p:nvGrpSpPr>
          <p:cNvPr name="Group 4" id="4"/>
          <p:cNvGrpSpPr/>
          <p:nvPr/>
        </p:nvGrpSpPr>
        <p:grpSpPr>
          <a:xfrm rot="0">
            <a:off x="0" y="0"/>
            <a:ext cx="18288000" cy="10287000"/>
            <a:chOff x="0" y="0"/>
            <a:chExt cx="24384000" cy="13716000"/>
          </a:xfrm>
        </p:grpSpPr>
        <p:sp>
          <p:nvSpPr>
            <p:cNvPr name="Freeform 5" id="5"/>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FAFFFA"/>
            </a:solidFill>
          </p:spPr>
        </p:sp>
      </p:grpSp>
      <p:grpSp>
        <p:nvGrpSpPr>
          <p:cNvPr name="Group 6" id="6"/>
          <p:cNvGrpSpPr/>
          <p:nvPr/>
        </p:nvGrpSpPr>
        <p:grpSpPr>
          <a:xfrm rot="0">
            <a:off x="759619" y="554010"/>
            <a:ext cx="10453539" cy="895874"/>
            <a:chOff x="0" y="0"/>
            <a:chExt cx="13938052" cy="1194498"/>
          </a:xfrm>
        </p:grpSpPr>
        <p:sp>
          <p:nvSpPr>
            <p:cNvPr name="Freeform 7" id="7"/>
            <p:cNvSpPr/>
            <p:nvPr/>
          </p:nvSpPr>
          <p:spPr>
            <a:xfrm flipH="false" flipV="false" rot="0">
              <a:off x="0" y="0"/>
              <a:ext cx="13938052" cy="1194499"/>
            </a:xfrm>
            <a:custGeom>
              <a:avLst/>
              <a:gdLst/>
              <a:ahLst/>
              <a:cxnLst/>
              <a:rect r="r" b="b" t="t" l="l"/>
              <a:pathLst>
                <a:path h="1194499" w="13938052">
                  <a:moveTo>
                    <a:pt x="0" y="0"/>
                  </a:moveTo>
                  <a:lnTo>
                    <a:pt x="13938052" y="0"/>
                  </a:lnTo>
                  <a:lnTo>
                    <a:pt x="13938052" y="1194499"/>
                  </a:lnTo>
                  <a:lnTo>
                    <a:pt x="0" y="1194499"/>
                  </a:lnTo>
                  <a:close/>
                </a:path>
              </a:pathLst>
            </a:custGeom>
            <a:solidFill>
              <a:srgbClr val="000000">
                <a:alpha val="0"/>
              </a:srgbClr>
            </a:solidFill>
          </p:spPr>
        </p:sp>
        <p:sp>
          <p:nvSpPr>
            <p:cNvPr name="TextBox 8" id="8"/>
            <p:cNvSpPr txBox="true"/>
            <p:nvPr/>
          </p:nvSpPr>
          <p:spPr>
            <a:xfrm>
              <a:off x="0" y="-28575"/>
              <a:ext cx="13938052" cy="1223073"/>
            </a:xfrm>
            <a:prstGeom prst="rect">
              <a:avLst/>
            </a:prstGeom>
          </p:spPr>
          <p:txBody>
            <a:bodyPr anchor="t" rtlCol="false" tIns="0" lIns="0" bIns="0" rIns="0"/>
            <a:lstStyle/>
            <a:p>
              <a:pPr algn="l">
                <a:lnSpc>
                  <a:spcPts val="5312"/>
                </a:lnSpc>
              </a:pPr>
              <a:r>
                <a:rPr lang="en-US" sz="4250" b="true">
                  <a:solidFill>
                    <a:srgbClr val="3B4540"/>
                  </a:solidFill>
                  <a:latin typeface="Fraunces Bold"/>
                  <a:ea typeface="Fraunces Bold"/>
                  <a:cs typeface="Fraunces Bold"/>
                  <a:sym typeface="Fraunces Bold"/>
                </a:rPr>
                <a:t>Майбутнє наших лісів у наших руках</a:t>
              </a:r>
            </a:p>
          </p:txBody>
        </p:sp>
      </p:grpSp>
      <p:sp>
        <p:nvSpPr>
          <p:cNvPr name="Freeform 9" id="9" descr="preencoded.png"/>
          <p:cNvSpPr/>
          <p:nvPr/>
        </p:nvSpPr>
        <p:spPr>
          <a:xfrm flipH="false" flipV="false" rot="0">
            <a:off x="3914180" y="1883866"/>
            <a:ext cx="2075110" cy="1250305"/>
          </a:xfrm>
          <a:custGeom>
            <a:avLst/>
            <a:gdLst/>
            <a:ahLst/>
            <a:cxnLst/>
            <a:rect r="r" b="b" t="t" l="l"/>
            <a:pathLst>
              <a:path h="1250305" w="2075110">
                <a:moveTo>
                  <a:pt x="0" y="0"/>
                </a:moveTo>
                <a:lnTo>
                  <a:pt x="2075110" y="0"/>
                </a:lnTo>
                <a:lnTo>
                  <a:pt x="2075110" y="1250305"/>
                </a:lnTo>
                <a:lnTo>
                  <a:pt x="0" y="1250305"/>
                </a:lnTo>
                <a:lnTo>
                  <a:pt x="0" y="0"/>
                </a:lnTo>
                <a:close/>
              </a:path>
            </a:pathLst>
          </a:custGeom>
          <a:blipFill>
            <a:blip r:embed="rId3"/>
            <a:stretch>
              <a:fillRect l="-133" t="0" r="-133" b="0"/>
            </a:stretch>
          </a:blipFill>
        </p:spPr>
      </p:sp>
      <p:sp>
        <p:nvSpPr>
          <p:cNvPr name="Freeform 10" id="10" descr="preencoded.png"/>
          <p:cNvSpPr/>
          <p:nvPr/>
        </p:nvSpPr>
        <p:spPr>
          <a:xfrm flipH="false" flipV="false" rot="0">
            <a:off x="4799111" y="2473226"/>
            <a:ext cx="305097" cy="381446"/>
          </a:xfrm>
          <a:custGeom>
            <a:avLst/>
            <a:gdLst/>
            <a:ahLst/>
            <a:cxnLst/>
            <a:rect r="r" b="b" t="t" l="l"/>
            <a:pathLst>
              <a:path h="381446" w="305097">
                <a:moveTo>
                  <a:pt x="0" y="0"/>
                </a:moveTo>
                <a:lnTo>
                  <a:pt x="305098" y="0"/>
                </a:lnTo>
                <a:lnTo>
                  <a:pt x="305098" y="381446"/>
                </a:lnTo>
                <a:lnTo>
                  <a:pt x="0" y="381446"/>
                </a:lnTo>
                <a:lnTo>
                  <a:pt x="0" y="0"/>
                </a:lnTo>
                <a:close/>
              </a:path>
            </a:pathLst>
          </a:custGeom>
          <a:blipFill>
            <a:blip r:embed="rId4"/>
            <a:stretch>
              <a:fillRect l="-9" t="0" r="-9" b="0"/>
            </a:stretch>
          </a:blipFill>
        </p:spPr>
      </p:sp>
      <p:grpSp>
        <p:nvGrpSpPr>
          <p:cNvPr name="Group 11" id="11"/>
          <p:cNvGrpSpPr/>
          <p:nvPr/>
        </p:nvGrpSpPr>
        <p:grpSpPr>
          <a:xfrm rot="0">
            <a:off x="6206281" y="1987982"/>
            <a:ext cx="2712987" cy="451906"/>
            <a:chOff x="0" y="0"/>
            <a:chExt cx="3617317" cy="602541"/>
          </a:xfrm>
        </p:grpSpPr>
        <p:sp>
          <p:nvSpPr>
            <p:cNvPr name="Freeform 12" id="12"/>
            <p:cNvSpPr/>
            <p:nvPr/>
          </p:nvSpPr>
          <p:spPr>
            <a:xfrm flipH="false" flipV="false" rot="0">
              <a:off x="0" y="0"/>
              <a:ext cx="3617317" cy="602541"/>
            </a:xfrm>
            <a:custGeom>
              <a:avLst/>
              <a:gdLst/>
              <a:ahLst/>
              <a:cxnLst/>
              <a:rect r="r" b="b" t="t" l="l"/>
              <a:pathLst>
                <a:path h="602541" w="3617317">
                  <a:moveTo>
                    <a:pt x="0" y="0"/>
                  </a:moveTo>
                  <a:lnTo>
                    <a:pt x="3617317" y="0"/>
                  </a:lnTo>
                  <a:lnTo>
                    <a:pt x="3617317" y="602541"/>
                  </a:lnTo>
                  <a:lnTo>
                    <a:pt x="0" y="602541"/>
                  </a:lnTo>
                  <a:close/>
                </a:path>
              </a:pathLst>
            </a:custGeom>
            <a:solidFill>
              <a:srgbClr val="000000">
                <a:alpha val="0"/>
              </a:srgbClr>
            </a:solidFill>
          </p:spPr>
        </p:sp>
        <p:sp>
          <p:nvSpPr>
            <p:cNvPr name="TextBox 13" id="13"/>
            <p:cNvSpPr txBox="true"/>
            <p:nvPr/>
          </p:nvSpPr>
          <p:spPr>
            <a:xfrm>
              <a:off x="0" y="-9525"/>
              <a:ext cx="3617317" cy="612066"/>
            </a:xfrm>
            <a:prstGeom prst="rect">
              <a:avLst/>
            </a:prstGeom>
          </p:spPr>
          <p:txBody>
            <a:bodyPr anchor="t" rtlCol="false" tIns="0" lIns="0" bIns="0" rIns="0"/>
            <a:lstStyle/>
            <a:p>
              <a:pPr algn="l">
                <a:lnSpc>
                  <a:spcPts val="2625"/>
                </a:lnSpc>
              </a:pPr>
              <a:r>
                <a:rPr lang="en-US" sz="2125" b="true">
                  <a:solidFill>
                    <a:srgbClr val="405449"/>
                  </a:solidFill>
                  <a:latin typeface="Fraunces Bold"/>
                  <a:ea typeface="Fraunces Bold"/>
                  <a:cs typeface="Fraunces Bold"/>
                  <a:sym typeface="Fraunces Bold"/>
                </a:rPr>
                <a:t>Любов до природи</a:t>
              </a:r>
            </a:p>
          </p:txBody>
        </p:sp>
      </p:grpSp>
      <p:grpSp>
        <p:nvGrpSpPr>
          <p:cNvPr name="Group 14" id="14"/>
          <p:cNvGrpSpPr/>
          <p:nvPr/>
        </p:nvGrpSpPr>
        <p:grpSpPr>
          <a:xfrm rot="0">
            <a:off x="6206281" y="2570112"/>
            <a:ext cx="3360241" cy="347067"/>
            <a:chOff x="0" y="0"/>
            <a:chExt cx="4480322" cy="462757"/>
          </a:xfrm>
        </p:grpSpPr>
        <p:sp>
          <p:nvSpPr>
            <p:cNvPr name="Freeform 15" id="15"/>
            <p:cNvSpPr/>
            <p:nvPr/>
          </p:nvSpPr>
          <p:spPr>
            <a:xfrm flipH="false" flipV="false" rot="0">
              <a:off x="0" y="0"/>
              <a:ext cx="4480322" cy="462757"/>
            </a:xfrm>
            <a:custGeom>
              <a:avLst/>
              <a:gdLst/>
              <a:ahLst/>
              <a:cxnLst/>
              <a:rect r="r" b="b" t="t" l="l"/>
              <a:pathLst>
                <a:path h="462757" w="4480322">
                  <a:moveTo>
                    <a:pt x="0" y="0"/>
                  </a:moveTo>
                  <a:lnTo>
                    <a:pt x="4480322" y="0"/>
                  </a:lnTo>
                  <a:lnTo>
                    <a:pt x="4480322" y="462757"/>
                  </a:lnTo>
                  <a:lnTo>
                    <a:pt x="0" y="462757"/>
                  </a:lnTo>
                  <a:close/>
                </a:path>
              </a:pathLst>
            </a:custGeom>
            <a:solidFill>
              <a:srgbClr val="000000">
                <a:alpha val="0"/>
              </a:srgbClr>
            </a:solidFill>
          </p:spPr>
        </p:sp>
        <p:sp>
          <p:nvSpPr>
            <p:cNvPr name="TextBox 16" id="16"/>
            <p:cNvSpPr txBox="true"/>
            <p:nvPr/>
          </p:nvSpPr>
          <p:spPr>
            <a:xfrm>
              <a:off x="0" y="-76200"/>
              <a:ext cx="4480322" cy="538957"/>
            </a:xfrm>
            <a:prstGeom prst="rect">
              <a:avLst/>
            </a:prstGeom>
          </p:spPr>
          <p:txBody>
            <a:bodyPr anchor="t" rtlCol="false" tIns="0" lIns="0" bIns="0" rIns="0"/>
            <a:lstStyle/>
            <a:p>
              <a:pPr algn="l">
                <a:lnSpc>
                  <a:spcPts val="2687"/>
                </a:lnSpc>
              </a:pPr>
              <a:r>
                <a:rPr lang="en-US" sz="1687">
                  <a:solidFill>
                    <a:srgbClr val="405449"/>
                  </a:solidFill>
                  <a:latin typeface="Arimo"/>
                  <a:ea typeface="Arimo"/>
                  <a:cs typeface="Arimo"/>
                  <a:sym typeface="Arimo"/>
                </a:rPr>
                <a:t>Основа екологічної свідомості</a:t>
              </a:r>
            </a:p>
          </p:txBody>
        </p:sp>
      </p:grpSp>
      <p:grpSp>
        <p:nvGrpSpPr>
          <p:cNvPr name="Group 17" id="17"/>
          <p:cNvGrpSpPr/>
          <p:nvPr/>
        </p:nvGrpSpPr>
        <p:grpSpPr>
          <a:xfrm rot="0">
            <a:off x="6043464" y="3149352"/>
            <a:ext cx="11430744" cy="14288"/>
            <a:chOff x="0" y="0"/>
            <a:chExt cx="15240992" cy="19050"/>
          </a:xfrm>
        </p:grpSpPr>
        <p:sp>
          <p:nvSpPr>
            <p:cNvPr name="Freeform 18" id="18"/>
            <p:cNvSpPr/>
            <p:nvPr/>
          </p:nvSpPr>
          <p:spPr>
            <a:xfrm flipH="false" flipV="false" rot="0">
              <a:off x="0" y="0"/>
              <a:ext cx="15241015" cy="19050"/>
            </a:xfrm>
            <a:custGeom>
              <a:avLst/>
              <a:gdLst/>
              <a:ahLst/>
              <a:cxnLst/>
              <a:rect r="r" b="b" t="t" l="l"/>
              <a:pathLst>
                <a:path h="19050" w="15241015">
                  <a:moveTo>
                    <a:pt x="0" y="9525"/>
                  </a:moveTo>
                  <a:cubicBezTo>
                    <a:pt x="0" y="4318"/>
                    <a:pt x="4318" y="0"/>
                    <a:pt x="9525" y="0"/>
                  </a:cubicBezTo>
                  <a:lnTo>
                    <a:pt x="15231490" y="0"/>
                  </a:lnTo>
                  <a:cubicBezTo>
                    <a:pt x="15236698" y="0"/>
                    <a:pt x="15241015" y="4318"/>
                    <a:pt x="15241015" y="9525"/>
                  </a:cubicBezTo>
                  <a:cubicBezTo>
                    <a:pt x="15241015" y="14732"/>
                    <a:pt x="15236698" y="19050"/>
                    <a:pt x="15231490" y="19050"/>
                  </a:cubicBezTo>
                  <a:lnTo>
                    <a:pt x="9525" y="19050"/>
                  </a:lnTo>
                  <a:cubicBezTo>
                    <a:pt x="4318" y="19050"/>
                    <a:pt x="0" y="14732"/>
                    <a:pt x="0" y="9525"/>
                  </a:cubicBezTo>
                  <a:close/>
                </a:path>
              </a:pathLst>
            </a:custGeom>
            <a:solidFill>
              <a:srgbClr val="CED9CE"/>
            </a:solidFill>
          </p:spPr>
        </p:sp>
      </p:grpSp>
      <p:sp>
        <p:nvSpPr>
          <p:cNvPr name="Freeform 19" id="19" descr="preencoded.png"/>
          <p:cNvSpPr/>
          <p:nvPr/>
        </p:nvSpPr>
        <p:spPr>
          <a:xfrm flipH="false" flipV="false" rot="0">
            <a:off x="2876550" y="3188345"/>
            <a:ext cx="4150221" cy="1250305"/>
          </a:xfrm>
          <a:custGeom>
            <a:avLst/>
            <a:gdLst/>
            <a:ahLst/>
            <a:cxnLst/>
            <a:rect r="r" b="b" t="t" l="l"/>
            <a:pathLst>
              <a:path h="1250305" w="4150221">
                <a:moveTo>
                  <a:pt x="0" y="0"/>
                </a:moveTo>
                <a:lnTo>
                  <a:pt x="4150221" y="0"/>
                </a:lnTo>
                <a:lnTo>
                  <a:pt x="4150221" y="1250305"/>
                </a:lnTo>
                <a:lnTo>
                  <a:pt x="0" y="1250305"/>
                </a:lnTo>
                <a:lnTo>
                  <a:pt x="0" y="0"/>
                </a:lnTo>
                <a:close/>
              </a:path>
            </a:pathLst>
          </a:custGeom>
          <a:blipFill>
            <a:blip r:embed="rId5"/>
            <a:stretch>
              <a:fillRect l="-133" t="0" r="-133" b="0"/>
            </a:stretch>
          </a:blipFill>
        </p:spPr>
      </p:sp>
      <p:sp>
        <p:nvSpPr>
          <p:cNvPr name="Freeform 20" id="20" descr="preencoded.png"/>
          <p:cNvSpPr/>
          <p:nvPr/>
        </p:nvSpPr>
        <p:spPr>
          <a:xfrm flipH="false" flipV="false" rot="0">
            <a:off x="4799111" y="3622774"/>
            <a:ext cx="305097" cy="381446"/>
          </a:xfrm>
          <a:custGeom>
            <a:avLst/>
            <a:gdLst/>
            <a:ahLst/>
            <a:cxnLst/>
            <a:rect r="r" b="b" t="t" l="l"/>
            <a:pathLst>
              <a:path h="381446" w="305097">
                <a:moveTo>
                  <a:pt x="0" y="0"/>
                </a:moveTo>
                <a:lnTo>
                  <a:pt x="305098" y="0"/>
                </a:lnTo>
                <a:lnTo>
                  <a:pt x="305098" y="381446"/>
                </a:lnTo>
                <a:lnTo>
                  <a:pt x="0" y="381446"/>
                </a:lnTo>
                <a:lnTo>
                  <a:pt x="0" y="0"/>
                </a:lnTo>
                <a:close/>
              </a:path>
            </a:pathLst>
          </a:custGeom>
          <a:blipFill>
            <a:blip r:embed="rId6"/>
            <a:stretch>
              <a:fillRect l="-9" t="0" r="-9" b="0"/>
            </a:stretch>
          </a:blipFill>
        </p:spPr>
      </p:sp>
      <p:grpSp>
        <p:nvGrpSpPr>
          <p:cNvPr name="Group 21" id="21"/>
          <p:cNvGrpSpPr/>
          <p:nvPr/>
        </p:nvGrpSpPr>
        <p:grpSpPr>
          <a:xfrm rot="0">
            <a:off x="7243762" y="3292461"/>
            <a:ext cx="3912989" cy="451906"/>
            <a:chOff x="0" y="0"/>
            <a:chExt cx="5217318" cy="602541"/>
          </a:xfrm>
        </p:grpSpPr>
        <p:sp>
          <p:nvSpPr>
            <p:cNvPr name="Freeform 22" id="22"/>
            <p:cNvSpPr/>
            <p:nvPr/>
          </p:nvSpPr>
          <p:spPr>
            <a:xfrm flipH="false" flipV="false" rot="0">
              <a:off x="0" y="0"/>
              <a:ext cx="5217318" cy="602541"/>
            </a:xfrm>
            <a:custGeom>
              <a:avLst/>
              <a:gdLst/>
              <a:ahLst/>
              <a:cxnLst/>
              <a:rect r="r" b="b" t="t" l="l"/>
              <a:pathLst>
                <a:path h="602541" w="5217318">
                  <a:moveTo>
                    <a:pt x="0" y="0"/>
                  </a:moveTo>
                  <a:lnTo>
                    <a:pt x="5217318" y="0"/>
                  </a:lnTo>
                  <a:lnTo>
                    <a:pt x="5217318" y="602541"/>
                  </a:lnTo>
                  <a:lnTo>
                    <a:pt x="0" y="602541"/>
                  </a:lnTo>
                  <a:close/>
                </a:path>
              </a:pathLst>
            </a:custGeom>
            <a:solidFill>
              <a:srgbClr val="000000">
                <a:alpha val="0"/>
              </a:srgbClr>
            </a:solidFill>
          </p:spPr>
        </p:sp>
        <p:sp>
          <p:nvSpPr>
            <p:cNvPr name="TextBox 23" id="23"/>
            <p:cNvSpPr txBox="true"/>
            <p:nvPr/>
          </p:nvSpPr>
          <p:spPr>
            <a:xfrm>
              <a:off x="0" y="-9525"/>
              <a:ext cx="5217318" cy="612066"/>
            </a:xfrm>
            <a:prstGeom prst="rect">
              <a:avLst/>
            </a:prstGeom>
          </p:spPr>
          <p:txBody>
            <a:bodyPr anchor="t" rtlCol="false" tIns="0" lIns="0" bIns="0" rIns="0"/>
            <a:lstStyle/>
            <a:p>
              <a:pPr algn="l">
                <a:lnSpc>
                  <a:spcPts val="2625"/>
                </a:lnSpc>
              </a:pPr>
              <a:r>
                <a:rPr lang="en-US" sz="2125" b="true">
                  <a:solidFill>
                    <a:srgbClr val="405449"/>
                  </a:solidFill>
                  <a:latin typeface="Fraunces Bold"/>
                  <a:ea typeface="Fraunces Bold"/>
                  <a:cs typeface="Fraunces Bold"/>
                  <a:sym typeface="Fraunces Bold"/>
                </a:rPr>
                <a:t>Щоденні екологічні звички</a:t>
              </a:r>
            </a:p>
          </p:txBody>
        </p:sp>
      </p:grpSp>
      <p:grpSp>
        <p:nvGrpSpPr>
          <p:cNvPr name="Group 24" id="24"/>
          <p:cNvGrpSpPr/>
          <p:nvPr/>
        </p:nvGrpSpPr>
        <p:grpSpPr>
          <a:xfrm rot="0">
            <a:off x="7243762" y="3874591"/>
            <a:ext cx="3912989" cy="347067"/>
            <a:chOff x="0" y="0"/>
            <a:chExt cx="5217318" cy="462757"/>
          </a:xfrm>
        </p:grpSpPr>
        <p:sp>
          <p:nvSpPr>
            <p:cNvPr name="Freeform 25" id="25"/>
            <p:cNvSpPr/>
            <p:nvPr/>
          </p:nvSpPr>
          <p:spPr>
            <a:xfrm flipH="false" flipV="false" rot="0">
              <a:off x="0" y="0"/>
              <a:ext cx="5217318" cy="462757"/>
            </a:xfrm>
            <a:custGeom>
              <a:avLst/>
              <a:gdLst/>
              <a:ahLst/>
              <a:cxnLst/>
              <a:rect r="r" b="b" t="t" l="l"/>
              <a:pathLst>
                <a:path h="462757" w="5217318">
                  <a:moveTo>
                    <a:pt x="0" y="0"/>
                  </a:moveTo>
                  <a:lnTo>
                    <a:pt x="5217318" y="0"/>
                  </a:lnTo>
                  <a:lnTo>
                    <a:pt x="5217318" y="462757"/>
                  </a:lnTo>
                  <a:lnTo>
                    <a:pt x="0" y="462757"/>
                  </a:lnTo>
                  <a:close/>
                </a:path>
              </a:pathLst>
            </a:custGeom>
            <a:solidFill>
              <a:srgbClr val="000000">
                <a:alpha val="0"/>
              </a:srgbClr>
            </a:solidFill>
          </p:spPr>
        </p:sp>
        <p:sp>
          <p:nvSpPr>
            <p:cNvPr name="TextBox 26" id="26"/>
            <p:cNvSpPr txBox="true"/>
            <p:nvPr/>
          </p:nvSpPr>
          <p:spPr>
            <a:xfrm>
              <a:off x="0" y="-76200"/>
              <a:ext cx="5217318" cy="538957"/>
            </a:xfrm>
            <a:prstGeom prst="rect">
              <a:avLst/>
            </a:prstGeom>
          </p:spPr>
          <p:txBody>
            <a:bodyPr anchor="t" rtlCol="false" tIns="0" lIns="0" bIns="0" rIns="0"/>
            <a:lstStyle/>
            <a:p>
              <a:pPr algn="l">
                <a:lnSpc>
                  <a:spcPts val="2687"/>
                </a:lnSpc>
              </a:pPr>
              <a:r>
                <a:rPr lang="en-US" sz="1687">
                  <a:solidFill>
                    <a:srgbClr val="405449"/>
                  </a:solidFill>
                  <a:latin typeface="Arimo"/>
                  <a:ea typeface="Arimo"/>
                  <a:cs typeface="Arimo"/>
                  <a:sym typeface="Arimo"/>
                </a:rPr>
                <a:t>Маленькі кроки до великих змін</a:t>
              </a:r>
            </a:p>
          </p:txBody>
        </p:sp>
      </p:grpSp>
      <p:grpSp>
        <p:nvGrpSpPr>
          <p:cNvPr name="Group 27" id="27"/>
          <p:cNvGrpSpPr/>
          <p:nvPr/>
        </p:nvGrpSpPr>
        <p:grpSpPr>
          <a:xfrm rot="0">
            <a:off x="7080945" y="4453830"/>
            <a:ext cx="10393264" cy="14288"/>
            <a:chOff x="0" y="0"/>
            <a:chExt cx="13857685" cy="19050"/>
          </a:xfrm>
        </p:grpSpPr>
        <p:sp>
          <p:nvSpPr>
            <p:cNvPr name="Freeform 28" id="28"/>
            <p:cNvSpPr/>
            <p:nvPr/>
          </p:nvSpPr>
          <p:spPr>
            <a:xfrm flipH="false" flipV="false" rot="0">
              <a:off x="0" y="0"/>
              <a:ext cx="13857732" cy="19050"/>
            </a:xfrm>
            <a:custGeom>
              <a:avLst/>
              <a:gdLst/>
              <a:ahLst/>
              <a:cxnLst/>
              <a:rect r="r" b="b" t="t" l="l"/>
              <a:pathLst>
                <a:path h="19050" w="13857732">
                  <a:moveTo>
                    <a:pt x="0" y="9525"/>
                  </a:moveTo>
                  <a:cubicBezTo>
                    <a:pt x="0" y="4318"/>
                    <a:pt x="4318" y="0"/>
                    <a:pt x="9525" y="0"/>
                  </a:cubicBezTo>
                  <a:lnTo>
                    <a:pt x="13848207" y="0"/>
                  </a:lnTo>
                  <a:cubicBezTo>
                    <a:pt x="13853415" y="0"/>
                    <a:pt x="13857732" y="4318"/>
                    <a:pt x="13857732" y="9525"/>
                  </a:cubicBezTo>
                  <a:cubicBezTo>
                    <a:pt x="13857732" y="14732"/>
                    <a:pt x="13853415" y="19050"/>
                    <a:pt x="13848207" y="19050"/>
                  </a:cubicBezTo>
                  <a:lnTo>
                    <a:pt x="9525" y="19050"/>
                  </a:lnTo>
                  <a:cubicBezTo>
                    <a:pt x="4318" y="19050"/>
                    <a:pt x="0" y="14732"/>
                    <a:pt x="0" y="9525"/>
                  </a:cubicBezTo>
                  <a:close/>
                </a:path>
              </a:pathLst>
            </a:custGeom>
            <a:solidFill>
              <a:srgbClr val="CED9CE"/>
            </a:solidFill>
          </p:spPr>
        </p:sp>
      </p:grpSp>
      <p:sp>
        <p:nvSpPr>
          <p:cNvPr name="Freeform 29" id="29" descr="preencoded.png"/>
          <p:cNvSpPr/>
          <p:nvPr/>
        </p:nvSpPr>
        <p:spPr>
          <a:xfrm flipH="false" flipV="false" rot="0">
            <a:off x="1839069" y="4492824"/>
            <a:ext cx="6225331" cy="1250305"/>
          </a:xfrm>
          <a:custGeom>
            <a:avLst/>
            <a:gdLst/>
            <a:ahLst/>
            <a:cxnLst/>
            <a:rect r="r" b="b" t="t" l="l"/>
            <a:pathLst>
              <a:path h="1250305" w="6225331">
                <a:moveTo>
                  <a:pt x="0" y="0"/>
                </a:moveTo>
                <a:lnTo>
                  <a:pt x="6225331" y="0"/>
                </a:lnTo>
                <a:lnTo>
                  <a:pt x="6225331" y="1250305"/>
                </a:lnTo>
                <a:lnTo>
                  <a:pt x="0" y="1250305"/>
                </a:lnTo>
                <a:lnTo>
                  <a:pt x="0" y="0"/>
                </a:lnTo>
                <a:close/>
              </a:path>
            </a:pathLst>
          </a:custGeom>
          <a:blipFill>
            <a:blip r:embed="rId7"/>
            <a:stretch>
              <a:fillRect l="-133" t="0" r="-133" b="0"/>
            </a:stretch>
          </a:blipFill>
        </p:spPr>
      </p:sp>
      <p:sp>
        <p:nvSpPr>
          <p:cNvPr name="Freeform 30" id="30" descr="preencoded.png"/>
          <p:cNvSpPr/>
          <p:nvPr/>
        </p:nvSpPr>
        <p:spPr>
          <a:xfrm flipH="false" flipV="false" rot="0">
            <a:off x="4799111" y="4927252"/>
            <a:ext cx="305097" cy="381446"/>
          </a:xfrm>
          <a:custGeom>
            <a:avLst/>
            <a:gdLst/>
            <a:ahLst/>
            <a:cxnLst/>
            <a:rect r="r" b="b" t="t" l="l"/>
            <a:pathLst>
              <a:path h="381446" w="305097">
                <a:moveTo>
                  <a:pt x="0" y="0"/>
                </a:moveTo>
                <a:lnTo>
                  <a:pt x="305098" y="0"/>
                </a:lnTo>
                <a:lnTo>
                  <a:pt x="305098" y="381447"/>
                </a:lnTo>
                <a:lnTo>
                  <a:pt x="0" y="381447"/>
                </a:lnTo>
                <a:lnTo>
                  <a:pt x="0" y="0"/>
                </a:lnTo>
                <a:close/>
              </a:path>
            </a:pathLst>
          </a:custGeom>
          <a:blipFill>
            <a:blip r:embed="rId8"/>
            <a:stretch>
              <a:fillRect l="-9" t="0" r="-9" b="0"/>
            </a:stretch>
          </a:blipFill>
        </p:spPr>
      </p:sp>
      <p:grpSp>
        <p:nvGrpSpPr>
          <p:cNvPr name="Group 31" id="31"/>
          <p:cNvGrpSpPr/>
          <p:nvPr/>
        </p:nvGrpSpPr>
        <p:grpSpPr>
          <a:xfrm rot="0">
            <a:off x="8281392" y="4596939"/>
            <a:ext cx="3956894" cy="451906"/>
            <a:chOff x="0" y="0"/>
            <a:chExt cx="5275858" cy="602541"/>
          </a:xfrm>
        </p:grpSpPr>
        <p:sp>
          <p:nvSpPr>
            <p:cNvPr name="Freeform 32" id="32"/>
            <p:cNvSpPr/>
            <p:nvPr/>
          </p:nvSpPr>
          <p:spPr>
            <a:xfrm flipH="false" flipV="false" rot="0">
              <a:off x="0" y="0"/>
              <a:ext cx="5275858" cy="602541"/>
            </a:xfrm>
            <a:custGeom>
              <a:avLst/>
              <a:gdLst/>
              <a:ahLst/>
              <a:cxnLst/>
              <a:rect r="r" b="b" t="t" l="l"/>
              <a:pathLst>
                <a:path h="602541" w="5275858">
                  <a:moveTo>
                    <a:pt x="0" y="0"/>
                  </a:moveTo>
                  <a:lnTo>
                    <a:pt x="5275858" y="0"/>
                  </a:lnTo>
                  <a:lnTo>
                    <a:pt x="5275858" y="602541"/>
                  </a:lnTo>
                  <a:lnTo>
                    <a:pt x="0" y="602541"/>
                  </a:lnTo>
                  <a:close/>
                </a:path>
              </a:pathLst>
            </a:custGeom>
            <a:solidFill>
              <a:srgbClr val="000000">
                <a:alpha val="0"/>
              </a:srgbClr>
            </a:solidFill>
          </p:spPr>
        </p:sp>
        <p:sp>
          <p:nvSpPr>
            <p:cNvPr name="TextBox 33" id="33"/>
            <p:cNvSpPr txBox="true"/>
            <p:nvPr/>
          </p:nvSpPr>
          <p:spPr>
            <a:xfrm>
              <a:off x="0" y="-9525"/>
              <a:ext cx="5275858" cy="612066"/>
            </a:xfrm>
            <a:prstGeom prst="rect">
              <a:avLst/>
            </a:prstGeom>
          </p:spPr>
          <p:txBody>
            <a:bodyPr anchor="t" rtlCol="false" tIns="0" lIns="0" bIns="0" rIns="0"/>
            <a:lstStyle/>
            <a:p>
              <a:pPr algn="l">
                <a:lnSpc>
                  <a:spcPts val="2625"/>
                </a:lnSpc>
              </a:pPr>
              <a:r>
                <a:rPr lang="en-US" sz="2125" b="true">
                  <a:solidFill>
                    <a:srgbClr val="405449"/>
                  </a:solidFill>
                  <a:latin typeface="Fraunces Bold"/>
                  <a:ea typeface="Fraunces Bold"/>
                  <a:cs typeface="Fraunces Bold"/>
                  <a:sym typeface="Fraunces Bold"/>
                </a:rPr>
                <a:t>Об'єднання зусиль громади</a:t>
              </a:r>
            </a:p>
          </p:txBody>
        </p:sp>
      </p:grpSp>
      <p:grpSp>
        <p:nvGrpSpPr>
          <p:cNvPr name="Group 34" id="34"/>
          <p:cNvGrpSpPr/>
          <p:nvPr/>
        </p:nvGrpSpPr>
        <p:grpSpPr>
          <a:xfrm rot="0">
            <a:off x="8281392" y="5179070"/>
            <a:ext cx="3956894" cy="347067"/>
            <a:chOff x="0" y="0"/>
            <a:chExt cx="5275858" cy="462757"/>
          </a:xfrm>
        </p:grpSpPr>
        <p:sp>
          <p:nvSpPr>
            <p:cNvPr name="Freeform 35" id="35"/>
            <p:cNvSpPr/>
            <p:nvPr/>
          </p:nvSpPr>
          <p:spPr>
            <a:xfrm flipH="false" flipV="false" rot="0">
              <a:off x="0" y="0"/>
              <a:ext cx="5275858" cy="462757"/>
            </a:xfrm>
            <a:custGeom>
              <a:avLst/>
              <a:gdLst/>
              <a:ahLst/>
              <a:cxnLst/>
              <a:rect r="r" b="b" t="t" l="l"/>
              <a:pathLst>
                <a:path h="462757" w="5275858">
                  <a:moveTo>
                    <a:pt x="0" y="0"/>
                  </a:moveTo>
                  <a:lnTo>
                    <a:pt x="5275858" y="0"/>
                  </a:lnTo>
                  <a:lnTo>
                    <a:pt x="5275858" y="462757"/>
                  </a:lnTo>
                  <a:lnTo>
                    <a:pt x="0" y="462757"/>
                  </a:lnTo>
                  <a:close/>
                </a:path>
              </a:pathLst>
            </a:custGeom>
            <a:solidFill>
              <a:srgbClr val="000000">
                <a:alpha val="0"/>
              </a:srgbClr>
            </a:solidFill>
          </p:spPr>
        </p:sp>
        <p:sp>
          <p:nvSpPr>
            <p:cNvPr name="TextBox 36" id="36"/>
            <p:cNvSpPr txBox="true"/>
            <p:nvPr/>
          </p:nvSpPr>
          <p:spPr>
            <a:xfrm>
              <a:off x="0" y="-76200"/>
              <a:ext cx="5275858" cy="538957"/>
            </a:xfrm>
            <a:prstGeom prst="rect">
              <a:avLst/>
            </a:prstGeom>
          </p:spPr>
          <p:txBody>
            <a:bodyPr anchor="t" rtlCol="false" tIns="0" lIns="0" bIns="0" rIns="0"/>
            <a:lstStyle/>
            <a:p>
              <a:pPr algn="l">
                <a:lnSpc>
                  <a:spcPts val="2687"/>
                </a:lnSpc>
              </a:pPr>
              <a:r>
                <a:rPr lang="en-US" sz="1687">
                  <a:solidFill>
                    <a:srgbClr val="405449"/>
                  </a:solidFill>
                  <a:latin typeface="Arimo"/>
                  <a:ea typeface="Arimo"/>
                  <a:cs typeface="Arimo"/>
                  <a:sym typeface="Arimo"/>
                </a:rPr>
                <a:t>Разом ми сильніші</a:t>
              </a:r>
            </a:p>
          </p:txBody>
        </p:sp>
      </p:grpSp>
      <p:grpSp>
        <p:nvGrpSpPr>
          <p:cNvPr name="Group 37" id="37"/>
          <p:cNvGrpSpPr/>
          <p:nvPr/>
        </p:nvGrpSpPr>
        <p:grpSpPr>
          <a:xfrm rot="0">
            <a:off x="8118574" y="5758309"/>
            <a:ext cx="9355634" cy="14288"/>
            <a:chOff x="0" y="0"/>
            <a:chExt cx="12474178" cy="19050"/>
          </a:xfrm>
        </p:grpSpPr>
        <p:sp>
          <p:nvSpPr>
            <p:cNvPr name="Freeform 38" id="38"/>
            <p:cNvSpPr/>
            <p:nvPr/>
          </p:nvSpPr>
          <p:spPr>
            <a:xfrm flipH="false" flipV="false" rot="0">
              <a:off x="0" y="0"/>
              <a:ext cx="12474194" cy="19050"/>
            </a:xfrm>
            <a:custGeom>
              <a:avLst/>
              <a:gdLst/>
              <a:ahLst/>
              <a:cxnLst/>
              <a:rect r="r" b="b" t="t" l="l"/>
              <a:pathLst>
                <a:path h="19050" w="12474194">
                  <a:moveTo>
                    <a:pt x="0" y="9525"/>
                  </a:moveTo>
                  <a:cubicBezTo>
                    <a:pt x="0" y="4318"/>
                    <a:pt x="4318" y="0"/>
                    <a:pt x="9525" y="0"/>
                  </a:cubicBezTo>
                  <a:lnTo>
                    <a:pt x="12464669" y="0"/>
                  </a:lnTo>
                  <a:cubicBezTo>
                    <a:pt x="12469875" y="0"/>
                    <a:pt x="12474194" y="4318"/>
                    <a:pt x="12474194" y="9525"/>
                  </a:cubicBezTo>
                  <a:cubicBezTo>
                    <a:pt x="12474194" y="14732"/>
                    <a:pt x="12469875" y="19050"/>
                    <a:pt x="12464669" y="19050"/>
                  </a:cubicBezTo>
                  <a:lnTo>
                    <a:pt x="9525" y="19050"/>
                  </a:lnTo>
                  <a:cubicBezTo>
                    <a:pt x="4318" y="19050"/>
                    <a:pt x="0" y="14732"/>
                    <a:pt x="0" y="9525"/>
                  </a:cubicBezTo>
                  <a:close/>
                </a:path>
              </a:pathLst>
            </a:custGeom>
            <a:solidFill>
              <a:srgbClr val="CED9CE"/>
            </a:solidFill>
          </p:spPr>
        </p:sp>
      </p:grpSp>
      <p:sp>
        <p:nvSpPr>
          <p:cNvPr name="Freeform 39" id="39" descr="preencoded.png"/>
          <p:cNvSpPr/>
          <p:nvPr/>
        </p:nvSpPr>
        <p:spPr>
          <a:xfrm flipH="false" flipV="false" rot="0">
            <a:off x="801440" y="5797302"/>
            <a:ext cx="8300442" cy="1250305"/>
          </a:xfrm>
          <a:custGeom>
            <a:avLst/>
            <a:gdLst/>
            <a:ahLst/>
            <a:cxnLst/>
            <a:rect r="r" b="b" t="t" l="l"/>
            <a:pathLst>
              <a:path h="1250305" w="8300442">
                <a:moveTo>
                  <a:pt x="0" y="0"/>
                </a:moveTo>
                <a:lnTo>
                  <a:pt x="8300442" y="0"/>
                </a:lnTo>
                <a:lnTo>
                  <a:pt x="8300442" y="1250306"/>
                </a:lnTo>
                <a:lnTo>
                  <a:pt x="0" y="1250306"/>
                </a:lnTo>
                <a:lnTo>
                  <a:pt x="0" y="0"/>
                </a:lnTo>
                <a:close/>
              </a:path>
            </a:pathLst>
          </a:custGeom>
          <a:blipFill>
            <a:blip r:embed="rId9"/>
            <a:stretch>
              <a:fillRect l="-76" t="0" r="-76" b="0"/>
            </a:stretch>
          </a:blipFill>
        </p:spPr>
      </p:sp>
      <p:sp>
        <p:nvSpPr>
          <p:cNvPr name="Freeform 40" id="40" descr="preencoded.png"/>
          <p:cNvSpPr/>
          <p:nvPr/>
        </p:nvSpPr>
        <p:spPr>
          <a:xfrm flipH="false" flipV="false" rot="0">
            <a:off x="4798962" y="6231731"/>
            <a:ext cx="305097" cy="381446"/>
          </a:xfrm>
          <a:custGeom>
            <a:avLst/>
            <a:gdLst/>
            <a:ahLst/>
            <a:cxnLst/>
            <a:rect r="r" b="b" t="t" l="l"/>
            <a:pathLst>
              <a:path h="381446" w="305097">
                <a:moveTo>
                  <a:pt x="0" y="0"/>
                </a:moveTo>
                <a:lnTo>
                  <a:pt x="305098" y="0"/>
                </a:lnTo>
                <a:lnTo>
                  <a:pt x="305098" y="381446"/>
                </a:lnTo>
                <a:lnTo>
                  <a:pt x="0" y="381446"/>
                </a:lnTo>
                <a:lnTo>
                  <a:pt x="0" y="0"/>
                </a:lnTo>
                <a:close/>
              </a:path>
            </a:pathLst>
          </a:custGeom>
          <a:blipFill>
            <a:blip r:embed="rId10"/>
            <a:stretch>
              <a:fillRect l="-9" t="0" r="-9" b="0"/>
            </a:stretch>
          </a:blipFill>
        </p:spPr>
      </p:sp>
      <p:grpSp>
        <p:nvGrpSpPr>
          <p:cNvPr name="Group 41" id="41"/>
          <p:cNvGrpSpPr/>
          <p:nvPr/>
        </p:nvGrpSpPr>
        <p:grpSpPr>
          <a:xfrm rot="0">
            <a:off x="9318872" y="5901418"/>
            <a:ext cx="5537598" cy="451906"/>
            <a:chOff x="0" y="0"/>
            <a:chExt cx="7383463" cy="602541"/>
          </a:xfrm>
        </p:grpSpPr>
        <p:sp>
          <p:nvSpPr>
            <p:cNvPr name="Freeform 42" id="42"/>
            <p:cNvSpPr/>
            <p:nvPr/>
          </p:nvSpPr>
          <p:spPr>
            <a:xfrm flipH="false" flipV="false" rot="0">
              <a:off x="0" y="0"/>
              <a:ext cx="7383463" cy="602541"/>
            </a:xfrm>
            <a:custGeom>
              <a:avLst/>
              <a:gdLst/>
              <a:ahLst/>
              <a:cxnLst/>
              <a:rect r="r" b="b" t="t" l="l"/>
              <a:pathLst>
                <a:path h="602541" w="7383463">
                  <a:moveTo>
                    <a:pt x="0" y="0"/>
                  </a:moveTo>
                  <a:lnTo>
                    <a:pt x="7383463" y="0"/>
                  </a:lnTo>
                  <a:lnTo>
                    <a:pt x="7383463" y="602541"/>
                  </a:lnTo>
                  <a:lnTo>
                    <a:pt x="0" y="602541"/>
                  </a:lnTo>
                  <a:close/>
                </a:path>
              </a:pathLst>
            </a:custGeom>
            <a:solidFill>
              <a:srgbClr val="000000">
                <a:alpha val="0"/>
              </a:srgbClr>
            </a:solidFill>
          </p:spPr>
        </p:sp>
        <p:sp>
          <p:nvSpPr>
            <p:cNvPr name="TextBox 43" id="43"/>
            <p:cNvSpPr txBox="true"/>
            <p:nvPr/>
          </p:nvSpPr>
          <p:spPr>
            <a:xfrm>
              <a:off x="0" y="-9525"/>
              <a:ext cx="7383463" cy="612066"/>
            </a:xfrm>
            <a:prstGeom prst="rect">
              <a:avLst/>
            </a:prstGeom>
          </p:spPr>
          <p:txBody>
            <a:bodyPr anchor="t" rtlCol="false" tIns="0" lIns="0" bIns="0" rIns="0"/>
            <a:lstStyle/>
            <a:p>
              <a:pPr algn="l">
                <a:lnSpc>
                  <a:spcPts val="2625"/>
                </a:lnSpc>
              </a:pPr>
              <a:r>
                <a:rPr lang="en-US" sz="2125" b="true">
                  <a:solidFill>
                    <a:srgbClr val="405449"/>
                  </a:solidFill>
                  <a:latin typeface="Fraunces Bold"/>
                  <a:ea typeface="Fraunces Bold"/>
                  <a:cs typeface="Fraunces Bold"/>
                  <a:sym typeface="Fraunces Bold"/>
                </a:rPr>
                <a:t>Глобальні природоохоронні ініціативи</a:t>
              </a:r>
            </a:p>
          </p:txBody>
        </p:sp>
      </p:grpSp>
      <p:grpSp>
        <p:nvGrpSpPr>
          <p:cNvPr name="Group 44" id="44"/>
          <p:cNvGrpSpPr/>
          <p:nvPr/>
        </p:nvGrpSpPr>
        <p:grpSpPr>
          <a:xfrm rot="0">
            <a:off x="9318872" y="6483549"/>
            <a:ext cx="5537598" cy="347067"/>
            <a:chOff x="0" y="0"/>
            <a:chExt cx="7383463" cy="462757"/>
          </a:xfrm>
        </p:grpSpPr>
        <p:sp>
          <p:nvSpPr>
            <p:cNvPr name="Freeform 45" id="45"/>
            <p:cNvSpPr/>
            <p:nvPr/>
          </p:nvSpPr>
          <p:spPr>
            <a:xfrm flipH="false" flipV="false" rot="0">
              <a:off x="0" y="0"/>
              <a:ext cx="7383463" cy="462757"/>
            </a:xfrm>
            <a:custGeom>
              <a:avLst/>
              <a:gdLst/>
              <a:ahLst/>
              <a:cxnLst/>
              <a:rect r="r" b="b" t="t" l="l"/>
              <a:pathLst>
                <a:path h="462757" w="7383463">
                  <a:moveTo>
                    <a:pt x="0" y="0"/>
                  </a:moveTo>
                  <a:lnTo>
                    <a:pt x="7383463" y="0"/>
                  </a:lnTo>
                  <a:lnTo>
                    <a:pt x="7383463" y="462757"/>
                  </a:lnTo>
                  <a:lnTo>
                    <a:pt x="0" y="462757"/>
                  </a:lnTo>
                  <a:close/>
                </a:path>
              </a:pathLst>
            </a:custGeom>
            <a:solidFill>
              <a:srgbClr val="000000">
                <a:alpha val="0"/>
              </a:srgbClr>
            </a:solidFill>
          </p:spPr>
        </p:sp>
        <p:sp>
          <p:nvSpPr>
            <p:cNvPr name="TextBox 46" id="46"/>
            <p:cNvSpPr txBox="true"/>
            <p:nvPr/>
          </p:nvSpPr>
          <p:spPr>
            <a:xfrm>
              <a:off x="0" y="-76200"/>
              <a:ext cx="7383463" cy="538957"/>
            </a:xfrm>
            <a:prstGeom prst="rect">
              <a:avLst/>
            </a:prstGeom>
          </p:spPr>
          <p:txBody>
            <a:bodyPr anchor="t" rtlCol="false" tIns="0" lIns="0" bIns="0" rIns="0"/>
            <a:lstStyle/>
            <a:p>
              <a:pPr algn="l">
                <a:lnSpc>
                  <a:spcPts val="2687"/>
                </a:lnSpc>
              </a:pPr>
              <a:r>
                <a:rPr lang="en-US" sz="1687">
                  <a:solidFill>
                    <a:srgbClr val="405449"/>
                  </a:solidFill>
                  <a:latin typeface="Arimo"/>
                  <a:ea typeface="Arimo"/>
                  <a:cs typeface="Arimo"/>
                  <a:sym typeface="Arimo"/>
                </a:rPr>
                <a:t>Збереження лісів на планетарному рівні</a:t>
              </a:r>
            </a:p>
          </p:txBody>
        </p:sp>
      </p:grpSp>
      <p:grpSp>
        <p:nvGrpSpPr>
          <p:cNvPr name="Group 47" id="47"/>
          <p:cNvGrpSpPr/>
          <p:nvPr/>
        </p:nvGrpSpPr>
        <p:grpSpPr>
          <a:xfrm rot="0">
            <a:off x="759619" y="7533382"/>
            <a:ext cx="16768762" cy="842595"/>
            <a:chOff x="0" y="0"/>
            <a:chExt cx="22358350" cy="1123459"/>
          </a:xfrm>
        </p:grpSpPr>
        <p:sp>
          <p:nvSpPr>
            <p:cNvPr name="Freeform 48" id="48"/>
            <p:cNvSpPr/>
            <p:nvPr/>
          </p:nvSpPr>
          <p:spPr>
            <a:xfrm flipH="false" flipV="false" rot="0">
              <a:off x="0" y="0"/>
              <a:ext cx="22358350" cy="1123460"/>
            </a:xfrm>
            <a:custGeom>
              <a:avLst/>
              <a:gdLst/>
              <a:ahLst/>
              <a:cxnLst/>
              <a:rect r="r" b="b" t="t" l="l"/>
              <a:pathLst>
                <a:path h="1123460" w="22358350">
                  <a:moveTo>
                    <a:pt x="0" y="0"/>
                  </a:moveTo>
                  <a:lnTo>
                    <a:pt x="22358350" y="0"/>
                  </a:lnTo>
                  <a:lnTo>
                    <a:pt x="22358350" y="1123460"/>
                  </a:lnTo>
                  <a:lnTo>
                    <a:pt x="0" y="1123460"/>
                  </a:lnTo>
                  <a:close/>
                </a:path>
              </a:pathLst>
            </a:custGeom>
            <a:solidFill>
              <a:srgbClr val="000000">
                <a:alpha val="0"/>
              </a:srgbClr>
            </a:solidFill>
          </p:spPr>
        </p:sp>
        <p:sp>
          <p:nvSpPr>
            <p:cNvPr name="TextBox 49" id="49"/>
            <p:cNvSpPr txBox="true"/>
            <p:nvPr/>
          </p:nvSpPr>
          <p:spPr>
            <a:xfrm>
              <a:off x="0" y="-95250"/>
              <a:ext cx="22358350" cy="1218709"/>
            </a:xfrm>
            <a:prstGeom prst="rect">
              <a:avLst/>
            </a:prstGeom>
          </p:spPr>
          <p:txBody>
            <a:bodyPr anchor="t" rtlCol="false" tIns="0" lIns="0" bIns="0" rIns="0"/>
            <a:lstStyle/>
            <a:p>
              <a:pPr algn="l">
                <a:lnSpc>
                  <a:spcPts val="3324"/>
                </a:lnSpc>
              </a:pPr>
              <a:r>
                <a:rPr lang="en-US" sz="2087">
                  <a:solidFill>
                    <a:srgbClr val="405449"/>
                  </a:solidFill>
                  <a:latin typeface="Arimo"/>
                  <a:ea typeface="Arimo"/>
                  <a:cs typeface="Arimo"/>
                  <a:sym typeface="Arimo"/>
                </a:rPr>
                <a:t>Міжнародний день лісів нагадує нам про відповідальність, яку ми всі несемо за збереження зелених легень нашої планети. Кожен із нас, незалежно від віку, може зробити свій внесок у захист лісових екосистем.</a:t>
              </a:r>
            </a:p>
          </p:txBody>
        </p:sp>
      </p:grpSp>
      <p:grpSp>
        <p:nvGrpSpPr>
          <p:cNvPr name="Group 50" id="50"/>
          <p:cNvGrpSpPr/>
          <p:nvPr/>
        </p:nvGrpSpPr>
        <p:grpSpPr>
          <a:xfrm rot="0">
            <a:off x="759619" y="8757345"/>
            <a:ext cx="16768762" cy="1261628"/>
            <a:chOff x="0" y="0"/>
            <a:chExt cx="22358350" cy="1682171"/>
          </a:xfrm>
        </p:grpSpPr>
        <p:sp>
          <p:nvSpPr>
            <p:cNvPr name="Freeform 51" id="51"/>
            <p:cNvSpPr/>
            <p:nvPr/>
          </p:nvSpPr>
          <p:spPr>
            <a:xfrm flipH="false" flipV="false" rot="0">
              <a:off x="0" y="0"/>
              <a:ext cx="22358350" cy="1682171"/>
            </a:xfrm>
            <a:custGeom>
              <a:avLst/>
              <a:gdLst/>
              <a:ahLst/>
              <a:cxnLst/>
              <a:rect r="r" b="b" t="t" l="l"/>
              <a:pathLst>
                <a:path h="1682171" w="22358350">
                  <a:moveTo>
                    <a:pt x="0" y="0"/>
                  </a:moveTo>
                  <a:lnTo>
                    <a:pt x="22358350" y="0"/>
                  </a:lnTo>
                  <a:lnTo>
                    <a:pt x="22358350" y="1682171"/>
                  </a:lnTo>
                  <a:lnTo>
                    <a:pt x="0" y="1682171"/>
                  </a:lnTo>
                  <a:close/>
                </a:path>
              </a:pathLst>
            </a:custGeom>
            <a:solidFill>
              <a:srgbClr val="000000">
                <a:alpha val="0"/>
              </a:srgbClr>
            </a:solidFill>
          </p:spPr>
        </p:sp>
        <p:sp>
          <p:nvSpPr>
            <p:cNvPr name="TextBox 52" id="52"/>
            <p:cNvSpPr txBox="true"/>
            <p:nvPr/>
          </p:nvSpPr>
          <p:spPr>
            <a:xfrm>
              <a:off x="0" y="-95250"/>
              <a:ext cx="22358350" cy="1777421"/>
            </a:xfrm>
            <a:prstGeom prst="rect">
              <a:avLst/>
            </a:prstGeom>
          </p:spPr>
          <p:txBody>
            <a:bodyPr anchor="t" rtlCol="false" tIns="0" lIns="0" bIns="0" rIns="0"/>
            <a:lstStyle/>
            <a:p>
              <a:pPr algn="l">
                <a:lnSpc>
                  <a:spcPts val="3324"/>
                </a:lnSpc>
              </a:pPr>
              <a:r>
                <a:rPr lang="en-US" sz="2087">
                  <a:solidFill>
                    <a:srgbClr val="405449"/>
                  </a:solidFill>
                  <a:latin typeface="Arimo"/>
                  <a:ea typeface="Arimo"/>
                  <a:cs typeface="Arimo"/>
                  <a:sym typeface="Arimo"/>
                </a:rPr>
                <a:t>Майбутнє лісів України та світу залежить від того, чи зуміємо ми виховати нове покоління, яке цінуватиме природу та дбатиме про неї. Тому екологічна освіта та виховання екологічної свідомості з раннього дитинства мають надзвичайне значення для нашого спільного майбутнього.</a:t>
              </a:r>
            </a:p>
          </p:txBody>
        </p:sp>
      </p:grpSp>
    </p:spTree>
  </p:cSld>
  <p:clrMapOvr>
    <a:masterClrMapping/>
  </p:clrMapOvr>
  <p:transition spd="fast">
    <p:wipe dir="l"/>
  </p:transition>
</p:sld>
</file>

<file path=ppt/slides/slide1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0" y="0"/>
            <a:ext cx="18288000" cy="10287000"/>
            <a:chOff x="0" y="0"/>
            <a:chExt cx="24384000" cy="13716000"/>
          </a:xfrm>
        </p:grpSpPr>
        <p:sp>
          <p:nvSpPr>
            <p:cNvPr name="Freeform 3" id="3"/>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DEEEE1"/>
            </a:solidFill>
          </p:spPr>
        </p:sp>
      </p:grpSp>
      <p:grpSp>
        <p:nvGrpSpPr>
          <p:cNvPr name="Group 4" id="4"/>
          <p:cNvGrpSpPr/>
          <p:nvPr/>
        </p:nvGrpSpPr>
        <p:grpSpPr>
          <a:xfrm rot="0">
            <a:off x="0" y="0"/>
            <a:ext cx="18288000" cy="10287000"/>
            <a:chOff x="0" y="0"/>
            <a:chExt cx="24384000" cy="13716000"/>
          </a:xfrm>
        </p:grpSpPr>
        <p:sp>
          <p:nvSpPr>
            <p:cNvPr name="Freeform 5" id="5"/>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FAFFFA"/>
            </a:solidFill>
          </p:spPr>
        </p:sp>
      </p:grpSp>
      <p:grpSp>
        <p:nvGrpSpPr>
          <p:cNvPr name="Group 6" id="6"/>
          <p:cNvGrpSpPr/>
          <p:nvPr/>
        </p:nvGrpSpPr>
        <p:grpSpPr>
          <a:xfrm rot="0">
            <a:off x="7543742" y="1028700"/>
            <a:ext cx="9437751" cy="3208783"/>
            <a:chOff x="0" y="0"/>
            <a:chExt cx="12553394" cy="4268084"/>
          </a:xfrm>
        </p:grpSpPr>
        <p:sp>
          <p:nvSpPr>
            <p:cNvPr name="Freeform 7" id="7"/>
            <p:cNvSpPr/>
            <p:nvPr/>
          </p:nvSpPr>
          <p:spPr>
            <a:xfrm flipH="false" flipV="false" rot="0">
              <a:off x="0" y="0"/>
              <a:ext cx="12553393" cy="4268084"/>
            </a:xfrm>
            <a:custGeom>
              <a:avLst/>
              <a:gdLst/>
              <a:ahLst/>
              <a:cxnLst/>
              <a:rect r="r" b="b" t="t" l="l"/>
              <a:pathLst>
                <a:path h="4268084" w="12553393">
                  <a:moveTo>
                    <a:pt x="0" y="0"/>
                  </a:moveTo>
                  <a:lnTo>
                    <a:pt x="12553393" y="0"/>
                  </a:lnTo>
                  <a:lnTo>
                    <a:pt x="12553393" y="4268084"/>
                  </a:lnTo>
                  <a:lnTo>
                    <a:pt x="0" y="4268084"/>
                  </a:lnTo>
                  <a:close/>
                </a:path>
              </a:pathLst>
            </a:custGeom>
            <a:solidFill>
              <a:srgbClr val="000000">
                <a:alpha val="0"/>
              </a:srgbClr>
            </a:solidFill>
          </p:spPr>
        </p:sp>
        <p:sp>
          <p:nvSpPr>
            <p:cNvPr name="TextBox 8" id="8"/>
            <p:cNvSpPr txBox="true"/>
            <p:nvPr/>
          </p:nvSpPr>
          <p:spPr>
            <a:xfrm>
              <a:off x="0" y="-161925"/>
              <a:ext cx="12553394" cy="4430009"/>
            </a:xfrm>
            <a:prstGeom prst="rect">
              <a:avLst/>
            </a:prstGeom>
          </p:spPr>
          <p:txBody>
            <a:bodyPr anchor="t" rtlCol="false" tIns="0" lIns="0" bIns="0" rIns="0"/>
            <a:lstStyle/>
            <a:p>
              <a:pPr algn="ctr">
                <a:lnSpc>
                  <a:spcPts val="6350"/>
                </a:lnSpc>
              </a:pPr>
              <a:r>
                <a:rPr lang="en-US" sz="3987">
                  <a:solidFill>
                    <a:srgbClr val="405449"/>
                  </a:solidFill>
                  <a:latin typeface="Arimo"/>
                  <a:ea typeface="Arimo"/>
                  <a:cs typeface="Arimo"/>
                  <a:sym typeface="Arimo"/>
                </a:rPr>
                <a:t>Пам'ятаймо: ліс — це не просто дерева, це складна жива система, частиною якої є й ми самі. Бережімо ліси для майбутніх поколінь!</a:t>
              </a:r>
            </a:p>
          </p:txBody>
        </p:sp>
      </p:grpSp>
      <p:sp>
        <p:nvSpPr>
          <p:cNvPr name="Freeform 9" id="9"/>
          <p:cNvSpPr/>
          <p:nvPr/>
        </p:nvSpPr>
        <p:spPr>
          <a:xfrm flipH="false" flipV="false" rot="0">
            <a:off x="0" y="0"/>
            <a:ext cx="7038474" cy="10287000"/>
          </a:xfrm>
          <a:custGeom>
            <a:avLst/>
            <a:gdLst/>
            <a:ahLst/>
            <a:cxnLst/>
            <a:rect r="r" b="b" t="t" l="l"/>
            <a:pathLst>
              <a:path h="10287000" w="7038474">
                <a:moveTo>
                  <a:pt x="0" y="0"/>
                </a:moveTo>
                <a:lnTo>
                  <a:pt x="7038474" y="0"/>
                </a:lnTo>
                <a:lnTo>
                  <a:pt x="7038474" y="10287000"/>
                </a:lnTo>
                <a:lnTo>
                  <a:pt x="0" y="10287000"/>
                </a:lnTo>
                <a:lnTo>
                  <a:pt x="0" y="0"/>
                </a:lnTo>
                <a:close/>
              </a:path>
            </a:pathLst>
          </a:custGeom>
          <a:blipFill>
            <a:blip r:embed="rId3"/>
            <a:stretch>
              <a:fillRect l="0" t="0" r="0" b="0"/>
            </a:stretch>
          </a:blipFill>
        </p:spPr>
      </p:sp>
      <p:sp>
        <p:nvSpPr>
          <p:cNvPr name="Freeform 10" id="10"/>
          <p:cNvSpPr/>
          <p:nvPr/>
        </p:nvSpPr>
        <p:spPr>
          <a:xfrm flipH="false" flipV="false" rot="0">
            <a:off x="9386487" y="4736068"/>
            <a:ext cx="5752261" cy="5550932"/>
          </a:xfrm>
          <a:custGeom>
            <a:avLst/>
            <a:gdLst/>
            <a:ahLst/>
            <a:cxnLst/>
            <a:rect r="r" b="b" t="t" l="l"/>
            <a:pathLst>
              <a:path h="5550932" w="5752261">
                <a:moveTo>
                  <a:pt x="0" y="0"/>
                </a:moveTo>
                <a:lnTo>
                  <a:pt x="5752261" y="0"/>
                </a:lnTo>
                <a:lnTo>
                  <a:pt x="5752261" y="5550932"/>
                </a:lnTo>
                <a:lnTo>
                  <a:pt x="0" y="5550932"/>
                </a:lnTo>
                <a:lnTo>
                  <a:pt x="0" y="0"/>
                </a:lnTo>
                <a:close/>
              </a:path>
            </a:pathLst>
          </a:custGeom>
          <a:blipFill>
            <a:blip r:embed="rId4"/>
            <a:stretch>
              <a:fillRect l="0" t="0" r="0" b="0"/>
            </a:stretch>
          </a:blipFill>
        </p:spPr>
      </p:sp>
    </p:spTree>
  </p:cSld>
  <p:clrMapOvr>
    <a:masterClrMapping/>
  </p:clrMapOvr>
  <p:transition spd="fast">
    <p:wipe dir="l"/>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DAGiR2UlaRM</dc:identifier>
  <dcterms:modified xsi:type="dcterms:W3CDTF">2011-08-01T06:04:30Z</dcterms:modified>
  <cp:revision>1</cp:revision>
  <dc:title>Міжнародний день лісів</dc:title>
</cp:coreProperties>
</file>