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1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47" autoAdjust="0"/>
    <p:restoredTop sz="94624" autoAdjust="0"/>
  </p:normalViewPr>
  <p:slideViewPr>
    <p:cSldViewPr>
      <p:cViewPr varScale="1">
        <p:scale>
          <a:sx n="103" d="100"/>
          <a:sy n="103" d="100"/>
        </p:scale>
        <p:origin x="-2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Запита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928794" y="1643050"/>
            <a:ext cx="6643734" cy="22145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071934" y="4071942"/>
            <a:ext cx="1714512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Дізнатися відповідь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авильна відповід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285992"/>
            <a:ext cx="8229600" cy="1000132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Відповідь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044594" y="3982998"/>
            <a:ext cx="35276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hlinkClick r:id="rId2" action="ppaction://hlinksldjump"/>
              </a:rPr>
              <a:t>Повернутися до обрання теми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вда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85926"/>
            <a:ext cx="8229600" cy="1143000"/>
          </a:xfrm>
        </p:spPr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Управляющая кнопка: настраиваемая 6">
            <a:hlinkClick r:id="" action="ppaction://hlinkshowjump?jump=nextslide" highlightClick="1"/>
          </p:cNvPr>
          <p:cNvSpPr/>
          <p:nvPr userDrawn="1"/>
        </p:nvSpPr>
        <p:spPr>
          <a:xfrm>
            <a:off x="4000496" y="4857760"/>
            <a:ext cx="1256730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58" r:id="rId11"/>
    <p:sldLayoutId id="2147483659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3" Type="http://schemas.openxmlformats.org/officeDocument/2006/relationships/slide" Target="slide5.xml"/><Relationship Id="rId21" Type="http://schemas.openxmlformats.org/officeDocument/2006/relationships/slide" Target="slide4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3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zno.if.ua/?p=168" TargetMode="External"/><Relationship Id="rId2" Type="http://schemas.openxmlformats.org/officeDocument/2006/relationships/hyperlink" Target="http://sum.in.u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zno.if.ua/?p=236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https://upload.wikimedia.org/wikipedia/commons/b/b3/%D0%A1%D0%B2%D0%BE%D1%8F_%D0%B8%D0%B3%D1%80%D0%B0_%D1%82%D0%B5%D0%BB%D0%B5%D0%B8%D0%B3%D1%80%D0%B0_%D0%B7%D0%B0%D1%81%D1%82%D0%B0%D0%B2%D0%BA%D0%B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28596" y="142852"/>
            <a:ext cx="8715404" cy="1426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5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54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МОВНО-ЛІТЕРАТУРНА </a:t>
            </a:r>
          </a:p>
          <a:p>
            <a:pPr algn="ctr">
              <a:lnSpc>
                <a:spcPct val="150000"/>
              </a:lnSpc>
            </a:pPr>
            <a:r>
              <a:rPr lang="uk-UA" sz="54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ВІКТОРИНА</a:t>
            </a:r>
          </a:p>
          <a:p>
            <a:pPr algn="ctr">
              <a:lnSpc>
                <a:spcPct val="150000"/>
              </a:lnSpc>
            </a:pPr>
            <a:r>
              <a:rPr lang="uk-UA" sz="54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“МУДРАГЕЛІ”</a:t>
            </a:r>
            <a:endParaRPr lang="uk-UA" sz="5400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uk-UA" sz="5400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uk-UA" sz="5400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uk-UA" sz="48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uk-UA" sz="48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uk-UA" sz="4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endParaRPr lang="uk-UA" sz="7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7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7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4143380"/>
            <a:ext cx="6858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uk-UA" i="1" dirty="0" smtClean="0"/>
          </a:p>
          <a:p>
            <a:pPr algn="r"/>
            <a:endParaRPr lang="uk-UA" i="1" dirty="0" smtClean="0"/>
          </a:p>
          <a:p>
            <a:pPr algn="r"/>
            <a:r>
              <a:rPr lang="uk-UA" i="1" dirty="0" smtClean="0"/>
              <a:t>Розробила  вчитель </a:t>
            </a:r>
          </a:p>
          <a:p>
            <a:pPr algn="r"/>
            <a:r>
              <a:rPr lang="uk-UA" i="1" dirty="0" smtClean="0"/>
              <a:t>української мови та літератури</a:t>
            </a:r>
          </a:p>
          <a:p>
            <a:pPr algn="r"/>
            <a:r>
              <a:rPr lang="uk-UA" i="1" dirty="0" err="1" smtClean="0"/>
              <a:t>Носаченко</a:t>
            </a:r>
            <a:r>
              <a:rPr lang="uk-UA" i="1" dirty="0" smtClean="0"/>
              <a:t> Людмила Михайлівна</a:t>
            </a:r>
            <a:endParaRPr lang="ru-RU" i="1" dirty="0"/>
          </a:p>
        </p:txBody>
      </p:sp>
      <p:pic>
        <p:nvPicPr>
          <p:cNvPr id="1028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64785"/>
            <a:ext cx="3857620" cy="2893215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53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1967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baseline="0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 </a:t>
                      </a:r>
                      <a:r>
                        <a:rPr lang="uk-UA" b="1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baseline="0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 </a:t>
                      </a:r>
                      <a:r>
                        <a:rPr lang="uk-UA" b="1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3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0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1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2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3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4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5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6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7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8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9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0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1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700" dirty="0" smtClean="0"/>
              <a:t>Перестав букви </a:t>
            </a:r>
            <a:br>
              <a:rPr lang="uk-UA" sz="6700" dirty="0" smtClean="0"/>
            </a:br>
            <a:r>
              <a:rPr lang="uk-UA" sz="6700" dirty="0" smtClean="0"/>
              <a:t>у слові </a:t>
            </a:r>
            <a:r>
              <a:rPr lang="uk-UA" sz="6700" dirty="0" err="1" smtClean="0">
                <a:solidFill>
                  <a:srgbClr val="FFC000"/>
                </a:solidFill>
              </a:rPr>
              <a:t>“варта”</a:t>
            </a:r>
            <a:r>
              <a:rPr lang="uk-UA" sz="6700" dirty="0" smtClean="0"/>
              <a:t> та утвори нове слово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4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трава</a:t>
            </a:r>
            <a:endParaRPr lang="ru-RU" sz="8000" b="1" dirty="0"/>
          </a:p>
        </p:txBody>
      </p:sp>
      <p:pic>
        <p:nvPicPr>
          <p:cNvPr id="1026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14884"/>
          </a:xfrm>
        </p:spPr>
        <p:txBody>
          <a:bodyPr>
            <a:noAutofit/>
          </a:bodyPr>
          <a:lstStyle/>
          <a:p>
            <a:pPr lvl="0"/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b="1" dirty="0" smtClean="0"/>
              <a:t>За поданим лексичним значенням упізнай слово:</a:t>
            </a:r>
            <a:br>
              <a:rPr lang="uk-UA" sz="4000" b="1" dirty="0" smtClean="0"/>
            </a:br>
            <a:r>
              <a:rPr lang="uk-UA" sz="6000" b="1" dirty="0" err="1" smtClean="0">
                <a:solidFill>
                  <a:srgbClr val="FFC000"/>
                </a:solidFill>
              </a:rPr>
              <a:t>”скляний</a:t>
            </a:r>
            <a:r>
              <a:rPr lang="uk-UA" sz="6000" b="1" dirty="0" smtClean="0">
                <a:solidFill>
                  <a:srgbClr val="FFC000"/>
                </a:solidFill>
              </a:rPr>
              <a:t> ящик з водою для </a:t>
            </a:r>
            <a:r>
              <a:rPr lang="uk-UA" sz="6000" b="1" dirty="0" err="1" smtClean="0">
                <a:solidFill>
                  <a:srgbClr val="FFC000"/>
                </a:solidFill>
              </a:rPr>
              <a:t>риб”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endParaRPr lang="ru-RU" sz="4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5520"/>
            <a:ext cx="3643306" cy="2732480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акваріум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2214578"/>
          </a:xfrm>
        </p:spPr>
        <p:txBody>
          <a:bodyPr>
            <a:noAutofit/>
          </a:bodyPr>
          <a:lstStyle/>
          <a:p>
            <a:r>
              <a:rPr lang="uk-UA" sz="5400" b="1" dirty="0" smtClean="0"/>
              <a:t>Назвіть справжнє </a:t>
            </a:r>
            <a:r>
              <a:rPr lang="uk-UA" sz="5400" b="1" dirty="0" err="1" smtClean="0"/>
              <a:t>ім</a:t>
            </a:r>
            <a:r>
              <a:rPr lang="en-US" sz="5400" b="1" dirty="0" smtClean="0"/>
              <a:t>’</a:t>
            </a:r>
            <a:r>
              <a:rPr lang="uk-UA" sz="5400" b="1" dirty="0" smtClean="0"/>
              <a:t>я </a:t>
            </a:r>
            <a:br>
              <a:rPr lang="uk-UA" sz="5400" b="1" dirty="0" smtClean="0"/>
            </a:br>
            <a:r>
              <a:rPr lang="uk-UA" sz="5400" b="1" dirty="0" smtClean="0"/>
              <a:t>та прізвище </a:t>
            </a:r>
            <a:br>
              <a:rPr lang="uk-UA" sz="5400" b="1" dirty="0" smtClean="0"/>
            </a:br>
            <a:r>
              <a:rPr lang="uk-UA" sz="5400" b="1" dirty="0" smtClean="0"/>
              <a:t>Лесі Українки</a:t>
            </a:r>
            <a:endParaRPr lang="ru-RU" sz="54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4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 Лариса Косач</a:t>
            </a:r>
            <a:endParaRPr lang="uk-UA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2643206"/>
          </a:xfrm>
        </p:spPr>
        <p:txBody>
          <a:bodyPr>
            <a:noAutofit/>
          </a:bodyPr>
          <a:lstStyle/>
          <a:p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b="1" dirty="0" smtClean="0"/>
              <a:t>Поясни  значення фразеологізму</a:t>
            </a: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6000" dirty="0" smtClean="0">
                <a:solidFill>
                  <a:srgbClr val="FFC000"/>
                </a:solidFill>
              </a:rPr>
              <a:t>”</a:t>
            </a:r>
            <a:r>
              <a:rPr lang="ru-RU" sz="6000" b="1" dirty="0" smtClean="0">
                <a:solidFill>
                  <a:srgbClr val="FFC000"/>
                </a:solidFill>
              </a:rPr>
              <a:t>за </a:t>
            </a:r>
            <a:r>
              <a:rPr lang="ru-RU" sz="6000" b="1" dirty="0" err="1" smtClean="0">
                <a:solidFill>
                  <a:srgbClr val="FFC000"/>
                </a:solidFill>
              </a:rPr>
              <a:t>холодну</a:t>
            </a:r>
            <a:r>
              <a:rPr lang="ru-RU" sz="6000" b="1" dirty="0" smtClean="0">
                <a:solidFill>
                  <a:srgbClr val="FFC000"/>
                </a:solidFill>
              </a:rPr>
              <a:t> воду </a:t>
            </a:r>
            <a:br>
              <a:rPr lang="ru-RU" sz="6000" b="1" dirty="0" smtClean="0">
                <a:solidFill>
                  <a:srgbClr val="FFC000"/>
                </a:solidFill>
              </a:rPr>
            </a:br>
            <a:r>
              <a:rPr lang="ru-RU" sz="6000" b="1" dirty="0" smtClean="0">
                <a:solidFill>
                  <a:srgbClr val="FFC000"/>
                </a:solidFill>
              </a:rPr>
              <a:t>не </a:t>
            </a:r>
            <a:r>
              <a:rPr lang="ru-RU" sz="6000" b="1" dirty="0" err="1" smtClean="0">
                <a:solidFill>
                  <a:srgbClr val="FFC000"/>
                </a:solidFill>
              </a:rPr>
              <a:t>братися</a:t>
            </a:r>
            <a:r>
              <a:rPr lang="uk-UA" sz="6000" dirty="0" smtClean="0">
                <a:solidFill>
                  <a:srgbClr val="FFC000"/>
                </a:solidFill>
              </a:rPr>
              <a:t>”</a:t>
            </a:r>
            <a:r>
              <a:rPr lang="uk-UA" sz="4000" dirty="0" smtClean="0"/>
              <a:t/>
            </a:r>
            <a:br>
              <a:rPr lang="uk-UA" sz="4000" dirty="0" smtClean="0"/>
            </a:br>
            <a:endParaRPr lang="ru-RU" sz="4000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4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3429024"/>
          </a:xfrm>
        </p:spPr>
        <p:txBody>
          <a:bodyPr>
            <a:noAutofit/>
          </a:bodyPr>
          <a:lstStyle/>
          <a:p>
            <a:r>
              <a:rPr lang="ru-RU" sz="8000" b="1" dirty="0" smtClean="0"/>
              <a:t> </a:t>
            </a:r>
            <a:br>
              <a:rPr lang="ru-RU" sz="8000" b="1" dirty="0" smtClean="0"/>
            </a:br>
            <a:r>
              <a:rPr lang="ru-RU" sz="8000" b="1" dirty="0" smtClean="0"/>
              <a:t/>
            </a:r>
            <a:br>
              <a:rPr lang="ru-RU" sz="8000" b="1" dirty="0" smtClean="0"/>
            </a:br>
            <a:r>
              <a:rPr lang="ru-RU" sz="8000" b="1" dirty="0" smtClean="0"/>
              <a:t/>
            </a:r>
            <a:br>
              <a:rPr lang="ru-RU" sz="8000" b="1" dirty="0" smtClean="0"/>
            </a:br>
            <a:r>
              <a:rPr lang="uk-UA" sz="7000" b="1" dirty="0" smtClean="0"/>
              <a:t>нічого  не робити, ледарювати</a:t>
            </a:r>
            <a:r>
              <a:rPr lang="ru-RU" sz="7000" b="1" dirty="0" smtClean="0"/>
              <a:t/>
            </a:r>
            <a:br>
              <a:rPr lang="ru-RU" sz="7000" b="1" dirty="0" smtClean="0"/>
            </a:br>
            <a:r>
              <a:rPr lang="ru-RU" sz="7000" b="1" dirty="0" smtClean="0"/>
              <a:t/>
            </a:r>
            <a:br>
              <a:rPr lang="ru-RU" sz="7000" b="1" dirty="0" smtClean="0"/>
            </a:br>
            <a:r>
              <a:rPr lang="uk-UA" sz="7000" b="1" dirty="0" smtClean="0"/>
              <a:t> </a:t>
            </a:r>
            <a:r>
              <a:rPr lang="ru-RU" sz="7000" b="1" dirty="0" smtClean="0"/>
              <a:t/>
            </a:r>
            <a:br>
              <a:rPr lang="ru-RU" sz="7000" b="1" dirty="0" smtClean="0"/>
            </a:br>
            <a:endParaRPr lang="ru-RU" sz="7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6000" b="1" dirty="0" smtClean="0"/>
              <a:t>Перестав букви </a:t>
            </a:r>
            <a:br>
              <a:rPr lang="uk-UA" sz="6000" b="1" dirty="0" smtClean="0"/>
            </a:br>
            <a:r>
              <a:rPr lang="uk-UA" sz="6000" b="1" dirty="0" smtClean="0"/>
              <a:t>у слові </a:t>
            </a:r>
            <a:r>
              <a:rPr lang="uk-UA" sz="6000" b="1" dirty="0" err="1" smtClean="0">
                <a:solidFill>
                  <a:srgbClr val="FFC000"/>
                </a:solidFill>
              </a:rPr>
              <a:t>“волос”</a:t>
            </a:r>
            <a:r>
              <a:rPr lang="uk-UA" sz="6000" b="1" dirty="0" smtClean="0"/>
              <a:t> та утвори нове слово</a:t>
            </a:r>
            <a: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5520"/>
            <a:ext cx="3643306" cy="2732480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слово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00108"/>
            <a:ext cx="9144000" cy="192881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b="1" dirty="0" smtClean="0"/>
              <a:t>За поданим лексичним значенням упізнай слово:</a:t>
            </a:r>
            <a:r>
              <a:rPr lang="uk-UA" sz="6000" b="1" dirty="0" smtClean="0"/>
              <a:t/>
            </a:r>
            <a:br>
              <a:rPr lang="uk-UA" sz="6000" b="1" dirty="0" smtClean="0"/>
            </a:br>
            <a:r>
              <a:rPr lang="uk-UA" sz="6700" b="1" dirty="0" err="1" smtClean="0">
                <a:solidFill>
                  <a:srgbClr val="FFC000"/>
                </a:solidFill>
              </a:rPr>
              <a:t>”приміщення</a:t>
            </a:r>
            <a:r>
              <a:rPr lang="uk-UA" sz="6700" b="1" dirty="0" smtClean="0">
                <a:solidFill>
                  <a:srgbClr val="FFC000"/>
                </a:solidFill>
              </a:rPr>
              <a:t>, де відбуваються </a:t>
            </a:r>
            <a:r>
              <a:rPr lang="uk-UA" sz="6700" b="1" dirty="0" err="1" smtClean="0">
                <a:solidFill>
                  <a:srgbClr val="FFC000"/>
                </a:solidFill>
              </a:rPr>
              <a:t>вистави”</a:t>
            </a:r>
            <a:r>
              <a:rPr lang="uk-UA" sz="6700" b="1" dirty="0" smtClean="0"/>
              <a:t/>
            </a:r>
            <a:br>
              <a:rPr lang="uk-UA" sz="6700" b="1" dirty="0" smtClean="0"/>
            </a:br>
            <a:endParaRPr lang="ru-RU" sz="67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5519"/>
            <a:ext cx="3643306" cy="2732480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театр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7200" dirty="0" smtClean="0"/>
              <a:t> </a:t>
            </a:r>
            <a:r>
              <a:rPr lang="uk-UA" sz="6000" b="1" dirty="0" smtClean="0"/>
              <a:t>Назви  справжнє </a:t>
            </a:r>
            <a:r>
              <a:rPr lang="uk-UA" sz="6000" b="1" dirty="0" err="1" smtClean="0"/>
              <a:t>ім</a:t>
            </a:r>
            <a:r>
              <a:rPr lang="en-US" sz="6000" b="1" dirty="0" smtClean="0"/>
              <a:t>’</a:t>
            </a:r>
            <a:r>
              <a:rPr lang="uk-UA" sz="6000" b="1" dirty="0" smtClean="0"/>
              <a:t>я  Великого Каменяра</a:t>
            </a:r>
            <a:endParaRPr lang="ru-RU" sz="6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4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Іван Франко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736"/>
            <a:ext cx="8929718" cy="1857388"/>
          </a:xfrm>
        </p:spPr>
        <p:txBody>
          <a:bodyPr>
            <a:normAutofit/>
          </a:bodyPr>
          <a:lstStyle/>
          <a:p>
            <a:r>
              <a:rPr lang="uk-UA" dirty="0"/>
              <a:t> </a:t>
            </a:r>
            <a:endParaRPr lang="ru-RU" sz="5300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3" cy="278605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357166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4000" b="1" dirty="0" smtClean="0"/>
          </a:p>
          <a:p>
            <a:pPr algn="ctr"/>
            <a:endParaRPr lang="uk-UA" sz="4000" b="1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714356"/>
            <a:ext cx="9144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FFFF00"/>
                </a:solidFill>
              </a:rPr>
              <a:t>Поясни  значення фразеологізму</a:t>
            </a:r>
            <a:r>
              <a:rPr lang="uk-UA" sz="8000" b="1" dirty="0" smtClean="0">
                <a:solidFill>
                  <a:srgbClr val="FFFF00"/>
                </a:solidFill>
              </a:rPr>
              <a:t/>
            </a:r>
            <a:br>
              <a:rPr lang="uk-UA" sz="8000" b="1" dirty="0" smtClean="0">
                <a:solidFill>
                  <a:srgbClr val="FFFF00"/>
                </a:solidFill>
              </a:rPr>
            </a:br>
            <a:r>
              <a:rPr lang="uk-UA" sz="8000" dirty="0" err="1" smtClean="0">
                <a:solidFill>
                  <a:srgbClr val="FFC000"/>
                </a:solidFill>
              </a:rPr>
              <a:t>”пекти</a:t>
            </a:r>
            <a:r>
              <a:rPr lang="uk-UA" sz="8000" dirty="0" smtClean="0">
                <a:solidFill>
                  <a:srgbClr val="FFC000"/>
                </a:solidFill>
              </a:rPr>
              <a:t> </a:t>
            </a:r>
            <a:r>
              <a:rPr lang="uk-UA" sz="8000" dirty="0" err="1" smtClean="0">
                <a:solidFill>
                  <a:srgbClr val="FFC000"/>
                </a:solidFill>
              </a:rPr>
              <a:t>раків”</a:t>
            </a:r>
            <a:r>
              <a:rPr lang="uk-UA" sz="8000" dirty="0" smtClean="0">
                <a:solidFill>
                  <a:srgbClr val="FFC000"/>
                </a:solidFill>
              </a:rPr>
              <a:t> </a:t>
            </a:r>
            <a:r>
              <a:rPr lang="uk-UA" sz="6000" dirty="0" smtClean="0">
                <a:solidFill>
                  <a:srgbClr val="FFC000"/>
                </a:solidFill>
              </a:rPr>
              <a:t/>
            </a:r>
            <a:br>
              <a:rPr lang="uk-UA" sz="6000" dirty="0" smtClean="0">
                <a:solidFill>
                  <a:srgbClr val="FFC000"/>
                </a:solidFill>
              </a:rPr>
            </a:br>
            <a:endParaRPr lang="ru-RU" sz="6000" dirty="0"/>
          </a:p>
        </p:txBody>
      </p:sp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червоніти</a:t>
            </a:r>
            <a:endParaRPr lang="ru-RU" sz="8000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000" b="1" dirty="0" smtClean="0"/>
              <a:t>Перестав букви </a:t>
            </a:r>
            <a:br>
              <a:rPr lang="uk-UA" sz="6000" b="1" dirty="0" smtClean="0"/>
            </a:br>
            <a:r>
              <a:rPr lang="uk-UA" sz="6000" b="1" dirty="0" smtClean="0"/>
              <a:t>у слові </a:t>
            </a:r>
            <a:r>
              <a:rPr lang="uk-UA" sz="6000" b="1" dirty="0" err="1" smtClean="0">
                <a:solidFill>
                  <a:srgbClr val="FFC000"/>
                </a:solidFill>
              </a:rPr>
              <a:t>“товар”</a:t>
            </a:r>
            <a:r>
              <a:rPr lang="uk-UA" sz="6000" b="1" dirty="0" smtClean="0"/>
              <a:t> та утвори нове слово</a:t>
            </a:r>
            <a: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11206"/>
            <a:ext cx="3929058" cy="294679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автор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b="1" dirty="0" smtClean="0"/>
              <a:t>За поданим лексичним значенням упізнай слово:</a:t>
            </a:r>
            <a:br>
              <a:rPr lang="uk-UA" sz="4000" b="1" dirty="0" smtClean="0"/>
            </a:br>
            <a:r>
              <a:rPr lang="uk-UA" sz="6000" b="1" dirty="0" err="1" smtClean="0">
                <a:solidFill>
                  <a:srgbClr val="FFC000"/>
                </a:solidFill>
              </a:rPr>
              <a:t>”підземна</a:t>
            </a:r>
            <a:r>
              <a:rPr lang="uk-UA" sz="6000" b="1" dirty="0" smtClean="0">
                <a:solidFill>
                  <a:srgbClr val="FFC000"/>
                </a:solidFill>
              </a:rPr>
              <a:t>  міська </a:t>
            </a:r>
            <a:r>
              <a:rPr lang="uk-UA" sz="6000" b="1" dirty="0" err="1" smtClean="0">
                <a:solidFill>
                  <a:srgbClr val="FFC000"/>
                </a:solidFill>
              </a:rPr>
              <a:t>залізниця”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endParaRPr lang="ru-RU" sz="4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3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метро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00570"/>
          </a:xfrm>
        </p:spPr>
        <p:txBody>
          <a:bodyPr>
            <a:noAutofit/>
          </a:bodyPr>
          <a:lstStyle/>
          <a:p>
            <a:r>
              <a:rPr lang="uk-UA" sz="6000" b="1" dirty="0" smtClean="0"/>
              <a:t>Назвіть </a:t>
            </a:r>
            <a:r>
              <a:rPr lang="uk-UA" sz="6000" b="1" dirty="0" err="1" smtClean="0"/>
              <a:t>ім</a:t>
            </a:r>
            <a:r>
              <a:rPr lang="en-US" sz="6000" b="1" dirty="0" smtClean="0"/>
              <a:t>’</a:t>
            </a:r>
            <a:r>
              <a:rPr lang="uk-UA" sz="6000" b="1" dirty="0" smtClean="0"/>
              <a:t>я</a:t>
            </a:r>
            <a:r>
              <a:rPr lang="en-US" sz="6000" b="1" dirty="0" smtClean="0"/>
              <a:t> </a:t>
            </a:r>
            <a:r>
              <a:rPr lang="uk-UA" sz="6000" b="1" dirty="0" smtClean="0"/>
              <a:t>мандрівного українського філософа</a:t>
            </a:r>
            <a:endParaRPr lang="ru-RU" sz="6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11206"/>
            <a:ext cx="3929058" cy="294679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000" b="1" dirty="0" smtClean="0"/>
              <a:t>Григорій  Сковорода</a:t>
            </a:r>
            <a:endParaRPr lang="ru-RU" sz="6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3429024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6000" b="1" dirty="0" smtClean="0"/>
              <a:t>Поясни  значення фразеологізму</a:t>
            </a:r>
            <a:br>
              <a:rPr lang="uk-UA" sz="6000" b="1" dirty="0" smtClean="0"/>
            </a:br>
            <a:r>
              <a:rPr lang="uk-UA" sz="8000" dirty="0" err="1" smtClean="0">
                <a:solidFill>
                  <a:srgbClr val="FFC000"/>
                </a:solidFill>
              </a:rPr>
              <a:t>”</a:t>
            </a:r>
            <a:r>
              <a:rPr lang="uk-UA" sz="8000" b="1" dirty="0" err="1" smtClean="0">
                <a:solidFill>
                  <a:srgbClr val="FFC000"/>
                </a:solidFill>
              </a:rPr>
              <a:t>хоч</a:t>
            </a:r>
            <a:r>
              <a:rPr lang="uk-UA" sz="8000" b="1" dirty="0" smtClean="0">
                <a:solidFill>
                  <a:srgbClr val="FFC000"/>
                </a:solidFill>
              </a:rPr>
              <a:t> греблю </a:t>
            </a:r>
            <a:r>
              <a:rPr lang="uk-UA" sz="8000" b="1" dirty="0" err="1" smtClean="0">
                <a:solidFill>
                  <a:srgbClr val="FFC000"/>
                </a:solidFill>
              </a:rPr>
              <a:t>гати</a:t>
            </a:r>
            <a:r>
              <a:rPr lang="uk-UA" sz="8000" dirty="0" err="1" smtClean="0">
                <a:solidFill>
                  <a:srgbClr val="FFC000"/>
                </a:solidFill>
              </a:rPr>
              <a:t>”</a:t>
            </a:r>
            <a:r>
              <a:rPr lang="uk-UA" sz="8000" dirty="0" smtClean="0"/>
              <a:t/>
            </a:r>
            <a:br>
              <a:rPr lang="uk-UA" sz="8000" dirty="0" smtClean="0"/>
            </a:br>
            <a:r>
              <a:rPr lang="ru-RU" sz="8000" dirty="0" smtClean="0"/>
              <a:t/>
            </a:r>
            <a:br>
              <a:rPr lang="ru-RU" sz="8000" dirty="0" smtClean="0"/>
            </a:br>
            <a:endParaRPr lang="ru-RU" sz="8000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5520"/>
            <a:ext cx="3643306" cy="2732480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000" b="1" dirty="0" smtClean="0"/>
              <a:t/>
            </a:r>
            <a:br>
              <a:rPr lang="uk-UA" sz="8000" b="1" dirty="0" smtClean="0"/>
            </a:br>
            <a:r>
              <a:rPr lang="uk-UA" sz="7200" b="1" dirty="0" smtClean="0"/>
              <a:t>дуже</a:t>
            </a:r>
            <a:r>
              <a:rPr lang="ru-RU" sz="7200" b="1" dirty="0" smtClean="0"/>
              <a:t> </a:t>
            </a:r>
            <a:r>
              <a:rPr lang="uk-UA" sz="7200" b="1" dirty="0" smtClean="0"/>
              <a:t>багато</a:t>
            </a:r>
            <a:r>
              <a:rPr lang="ru-RU" sz="7200" b="1" dirty="0" smtClean="0"/>
              <a:t/>
            </a:r>
            <a:br>
              <a:rPr lang="ru-RU" sz="7200" b="1" dirty="0" smtClean="0"/>
            </a:br>
            <a:r>
              <a:rPr lang="ru-RU" sz="7200" b="1" dirty="0" smtClean="0"/>
              <a:t/>
            </a:r>
            <a:br>
              <a:rPr lang="ru-RU" sz="7200" b="1" dirty="0" smtClean="0"/>
            </a:b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6600" b="1" dirty="0" smtClean="0"/>
              <a:t>Перестав букви </a:t>
            </a:r>
            <a:br>
              <a:rPr lang="uk-UA" sz="6600" b="1" dirty="0" smtClean="0"/>
            </a:br>
            <a:r>
              <a:rPr lang="uk-UA" sz="6600" b="1" dirty="0" smtClean="0"/>
              <a:t>у слові </a:t>
            </a:r>
            <a:r>
              <a:rPr lang="uk-UA" sz="6600" b="1" dirty="0" err="1" smtClean="0">
                <a:solidFill>
                  <a:srgbClr val="FFC000"/>
                </a:solidFill>
              </a:rPr>
              <a:t>“повар”</a:t>
            </a:r>
            <a:r>
              <a:rPr lang="uk-UA" sz="6600" b="1" dirty="0" smtClean="0"/>
              <a:t> та утвори нове слово</a:t>
            </a:r>
            <a:r>
              <a:rPr lang="ru-RU" sz="6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6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11206"/>
            <a:ext cx="3929058" cy="294679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право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14356"/>
            <a:ext cx="8929718" cy="3357586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За поданим лексичним значенням упізнай слово:</a:t>
            </a:r>
            <a:br>
              <a:rPr lang="uk-UA" sz="4000" b="1" dirty="0" smtClean="0"/>
            </a:br>
            <a:r>
              <a:rPr lang="uk-UA" sz="6000" b="1" dirty="0" err="1" smtClean="0">
                <a:solidFill>
                  <a:srgbClr val="FFC000"/>
                </a:solidFill>
              </a:rPr>
              <a:t>”кущ</a:t>
            </a:r>
            <a:r>
              <a:rPr lang="uk-UA" sz="6000" b="1" dirty="0" smtClean="0">
                <a:solidFill>
                  <a:srgbClr val="FFC000"/>
                </a:solidFill>
              </a:rPr>
              <a:t> з їстівними </a:t>
            </a:r>
            <a:r>
              <a:rPr lang="uk-UA" sz="6000" b="1" dirty="0" err="1" smtClean="0">
                <a:solidFill>
                  <a:srgbClr val="FFC000"/>
                </a:solidFill>
              </a:rPr>
              <a:t>плодами-горіхами”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endParaRPr lang="ru-RU" sz="4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4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ліщина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715436" cy="3714776"/>
          </a:xfrm>
        </p:spPr>
        <p:txBody>
          <a:bodyPr>
            <a:noAutofit/>
          </a:bodyPr>
          <a:lstStyle/>
          <a:p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4800" b="1" dirty="0" smtClean="0"/>
              <a:t>Назвіть автора поетичних рядків:</a:t>
            </a:r>
            <a:br>
              <a:rPr lang="uk-UA" sz="4800" b="1" dirty="0" smtClean="0"/>
            </a:br>
            <a:r>
              <a:rPr lang="uk-UA" sz="3200" b="1" i="1" dirty="0" smtClean="0">
                <a:solidFill>
                  <a:srgbClr val="FFC000"/>
                </a:solidFill>
              </a:rPr>
              <a:t>Садок вишневий коло хати,</a:t>
            </a:r>
            <a:br>
              <a:rPr lang="uk-UA" sz="3200" b="1" i="1" dirty="0" smtClean="0">
                <a:solidFill>
                  <a:srgbClr val="FFC000"/>
                </a:solidFill>
              </a:rPr>
            </a:br>
            <a:r>
              <a:rPr lang="uk-UA" sz="3200" b="1" i="1" dirty="0" smtClean="0">
                <a:solidFill>
                  <a:srgbClr val="FFC000"/>
                </a:solidFill>
              </a:rPr>
              <a:t>Хрущі над вишнями гудуть,</a:t>
            </a:r>
            <a:br>
              <a:rPr lang="uk-UA" sz="3200" b="1" i="1" dirty="0" smtClean="0">
                <a:solidFill>
                  <a:srgbClr val="FFC000"/>
                </a:solidFill>
              </a:rPr>
            </a:br>
            <a:r>
              <a:rPr lang="uk-UA" sz="3200" b="1" i="1" dirty="0" smtClean="0">
                <a:solidFill>
                  <a:srgbClr val="FFC000"/>
                </a:solidFill>
              </a:rPr>
              <a:t>Плугатарі з плугами йдуть,</a:t>
            </a:r>
            <a:br>
              <a:rPr lang="uk-UA" sz="3200" b="1" i="1" dirty="0" smtClean="0">
                <a:solidFill>
                  <a:srgbClr val="FFC000"/>
                </a:solidFill>
              </a:rPr>
            </a:br>
            <a:r>
              <a:rPr lang="uk-UA" sz="3200" b="1" i="1" dirty="0" smtClean="0">
                <a:solidFill>
                  <a:srgbClr val="FFC000"/>
                </a:solidFill>
              </a:rPr>
              <a:t>Співають ідучи дівчата,</a:t>
            </a:r>
            <a:br>
              <a:rPr lang="uk-UA" sz="3200" b="1" i="1" dirty="0" smtClean="0">
                <a:solidFill>
                  <a:srgbClr val="FFC000"/>
                </a:solidFill>
              </a:rPr>
            </a:br>
            <a:r>
              <a:rPr lang="uk-UA" sz="3200" b="1" i="1" dirty="0" smtClean="0">
                <a:solidFill>
                  <a:srgbClr val="FFC000"/>
                </a:solidFill>
              </a:rPr>
              <a:t>А матері </a:t>
            </a:r>
            <a:r>
              <a:rPr lang="uk-UA" sz="3200" b="1" i="1" dirty="0" err="1" smtClean="0">
                <a:solidFill>
                  <a:srgbClr val="FFC000"/>
                </a:solidFill>
              </a:rPr>
              <a:t>вечерять</a:t>
            </a:r>
            <a:r>
              <a:rPr lang="uk-UA" sz="3200" b="1" i="1" dirty="0" smtClean="0">
                <a:solidFill>
                  <a:srgbClr val="FFC000"/>
                </a:solidFill>
              </a:rPr>
              <a:t> ждуть.</a:t>
            </a:r>
            <a:br>
              <a:rPr lang="uk-UA" sz="3200" b="1" i="1" dirty="0" smtClean="0">
                <a:solidFill>
                  <a:srgbClr val="FFC000"/>
                </a:solidFill>
              </a:rPr>
            </a:br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4800" dirty="0" smtClean="0"/>
              <a:t> </a:t>
            </a:r>
            <a:endParaRPr lang="ru-RU" sz="4800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5520"/>
            <a:ext cx="3643306" cy="2732480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14422"/>
            <a:ext cx="9144000" cy="2357454"/>
          </a:xfrm>
        </p:spPr>
        <p:txBody>
          <a:bodyPr>
            <a:noAutofit/>
          </a:bodyPr>
          <a:lstStyle/>
          <a:p>
            <a:r>
              <a:rPr lang="uk-UA" sz="7200" b="1" smtClean="0"/>
              <a:t>Тарас </a:t>
            </a:r>
            <a:r>
              <a:rPr lang="uk-UA" sz="7200" b="1" dirty="0" smtClean="0"/>
              <a:t/>
            </a:r>
            <a:br>
              <a:rPr lang="uk-UA" sz="7200" b="1" dirty="0" smtClean="0"/>
            </a:br>
            <a:r>
              <a:rPr lang="uk-UA" sz="7200" b="1" dirty="0" smtClean="0"/>
              <a:t>Шевченко</a:t>
            </a:r>
            <a:endParaRPr lang="ru-RU" sz="7200" b="1" dirty="0"/>
          </a:p>
        </p:txBody>
      </p:sp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9144000" cy="3857652"/>
          </a:xfrm>
        </p:spPr>
        <p:txBody>
          <a:bodyPr>
            <a:noAutofit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6000" b="1" dirty="0" smtClean="0"/>
              <a:t>Поясни  значення фразеологізму</a:t>
            </a:r>
            <a:br>
              <a:rPr lang="uk-UA" sz="6000" b="1" dirty="0" smtClean="0"/>
            </a:br>
            <a:r>
              <a:rPr lang="uk-UA" sz="8000" dirty="0" smtClean="0">
                <a:solidFill>
                  <a:srgbClr val="FFC000"/>
                </a:solidFill>
              </a:rPr>
              <a:t>”</a:t>
            </a:r>
            <a:r>
              <a:rPr lang="ru-RU" sz="8000" b="1" dirty="0" err="1" smtClean="0">
                <a:solidFill>
                  <a:srgbClr val="FFC000"/>
                </a:solidFill>
              </a:rPr>
              <a:t>сім</a:t>
            </a:r>
            <a:r>
              <a:rPr lang="ru-RU" sz="8000" b="1" dirty="0" smtClean="0">
                <a:solidFill>
                  <a:srgbClr val="FFC000"/>
                </a:solidFill>
              </a:rPr>
              <a:t> </a:t>
            </a:r>
            <a:r>
              <a:rPr lang="ru-RU" sz="8000" b="1" dirty="0" err="1" smtClean="0">
                <a:solidFill>
                  <a:srgbClr val="FFC000"/>
                </a:solidFill>
              </a:rPr>
              <a:t>п’ятниць</a:t>
            </a:r>
            <a:r>
              <a:rPr lang="ru-RU" sz="8000" b="1" dirty="0" smtClean="0">
                <a:solidFill>
                  <a:srgbClr val="FFC000"/>
                </a:solidFill>
              </a:rPr>
              <a:t> на </a:t>
            </a:r>
            <a:r>
              <a:rPr lang="ru-RU" sz="8000" b="1" dirty="0" err="1" smtClean="0">
                <a:solidFill>
                  <a:srgbClr val="FFC000"/>
                </a:solidFill>
              </a:rPr>
              <a:t>тиждень</a:t>
            </a:r>
            <a:r>
              <a:rPr lang="uk-UA" sz="8000" dirty="0" smtClean="0">
                <a:solidFill>
                  <a:srgbClr val="FFC000"/>
                </a:solidFill>
              </a:rPr>
              <a:t>”</a:t>
            </a:r>
            <a:br>
              <a:rPr lang="uk-UA" sz="8000" dirty="0" smtClean="0">
                <a:solidFill>
                  <a:srgbClr val="FFC000"/>
                </a:solidFill>
              </a:rPr>
            </a:br>
            <a:r>
              <a:rPr lang="ru-RU" sz="8000" dirty="0"/>
              <a:t/>
            </a:r>
            <a:br>
              <a:rPr lang="ru-RU" sz="8000" dirty="0"/>
            </a:br>
            <a:endParaRPr lang="ru-RU" sz="8000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11206"/>
            <a:ext cx="3929058" cy="294679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/>
            </a:r>
            <a:br>
              <a:rPr lang="uk-UA" sz="8000" b="1" dirty="0" smtClean="0"/>
            </a:br>
            <a:r>
              <a:rPr lang="ru-RU" sz="8000" dirty="0" smtClean="0"/>
              <a:t> </a:t>
            </a:r>
            <a:r>
              <a:rPr lang="uk-UA" sz="7000" b="1" dirty="0" smtClean="0"/>
              <a:t>про тих, хто легко міняє свої рішення</a:t>
            </a:r>
            <a:br>
              <a:rPr lang="uk-UA" sz="7000" b="1" dirty="0" smtClean="0"/>
            </a:br>
            <a:r>
              <a:rPr lang="ru-RU" sz="8000" dirty="0" smtClean="0"/>
              <a:t/>
            </a:r>
            <a:br>
              <a:rPr lang="ru-RU" sz="8000" dirty="0" smtClean="0"/>
            </a:br>
            <a:endParaRPr lang="ru-RU" sz="8000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000" b="1" dirty="0" smtClean="0"/>
              <a:t>Перестав букви </a:t>
            </a:r>
            <a:br>
              <a:rPr lang="uk-UA" sz="6000" b="1" dirty="0" smtClean="0"/>
            </a:br>
            <a:r>
              <a:rPr lang="uk-UA" sz="6000" b="1" dirty="0" smtClean="0"/>
              <a:t>у слові </a:t>
            </a:r>
            <a:r>
              <a:rPr lang="uk-UA" sz="6000" b="1" dirty="0" err="1" smtClean="0">
                <a:solidFill>
                  <a:srgbClr val="FFC000"/>
                </a:solidFill>
              </a:rPr>
              <a:t>“масло”</a:t>
            </a:r>
            <a:r>
              <a:rPr lang="uk-UA" sz="6000" b="1" dirty="0" smtClean="0"/>
              <a:t> та утвори нове слово</a:t>
            </a:r>
            <a: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11206"/>
            <a:ext cx="3929058" cy="294679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смола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b="1" dirty="0" smtClean="0"/>
              <a:t>За поданим лексичним значенням упізнай слово:</a:t>
            </a:r>
            <a:br>
              <a:rPr lang="uk-UA" sz="4000" b="1" dirty="0" smtClean="0"/>
            </a:br>
            <a:r>
              <a:rPr lang="uk-UA" sz="6000" b="1" dirty="0" err="1" smtClean="0">
                <a:solidFill>
                  <a:srgbClr val="FFC000"/>
                </a:solidFill>
              </a:rPr>
              <a:t>”приладдя</a:t>
            </a:r>
            <a:r>
              <a:rPr lang="uk-UA" sz="6000" b="1" dirty="0" smtClean="0">
                <a:solidFill>
                  <a:srgbClr val="FFC000"/>
                </a:solidFill>
              </a:rPr>
              <a:t> для визначення  сторін </a:t>
            </a:r>
            <a:r>
              <a:rPr lang="uk-UA" sz="6000" b="1" dirty="0" err="1" smtClean="0">
                <a:solidFill>
                  <a:srgbClr val="FFC000"/>
                </a:solidFill>
              </a:rPr>
              <a:t>світу”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endParaRPr lang="ru-RU" sz="4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4" cy="27860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компас</a:t>
            </a:r>
            <a:endParaRPr lang="ru-RU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3786214"/>
          </a:xfrm>
        </p:spPr>
        <p:txBody>
          <a:bodyPr>
            <a:normAutofit/>
          </a:bodyPr>
          <a:lstStyle/>
          <a:p>
            <a:r>
              <a:rPr lang="uk-UA" sz="6000" b="1" dirty="0" smtClean="0"/>
              <a:t>Назвіть </a:t>
            </a:r>
            <a:r>
              <a:rPr lang="ru-RU" sz="6000" b="1" dirty="0" smtClean="0"/>
              <a:t>автора </a:t>
            </a:r>
            <a:r>
              <a:rPr lang="ru-RU" sz="6000" b="1" dirty="0" err="1" smtClean="0"/>
              <a:t>першого</a:t>
            </a:r>
            <a:r>
              <a:rPr lang="ru-RU" sz="6000" b="1" dirty="0" smtClean="0"/>
              <a:t> </a:t>
            </a:r>
            <a:r>
              <a:rPr lang="ru-RU" sz="6000" b="1" dirty="0" err="1" smtClean="0"/>
              <a:t>твору</a:t>
            </a:r>
            <a:r>
              <a:rPr lang="ru-RU" sz="6000" b="1" dirty="0" smtClean="0"/>
              <a:t> </a:t>
            </a:r>
            <a:r>
              <a:rPr lang="ru-RU" sz="6000" b="1" dirty="0" err="1" smtClean="0"/>
              <a:t>нової</a:t>
            </a:r>
            <a:r>
              <a:rPr lang="ru-RU" sz="6000" b="1" dirty="0" smtClean="0"/>
              <a:t> </a:t>
            </a:r>
            <a:r>
              <a:rPr lang="ru-RU" sz="6000" b="1" dirty="0" err="1" smtClean="0"/>
              <a:t>української</a:t>
            </a:r>
            <a:r>
              <a:rPr lang="ru-RU" sz="6000" b="1" dirty="0" smtClean="0"/>
              <a:t> </a:t>
            </a:r>
            <a:r>
              <a:rPr lang="ru-RU" sz="6000" b="1" dirty="0" err="1" smtClean="0"/>
              <a:t>літератури</a:t>
            </a:r>
            <a:endParaRPr lang="ru-RU" sz="6000" b="1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11206"/>
            <a:ext cx="3929058" cy="294679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Іван </a:t>
            </a:r>
            <a:br>
              <a:rPr lang="uk-UA" sz="8000" b="1" dirty="0" smtClean="0"/>
            </a:br>
            <a:r>
              <a:rPr lang="uk-UA" sz="8000" b="1" dirty="0" smtClean="0"/>
              <a:t>Котляревський</a:t>
            </a:r>
            <a:r>
              <a:rPr lang="ru-RU" sz="8000" dirty="0" smtClean="0"/>
              <a:t/>
            </a:r>
            <a:br>
              <a:rPr lang="ru-RU" sz="8000" dirty="0" smtClean="0"/>
            </a:br>
            <a:endParaRPr lang="ru-RU" sz="8000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4000" b="1" dirty="0" smtClean="0"/>
              <a:t/>
            </a:r>
            <a:br>
              <a:rPr lang="uk-UA" sz="4000" b="1" dirty="0" smtClean="0"/>
            </a:br>
            <a:endParaRPr lang="ru-RU" sz="6000" dirty="0"/>
          </a:p>
        </p:txBody>
      </p:sp>
      <p:pic>
        <p:nvPicPr>
          <p:cNvPr id="3" name="Picture 4" descr="D:\Мои документы\Досвід\Мультимедіа\Ілюстрації  в школі\Теми\Рідний край\Символи України\Символи\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1942"/>
            <a:ext cx="3714744" cy="278605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50004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4000" b="1" dirty="0" smtClean="0">
              <a:solidFill>
                <a:srgbClr val="FFFF00"/>
              </a:solidFill>
            </a:endParaRPr>
          </a:p>
          <a:p>
            <a:pPr algn="ctr"/>
            <a:r>
              <a:rPr lang="uk-UA" sz="6000" b="1" dirty="0" smtClean="0">
                <a:solidFill>
                  <a:srgbClr val="FFFF00"/>
                </a:solidFill>
              </a:rPr>
              <a:t>Поясни  значення фразеологізму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r>
              <a:rPr lang="uk-UA" sz="8000" dirty="0" err="1" smtClean="0">
                <a:solidFill>
                  <a:srgbClr val="FFC000"/>
                </a:solidFill>
              </a:rPr>
              <a:t>”сміятися</a:t>
            </a:r>
            <a:r>
              <a:rPr lang="uk-UA" sz="8000" dirty="0" smtClean="0">
                <a:solidFill>
                  <a:srgbClr val="FFC000"/>
                </a:solidFill>
              </a:rPr>
              <a:t> на </a:t>
            </a:r>
            <a:r>
              <a:rPr lang="uk-UA" sz="8000" dirty="0" err="1" smtClean="0">
                <a:solidFill>
                  <a:srgbClr val="FFC000"/>
                </a:solidFill>
              </a:rPr>
              <a:t>кутні”</a:t>
            </a:r>
            <a:r>
              <a:rPr lang="uk-UA" sz="4000" dirty="0" smtClean="0"/>
              <a:t/>
            </a:r>
            <a:br>
              <a:rPr lang="uk-UA" sz="4000" dirty="0" smtClean="0"/>
            </a:br>
            <a:endParaRPr lang="ru-RU" sz="4000" dirty="0"/>
          </a:p>
        </p:txBody>
      </p:sp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/>
              <a:t>плакати</a:t>
            </a:r>
            <a:endParaRPr lang="uk-UA" sz="8000" b="1" dirty="0"/>
          </a:p>
        </p:txBody>
      </p:sp>
      <p:pic>
        <p:nvPicPr>
          <p:cNvPr id="3" name="Picture 2" descr="D:\Мои документы\Досвід\Мультимедіа\Ілюстрації  в школі\Теми\Рідний край\Символи України\Символи\Копия Копия 58228889_1272189743_MA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392773"/>
            <a:ext cx="3286116" cy="246522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Використані джерела:</a:t>
            </a:r>
            <a:endParaRPr lang="ru-RU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uk-UA" sz="1600" dirty="0" smtClean="0"/>
          </a:p>
          <a:p>
            <a:pPr>
              <a:buAutoNum type="arabicPeriod"/>
            </a:pPr>
            <a:r>
              <a:rPr lang="uk-UA" sz="1600" dirty="0" err="1" smtClean="0"/>
              <a:t>Вікісловник</a:t>
            </a:r>
            <a:r>
              <a:rPr lang="uk-UA" sz="1600" dirty="0" smtClean="0"/>
              <a:t>. Вільний словник. </a:t>
            </a:r>
            <a:r>
              <a:rPr lang="en-US" sz="1600" dirty="0" smtClean="0"/>
              <a:t> </a:t>
            </a:r>
            <a:r>
              <a:rPr lang="uk-UA" sz="1600" dirty="0" smtClean="0"/>
              <a:t>Додаток. Список  фразеологізмів української мови. </a:t>
            </a:r>
            <a:r>
              <a:rPr lang="en-US" sz="1600" dirty="0" smtClean="0"/>
              <a:t>URL:</a:t>
            </a:r>
            <a:r>
              <a:rPr lang="uk-UA" sz="1600" dirty="0" smtClean="0"/>
              <a:t>    </a:t>
            </a:r>
            <a:r>
              <a:rPr lang="en-US" sz="1600" dirty="0" smtClean="0"/>
              <a:t>https://uk.wiktionary.org/wiki/%D0%94%D0%BE%D0%B4%D0%B0%D1%82%D0%BE%D0%BA:%D0%A1%D0%BF%D0%B8%D1%81%D0%BE%D0%BA_%D1%84%D1%80%D0%B0%D0%B7%D0%B5%D0%BE%D0%BB%D0%BE%D0%B3%D1%96%D0%B7%D0%BC%D1%96%D0%B2_%D1%83%D0%BA%D1%80%D0%B0%D1%97%D0%BD%D1%81%D1%8C%D0%BA%D0%BE%D1%97_%D0%BC%D0%BE%D0%B2%D0%B8</a:t>
            </a:r>
            <a:endParaRPr lang="uk-UA" sz="1600" dirty="0" smtClean="0"/>
          </a:p>
          <a:p>
            <a:pPr>
              <a:buNone/>
            </a:pPr>
            <a:endParaRPr lang="uk-UA" sz="1600" dirty="0" smtClean="0"/>
          </a:p>
          <a:p>
            <a:pPr lvl="0">
              <a:buNone/>
            </a:pPr>
            <a:r>
              <a:rPr lang="uk-UA" sz="1600" dirty="0" smtClean="0"/>
              <a:t>2.    Словник української мови. Академічний тлумачний словник. </a:t>
            </a:r>
            <a:r>
              <a:rPr lang="en-US" sz="1600" dirty="0" smtClean="0"/>
              <a:t>URL</a:t>
            </a:r>
            <a:r>
              <a:rPr lang="uk-UA" sz="1600" dirty="0" smtClean="0"/>
              <a:t>: </a:t>
            </a:r>
            <a:r>
              <a:rPr lang="uk-UA" sz="1600" u="sng" dirty="0" smtClean="0">
                <a:hlinkClick r:id="rId2"/>
              </a:rPr>
              <a:t>http://sum.in.ua/</a:t>
            </a:r>
            <a:endParaRPr lang="uk-UA" sz="1600" u="sng" dirty="0" smtClean="0"/>
          </a:p>
          <a:p>
            <a:pPr lvl="0">
              <a:buNone/>
            </a:pPr>
            <a:endParaRPr lang="uk-UA" sz="1600" u="sng" dirty="0" smtClean="0"/>
          </a:p>
          <a:p>
            <a:pPr lvl="0">
              <a:buNone/>
            </a:pPr>
            <a:r>
              <a:rPr lang="uk-UA" sz="1600" dirty="0" smtClean="0"/>
              <a:t>3.   Українська мова та література. Підготовка до ЗНО і не тільки. Псевдоніми  українських письменників. </a:t>
            </a:r>
            <a:r>
              <a:rPr lang="en-US" sz="1600" dirty="0" smtClean="0"/>
              <a:t>URL</a:t>
            </a:r>
            <a:r>
              <a:rPr lang="uk-UA" sz="1600" dirty="0" smtClean="0"/>
              <a:t>:</a:t>
            </a:r>
            <a:r>
              <a:rPr lang="en-US" sz="1600" dirty="0" smtClean="0"/>
              <a:t> </a:t>
            </a:r>
            <a:r>
              <a:rPr lang="en-US" sz="1600" dirty="0" smtClean="0">
                <a:hlinkClick r:id="rId3"/>
              </a:rPr>
              <a:t>https://zno.if.ua/?p=168</a:t>
            </a:r>
            <a:endParaRPr lang="uk-UA" sz="1600" dirty="0" smtClean="0"/>
          </a:p>
          <a:p>
            <a:pPr lvl="0">
              <a:buNone/>
            </a:pPr>
            <a:endParaRPr lang="uk-UA" sz="1600" dirty="0" smtClean="0"/>
          </a:p>
          <a:p>
            <a:pPr lvl="0">
              <a:buAutoNum type="arabicPeriod" startAt="4"/>
            </a:pPr>
            <a:r>
              <a:rPr lang="uk-UA" sz="1600" dirty="0" smtClean="0"/>
              <a:t>Українська мова та література. Підготовка до ЗНО і не тільки. Фразеологізми в алфавітному порядку. </a:t>
            </a:r>
            <a:r>
              <a:rPr lang="en-US" sz="1600" dirty="0" smtClean="0"/>
              <a:t>URL</a:t>
            </a:r>
            <a:r>
              <a:rPr lang="uk-UA" sz="1600" dirty="0" smtClean="0"/>
              <a:t>: </a:t>
            </a:r>
            <a:r>
              <a:rPr lang="en-US" sz="1600" u="sng" dirty="0" smtClean="0">
                <a:hlinkClick r:id="rId4"/>
              </a:rPr>
              <a:t>https://zno.if.ua/?p=2364</a:t>
            </a:r>
            <a:endParaRPr lang="uk-UA" sz="1600" u="sng" dirty="0" smtClean="0"/>
          </a:p>
          <a:p>
            <a:pPr lvl="0">
              <a:buNone/>
            </a:pPr>
            <a:endParaRPr lang="uk-UA" sz="1600" u="sng" dirty="0" smtClean="0"/>
          </a:p>
          <a:p>
            <a:pPr>
              <a:buFont typeface="Arial" pitchFamily="34" charset="0"/>
              <a:buAutoNum type="arabicPeriod" startAt="4"/>
            </a:pPr>
            <a:r>
              <a:rPr lang="uk-UA" sz="1600" dirty="0" smtClean="0"/>
              <a:t>Шевченко Т. Г. Твори в 5 томах. – К.: Дніпро , 1984. – 351с.</a:t>
            </a:r>
            <a:endParaRPr lang="ru-RU" sz="1600" dirty="0" smtClean="0"/>
          </a:p>
          <a:p>
            <a:pPr lvl="0">
              <a:buAutoNum type="arabicPeriod" startAt="4"/>
            </a:pPr>
            <a:endParaRPr lang="uk-UA" sz="1600" u="sng" dirty="0" smtClean="0"/>
          </a:p>
          <a:p>
            <a:pPr lvl="0">
              <a:buNone/>
            </a:pPr>
            <a:endParaRPr lang="ru-RU" sz="1600" dirty="0" smtClean="0"/>
          </a:p>
          <a:p>
            <a:pPr>
              <a:buNone/>
            </a:pPr>
            <a:endParaRPr lang="uk-UA" sz="1600" dirty="0" smtClean="0"/>
          </a:p>
          <a:p>
            <a:pPr>
              <a:buNone/>
            </a:pPr>
            <a:r>
              <a:rPr lang="uk-UA" sz="1600" dirty="0" smtClean="0"/>
              <a:t> </a:t>
            </a:r>
          </a:p>
          <a:p>
            <a:pPr>
              <a:buNone/>
            </a:pPr>
            <a:endParaRPr lang="uk-UA" sz="1600" dirty="0" smtClean="0"/>
          </a:p>
          <a:p>
            <a:pPr>
              <a:buNone/>
            </a:pPr>
            <a:endParaRPr lang="uk-UA" sz="1600" dirty="0" smtClean="0"/>
          </a:p>
          <a:p>
            <a:pPr>
              <a:buAutoNum type="arabicPeriod" startAt="3"/>
            </a:pPr>
            <a:endParaRPr lang="uk-UA" sz="1600" dirty="0" smtClean="0"/>
          </a:p>
          <a:p>
            <a:pPr>
              <a:buAutoNum type="arabicPeriod" startAt="3"/>
            </a:pP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233</Words>
  <Application>Microsoft Office PowerPoint</Application>
  <PresentationFormat>Экран (4:3)</PresentationFormat>
  <Paragraphs>101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Слайд 1</vt:lpstr>
      <vt:lpstr>Слайд 2</vt:lpstr>
      <vt:lpstr>Перестав букви  у слові “варта” та утвори нове слово </vt:lpstr>
      <vt:lpstr>трава</vt:lpstr>
      <vt:lpstr> За поданим лексичним значенням упізнай слово: ”скляний ящик з водою для риб” </vt:lpstr>
      <vt:lpstr>акваріум</vt:lpstr>
      <vt:lpstr>Назвіть справжнє ім’я  та прізвище  Лесі Українки</vt:lpstr>
      <vt:lpstr> Лариса Косач</vt:lpstr>
      <vt:lpstr> Поясни  значення фразеологізму ”за холодну воду  не братися” </vt:lpstr>
      <vt:lpstr>    нічого  не робити, ледарювати    </vt:lpstr>
      <vt:lpstr>Перестав букви  у слові “волос” та утвори нове слово </vt:lpstr>
      <vt:lpstr>слово</vt:lpstr>
      <vt:lpstr>   За поданим лексичним значенням упізнай слово: ”приміщення, де відбуваються вистави” </vt:lpstr>
      <vt:lpstr>театр</vt:lpstr>
      <vt:lpstr> Назви  справжнє ім’я  Великого Каменяра</vt:lpstr>
      <vt:lpstr>Іван Франко</vt:lpstr>
      <vt:lpstr> </vt:lpstr>
      <vt:lpstr>червоніти</vt:lpstr>
      <vt:lpstr>Перестав букви  у слові “товар” та утвори нове слово </vt:lpstr>
      <vt:lpstr>автор</vt:lpstr>
      <vt:lpstr>  За поданим лексичним значенням упізнай слово: ”підземна  міська залізниця” </vt:lpstr>
      <vt:lpstr>метро</vt:lpstr>
      <vt:lpstr>Назвіть ім’я мандрівного українського філософа</vt:lpstr>
      <vt:lpstr>Григорій  Сковорода</vt:lpstr>
      <vt:lpstr>   Поясни  значення фразеологізму ”хоч греблю гати”  </vt:lpstr>
      <vt:lpstr> дуже багато  </vt:lpstr>
      <vt:lpstr>Перестав букви  у слові “повар” та утвори нове слово </vt:lpstr>
      <vt:lpstr>право</vt:lpstr>
      <vt:lpstr>За поданим лексичним значенням упізнай слово: ”кущ з їстівними плодами-горіхами” </vt:lpstr>
      <vt:lpstr>ліщина</vt:lpstr>
      <vt:lpstr>   Назвіть автора поетичних рядків: Садок вишневий коло хати, Хрущі над вишнями гудуть, Плугатарі з плугами йдуть, Співають ідучи дівчата, А матері вечерять ждуть.   </vt:lpstr>
      <vt:lpstr>Тарас  Шевченко</vt:lpstr>
      <vt:lpstr>   Поясни  значення фразеологізму ”сім п’ятниць на тиждень”  </vt:lpstr>
      <vt:lpstr>  про тих, хто легко міняє свої рішення  </vt:lpstr>
      <vt:lpstr>Перестав букви  у слові “масло” та утвори нове слово </vt:lpstr>
      <vt:lpstr>смола</vt:lpstr>
      <vt:lpstr> За поданим лексичним значенням упізнай слово: ”приладдя для визначення  сторін світу” </vt:lpstr>
      <vt:lpstr>компас</vt:lpstr>
      <vt:lpstr>Назвіть автора першого твору нової української літератури</vt:lpstr>
      <vt:lpstr>Іван  Котляревський </vt:lpstr>
      <vt:lpstr>  </vt:lpstr>
      <vt:lpstr>плакати</vt:lpstr>
      <vt:lpstr>Використані джерела: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Гость</dc:creator>
  <cp:lastModifiedBy>User</cp:lastModifiedBy>
  <cp:revision>59</cp:revision>
  <dcterms:created xsi:type="dcterms:W3CDTF">2021-03-30T14:58:02Z</dcterms:created>
  <dcterms:modified xsi:type="dcterms:W3CDTF">2022-02-17T10:41:22Z</dcterms:modified>
</cp:coreProperties>
</file>