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0" r:id="rId1"/>
  </p:sldMasterIdLst>
  <p:notesMasterIdLst>
    <p:notesMasterId r:id="rId25"/>
  </p:notesMasterIdLst>
  <p:sldIdLst>
    <p:sldId id="259" r:id="rId2"/>
    <p:sldId id="256" r:id="rId3"/>
    <p:sldId id="260" r:id="rId4"/>
    <p:sldId id="261" r:id="rId5"/>
    <p:sldId id="262" r:id="rId6"/>
    <p:sldId id="263" r:id="rId7"/>
    <p:sldId id="266" r:id="rId8"/>
    <p:sldId id="267" r:id="rId9"/>
    <p:sldId id="268" r:id="rId10"/>
    <p:sldId id="269" r:id="rId11"/>
    <p:sldId id="264" r:id="rId12"/>
    <p:sldId id="265" r:id="rId13"/>
    <p:sldId id="270" r:id="rId14"/>
    <p:sldId id="272" r:id="rId15"/>
    <p:sldId id="271" r:id="rId16"/>
    <p:sldId id="273" r:id="rId17"/>
    <p:sldId id="275" r:id="rId18"/>
    <p:sldId id="276" r:id="rId19"/>
    <p:sldId id="277" r:id="rId20"/>
    <p:sldId id="274" r:id="rId21"/>
    <p:sldId id="278" r:id="rId22"/>
    <p:sldId id="280" r:id="rId23"/>
    <p:sldId id="279" r:id="rId24"/>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231" autoAdjust="0"/>
    <p:restoredTop sz="94660"/>
  </p:normalViewPr>
  <p:slideViewPr>
    <p:cSldViewPr snapToGrid="0">
      <p:cViewPr varScale="1">
        <p:scale>
          <a:sx n="43" d="100"/>
          <a:sy n="43" d="100"/>
        </p:scale>
        <p:origin x="-108" y="-582"/>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9864A32-D7BE-474F-9029-8E307F8F1FA7}" type="datetimeFigureOut">
              <a:rPr lang="ru-RU" smtClean="0"/>
              <a:pPr/>
              <a:t>07.11.2021</a:t>
            </a:fld>
            <a:endParaRPr lang="ru-RU"/>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934DC02-3B31-4470-A98B-96B954A25EE6}" type="slidenum">
              <a:rPr lang="ru-RU" smtClean="0"/>
              <a:pPr/>
              <a:t>‹#›</a:t>
            </a:fld>
            <a:endParaRPr lang="ru-RU"/>
          </a:p>
        </p:txBody>
      </p:sp>
    </p:spTree>
    <p:extLst>
      <p:ext uri="{BB962C8B-B14F-4D97-AF65-F5344CB8AC3E}">
        <p14:creationId xmlns="" xmlns:p14="http://schemas.microsoft.com/office/powerpoint/2010/main" val="363003533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2934DC02-3B31-4470-A98B-96B954A25EE6}" type="slidenum">
              <a:rPr lang="ru-RU" smtClean="0"/>
              <a:pPr/>
              <a:t>17</a:t>
            </a:fld>
            <a:endParaRPr lang="ru-RU"/>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ru-RU" smtClean="0"/>
              <a:t>Образец заголовка</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AF77FF47-0E37-4BD3-B1A5-170D14F1C6BB}" type="datetimeFigureOut">
              <a:rPr lang="ru-RU" smtClean="0"/>
              <a:pPr/>
              <a:t>07.11.2021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EDDCF3FE-3268-41F1-A1DF-10290A485DF8}" type="slidenum">
              <a:rPr lang="ru-RU" smtClean="0"/>
              <a:pPr/>
              <a:t>‹#›</a:t>
            </a:fld>
            <a:endParaRPr lang="ru-RU"/>
          </a:p>
        </p:txBody>
      </p:sp>
    </p:spTree>
    <p:extLst>
      <p:ext uri="{BB962C8B-B14F-4D97-AF65-F5344CB8AC3E}">
        <p14:creationId xmlns="" xmlns:p14="http://schemas.microsoft.com/office/powerpoint/2010/main" val="37217408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3"/>
          <p:cNvSpPr>
            <a:spLocks noGrp="1"/>
          </p:cNvSpPr>
          <p:nvPr>
            <p:ph type="dt" sz="half" idx="10"/>
          </p:nvPr>
        </p:nvSpPr>
        <p:spPr/>
        <p:txBody>
          <a:bodyPr/>
          <a:lstStyle/>
          <a:p>
            <a:fld id="{AF77FF47-0E37-4BD3-B1A5-170D14F1C6BB}" type="datetimeFigureOut">
              <a:rPr lang="ru-RU" smtClean="0"/>
              <a:pPr/>
              <a:t>07.11.2021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EDDCF3FE-3268-41F1-A1DF-10290A485DF8}" type="slidenum">
              <a:rPr lang="ru-RU" smtClean="0"/>
              <a:pPr/>
              <a:t>‹#›</a:t>
            </a:fld>
            <a:endParaRPr lang="ru-RU"/>
          </a:p>
        </p:txBody>
      </p:sp>
    </p:spTree>
    <p:extLst>
      <p:ext uri="{BB962C8B-B14F-4D97-AF65-F5344CB8AC3E}">
        <p14:creationId xmlns="" xmlns:p14="http://schemas.microsoft.com/office/powerpoint/2010/main" val="7272783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AF77FF47-0E37-4BD3-B1A5-170D14F1C6BB}" type="datetimeFigureOut">
              <a:rPr lang="ru-RU" smtClean="0"/>
              <a:pPr/>
              <a:t>07.11.2021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EDDCF3FE-3268-41F1-A1DF-10290A485DF8}" type="slidenum">
              <a:rPr lang="ru-RU" smtClean="0"/>
              <a:pPr/>
              <a:t>‹#›</a:t>
            </a:fld>
            <a:endParaRPr lang="ru-RU"/>
          </a:p>
        </p:txBody>
      </p:sp>
    </p:spTree>
    <p:extLst>
      <p:ext uri="{BB962C8B-B14F-4D97-AF65-F5344CB8AC3E}">
        <p14:creationId xmlns="" xmlns:p14="http://schemas.microsoft.com/office/powerpoint/2010/main" val="10590997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AF77FF47-0E37-4BD3-B1A5-170D14F1C6BB}" type="datetimeFigureOut">
              <a:rPr lang="ru-RU" smtClean="0"/>
              <a:pPr/>
              <a:t>07.11.2021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EDDCF3FE-3268-41F1-A1DF-10290A485DF8}" type="slidenum">
              <a:rPr lang="ru-RU" smtClean="0"/>
              <a:pPr/>
              <a:t>‹#›</a:t>
            </a:fld>
            <a:endParaRPr lang="ru-RU"/>
          </a:p>
        </p:txBody>
      </p:sp>
    </p:spTree>
    <p:extLst>
      <p:ext uri="{BB962C8B-B14F-4D97-AF65-F5344CB8AC3E}">
        <p14:creationId xmlns="" xmlns:p14="http://schemas.microsoft.com/office/powerpoint/2010/main" val="15610953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AF77FF47-0E37-4BD3-B1A5-170D14F1C6BB}" type="datetimeFigureOut">
              <a:rPr lang="ru-RU" smtClean="0"/>
              <a:pPr/>
              <a:t>07.11.2021</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EDDCF3FE-3268-41F1-A1DF-10290A485DF8}" type="slidenum">
              <a:rPr lang="ru-RU" smtClean="0"/>
              <a:pPr/>
              <a:t>‹#›</a:t>
            </a:fld>
            <a:endParaRPr lang="ru-RU"/>
          </a:p>
        </p:txBody>
      </p:sp>
    </p:spTree>
    <p:extLst>
      <p:ext uri="{BB962C8B-B14F-4D97-AF65-F5344CB8AC3E}">
        <p14:creationId xmlns="" xmlns:p14="http://schemas.microsoft.com/office/powerpoint/2010/main" val="42191675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7" name="Date Placeholder 2"/>
          <p:cNvSpPr>
            <a:spLocks noGrp="1"/>
          </p:cNvSpPr>
          <p:nvPr>
            <p:ph type="dt" sz="half" idx="10"/>
          </p:nvPr>
        </p:nvSpPr>
        <p:spPr/>
        <p:txBody>
          <a:bodyPr/>
          <a:lstStyle/>
          <a:p>
            <a:fld id="{AF77FF47-0E37-4BD3-B1A5-170D14F1C6BB}" type="datetimeFigureOut">
              <a:rPr lang="ru-RU" smtClean="0"/>
              <a:pPr/>
              <a:t>07.11.2021</a:t>
            </a:fld>
            <a:endParaRPr lang="ru-RU"/>
          </a:p>
        </p:txBody>
      </p:sp>
      <p:sp>
        <p:nvSpPr>
          <p:cNvPr id="5" name="Footer Placeholder 3"/>
          <p:cNvSpPr>
            <a:spLocks noGrp="1"/>
          </p:cNvSpPr>
          <p:nvPr>
            <p:ph type="ftr" sz="quarter" idx="11"/>
          </p:nvPr>
        </p:nvSpPr>
        <p:spPr/>
        <p:txBody>
          <a:bodyPr/>
          <a:lstStyle/>
          <a:p>
            <a:endParaRPr lang="ru-RU"/>
          </a:p>
        </p:txBody>
      </p:sp>
      <p:sp>
        <p:nvSpPr>
          <p:cNvPr id="6" name="Slide Number Placeholder 4"/>
          <p:cNvSpPr>
            <a:spLocks noGrp="1"/>
          </p:cNvSpPr>
          <p:nvPr>
            <p:ph type="sldNum" sz="quarter" idx="12"/>
          </p:nvPr>
        </p:nvSpPr>
        <p:spPr/>
        <p:txBody>
          <a:bodyPr/>
          <a:lstStyle/>
          <a:p>
            <a:fld id="{EDDCF3FE-3268-41F1-A1DF-10290A485DF8}" type="slidenum">
              <a:rPr lang="ru-RU" smtClean="0"/>
              <a:pPr/>
              <a:t>‹#›</a:t>
            </a:fld>
            <a:endParaRPr lang="ru-RU"/>
          </a:p>
        </p:txBody>
      </p:sp>
    </p:spTree>
    <p:extLst>
      <p:ext uri="{BB962C8B-B14F-4D97-AF65-F5344CB8AC3E}">
        <p14:creationId xmlns="" xmlns:p14="http://schemas.microsoft.com/office/powerpoint/2010/main" val="15666745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AF77FF47-0E37-4BD3-B1A5-170D14F1C6BB}" type="datetimeFigureOut">
              <a:rPr lang="ru-RU" smtClean="0"/>
              <a:pPr/>
              <a:t>07.11.2021</a:t>
            </a:fld>
            <a:endParaRPr lang="ru-RU"/>
          </a:p>
        </p:txBody>
      </p:sp>
      <p:sp>
        <p:nvSpPr>
          <p:cNvPr id="5" name="Footer Placeholder 2"/>
          <p:cNvSpPr>
            <a:spLocks noGrp="1"/>
          </p:cNvSpPr>
          <p:nvPr>
            <p:ph type="ftr" sz="quarter" idx="11"/>
          </p:nvPr>
        </p:nvSpPr>
        <p:spPr/>
        <p:txBody>
          <a:bodyPr/>
          <a:lstStyle/>
          <a:p>
            <a:endParaRPr lang="ru-RU"/>
          </a:p>
        </p:txBody>
      </p:sp>
      <p:sp>
        <p:nvSpPr>
          <p:cNvPr id="6" name="Slide Number Placeholder 3"/>
          <p:cNvSpPr>
            <a:spLocks noGrp="1"/>
          </p:cNvSpPr>
          <p:nvPr>
            <p:ph type="sldNum" sz="quarter" idx="12"/>
          </p:nvPr>
        </p:nvSpPr>
        <p:spPr/>
        <p:txBody>
          <a:bodyPr/>
          <a:lstStyle/>
          <a:p>
            <a:fld id="{EDDCF3FE-3268-41F1-A1DF-10290A485DF8}" type="slidenum">
              <a:rPr lang="ru-RU" smtClean="0"/>
              <a:pPr/>
              <a:t>‹#›</a:t>
            </a:fld>
            <a:endParaRPr lang="ru-RU"/>
          </a:p>
        </p:txBody>
      </p:sp>
    </p:spTree>
    <p:extLst>
      <p:ext uri="{BB962C8B-B14F-4D97-AF65-F5344CB8AC3E}">
        <p14:creationId xmlns="" xmlns:p14="http://schemas.microsoft.com/office/powerpoint/2010/main" val="1150051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ru-RU" smtClean="0"/>
              <a:t>Образец заголовка</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7" name="Date Placeholder 4"/>
          <p:cNvSpPr>
            <a:spLocks noGrp="1"/>
          </p:cNvSpPr>
          <p:nvPr>
            <p:ph type="dt" sz="half" idx="10"/>
          </p:nvPr>
        </p:nvSpPr>
        <p:spPr/>
        <p:txBody>
          <a:bodyPr/>
          <a:lstStyle/>
          <a:p>
            <a:fld id="{AF77FF47-0E37-4BD3-B1A5-170D14F1C6BB}" type="datetimeFigureOut">
              <a:rPr lang="ru-RU" smtClean="0"/>
              <a:pPr/>
              <a:t>07.11.2021</a:t>
            </a:fld>
            <a:endParaRPr lang="ru-RU"/>
          </a:p>
        </p:txBody>
      </p:sp>
      <p:sp>
        <p:nvSpPr>
          <p:cNvPr id="5" name="Footer Placeholder 5"/>
          <p:cNvSpPr>
            <a:spLocks noGrp="1"/>
          </p:cNvSpPr>
          <p:nvPr>
            <p:ph type="ftr" sz="quarter" idx="11"/>
          </p:nvPr>
        </p:nvSpPr>
        <p:spPr/>
        <p:txBody>
          <a:bodyPr/>
          <a:lstStyle/>
          <a:p>
            <a:endParaRPr lang="ru-RU"/>
          </a:p>
        </p:txBody>
      </p:sp>
      <p:sp>
        <p:nvSpPr>
          <p:cNvPr id="6" name="Slide Number Placeholder 6"/>
          <p:cNvSpPr>
            <a:spLocks noGrp="1"/>
          </p:cNvSpPr>
          <p:nvPr>
            <p:ph type="sldNum" sz="quarter" idx="12"/>
          </p:nvPr>
        </p:nvSpPr>
        <p:spPr/>
        <p:txBody>
          <a:bodyPr/>
          <a:lstStyle/>
          <a:p>
            <a:fld id="{EDDCF3FE-3268-41F1-A1DF-10290A485DF8}" type="slidenum">
              <a:rPr lang="ru-RU" smtClean="0"/>
              <a:pPr/>
              <a:t>‹#›</a:t>
            </a:fld>
            <a:endParaRPr lang="ru-RU"/>
          </a:p>
        </p:txBody>
      </p:sp>
    </p:spTree>
    <p:extLst>
      <p:ext uri="{BB962C8B-B14F-4D97-AF65-F5344CB8AC3E}">
        <p14:creationId xmlns="" xmlns:p14="http://schemas.microsoft.com/office/powerpoint/2010/main" val="39400335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AF77FF47-0E37-4BD3-B1A5-170D14F1C6BB}" type="datetimeFigureOut">
              <a:rPr lang="ru-RU" smtClean="0"/>
              <a:pPr/>
              <a:t>07.11.2021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EDDCF3FE-3268-41F1-A1DF-10290A485DF8}" type="slidenum">
              <a:rPr lang="ru-RU" smtClean="0"/>
              <a:pPr/>
              <a:t>‹#›</a:t>
            </a:fld>
            <a:endParaRPr lang="ru-RU"/>
          </a:p>
        </p:txBody>
      </p:sp>
    </p:spTree>
    <p:extLst>
      <p:ext uri="{BB962C8B-B14F-4D97-AF65-F5344CB8AC3E}">
        <p14:creationId xmlns="" xmlns:p14="http://schemas.microsoft.com/office/powerpoint/2010/main" val="15080422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AF77FF47-0E37-4BD3-B1A5-170D14F1C6BB}" type="datetimeFigureOut">
              <a:rPr lang="ru-RU" smtClean="0"/>
              <a:pPr/>
              <a:t>07.11.2021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EDDCF3FE-3268-41F1-A1DF-10290A485DF8}" type="slidenum">
              <a:rPr lang="ru-RU" smtClean="0"/>
              <a:pPr/>
              <a:t>‹#›</a:t>
            </a:fld>
            <a:endParaRPr lang="ru-RU"/>
          </a:p>
        </p:txBody>
      </p:sp>
    </p:spTree>
    <p:extLst>
      <p:ext uri="{BB962C8B-B14F-4D97-AF65-F5344CB8AC3E}">
        <p14:creationId xmlns="" xmlns:p14="http://schemas.microsoft.com/office/powerpoint/2010/main" val="24783318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ru-RU" smtClean="0"/>
              <a:t>Образец заголовка</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4" name="Date Placeholder 3"/>
          <p:cNvSpPr>
            <a:spLocks noGrp="1"/>
          </p:cNvSpPr>
          <p:nvPr>
            <p:ph type="dt" sz="half" idx="10"/>
          </p:nvPr>
        </p:nvSpPr>
        <p:spPr/>
        <p:txBody>
          <a:bodyPr/>
          <a:lstStyle/>
          <a:p>
            <a:fld id="{AF77FF47-0E37-4BD3-B1A5-170D14F1C6BB}" type="datetimeFigureOut">
              <a:rPr lang="ru-RU" smtClean="0"/>
              <a:pPr/>
              <a:t>07.11.2021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EDDCF3FE-3268-41F1-A1DF-10290A485DF8}" type="slidenum">
              <a:rPr lang="ru-RU" smtClean="0"/>
              <a:pPr/>
              <a:t>‹#›</a:t>
            </a:fld>
            <a:endParaRPr lang="ru-RU"/>
          </a:p>
        </p:txBody>
      </p:sp>
    </p:spTree>
    <p:extLst>
      <p:ext uri="{BB962C8B-B14F-4D97-AF65-F5344CB8AC3E}">
        <p14:creationId xmlns="" xmlns:p14="http://schemas.microsoft.com/office/powerpoint/2010/main" val="34602367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ru-RU" smtClean="0"/>
              <a:t>Образец заголовка</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ru-RU" smtClean="0"/>
              <a:t>Образец текста</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4" name="Date Placeholder 3"/>
          <p:cNvSpPr>
            <a:spLocks noGrp="1"/>
          </p:cNvSpPr>
          <p:nvPr>
            <p:ph type="dt" sz="half" idx="10"/>
          </p:nvPr>
        </p:nvSpPr>
        <p:spPr/>
        <p:txBody>
          <a:bodyPr/>
          <a:lstStyle/>
          <a:p>
            <a:fld id="{AF77FF47-0E37-4BD3-B1A5-170D14F1C6BB}" type="datetimeFigureOut">
              <a:rPr lang="ru-RU" smtClean="0"/>
              <a:pPr/>
              <a:t>07.11.2021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EDDCF3FE-3268-41F1-A1DF-10290A485DF8}" type="slidenum">
              <a:rPr lang="ru-RU" smtClean="0"/>
              <a:pPr/>
              <a:t>‹#›</a:t>
            </a:fld>
            <a:endParaRPr lang="ru-RU"/>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 xmlns:p14="http://schemas.microsoft.com/office/powerpoint/2010/main" val="106733392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AF77FF47-0E37-4BD3-B1A5-170D14F1C6BB}" type="datetimeFigureOut">
              <a:rPr lang="ru-RU" smtClean="0"/>
              <a:pPr/>
              <a:t>07.11.2021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EDDCF3FE-3268-41F1-A1DF-10290A485DF8}" type="slidenum">
              <a:rPr lang="ru-RU" smtClean="0"/>
              <a:pPr/>
              <a:t>‹#›</a:t>
            </a:fld>
            <a:endParaRPr lang="ru-RU"/>
          </a:p>
        </p:txBody>
      </p:sp>
    </p:spTree>
    <p:extLst>
      <p:ext uri="{BB962C8B-B14F-4D97-AF65-F5344CB8AC3E}">
        <p14:creationId xmlns="" xmlns:p14="http://schemas.microsoft.com/office/powerpoint/2010/main" val="396084392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Три колонки">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ru-RU" smtClean="0"/>
              <a:t>Образец заголовка</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AF77FF47-0E37-4BD3-B1A5-170D14F1C6BB}" type="datetimeFigureOut">
              <a:rPr lang="ru-RU" smtClean="0"/>
              <a:pPr/>
              <a:t>07.11.2021</a:t>
            </a:fld>
            <a:endParaRPr lang="ru-RU"/>
          </a:p>
        </p:txBody>
      </p:sp>
      <p:sp>
        <p:nvSpPr>
          <p:cNvPr id="4"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EDDCF3FE-3268-41F1-A1DF-10290A485DF8}" type="slidenum">
              <a:rPr lang="ru-RU" smtClean="0"/>
              <a:pPr/>
              <a:t>‹#›</a:t>
            </a:fld>
            <a:endParaRPr lang="ru-RU"/>
          </a:p>
        </p:txBody>
      </p:sp>
    </p:spTree>
    <p:extLst>
      <p:ext uri="{BB962C8B-B14F-4D97-AF65-F5344CB8AC3E}">
        <p14:creationId xmlns="" xmlns:p14="http://schemas.microsoft.com/office/powerpoint/2010/main" val="62716113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Столбец с тремя рисунками">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ru-RU" smtClean="0"/>
              <a:t>Образец заголовка</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AF77FF47-0E37-4BD3-B1A5-170D14F1C6BB}" type="datetimeFigureOut">
              <a:rPr lang="ru-RU" smtClean="0"/>
              <a:pPr/>
              <a:t>07.11.2021</a:t>
            </a:fld>
            <a:endParaRPr lang="ru-RU"/>
          </a:p>
        </p:txBody>
      </p:sp>
      <p:sp>
        <p:nvSpPr>
          <p:cNvPr id="4"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EDDCF3FE-3268-41F1-A1DF-10290A485DF8}" type="slidenum">
              <a:rPr lang="ru-RU" smtClean="0"/>
              <a:pPr/>
              <a:t>‹#›</a:t>
            </a:fld>
            <a:endParaRPr lang="ru-RU"/>
          </a:p>
        </p:txBody>
      </p:sp>
    </p:spTree>
    <p:extLst>
      <p:ext uri="{BB962C8B-B14F-4D97-AF65-F5344CB8AC3E}">
        <p14:creationId xmlns="" xmlns:p14="http://schemas.microsoft.com/office/powerpoint/2010/main" val="422420078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nchor="t" anchorCtr="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AF77FF47-0E37-4BD3-B1A5-170D14F1C6BB}" type="datetimeFigureOut">
              <a:rPr lang="ru-RU" smtClean="0"/>
              <a:pPr/>
              <a:t>07.11.2021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EDDCF3FE-3268-41F1-A1DF-10290A485DF8}" type="slidenum">
              <a:rPr lang="ru-RU" smtClean="0"/>
              <a:pPr/>
              <a:t>‹#›</a:t>
            </a:fld>
            <a:endParaRPr lang="ru-RU"/>
          </a:p>
        </p:txBody>
      </p:sp>
    </p:spTree>
    <p:extLst>
      <p:ext uri="{BB962C8B-B14F-4D97-AF65-F5344CB8AC3E}">
        <p14:creationId xmlns="" xmlns:p14="http://schemas.microsoft.com/office/powerpoint/2010/main" val="4665459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AF77FF47-0E37-4BD3-B1A5-170D14F1C6BB}" type="datetimeFigureOut">
              <a:rPr lang="ru-RU" smtClean="0"/>
              <a:pPr/>
              <a:t>07.11.2021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EDDCF3FE-3268-41F1-A1DF-10290A485DF8}" type="slidenum">
              <a:rPr lang="ru-RU" smtClean="0"/>
              <a:pPr/>
              <a:t>‹#›</a:t>
            </a:fld>
            <a:endParaRPr lang="ru-RU"/>
          </a:p>
        </p:txBody>
      </p:sp>
    </p:spTree>
    <p:extLst>
      <p:ext uri="{BB962C8B-B14F-4D97-AF65-F5344CB8AC3E}">
        <p14:creationId xmlns="" xmlns:p14="http://schemas.microsoft.com/office/powerpoint/2010/main" val="19048956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cstate="print">
            <a:extLst>
              <a:ext uri="{28A0092B-C50C-407E-A947-70E740481C1C}">
                <a14:useLocalDpi xmlns=""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cstate="print">
            <a:extLst>
              <a:ext uri="{28A0092B-C50C-407E-A947-70E740481C1C}">
                <a14:useLocalDpi xmlns=""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cstate="print">
            <a:extLst>
              <a:ext uri="{28A0092B-C50C-407E-A947-70E740481C1C}">
                <a14:useLocalDpi xmlns=""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cstate="print">
            <a:extLst>
              <a:ext uri="{28A0092B-C50C-407E-A947-70E740481C1C}">
                <a14:useLocalDpi xmlns=""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ru-RU" smtClean="0"/>
              <a:t>Образец заголовка</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AF77FF47-0E37-4BD3-B1A5-170D14F1C6BB}" type="datetimeFigureOut">
              <a:rPr lang="ru-RU" smtClean="0"/>
              <a:pPr/>
              <a:t>07.11.2021</a:t>
            </a:fld>
            <a:endParaRPr lang="ru-RU"/>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ru-RU"/>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EDDCF3FE-3268-41F1-A1DF-10290A485DF8}" type="slidenum">
              <a:rPr lang="ru-RU" smtClean="0"/>
              <a:pPr/>
              <a:t>‹#›</a:t>
            </a:fld>
            <a:endParaRPr lang="ru-RU"/>
          </a:p>
        </p:txBody>
      </p:sp>
    </p:spTree>
    <p:extLst>
      <p:ext uri="{BB962C8B-B14F-4D97-AF65-F5344CB8AC3E}">
        <p14:creationId xmlns="" xmlns:p14="http://schemas.microsoft.com/office/powerpoint/2010/main" val="1427283930"/>
      </p:ext>
    </p:extLst>
  </p:cSld>
  <p:clrMap bg1="dk1" tx1="lt1" bg2="dk2" tx2="lt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 id="2147483695" r:id="rId5"/>
    <p:sldLayoutId id="2147483696" r:id="rId6"/>
    <p:sldLayoutId id="2147483697" r:id="rId7"/>
    <p:sldLayoutId id="2147483698" r:id="rId8"/>
    <p:sldLayoutId id="2147483699" r:id="rId9"/>
    <p:sldLayoutId id="2147483700" r:id="rId10"/>
    <p:sldLayoutId id="2147483701" r:id="rId11"/>
    <p:sldLayoutId id="2147483702" r:id="rId12"/>
    <p:sldLayoutId id="2147483703" r:id="rId13"/>
    <p:sldLayoutId id="2147483704" r:id="rId14"/>
    <p:sldLayoutId id="2147483705" r:id="rId15"/>
    <p:sldLayoutId id="2147483706" r:id="rId16"/>
    <p:sldLayoutId id="2147483707"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hyperlink" Target="https://commons.wikimedia.org/wiki/File:Nearsc_rus.gif" TargetMode="Externa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8" Type="http://schemas.openxmlformats.org/officeDocument/2006/relationships/hyperlink" Target="https://uk.wikipedia.org/wiki/%D0%92%D1%81%D0%B5%D1%81%D0%B2%D1%96%D1%82" TargetMode="External"/><Relationship Id="rId3" Type="http://schemas.openxmlformats.org/officeDocument/2006/relationships/hyperlink" Target="http://creativecommons.org/licenses/by-sa/3.0/" TargetMode="External"/><Relationship Id="rId7" Type="http://schemas.openxmlformats.org/officeDocument/2006/relationships/hyperlink" Target="https://uk.wikipedia.org/w/index.php?title=%D0%92%D0%BE%D0%B9%D0%B4&amp;action=history" TargetMode="External"/><Relationship Id="rId2" Type="http://schemas.openxmlformats.org/officeDocument/2006/relationships/hyperlink" Target="https://www.universetoday.com/37360/structure-of-the-universe/" TargetMode="External"/><Relationship Id="rId1" Type="http://schemas.openxmlformats.org/officeDocument/2006/relationships/slideLayout" Target="../slideLayouts/slideLayout2.xml"/><Relationship Id="rId6" Type="http://schemas.openxmlformats.org/officeDocument/2006/relationships/hyperlink" Target="https://uk.wikipedia.org/wiki/%D0%92%D0%BE%D0%B9%D0%B4" TargetMode="External"/><Relationship Id="rId11" Type="http://schemas.openxmlformats.org/officeDocument/2006/relationships/hyperlink" Target="https://uk.wikipedia.org/w/index.php?title=%D0%93%D0%B0%D0%BB%D0%B0%D0%BA%D1%82%D0%B8%D1%87%D0%BD%D0%B0_%D0%BD%D0%B8%D1%82%D0%BA%D0%B0&amp;action=history" TargetMode="External"/><Relationship Id="rId5" Type="http://schemas.openxmlformats.org/officeDocument/2006/relationships/hyperlink" Target="https://uk.wikipedia.org/w/index.php?title=%D0%93%D0%B0%D0%BB%D0%B0%D0%BA%D1%82%D0%B8%D0%BA%D0%B0&amp;action=history" TargetMode="External"/><Relationship Id="rId10" Type="http://schemas.openxmlformats.org/officeDocument/2006/relationships/hyperlink" Target="https://uk.wikipedia.org/wiki/%D0%93%D0%B0%D0%BB%D0%B0%D0%BA%D1%82%D0%B8%D1%87%D0%BD%D0%B0_%D0%BD%D0%B8%D1%82%D0%BA%D0%B0" TargetMode="External"/><Relationship Id="rId4" Type="http://schemas.openxmlformats.org/officeDocument/2006/relationships/hyperlink" Target="https://uk.wikipedia.org/wiki/%D0%93%D0%B0%D0%BB%D0%B0%D0%BA%D1%82%D0%B8%D0%BA%D0%B0" TargetMode="External"/><Relationship Id="rId9" Type="http://schemas.openxmlformats.org/officeDocument/2006/relationships/hyperlink" Target="https://uk.wikipedia.org/w/index.php?title=%D0%92%D1%81%D0%B5%D1%81%D0%B2%D1%96%D1%82&amp;action=history"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283199" y="1410661"/>
            <a:ext cx="5704115" cy="1400530"/>
          </a:xfrm>
        </p:spPr>
        <p:txBody>
          <a:bodyPr/>
          <a:lstStyle/>
          <a:p>
            <a:pPr algn="ctr"/>
            <a:r>
              <a:rPr lang="ru-RU" b="1" dirty="0">
                <a:solidFill>
                  <a:srgbClr val="FF0000"/>
                </a:solidFill>
              </a:rPr>
              <a:t>Будова </a:t>
            </a:r>
            <a:r>
              <a:rPr lang="ru-RU" b="1" dirty="0" err="1">
                <a:solidFill>
                  <a:srgbClr val="FF0000"/>
                </a:solidFill>
              </a:rPr>
              <a:t>Всесвіту</a:t>
            </a:r>
            <a:endParaRPr lang="ru-RU" dirty="0">
              <a:solidFill>
                <a:srgbClr val="FF0000"/>
              </a:solidFill>
            </a:endParaRPr>
          </a:p>
        </p:txBody>
      </p:sp>
      <p:sp>
        <p:nvSpPr>
          <p:cNvPr id="3" name="Объект 2"/>
          <p:cNvSpPr>
            <a:spLocks noGrp="1"/>
          </p:cNvSpPr>
          <p:nvPr>
            <p:ph idx="1"/>
          </p:nvPr>
        </p:nvSpPr>
        <p:spPr>
          <a:xfrm>
            <a:off x="4962824" y="3893367"/>
            <a:ext cx="6491514" cy="2098449"/>
          </a:xfrm>
        </p:spPr>
        <p:txBody>
          <a:bodyPr>
            <a:normAutofit fontScale="92500" lnSpcReduction="20000"/>
          </a:bodyPr>
          <a:lstStyle/>
          <a:p>
            <a:pPr marL="0" indent="0" algn="ctr">
              <a:buNone/>
            </a:pPr>
            <a:r>
              <a:rPr lang="uk-UA" b="1" dirty="0" smtClean="0">
                <a:solidFill>
                  <a:srgbClr val="92D050"/>
                </a:solidFill>
                <a:latin typeface="Times New Roman" panose="02020603050405020304" pitchFamily="18" charset="0"/>
                <a:cs typeface="Times New Roman" panose="02020603050405020304" pitchFamily="18" charset="0"/>
              </a:rPr>
              <a:t>Підготувала</a:t>
            </a:r>
          </a:p>
          <a:p>
            <a:pPr marL="0" indent="0" algn="ctr">
              <a:buNone/>
            </a:pPr>
            <a:r>
              <a:rPr lang="uk-UA" b="1" dirty="0" smtClean="0">
                <a:solidFill>
                  <a:srgbClr val="92D050"/>
                </a:solidFill>
                <a:latin typeface="Times New Roman" panose="02020603050405020304" pitchFamily="18" charset="0"/>
                <a:cs typeface="Times New Roman" panose="02020603050405020304" pitchFamily="18" charset="0"/>
              </a:rPr>
              <a:t>учениця 8 класу</a:t>
            </a:r>
          </a:p>
          <a:p>
            <a:pPr marL="0" indent="0" algn="ctr">
              <a:buNone/>
            </a:pPr>
            <a:r>
              <a:rPr lang="uk-UA" b="1" dirty="0" smtClean="0">
                <a:solidFill>
                  <a:srgbClr val="92D050"/>
                </a:solidFill>
                <a:latin typeface="Times New Roman" panose="02020603050405020304" pitchFamily="18" charset="0"/>
                <a:cs typeface="Times New Roman" panose="02020603050405020304" pitchFamily="18" charset="0"/>
              </a:rPr>
              <a:t> </a:t>
            </a:r>
            <a:r>
              <a:rPr lang="uk-UA" b="1" dirty="0" err="1" smtClean="0">
                <a:solidFill>
                  <a:srgbClr val="92D050"/>
                </a:solidFill>
                <a:latin typeface="Times New Roman" panose="02020603050405020304" pitchFamily="18" charset="0"/>
                <a:cs typeface="Times New Roman" panose="02020603050405020304" pitchFamily="18" charset="0"/>
              </a:rPr>
              <a:t>Чупирянського</a:t>
            </a:r>
            <a:r>
              <a:rPr lang="uk-UA" b="1" dirty="0" smtClean="0">
                <a:solidFill>
                  <a:srgbClr val="92D050"/>
                </a:solidFill>
                <a:latin typeface="Times New Roman" panose="02020603050405020304" pitchFamily="18" charset="0"/>
                <a:cs typeface="Times New Roman" panose="02020603050405020304" pitchFamily="18" charset="0"/>
              </a:rPr>
              <a:t> НВО «ЗОШ І-ІІ ступенів – дитячий садок»</a:t>
            </a:r>
          </a:p>
          <a:p>
            <a:pPr marL="0" indent="0" algn="ctr">
              <a:buNone/>
            </a:pPr>
            <a:r>
              <a:rPr lang="uk-UA" b="1" dirty="0" smtClean="0">
                <a:solidFill>
                  <a:srgbClr val="92D050"/>
                </a:solidFill>
                <a:latin typeface="Times New Roman" panose="02020603050405020304" pitchFamily="18" charset="0"/>
                <a:cs typeface="Times New Roman" panose="02020603050405020304" pitchFamily="18" charset="0"/>
              </a:rPr>
              <a:t>Кириленко </a:t>
            </a:r>
            <a:r>
              <a:rPr lang="uk-UA" b="1" dirty="0" smtClean="0">
                <a:solidFill>
                  <a:srgbClr val="92D050"/>
                </a:solidFill>
                <a:latin typeface="Times New Roman" panose="02020603050405020304" pitchFamily="18" charset="0"/>
                <a:cs typeface="Times New Roman" panose="02020603050405020304" pitchFamily="18" charset="0"/>
              </a:rPr>
              <a:t>Ольга</a:t>
            </a:r>
          </a:p>
          <a:p>
            <a:pPr marL="0" indent="0" algn="ctr">
              <a:buNone/>
            </a:pPr>
            <a:r>
              <a:rPr lang="uk-UA" b="1" dirty="0" smtClean="0">
                <a:solidFill>
                  <a:srgbClr val="92D050"/>
                </a:solidFill>
                <a:latin typeface="Times New Roman" panose="02020603050405020304" pitchFamily="18" charset="0"/>
                <a:cs typeface="Times New Roman" panose="02020603050405020304" pitchFamily="18" charset="0"/>
              </a:rPr>
              <a:t>Керівник </a:t>
            </a:r>
            <a:r>
              <a:rPr lang="uk-UA" b="1" dirty="0" err="1" smtClean="0">
                <a:solidFill>
                  <a:srgbClr val="92D050"/>
                </a:solidFill>
                <a:latin typeface="Times New Roman" panose="02020603050405020304" pitchFamily="18" charset="0"/>
                <a:cs typeface="Times New Roman" panose="02020603050405020304" pitchFamily="18" charset="0"/>
              </a:rPr>
              <a:t>Кумайгородський</a:t>
            </a:r>
            <a:r>
              <a:rPr lang="uk-UA" b="1" dirty="0" smtClean="0">
                <a:solidFill>
                  <a:srgbClr val="92D050"/>
                </a:solidFill>
                <a:latin typeface="Times New Roman" panose="02020603050405020304" pitchFamily="18" charset="0"/>
                <a:cs typeface="Times New Roman" panose="02020603050405020304" pitchFamily="18" charset="0"/>
              </a:rPr>
              <a:t> В.В.</a:t>
            </a:r>
            <a:endParaRPr lang="ru-RU" b="1" dirty="0">
              <a:solidFill>
                <a:srgbClr val="92D050"/>
              </a:solidFill>
              <a:latin typeface="Times New Roman" panose="02020603050405020304" pitchFamily="18" charset="0"/>
              <a:cs typeface="Times New Roman" panose="02020603050405020304" pitchFamily="18" charset="0"/>
            </a:endParaRPr>
          </a:p>
        </p:txBody>
      </p:sp>
      <p:pic>
        <p:nvPicPr>
          <p:cNvPr id="5" name="Рисунок 4"/>
          <p:cNvPicPr>
            <a:picLocks noChangeAspect="1"/>
          </p:cNvPicPr>
          <p:nvPr/>
        </p:nvPicPr>
        <p:blipFill rotWithShape="1">
          <a:blip r:embed="rId2" cstate="print">
            <a:extLst>
              <a:ext uri="{28A0092B-C50C-407E-A947-70E740481C1C}">
                <a14:useLocalDpi xmlns="" xmlns:a14="http://schemas.microsoft.com/office/drawing/2010/main" val="0"/>
              </a:ext>
            </a:extLst>
          </a:blip>
          <a:srcRect l="1077" t="1321" r="2543" b="4666"/>
          <a:stretch/>
        </p:blipFill>
        <p:spPr>
          <a:xfrm>
            <a:off x="449943" y="1611086"/>
            <a:ext cx="4304316" cy="4368800"/>
          </a:xfrm>
          <a:prstGeom prst="rect">
            <a:avLst/>
          </a:prstGeom>
        </p:spPr>
      </p:pic>
    </p:spTree>
    <p:extLst>
      <p:ext uri="{BB962C8B-B14F-4D97-AF65-F5344CB8AC3E}">
        <p14:creationId xmlns="" xmlns:p14="http://schemas.microsoft.com/office/powerpoint/2010/main" val="232042161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683347" y="1680260"/>
            <a:ext cx="5942595" cy="4241546"/>
          </a:xfrm>
          <a:prstGeom prst="rect">
            <a:avLst/>
          </a:prstGeom>
        </p:spPr>
        <p:txBody>
          <a:bodyPr wrap="square">
            <a:spAutoFit/>
          </a:bodyPr>
          <a:lstStyle/>
          <a:p>
            <a:pPr algn="ctr">
              <a:lnSpc>
                <a:spcPct val="107000"/>
              </a:lnSpc>
              <a:spcAft>
                <a:spcPts val="0"/>
              </a:spcAft>
            </a:pPr>
            <a:r>
              <a:rPr lang="ru-RU" sz="2800" dirty="0">
                <a:solidFill>
                  <a:srgbClr val="020202"/>
                </a:solidFill>
                <a:latin typeface="Verdana" panose="020B0604030504040204" pitchFamily="34" charset="0"/>
                <a:ea typeface="Times New Roman" panose="02020603050405020304" pitchFamily="18" charset="0"/>
                <a:cs typeface="Times New Roman" panose="02020603050405020304" pitchFamily="18" charset="0"/>
              </a:rPr>
              <a:t> </a:t>
            </a:r>
            <a:r>
              <a:rPr lang="ru-RU" sz="2800" dirty="0" smtClean="0">
                <a:solidFill>
                  <a:srgbClr val="020202"/>
                </a:solidFill>
                <a:latin typeface="Times New Roman" pitchFamily="18" charset="0"/>
                <a:ea typeface="Times New Roman" panose="02020603050405020304" pitchFamily="18" charset="0"/>
                <a:cs typeface="Times New Roman" pitchFamily="18" charset="0"/>
              </a:rPr>
              <a:t>В основу </a:t>
            </a:r>
            <a:r>
              <a:rPr lang="ru-RU" sz="2800" dirty="0" err="1" smtClean="0">
                <a:solidFill>
                  <a:srgbClr val="020202"/>
                </a:solidFill>
                <a:latin typeface="Times New Roman" pitchFamily="18" charset="0"/>
                <a:ea typeface="Times New Roman" panose="02020603050405020304" pitchFamily="18" charset="0"/>
                <a:cs typeface="Times New Roman" pitchFamily="18" charset="0"/>
              </a:rPr>
              <a:t>роботи</a:t>
            </a:r>
            <a:r>
              <a:rPr lang="ru-RU" sz="2800" dirty="0" smtClean="0">
                <a:solidFill>
                  <a:srgbClr val="020202"/>
                </a:solidFill>
                <a:latin typeface="Times New Roman" pitchFamily="18" charset="0"/>
                <a:ea typeface="Times New Roman" panose="02020603050405020304" pitchFamily="18" charset="0"/>
                <a:cs typeface="Times New Roman" pitchFamily="18" charset="0"/>
              </a:rPr>
              <a:t> </a:t>
            </a:r>
            <a:r>
              <a:rPr lang="ru-RU" sz="2800" dirty="0" err="1" smtClean="0">
                <a:solidFill>
                  <a:srgbClr val="020202"/>
                </a:solidFill>
                <a:latin typeface="Times New Roman" pitchFamily="18" charset="0"/>
                <a:ea typeface="Times New Roman" panose="02020603050405020304" pitchFamily="18" charset="0"/>
                <a:cs typeface="Times New Roman" pitchFamily="18" charset="0"/>
              </a:rPr>
              <a:t>покладена</a:t>
            </a:r>
            <a:r>
              <a:rPr lang="ru-RU" sz="2800" dirty="0" smtClean="0">
                <a:solidFill>
                  <a:srgbClr val="020202"/>
                </a:solidFill>
                <a:latin typeface="Times New Roman" pitchFamily="18" charset="0"/>
                <a:ea typeface="Times New Roman" panose="02020603050405020304" pitchFamily="18" charset="0"/>
                <a:cs typeface="Times New Roman" pitchFamily="18" charset="0"/>
              </a:rPr>
              <a:t> </a:t>
            </a:r>
            <a:r>
              <a:rPr lang="ru-RU" sz="2800" dirty="0" err="1" smtClean="0">
                <a:solidFill>
                  <a:srgbClr val="020202"/>
                </a:solidFill>
                <a:latin typeface="Times New Roman" pitchFamily="18" charset="0"/>
                <a:ea typeface="Times New Roman" panose="02020603050405020304" pitchFamily="18" charset="0"/>
                <a:cs typeface="Times New Roman" pitchFamily="18" charset="0"/>
              </a:rPr>
              <a:t>стаття</a:t>
            </a:r>
            <a:r>
              <a:rPr lang="ru-RU" sz="2800" dirty="0" smtClean="0">
                <a:solidFill>
                  <a:srgbClr val="020202"/>
                </a:solidFill>
                <a:latin typeface="Times New Roman" pitchFamily="18" charset="0"/>
                <a:ea typeface="Times New Roman" panose="02020603050405020304" pitchFamily="18" charset="0"/>
                <a:cs typeface="Times New Roman" pitchFamily="18" charset="0"/>
              </a:rPr>
              <a:t>: </a:t>
            </a:r>
            <a:r>
              <a:rPr lang="ru-RU" sz="2800" b="1" dirty="0" smtClean="0">
                <a:solidFill>
                  <a:schemeClr val="bg2">
                    <a:lumMod val="60000"/>
                    <a:lumOff val="40000"/>
                  </a:schemeClr>
                </a:solidFill>
                <a:latin typeface="Verdana" panose="020B0604030504040204" pitchFamily="34" charset="0"/>
                <a:ea typeface="Times New Roman" panose="02020603050405020304" pitchFamily="18" charset="0"/>
                <a:cs typeface="Times New Roman" panose="02020603050405020304" pitchFamily="18" charset="0"/>
              </a:rPr>
              <a:t>«</a:t>
            </a:r>
            <a:r>
              <a:rPr lang="ru-RU" sz="2800" b="1" dirty="0" err="1" smtClean="0">
                <a:solidFill>
                  <a:schemeClr val="bg2">
                    <a:lumMod val="60000"/>
                    <a:lumOff val="40000"/>
                  </a:schemeClr>
                </a:solidFill>
                <a:latin typeface="Verdana" panose="020B0604030504040204" pitchFamily="34" charset="0"/>
                <a:ea typeface="Times New Roman" panose="02020603050405020304" pitchFamily="18" charset="0"/>
                <a:cs typeface="Times New Roman" panose="02020603050405020304" pitchFamily="18" charset="0"/>
              </a:rPr>
              <a:t>Всесвіт</a:t>
            </a:r>
            <a:r>
              <a:rPr lang="ru-RU" sz="2800" b="1" dirty="0" smtClean="0">
                <a:solidFill>
                  <a:schemeClr val="bg2">
                    <a:lumMod val="60000"/>
                    <a:lumOff val="40000"/>
                  </a:schemeClr>
                </a:solidFill>
                <a:latin typeface="Verdana" panose="020B0604030504040204" pitchFamily="34" charset="0"/>
                <a:ea typeface="Times New Roman" panose="02020603050405020304" pitchFamily="18" charset="0"/>
                <a:cs typeface="Times New Roman" panose="02020603050405020304" pitchFamily="18" charset="0"/>
              </a:rPr>
              <a:t> </a:t>
            </a:r>
            <a:r>
              <a:rPr lang="ru-RU" sz="2800" b="1" dirty="0">
                <a:solidFill>
                  <a:schemeClr val="bg2">
                    <a:lumMod val="60000"/>
                    <a:lumOff val="40000"/>
                  </a:schemeClr>
                </a:solidFill>
                <a:latin typeface="Verdana" panose="020B0604030504040204" pitchFamily="34" charset="0"/>
                <a:ea typeface="Times New Roman" panose="02020603050405020304" pitchFamily="18" charset="0"/>
                <a:cs typeface="Times New Roman" panose="02020603050405020304" pitchFamily="18" charset="0"/>
              </a:rPr>
              <a:t>в межах 500 млн </a:t>
            </a:r>
            <a:r>
              <a:rPr lang="ru-RU" sz="2800" b="1" dirty="0" err="1">
                <a:solidFill>
                  <a:schemeClr val="bg2">
                    <a:lumMod val="60000"/>
                    <a:lumOff val="40000"/>
                  </a:schemeClr>
                </a:solidFill>
                <a:latin typeface="Verdana" panose="020B0604030504040204" pitchFamily="34" charset="0"/>
                <a:ea typeface="Times New Roman" panose="02020603050405020304" pitchFamily="18" charset="0"/>
                <a:cs typeface="Times New Roman" panose="02020603050405020304" pitchFamily="18" charset="0"/>
              </a:rPr>
              <a:t>світлових</a:t>
            </a:r>
            <a:r>
              <a:rPr lang="ru-RU" sz="2800" b="1" dirty="0">
                <a:solidFill>
                  <a:schemeClr val="bg2">
                    <a:lumMod val="60000"/>
                    <a:lumOff val="40000"/>
                  </a:schemeClr>
                </a:solidFill>
                <a:latin typeface="Verdana" panose="020B0604030504040204" pitchFamily="34" charset="0"/>
                <a:ea typeface="Times New Roman" panose="02020603050405020304" pitchFamily="18" charset="0"/>
                <a:cs typeface="Times New Roman" panose="02020603050405020304" pitchFamily="18" charset="0"/>
              </a:rPr>
              <a:t> </a:t>
            </a:r>
            <a:r>
              <a:rPr lang="ru-RU" sz="2800" b="1" dirty="0" err="1">
                <a:solidFill>
                  <a:schemeClr val="bg2">
                    <a:lumMod val="60000"/>
                    <a:lumOff val="40000"/>
                  </a:schemeClr>
                </a:solidFill>
                <a:latin typeface="Verdana" panose="020B0604030504040204" pitchFamily="34" charset="0"/>
                <a:ea typeface="Times New Roman" panose="02020603050405020304" pitchFamily="18" charset="0"/>
                <a:cs typeface="Times New Roman" panose="02020603050405020304" pitchFamily="18" charset="0"/>
              </a:rPr>
              <a:t>років</a:t>
            </a:r>
            <a:r>
              <a:rPr lang="ru-RU" sz="2800" b="1" dirty="0">
                <a:solidFill>
                  <a:schemeClr val="bg2">
                    <a:lumMod val="60000"/>
                    <a:lumOff val="40000"/>
                  </a:schemeClr>
                </a:solidFill>
                <a:latin typeface="Verdana" panose="020B0604030504040204" pitchFamily="34" charset="0"/>
                <a:ea typeface="Times New Roman" panose="02020603050405020304" pitchFamily="18" charset="0"/>
                <a:cs typeface="Times New Roman" panose="02020603050405020304" pitchFamily="18" charset="0"/>
              </a:rPr>
              <a:t>, </a:t>
            </a:r>
            <a:endParaRPr lang="ru-RU" sz="2800" b="1" dirty="0" smtClean="0">
              <a:solidFill>
                <a:schemeClr val="bg2">
                  <a:lumMod val="60000"/>
                  <a:lumOff val="40000"/>
                </a:schemeClr>
              </a:solidFill>
              <a:latin typeface="Verdana" panose="020B0604030504040204" pitchFamily="34" charset="0"/>
              <a:ea typeface="Times New Roman" panose="02020603050405020304" pitchFamily="18" charset="0"/>
              <a:cs typeface="Times New Roman" panose="02020603050405020304" pitchFamily="18" charset="0"/>
            </a:endParaRPr>
          </a:p>
          <a:p>
            <a:pPr algn="ctr">
              <a:lnSpc>
                <a:spcPct val="107000"/>
              </a:lnSpc>
              <a:spcAft>
                <a:spcPts val="0"/>
              </a:spcAft>
            </a:pPr>
            <a:r>
              <a:rPr lang="ru-RU" sz="2800" b="1" dirty="0" err="1" smtClean="0">
                <a:solidFill>
                  <a:schemeClr val="bg2">
                    <a:lumMod val="60000"/>
                    <a:lumOff val="40000"/>
                  </a:schemeClr>
                </a:solidFill>
                <a:latin typeface="Verdana" panose="020B0604030504040204" pitchFamily="34" charset="0"/>
                <a:ea typeface="Times New Roman" panose="02020603050405020304" pitchFamily="18" charset="0"/>
                <a:cs typeface="Times New Roman" panose="02020603050405020304" pitchFamily="18" charset="0"/>
              </a:rPr>
              <a:t>що</a:t>
            </a:r>
            <a:r>
              <a:rPr lang="ru-RU" sz="2800" b="1" dirty="0" smtClean="0">
                <a:solidFill>
                  <a:schemeClr val="bg2">
                    <a:lumMod val="60000"/>
                    <a:lumOff val="40000"/>
                  </a:schemeClr>
                </a:solidFill>
                <a:latin typeface="Verdana" panose="020B0604030504040204" pitchFamily="34" charset="0"/>
                <a:ea typeface="Times New Roman" panose="02020603050405020304" pitchFamily="18" charset="0"/>
                <a:cs typeface="Times New Roman" panose="02020603050405020304" pitchFamily="18" charset="0"/>
              </a:rPr>
              <a:t> </a:t>
            </a:r>
            <a:r>
              <a:rPr lang="ru-RU" sz="2800" b="1" dirty="0" err="1">
                <a:solidFill>
                  <a:schemeClr val="bg2">
                    <a:lumMod val="60000"/>
                    <a:lumOff val="40000"/>
                  </a:schemeClr>
                </a:solidFill>
                <a:latin typeface="Verdana" panose="020B0604030504040204" pitchFamily="34" charset="0"/>
                <a:ea typeface="Times New Roman" panose="02020603050405020304" pitchFamily="18" charset="0"/>
                <a:cs typeface="Times New Roman" panose="02020603050405020304" pitchFamily="18" charset="0"/>
              </a:rPr>
              <a:t>показує</a:t>
            </a:r>
            <a:r>
              <a:rPr lang="ru-RU" sz="2800" b="1" dirty="0">
                <a:solidFill>
                  <a:schemeClr val="bg2">
                    <a:lumMod val="60000"/>
                    <a:lumOff val="40000"/>
                  </a:schemeClr>
                </a:solidFill>
                <a:latin typeface="Verdana" panose="020B0604030504040204" pitchFamily="34" charset="0"/>
                <a:ea typeface="Times New Roman" panose="02020603050405020304" pitchFamily="18" charset="0"/>
                <a:cs typeface="Times New Roman" panose="02020603050405020304" pitchFamily="18" charset="0"/>
              </a:rPr>
              <a:t> </a:t>
            </a:r>
            <a:r>
              <a:rPr lang="ru-RU" sz="2800" b="1" dirty="0" err="1">
                <a:solidFill>
                  <a:schemeClr val="bg2">
                    <a:lumMod val="60000"/>
                    <a:lumOff val="40000"/>
                  </a:schemeClr>
                </a:solidFill>
                <a:latin typeface="Verdana" panose="020B0604030504040204" pitchFamily="34" charset="0"/>
                <a:ea typeface="Times New Roman" panose="02020603050405020304" pitchFamily="18" charset="0"/>
                <a:cs typeface="Times New Roman" panose="02020603050405020304" pitchFamily="18" charset="0"/>
              </a:rPr>
              <a:t>найближчі</a:t>
            </a:r>
            <a:r>
              <a:rPr lang="ru-RU" sz="2800" b="1" dirty="0">
                <a:solidFill>
                  <a:schemeClr val="bg2">
                    <a:lumMod val="60000"/>
                    <a:lumOff val="40000"/>
                  </a:schemeClr>
                </a:solidFill>
                <a:latin typeface="Verdana" panose="020B0604030504040204" pitchFamily="34" charset="0"/>
                <a:ea typeface="Times New Roman" panose="02020603050405020304" pitchFamily="18" charset="0"/>
                <a:cs typeface="Times New Roman" panose="02020603050405020304" pitchFamily="18" charset="0"/>
              </a:rPr>
              <a:t> </a:t>
            </a:r>
            <a:r>
              <a:rPr lang="ru-RU" sz="2800" b="1" dirty="0" err="1">
                <a:solidFill>
                  <a:schemeClr val="bg2">
                    <a:lumMod val="60000"/>
                    <a:lumOff val="40000"/>
                  </a:schemeClr>
                </a:solidFill>
                <a:latin typeface="Verdana" panose="020B0604030504040204" pitchFamily="34" charset="0"/>
                <a:ea typeface="Times New Roman" panose="02020603050405020304" pitchFamily="18" charset="0"/>
                <a:cs typeface="Times New Roman" panose="02020603050405020304" pitchFamily="18" charset="0"/>
              </a:rPr>
              <a:t>галактичні</a:t>
            </a:r>
            <a:r>
              <a:rPr lang="ru-RU" sz="2800" b="1" dirty="0">
                <a:solidFill>
                  <a:schemeClr val="bg2">
                    <a:lumMod val="60000"/>
                    <a:lumOff val="40000"/>
                  </a:schemeClr>
                </a:solidFill>
                <a:latin typeface="Verdana" panose="020B0604030504040204" pitchFamily="34" charset="0"/>
                <a:ea typeface="Times New Roman" panose="02020603050405020304" pitchFamily="18" charset="0"/>
                <a:cs typeface="Times New Roman" panose="02020603050405020304" pitchFamily="18" charset="0"/>
              </a:rPr>
              <a:t> </a:t>
            </a:r>
            <a:r>
              <a:rPr lang="ru-RU" sz="2800" b="1" dirty="0" err="1">
                <a:solidFill>
                  <a:schemeClr val="bg2">
                    <a:lumMod val="60000"/>
                    <a:lumOff val="40000"/>
                  </a:schemeClr>
                </a:solidFill>
                <a:latin typeface="Verdana" panose="020B0604030504040204" pitchFamily="34" charset="0"/>
                <a:ea typeface="Times New Roman" panose="02020603050405020304" pitchFamily="18" charset="0"/>
                <a:cs typeface="Times New Roman" panose="02020603050405020304" pitchFamily="18" charset="0"/>
              </a:rPr>
              <a:t>стіни</a:t>
            </a:r>
            <a:r>
              <a:rPr lang="ru-RU" sz="2800" b="1" dirty="0">
                <a:solidFill>
                  <a:schemeClr val="bg2">
                    <a:lumMod val="60000"/>
                    <a:lumOff val="40000"/>
                  </a:schemeClr>
                </a:solidFill>
                <a:latin typeface="Verdana" panose="020B0604030504040204" pitchFamily="34" charset="0"/>
                <a:ea typeface="Times New Roman" panose="02020603050405020304" pitchFamily="18" charset="0"/>
                <a:cs typeface="Times New Roman" panose="02020603050405020304" pitchFamily="18" charset="0"/>
              </a:rPr>
              <a:t> </a:t>
            </a:r>
            <a:r>
              <a:rPr lang="ru-RU" sz="2800" b="1" dirty="0" err="1">
                <a:solidFill>
                  <a:schemeClr val="bg2">
                    <a:lumMod val="60000"/>
                    <a:lumOff val="40000"/>
                  </a:schemeClr>
                </a:solidFill>
                <a:latin typeface="Verdana" panose="020B0604030504040204" pitchFamily="34" charset="0"/>
                <a:ea typeface="Times New Roman" panose="02020603050405020304" pitchFamily="18" charset="0"/>
                <a:cs typeface="Times New Roman" panose="02020603050405020304" pitchFamily="18" charset="0"/>
              </a:rPr>
              <a:t>й</a:t>
            </a:r>
            <a:r>
              <a:rPr lang="ru-RU" sz="2800" b="1" dirty="0">
                <a:solidFill>
                  <a:schemeClr val="bg2">
                    <a:lumMod val="60000"/>
                    <a:lumOff val="40000"/>
                  </a:schemeClr>
                </a:solidFill>
                <a:latin typeface="Verdana" panose="020B0604030504040204" pitchFamily="34" charset="0"/>
                <a:ea typeface="Times New Roman" panose="02020603050405020304" pitchFamily="18" charset="0"/>
                <a:cs typeface="Times New Roman" panose="02020603050405020304" pitchFamily="18" charset="0"/>
              </a:rPr>
              <a:t> </a:t>
            </a:r>
            <a:r>
              <a:rPr lang="ru-RU" sz="2800" b="1" dirty="0" err="1" smtClean="0">
                <a:solidFill>
                  <a:schemeClr val="bg2">
                    <a:lumMod val="60000"/>
                    <a:lumOff val="40000"/>
                  </a:schemeClr>
                </a:solidFill>
                <a:latin typeface="Verdana" panose="020B0604030504040204" pitchFamily="34" charset="0"/>
                <a:ea typeface="Times New Roman" panose="02020603050405020304" pitchFamily="18" charset="0"/>
                <a:cs typeface="Times New Roman" panose="02020603050405020304" pitchFamily="18" charset="0"/>
              </a:rPr>
              <a:t>надскупчення</a:t>
            </a:r>
            <a:r>
              <a:rPr lang="ru-RU" sz="2800" b="1" dirty="0" smtClean="0">
                <a:solidFill>
                  <a:schemeClr val="bg2">
                    <a:lumMod val="60000"/>
                    <a:lumOff val="40000"/>
                  </a:schemeClr>
                </a:solidFill>
                <a:latin typeface="Verdana" panose="020B0604030504040204" pitchFamily="34" charset="0"/>
                <a:ea typeface="Times New Roman" panose="02020603050405020304" pitchFamily="18" charset="0"/>
                <a:cs typeface="Times New Roman" panose="02020603050405020304" pitchFamily="18" charset="0"/>
              </a:rPr>
              <a:t>»</a:t>
            </a:r>
            <a:endParaRPr lang="ru-RU" sz="2800" b="1" dirty="0">
              <a:solidFill>
                <a:schemeClr val="bg2">
                  <a:lumMod val="60000"/>
                  <a:lumOff val="40000"/>
                </a:schemeClr>
              </a:solidFill>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2100"/>
              </a:spcAft>
            </a:pPr>
            <a:r>
              <a:rPr lang="en-US" sz="2800" dirty="0">
                <a:solidFill>
                  <a:srgbClr val="C00000"/>
                </a:solidFill>
                <a:latin typeface="Verdana" panose="020B0604030504040204" pitchFamily="34" charset="0"/>
                <a:ea typeface="Times New Roman" panose="02020603050405020304" pitchFamily="18" charset="0"/>
                <a:cs typeface="Times New Roman" panose="02020603050405020304" pitchFamily="18" charset="0"/>
              </a:rPr>
              <a:t>(</a:t>
            </a:r>
            <a:r>
              <a:rPr lang="ru-RU" sz="2800" dirty="0" err="1">
                <a:solidFill>
                  <a:srgbClr val="C00000"/>
                </a:solidFill>
                <a:latin typeface="Verdana" panose="020B0604030504040204" pitchFamily="34" charset="0"/>
                <a:ea typeface="Times New Roman" panose="02020603050405020304" pitchFamily="18" charset="0"/>
                <a:cs typeface="Times New Roman" panose="02020603050405020304" pitchFamily="18" charset="0"/>
              </a:rPr>
              <a:t>Автори</a:t>
            </a:r>
            <a:r>
              <a:rPr lang="en-US" sz="2800" dirty="0">
                <a:solidFill>
                  <a:srgbClr val="C00000"/>
                </a:solidFill>
                <a:latin typeface="Verdana" panose="020B0604030504040204" pitchFamily="34" charset="0"/>
                <a:ea typeface="Times New Roman" panose="02020603050405020304" pitchFamily="18" charset="0"/>
                <a:cs typeface="Times New Roman" panose="02020603050405020304" pitchFamily="18" charset="0"/>
              </a:rPr>
              <a:t>: Richard Powell, </a:t>
            </a:r>
            <a:r>
              <a:rPr lang="en-US" sz="2800" dirty="0" err="1">
                <a:solidFill>
                  <a:srgbClr val="C00000"/>
                </a:solidFill>
                <a:latin typeface="Verdana" panose="020B0604030504040204" pitchFamily="34" charset="0"/>
                <a:ea typeface="Times New Roman" panose="02020603050405020304" pitchFamily="18" charset="0"/>
                <a:cs typeface="Times New Roman" panose="02020603050405020304" pitchFamily="18" charset="0"/>
              </a:rPr>
              <a:t>Antropia</a:t>
            </a:r>
            <a:r>
              <a:rPr lang="en-US" sz="2800" dirty="0">
                <a:solidFill>
                  <a:srgbClr val="C00000"/>
                </a:solidFill>
                <a:latin typeface="Verdana" panose="020B0604030504040204" pitchFamily="34" charset="0"/>
                <a:ea typeface="Times New Roman" panose="02020603050405020304" pitchFamily="18" charset="0"/>
                <a:cs typeface="Times New Roman" panose="02020603050405020304" pitchFamily="18" charset="0"/>
              </a:rPr>
              <a:t>; </a:t>
            </a:r>
            <a:r>
              <a:rPr lang="ru-RU" sz="2800" dirty="0" err="1">
                <a:solidFill>
                  <a:srgbClr val="C00000"/>
                </a:solidFill>
                <a:latin typeface="Verdana" panose="020B0604030504040204" pitchFamily="34" charset="0"/>
                <a:ea typeface="Times New Roman" panose="02020603050405020304" pitchFamily="18" charset="0"/>
                <a:cs typeface="Times New Roman" panose="02020603050405020304" pitchFamily="18" charset="0"/>
              </a:rPr>
              <a:t>Джерело</a:t>
            </a:r>
            <a:r>
              <a:rPr lang="en-US" sz="2800" dirty="0">
                <a:solidFill>
                  <a:srgbClr val="C00000"/>
                </a:solidFill>
                <a:latin typeface="Verdana" panose="020B0604030504040204" pitchFamily="34" charset="0"/>
                <a:ea typeface="Times New Roman" panose="02020603050405020304" pitchFamily="18" charset="0"/>
                <a:cs typeface="Times New Roman" panose="02020603050405020304" pitchFamily="18" charset="0"/>
              </a:rPr>
              <a:t>: </a:t>
            </a:r>
            <a:r>
              <a:rPr lang="en-US" sz="2800" u="sng" dirty="0">
                <a:solidFill>
                  <a:srgbClr val="C00000"/>
                </a:solidFill>
                <a:latin typeface="Verdana" panose="020B0604030504040204" pitchFamily="34" charset="0"/>
                <a:ea typeface="Times New Roman" panose="02020603050405020304" pitchFamily="18" charset="0"/>
                <a:cs typeface="Times New Roman" panose="02020603050405020304" pitchFamily="18" charset="0"/>
                <a:hlinkClick r:id="rId2"/>
              </a:rPr>
              <a:t>Wikipedia</a:t>
            </a:r>
            <a:r>
              <a:rPr lang="en-US" sz="2800" dirty="0">
                <a:solidFill>
                  <a:srgbClr val="C00000"/>
                </a:solidFill>
                <a:latin typeface="Verdana" panose="020B0604030504040204" pitchFamily="34" charset="0"/>
                <a:ea typeface="Times New Roman" panose="02020603050405020304" pitchFamily="18" charset="0"/>
                <a:cs typeface="Times New Roman" panose="02020603050405020304" pitchFamily="18" charset="0"/>
              </a:rPr>
              <a:t>)</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4" name="Рисунок 3"/>
          <p:cNvPicPr>
            <a:picLocks noChangeAspect="1"/>
          </p:cNvPicPr>
          <p:nvPr/>
        </p:nvPicPr>
        <p:blipFill rotWithShape="1">
          <a:blip r:embed="rId3" cstate="print">
            <a:extLst>
              <a:ext uri="{28A0092B-C50C-407E-A947-70E740481C1C}">
                <a14:useLocalDpi xmlns="" xmlns:a14="http://schemas.microsoft.com/office/drawing/2010/main" val="0"/>
              </a:ext>
            </a:extLst>
          </a:blip>
          <a:srcRect l="1340" t="3312" r="3048" b="4266"/>
          <a:stretch/>
        </p:blipFill>
        <p:spPr>
          <a:xfrm>
            <a:off x="436098" y="1001486"/>
            <a:ext cx="5416062" cy="5007428"/>
          </a:xfrm>
          <a:prstGeom prst="rect">
            <a:avLst/>
          </a:prstGeom>
        </p:spPr>
      </p:pic>
    </p:spTree>
    <p:extLst>
      <p:ext uri="{BB962C8B-B14F-4D97-AF65-F5344CB8AC3E}">
        <p14:creationId xmlns="" xmlns:p14="http://schemas.microsoft.com/office/powerpoint/2010/main" val="258068986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46111" y="319314"/>
            <a:ext cx="9404723" cy="1533934"/>
          </a:xfrm>
        </p:spPr>
        <p:txBody>
          <a:bodyPr/>
          <a:lstStyle/>
          <a:p>
            <a:r>
              <a:rPr lang="ru-RU" sz="3200" b="1" dirty="0" err="1"/>
              <a:t>Всесвіт</a:t>
            </a:r>
            <a:r>
              <a:rPr lang="ru-RU" sz="3200" dirty="0"/>
              <a:t> – </a:t>
            </a:r>
            <a:r>
              <a:rPr lang="ru-RU" sz="3200" dirty="0" err="1"/>
              <a:t>це</a:t>
            </a:r>
            <a:r>
              <a:rPr lang="ru-RU" sz="3200" dirty="0"/>
              <a:t> весь </a:t>
            </a:r>
            <a:r>
              <a:rPr lang="ru-RU" sz="3200" dirty="0" err="1"/>
              <a:t>матеріальний</a:t>
            </a:r>
            <a:r>
              <a:rPr lang="ru-RU" sz="3200" dirty="0"/>
              <a:t> </a:t>
            </a:r>
            <a:r>
              <a:rPr lang="ru-RU" sz="3200" dirty="0" err="1"/>
              <a:t>світ</a:t>
            </a:r>
            <a:r>
              <a:rPr lang="ru-RU" sz="3200" dirty="0"/>
              <a:t>, </a:t>
            </a:r>
            <a:r>
              <a:rPr lang="ru-RU" sz="3200" dirty="0" err="1"/>
              <a:t>різноманітний</a:t>
            </a:r>
            <a:r>
              <a:rPr lang="ru-RU" sz="3200" dirty="0"/>
              <a:t> за формами, </a:t>
            </a:r>
            <a:r>
              <a:rPr lang="ru-RU" sz="3200" dirty="0" err="1"/>
              <a:t>що</a:t>
            </a:r>
            <a:r>
              <a:rPr lang="ru-RU" sz="3200" dirty="0"/>
              <a:t> </a:t>
            </a:r>
            <a:r>
              <a:rPr lang="ru-RU" sz="3200" dirty="0" err="1"/>
              <a:t>їх</a:t>
            </a:r>
            <a:r>
              <a:rPr lang="ru-RU" sz="3200" dirty="0"/>
              <a:t> </a:t>
            </a:r>
            <a:r>
              <a:rPr lang="ru-RU" sz="3200" dirty="0" err="1"/>
              <a:t>набуває</a:t>
            </a:r>
            <a:r>
              <a:rPr lang="ru-RU" sz="3200" dirty="0"/>
              <a:t> </a:t>
            </a:r>
            <a:r>
              <a:rPr lang="ru-RU" sz="3200" dirty="0" err="1"/>
              <a:t>матерія</a:t>
            </a:r>
            <a:r>
              <a:rPr lang="ru-RU" sz="3200" dirty="0"/>
              <a:t> та </a:t>
            </a:r>
            <a:r>
              <a:rPr lang="ru-RU" sz="3200" dirty="0" err="1"/>
              <a:t>енергія</a:t>
            </a:r>
            <a:r>
              <a:rPr lang="ru-RU" sz="3200" dirty="0"/>
              <a:t>.</a:t>
            </a:r>
          </a:p>
        </p:txBody>
      </p:sp>
      <p:pic>
        <p:nvPicPr>
          <p:cNvPr id="6" name="Рисунок 5"/>
          <p:cNvPicPr>
            <a:picLocks noChangeAspect="1"/>
          </p:cNvPicPr>
          <p:nvPr/>
        </p:nvPicPr>
        <p:blipFill>
          <a:blip r:embed="rId2" cstate="print">
            <a:extLst>
              <a:ext uri="{28A0092B-C50C-407E-A947-70E740481C1C}">
                <a14:useLocalDpi xmlns="" xmlns:a14="http://schemas.microsoft.com/office/drawing/2010/main" val="0"/>
              </a:ext>
            </a:extLst>
          </a:blip>
          <a:srcRect b="5534"/>
          <a:stretch>
            <a:fillRect/>
          </a:stretch>
        </p:blipFill>
        <p:spPr>
          <a:xfrm>
            <a:off x="1478415" y="2114175"/>
            <a:ext cx="3993471" cy="4216287"/>
          </a:xfrm>
          <a:prstGeom prst="rect">
            <a:avLst/>
          </a:prstGeom>
        </p:spPr>
      </p:pic>
      <p:sp>
        <p:nvSpPr>
          <p:cNvPr id="7" name="Прямоугольник 6"/>
          <p:cNvSpPr/>
          <p:nvPr/>
        </p:nvSpPr>
        <p:spPr>
          <a:xfrm>
            <a:off x="6473371" y="3134863"/>
            <a:ext cx="5558972" cy="1569660"/>
          </a:xfrm>
          <a:prstGeom prst="rect">
            <a:avLst/>
          </a:prstGeom>
        </p:spPr>
        <p:txBody>
          <a:bodyPr wrap="square">
            <a:spAutoFit/>
          </a:bodyPr>
          <a:lstStyle/>
          <a:p>
            <a:r>
              <a:rPr lang="ru-RU" sz="3200" dirty="0" err="1">
                <a:solidFill>
                  <a:schemeClr val="tx1">
                    <a:lumMod val="95000"/>
                  </a:schemeClr>
                </a:solidFill>
                <a:latin typeface="Verdana" panose="020B0604030504040204" pitchFamily="34" charset="0"/>
                <a:ea typeface="Times New Roman" panose="02020603050405020304" pitchFamily="18" charset="0"/>
                <a:cs typeface="Times New Roman" panose="02020603050405020304" pitchFamily="18" charset="0"/>
              </a:rPr>
              <a:t>Всесвіт</a:t>
            </a:r>
            <a:r>
              <a:rPr lang="ru-RU" sz="3200" dirty="0">
                <a:solidFill>
                  <a:schemeClr val="tx1">
                    <a:lumMod val="95000"/>
                  </a:schemeClr>
                </a:solidFill>
                <a:latin typeface="Verdana" panose="020B0604030504040204" pitchFamily="34" charset="0"/>
                <a:ea typeface="Times New Roman" panose="02020603050405020304" pitchFamily="18" charset="0"/>
                <a:cs typeface="Times New Roman" panose="02020603050405020304" pitchFamily="18" charset="0"/>
              </a:rPr>
              <a:t> </a:t>
            </a:r>
            <a:r>
              <a:rPr lang="ru-RU" sz="3200" b="1" dirty="0" err="1">
                <a:solidFill>
                  <a:schemeClr val="tx1">
                    <a:lumMod val="95000"/>
                  </a:schemeClr>
                </a:solidFill>
                <a:latin typeface="Verdana" panose="020B0604030504040204" pitchFamily="34" charset="0"/>
                <a:ea typeface="Times New Roman" panose="02020603050405020304" pitchFamily="18" charset="0"/>
                <a:cs typeface="Times New Roman" panose="02020603050405020304" pitchFamily="18" charset="0"/>
              </a:rPr>
              <a:t>складається</a:t>
            </a:r>
            <a:r>
              <a:rPr lang="ru-RU" sz="3200" dirty="0">
                <a:solidFill>
                  <a:schemeClr val="tx1">
                    <a:lumMod val="95000"/>
                  </a:schemeClr>
                </a:solidFill>
                <a:latin typeface="Verdana" panose="020B0604030504040204" pitchFamily="34" charset="0"/>
                <a:ea typeface="Times New Roman" panose="02020603050405020304" pitchFamily="18" charset="0"/>
                <a:cs typeface="Times New Roman" panose="02020603050405020304" pitchFamily="18" charset="0"/>
              </a:rPr>
              <a:t> з </a:t>
            </a:r>
            <a:r>
              <a:rPr lang="ru-RU" sz="3200" dirty="0" err="1">
                <a:solidFill>
                  <a:schemeClr val="tx1">
                    <a:lumMod val="95000"/>
                  </a:schemeClr>
                </a:solidFill>
                <a:latin typeface="Verdana" panose="020B0604030504040204" pitchFamily="34" charset="0"/>
                <a:ea typeface="Times New Roman" panose="02020603050405020304" pitchFamily="18" charset="0"/>
                <a:cs typeface="Times New Roman" panose="02020603050405020304" pitchFamily="18" charset="0"/>
              </a:rPr>
              <a:t>порожнин</a:t>
            </a:r>
            <a:r>
              <a:rPr lang="ru-RU" sz="3200" dirty="0">
                <a:solidFill>
                  <a:schemeClr val="tx1">
                    <a:lumMod val="95000"/>
                  </a:schemeClr>
                </a:solidFill>
                <a:latin typeface="Verdana" panose="020B0604030504040204" pitchFamily="34" charset="0"/>
                <a:ea typeface="Times New Roman" panose="02020603050405020304" pitchFamily="18" charset="0"/>
                <a:cs typeface="Times New Roman" panose="02020603050405020304" pitchFamily="18" charset="0"/>
              </a:rPr>
              <a:t> (</a:t>
            </a:r>
            <a:r>
              <a:rPr lang="ru-RU" sz="3200" i="1" dirty="0" err="1">
                <a:solidFill>
                  <a:schemeClr val="tx1">
                    <a:lumMod val="95000"/>
                  </a:schemeClr>
                </a:solidFill>
                <a:latin typeface="Verdana" panose="020B0604030504040204" pitchFamily="34" charset="0"/>
                <a:ea typeface="Times New Roman" panose="02020603050405020304" pitchFamily="18" charset="0"/>
                <a:cs typeface="Times New Roman" panose="02020603050405020304" pitchFamily="18" charset="0"/>
              </a:rPr>
              <a:t>войдів</a:t>
            </a:r>
            <a:r>
              <a:rPr lang="ru-RU" sz="3200" dirty="0">
                <a:solidFill>
                  <a:schemeClr val="tx1">
                    <a:lumMod val="95000"/>
                  </a:schemeClr>
                </a:solidFill>
                <a:latin typeface="Verdana" panose="020B0604030504040204" pitchFamily="34" charset="0"/>
                <a:ea typeface="Times New Roman" panose="02020603050405020304" pitchFamily="18" charset="0"/>
                <a:cs typeface="Times New Roman" panose="02020603050405020304" pitchFamily="18" charset="0"/>
              </a:rPr>
              <a:t>) та </a:t>
            </a:r>
            <a:r>
              <a:rPr lang="ru-RU" sz="3200" dirty="0" err="1">
                <a:solidFill>
                  <a:schemeClr val="tx1">
                    <a:lumMod val="95000"/>
                  </a:schemeClr>
                </a:solidFill>
                <a:latin typeface="Verdana" panose="020B0604030504040204" pitchFamily="34" charset="0"/>
                <a:ea typeface="Times New Roman" panose="02020603050405020304" pitchFamily="18" charset="0"/>
                <a:cs typeface="Times New Roman" panose="02020603050405020304" pitchFamily="18" charset="0"/>
              </a:rPr>
              <a:t>галактичних</a:t>
            </a:r>
            <a:r>
              <a:rPr lang="ru-RU" sz="3200" dirty="0">
                <a:solidFill>
                  <a:schemeClr val="tx1">
                    <a:lumMod val="95000"/>
                  </a:schemeClr>
                </a:solidFill>
                <a:latin typeface="Verdana" panose="020B0604030504040204" pitchFamily="34" charset="0"/>
                <a:ea typeface="Times New Roman" panose="02020603050405020304" pitchFamily="18" charset="0"/>
                <a:cs typeface="Times New Roman" panose="02020603050405020304" pitchFamily="18" charset="0"/>
              </a:rPr>
              <a:t> ниток</a:t>
            </a:r>
            <a:endParaRPr lang="ru-RU" sz="3200" dirty="0">
              <a:solidFill>
                <a:schemeClr val="tx1">
                  <a:lumMod val="95000"/>
                </a:schemeClr>
              </a:solidFill>
            </a:endParaRPr>
          </a:p>
        </p:txBody>
      </p:sp>
    </p:spTree>
    <p:extLst>
      <p:ext uri="{BB962C8B-B14F-4D97-AF65-F5344CB8AC3E}">
        <p14:creationId xmlns="" xmlns:p14="http://schemas.microsoft.com/office/powerpoint/2010/main" val="88922468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07200" y="1251003"/>
            <a:ext cx="4680548" cy="4264425"/>
          </a:xfrm>
        </p:spPr>
        <p:txBody>
          <a:bodyPr/>
          <a:lstStyle/>
          <a:p>
            <a:pPr algn="ctr"/>
            <a:r>
              <a:rPr lang="ru-RU" sz="3200" b="1" dirty="0"/>
              <a:t>Войди</a:t>
            </a:r>
            <a:r>
              <a:rPr lang="ru-RU" sz="3200" dirty="0"/>
              <a:t> (</a:t>
            </a:r>
            <a:r>
              <a:rPr lang="ru-RU" sz="3200" i="1" dirty="0" err="1"/>
              <a:t>від</a:t>
            </a:r>
            <a:r>
              <a:rPr lang="ru-RU" sz="3200" i="1" dirty="0"/>
              <a:t> англ. </a:t>
            </a:r>
            <a:r>
              <a:rPr lang="ru-RU" sz="3200" i="1" dirty="0" err="1"/>
              <a:t>void</a:t>
            </a:r>
            <a:r>
              <a:rPr lang="ru-RU" sz="3200" i="1" dirty="0"/>
              <a:t> – </a:t>
            </a:r>
            <a:r>
              <a:rPr lang="ru-RU" sz="3200" i="1" dirty="0" err="1">
                <a:solidFill>
                  <a:schemeClr val="tx1">
                    <a:lumMod val="95000"/>
                  </a:schemeClr>
                </a:solidFill>
              </a:rPr>
              <a:t>порожнеча</a:t>
            </a:r>
            <a:r>
              <a:rPr lang="ru-RU" sz="3200" dirty="0"/>
              <a:t>) – </a:t>
            </a:r>
            <a:r>
              <a:rPr lang="ru-RU" sz="3200" dirty="0" err="1"/>
              <a:t>ділянки</a:t>
            </a:r>
            <a:r>
              <a:rPr lang="ru-RU" sz="3200" dirty="0"/>
              <a:t> </a:t>
            </a:r>
            <a:r>
              <a:rPr lang="ru-RU" sz="3200" dirty="0" err="1"/>
              <a:t>космічного</a:t>
            </a:r>
            <a:r>
              <a:rPr lang="ru-RU" sz="3200" dirty="0"/>
              <a:t> простору, в </a:t>
            </a:r>
            <a:r>
              <a:rPr lang="ru-RU" sz="3200" dirty="0" err="1"/>
              <a:t>яких</a:t>
            </a:r>
            <a:r>
              <a:rPr lang="ru-RU" sz="3200" dirty="0"/>
              <a:t> </a:t>
            </a:r>
            <a:r>
              <a:rPr lang="ru-RU" sz="3200" dirty="0" err="1"/>
              <a:t>концентрація</a:t>
            </a:r>
            <a:r>
              <a:rPr lang="ru-RU" sz="3200" dirty="0"/>
              <a:t> галактик у десятки </a:t>
            </a:r>
            <a:r>
              <a:rPr lang="ru-RU" sz="3200" dirty="0" err="1"/>
              <a:t>разів</a:t>
            </a:r>
            <a:r>
              <a:rPr lang="ru-RU" sz="3200" dirty="0"/>
              <a:t> </a:t>
            </a:r>
            <a:r>
              <a:rPr lang="ru-RU" sz="3200" dirty="0" err="1"/>
              <a:t>менша</a:t>
            </a:r>
            <a:r>
              <a:rPr lang="ru-RU" sz="3200" dirty="0"/>
              <a:t> </a:t>
            </a:r>
            <a:r>
              <a:rPr lang="ru-RU" sz="3200" dirty="0" err="1"/>
              <a:t>середньої</a:t>
            </a:r>
            <a:r>
              <a:rPr lang="ru-RU" dirty="0"/>
              <a:t>. </a:t>
            </a:r>
          </a:p>
        </p:txBody>
      </p:sp>
      <p:pic>
        <p:nvPicPr>
          <p:cNvPr id="4" name="Рисунок 3"/>
          <p:cNvPicPr>
            <a:picLocks noChangeAspect="1"/>
          </p:cNvPicPr>
          <p:nvPr/>
        </p:nvPicPr>
        <p:blipFill rotWithShape="1">
          <a:blip r:embed="rId2" cstate="print">
            <a:extLst>
              <a:ext uri="{28A0092B-C50C-407E-A947-70E740481C1C}">
                <a14:useLocalDpi xmlns="" xmlns:a14="http://schemas.microsoft.com/office/drawing/2010/main" val="0"/>
              </a:ext>
            </a:extLst>
          </a:blip>
          <a:srcRect l="2395" t="1777" r="3945" b="5085"/>
          <a:stretch/>
        </p:blipFill>
        <p:spPr>
          <a:xfrm rot="5400000">
            <a:off x="663438" y="178561"/>
            <a:ext cx="4732141" cy="5013990"/>
          </a:xfrm>
          <a:prstGeom prst="rect">
            <a:avLst/>
          </a:prstGeom>
        </p:spPr>
      </p:pic>
      <p:sp>
        <p:nvSpPr>
          <p:cNvPr id="5" name="Прямоугольник 4"/>
          <p:cNvSpPr/>
          <p:nvPr/>
        </p:nvSpPr>
        <p:spPr>
          <a:xfrm>
            <a:off x="372200" y="5080655"/>
            <a:ext cx="11577629" cy="1569660"/>
          </a:xfrm>
          <a:prstGeom prst="rect">
            <a:avLst/>
          </a:prstGeom>
        </p:spPr>
        <p:txBody>
          <a:bodyPr wrap="square">
            <a:spAutoFit/>
          </a:bodyPr>
          <a:lstStyle/>
          <a:p>
            <a:r>
              <a:rPr lang="ru-RU" sz="3200" dirty="0" err="1">
                <a:latin typeface="Verdana" panose="020B0604030504040204" pitchFamily="34" charset="0"/>
                <a:ea typeface="Times New Roman" panose="02020603050405020304" pitchFamily="18" charset="0"/>
                <a:cs typeface="Times New Roman" panose="02020603050405020304" pitchFamily="18" charset="0"/>
              </a:rPr>
              <a:t>Розміри</a:t>
            </a:r>
            <a:r>
              <a:rPr lang="ru-RU" sz="3200" dirty="0">
                <a:latin typeface="Verdana" panose="020B0604030504040204" pitchFamily="34" charset="0"/>
                <a:ea typeface="Times New Roman" panose="02020603050405020304" pitchFamily="18" charset="0"/>
                <a:cs typeface="Times New Roman" panose="02020603050405020304" pitchFamily="18" charset="0"/>
              </a:rPr>
              <a:t> </a:t>
            </a:r>
            <a:r>
              <a:rPr lang="ru-RU" sz="3200" dirty="0" err="1">
                <a:latin typeface="Verdana" panose="020B0604030504040204" pitchFamily="34" charset="0"/>
                <a:ea typeface="Times New Roman" panose="02020603050405020304" pitchFamily="18" charset="0"/>
                <a:cs typeface="Times New Roman" panose="02020603050405020304" pitchFamily="18" charset="0"/>
              </a:rPr>
              <a:t>войдів</a:t>
            </a:r>
            <a:r>
              <a:rPr lang="ru-RU" sz="3200" dirty="0">
                <a:latin typeface="Verdana" panose="020B0604030504040204" pitchFamily="34" charset="0"/>
                <a:ea typeface="Times New Roman" panose="02020603050405020304" pitchFamily="18" charset="0"/>
                <a:cs typeface="Times New Roman" panose="02020603050405020304" pitchFamily="18" charset="0"/>
              </a:rPr>
              <a:t> </a:t>
            </a:r>
            <a:r>
              <a:rPr lang="ru-RU" sz="3200" dirty="0" err="1">
                <a:latin typeface="Verdana" panose="020B0604030504040204" pitchFamily="34" charset="0"/>
                <a:ea typeface="Times New Roman" panose="02020603050405020304" pitchFamily="18" charset="0"/>
                <a:cs typeface="Times New Roman" panose="02020603050405020304" pitchFamily="18" charset="0"/>
              </a:rPr>
              <a:t>становлять</a:t>
            </a:r>
            <a:r>
              <a:rPr lang="ru-RU" sz="3200" dirty="0">
                <a:latin typeface="Verdana" panose="020B0604030504040204" pitchFamily="34" charset="0"/>
                <a:ea typeface="Times New Roman" panose="02020603050405020304" pitchFamily="18" charset="0"/>
                <a:cs typeface="Times New Roman" panose="02020603050405020304" pitchFamily="18" charset="0"/>
              </a:rPr>
              <a:t> </a:t>
            </a:r>
            <a:r>
              <a:rPr lang="ru-RU" sz="3200" dirty="0" err="1">
                <a:latin typeface="Verdana" panose="020B0604030504040204" pitchFamily="34" charset="0"/>
                <a:ea typeface="Times New Roman" panose="02020603050405020304" pitchFamily="18" charset="0"/>
                <a:cs typeface="Times New Roman" panose="02020603050405020304" pitchFamily="18" charset="0"/>
              </a:rPr>
              <a:t>близько</a:t>
            </a:r>
            <a:r>
              <a:rPr lang="ru-RU" sz="3200" dirty="0">
                <a:latin typeface="Verdana" panose="020B0604030504040204" pitchFamily="34" charset="0"/>
                <a:ea typeface="Times New Roman" panose="02020603050405020304" pitchFamily="18" charset="0"/>
                <a:cs typeface="Times New Roman" panose="02020603050405020304" pitchFamily="18" charset="0"/>
              </a:rPr>
              <a:t> 10-30 </a:t>
            </a:r>
            <a:r>
              <a:rPr lang="ru-RU" sz="3200" dirty="0" smtClean="0">
                <a:latin typeface="Verdana" panose="020B0604030504040204" pitchFamily="34" charset="0"/>
                <a:ea typeface="Times New Roman" panose="02020603050405020304" pitchFamily="18" charset="0"/>
                <a:cs typeface="Times New Roman" panose="02020603050405020304" pitchFamily="18" charset="0"/>
              </a:rPr>
              <a:t>мегапарсек. Вони</a:t>
            </a:r>
            <a:r>
              <a:rPr lang="ru-RU" sz="3200" dirty="0" smtClean="0"/>
              <a:t> </a:t>
            </a:r>
            <a:r>
              <a:rPr lang="ru-RU" sz="3200" dirty="0" err="1"/>
              <a:t>імовірно</a:t>
            </a:r>
            <a:r>
              <a:rPr lang="ru-RU" sz="3200" dirty="0"/>
              <a:t> </a:t>
            </a:r>
            <a:r>
              <a:rPr lang="ru-RU" sz="3200" dirty="0" err="1"/>
              <a:t>охоплюють</a:t>
            </a:r>
            <a:r>
              <a:rPr lang="ru-RU" sz="3200" dirty="0"/>
              <a:t> </a:t>
            </a:r>
            <a:r>
              <a:rPr lang="ru-RU" sz="3200" dirty="0" err="1"/>
              <a:t>близько</a:t>
            </a:r>
            <a:r>
              <a:rPr lang="ru-RU" sz="3200" dirty="0"/>
              <a:t> 50% </a:t>
            </a:r>
            <a:r>
              <a:rPr lang="ru-RU" sz="3200" dirty="0" err="1"/>
              <a:t>обсягу</a:t>
            </a:r>
            <a:r>
              <a:rPr lang="ru-RU" sz="3200" dirty="0"/>
              <a:t> </a:t>
            </a:r>
            <a:r>
              <a:rPr lang="ru-RU" sz="3200" dirty="0" err="1"/>
              <a:t>Всесвіту</a:t>
            </a:r>
            <a:r>
              <a:rPr lang="ru-RU" sz="3200" dirty="0"/>
              <a:t>.</a:t>
            </a:r>
            <a:r>
              <a:rPr lang="ru-RU" sz="3200" dirty="0" smtClean="0">
                <a:latin typeface="Verdana" panose="020B0604030504040204" pitchFamily="34" charset="0"/>
                <a:ea typeface="Times New Roman" panose="02020603050405020304" pitchFamily="18" charset="0"/>
                <a:cs typeface="Times New Roman" panose="02020603050405020304" pitchFamily="18" charset="0"/>
              </a:rPr>
              <a:t> </a:t>
            </a:r>
            <a:endParaRPr lang="ru-RU" sz="3200" dirty="0"/>
          </a:p>
        </p:txBody>
      </p:sp>
    </p:spTree>
    <p:extLst>
      <p:ext uri="{BB962C8B-B14F-4D97-AF65-F5344CB8AC3E}">
        <p14:creationId xmlns="" xmlns:p14="http://schemas.microsoft.com/office/powerpoint/2010/main" val="174298513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46112" y="452717"/>
            <a:ext cx="5616902" cy="5973135"/>
          </a:xfrm>
        </p:spPr>
        <p:txBody>
          <a:bodyPr/>
          <a:lstStyle/>
          <a:p>
            <a:r>
              <a:rPr lang="ru-RU" sz="3200" b="1" dirty="0" err="1"/>
              <a:t>Галактичні</a:t>
            </a:r>
            <a:r>
              <a:rPr lang="ru-RU" sz="3200" b="1" dirty="0"/>
              <a:t> нитки</a:t>
            </a:r>
            <a:r>
              <a:rPr lang="ru-RU" sz="3200" dirty="0"/>
              <a:t> (</a:t>
            </a:r>
            <a:r>
              <a:rPr lang="ru-RU" sz="3200" i="1" dirty="0"/>
              <a:t>англ. </a:t>
            </a:r>
            <a:r>
              <a:rPr lang="ru-RU" sz="3200" i="1" dirty="0" err="1"/>
              <a:t>galaxy</a:t>
            </a:r>
            <a:r>
              <a:rPr lang="ru-RU" sz="3200" i="1" dirty="0"/>
              <a:t> </a:t>
            </a:r>
            <a:r>
              <a:rPr lang="ru-RU" sz="3200" i="1" dirty="0" err="1"/>
              <a:t>filament</a:t>
            </a:r>
            <a:r>
              <a:rPr lang="ru-RU" sz="3200" dirty="0"/>
              <a:t>) – </a:t>
            </a:r>
            <a:r>
              <a:rPr lang="ru-RU" sz="3200" dirty="0" err="1"/>
              <a:t>найбільші</a:t>
            </a:r>
            <a:r>
              <a:rPr lang="ru-RU" sz="3200" dirty="0"/>
              <a:t> з </a:t>
            </a:r>
            <a:r>
              <a:rPr lang="ru-RU" sz="3200" dirty="0" err="1"/>
              <a:t>відомих</a:t>
            </a:r>
            <a:r>
              <a:rPr lang="ru-RU" sz="3200" dirty="0"/>
              <a:t> </a:t>
            </a:r>
            <a:r>
              <a:rPr lang="ru-RU" sz="3200" dirty="0" err="1"/>
              <a:t>космічних</a:t>
            </a:r>
            <a:r>
              <a:rPr lang="ru-RU" sz="3200" dirty="0"/>
              <a:t> структур </a:t>
            </a:r>
            <a:r>
              <a:rPr lang="ru-RU" sz="3200" dirty="0" err="1"/>
              <a:t>Всесвіту</a:t>
            </a:r>
            <a:r>
              <a:rPr lang="ru-RU" sz="3200" dirty="0"/>
              <a:t> у </a:t>
            </a:r>
            <a:r>
              <a:rPr lang="ru-RU" sz="3200" dirty="0" err="1"/>
              <a:t>формі</a:t>
            </a:r>
            <a:r>
              <a:rPr lang="ru-RU" sz="3200" dirty="0"/>
              <a:t> ниток з галактик </a:t>
            </a:r>
            <a:r>
              <a:rPr lang="ru-RU" sz="3200" dirty="0" err="1"/>
              <a:t>із</a:t>
            </a:r>
            <a:r>
              <a:rPr lang="ru-RU" sz="3200" dirty="0"/>
              <a:t> </a:t>
            </a:r>
            <a:r>
              <a:rPr lang="ru-RU" sz="3200" dirty="0" err="1"/>
              <a:t>середньою</a:t>
            </a:r>
            <a:r>
              <a:rPr lang="ru-RU" sz="3200" dirty="0"/>
              <a:t> </a:t>
            </a:r>
            <a:r>
              <a:rPr lang="ru-RU" sz="3200" dirty="0" err="1"/>
              <a:t>довжиною</a:t>
            </a:r>
            <a:r>
              <a:rPr lang="ru-RU" sz="3200" dirty="0"/>
              <a:t> 50-80 мегапарсек (163–260 </a:t>
            </a:r>
            <a:r>
              <a:rPr lang="ru-RU" sz="3200" dirty="0" err="1"/>
              <a:t>мільйонів</a:t>
            </a:r>
            <a:r>
              <a:rPr lang="ru-RU" sz="3200" dirty="0"/>
              <a:t> </a:t>
            </a:r>
            <a:r>
              <a:rPr lang="ru-RU" sz="3200" dirty="0" err="1"/>
              <a:t>світлових</a:t>
            </a:r>
            <a:r>
              <a:rPr lang="ru-RU" sz="3200" dirty="0"/>
              <a:t> </a:t>
            </a:r>
            <a:r>
              <a:rPr lang="ru-RU" sz="3200" dirty="0" err="1"/>
              <a:t>років</a:t>
            </a:r>
            <a:r>
              <a:rPr lang="ru-RU" sz="3200" dirty="0"/>
              <a:t>), </a:t>
            </a:r>
            <a:r>
              <a:rPr lang="ru-RU" sz="3200" dirty="0" err="1"/>
              <a:t>що</a:t>
            </a:r>
            <a:r>
              <a:rPr lang="ru-RU" sz="3200" dirty="0"/>
              <a:t> лежать </a:t>
            </a:r>
            <a:r>
              <a:rPr lang="ru-RU" sz="3200" dirty="0" err="1"/>
              <a:t>між</a:t>
            </a:r>
            <a:r>
              <a:rPr lang="ru-RU" sz="3200" dirty="0"/>
              <a:t> великими </a:t>
            </a:r>
            <a:r>
              <a:rPr lang="ru-RU" sz="3200" dirty="0" err="1"/>
              <a:t>порожнечами</a:t>
            </a:r>
            <a:r>
              <a:rPr lang="ru-RU" sz="3200" dirty="0"/>
              <a:t> (</a:t>
            </a:r>
            <a:r>
              <a:rPr lang="ru-RU" sz="3200" i="1" dirty="0" err="1"/>
              <a:t>войдами</a:t>
            </a:r>
            <a:r>
              <a:rPr lang="ru-RU" sz="3200" dirty="0"/>
              <a:t>).</a:t>
            </a:r>
          </a:p>
        </p:txBody>
      </p:sp>
      <p:pic>
        <p:nvPicPr>
          <p:cNvPr id="4" name="Рисунок 3"/>
          <p:cNvPicPr>
            <a:picLocks noChangeAspect="1"/>
          </p:cNvPicPr>
          <p:nvPr/>
        </p:nvPicPr>
        <p:blipFill rotWithShape="1">
          <a:blip r:embed="rId2" cstate="print">
            <a:extLst>
              <a:ext uri="{28A0092B-C50C-407E-A947-70E740481C1C}">
                <a14:useLocalDpi xmlns="" xmlns:a14="http://schemas.microsoft.com/office/drawing/2010/main" val="0"/>
              </a:ext>
            </a:extLst>
          </a:blip>
          <a:srcRect l="2097" t="1592" r="1114" b="6382"/>
          <a:stretch/>
        </p:blipFill>
        <p:spPr>
          <a:xfrm>
            <a:off x="6263014" y="1328648"/>
            <a:ext cx="5761973" cy="4521007"/>
          </a:xfrm>
          <a:prstGeom prst="rect">
            <a:avLst/>
          </a:prstGeom>
        </p:spPr>
      </p:pic>
    </p:spTree>
    <p:extLst>
      <p:ext uri="{BB962C8B-B14F-4D97-AF65-F5344CB8AC3E}">
        <p14:creationId xmlns="" xmlns:p14="http://schemas.microsoft.com/office/powerpoint/2010/main" val="141501069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4234" y="0"/>
            <a:ext cx="10889673" cy="1828800"/>
          </a:xfrm>
        </p:spPr>
        <p:txBody>
          <a:bodyPr/>
          <a:lstStyle/>
          <a:p>
            <a:r>
              <a:rPr lang="ru-RU" sz="3200" b="1" dirty="0" err="1" smtClean="0"/>
              <a:t>Надскупчення</a:t>
            </a:r>
            <a:r>
              <a:rPr lang="ru-RU" sz="3200" b="1" dirty="0" smtClean="0"/>
              <a:t> галактик</a:t>
            </a:r>
            <a:r>
              <a:rPr lang="ru-RU" sz="3200" dirty="0" smtClean="0"/>
              <a:t> (</a:t>
            </a:r>
            <a:r>
              <a:rPr lang="ru-RU" sz="3200" i="1" dirty="0" smtClean="0"/>
              <a:t>англ. </a:t>
            </a:r>
            <a:r>
              <a:rPr lang="ru-RU" sz="3200" i="1" dirty="0" err="1" smtClean="0"/>
              <a:t>supercluster</a:t>
            </a:r>
            <a:r>
              <a:rPr lang="ru-RU" sz="3200" dirty="0" smtClean="0"/>
              <a:t>) – </a:t>
            </a:r>
            <a:r>
              <a:rPr lang="ru-RU" sz="3200" dirty="0" err="1" smtClean="0"/>
              <a:t>фізично</a:t>
            </a:r>
            <a:r>
              <a:rPr lang="ru-RU" sz="3200" dirty="0" smtClean="0"/>
              <a:t> </a:t>
            </a:r>
            <a:r>
              <a:rPr lang="ru-RU" sz="3200" dirty="0" err="1" smtClean="0"/>
              <a:t>пов’язані</a:t>
            </a:r>
            <a:r>
              <a:rPr lang="ru-RU" sz="3200" dirty="0" smtClean="0"/>
              <a:t> </a:t>
            </a:r>
            <a:r>
              <a:rPr lang="ru-RU" sz="3200" dirty="0" err="1" smtClean="0"/>
              <a:t>сплющені</a:t>
            </a:r>
            <a:r>
              <a:rPr lang="ru-RU" sz="3200" dirty="0" smtClean="0"/>
              <a:t> </a:t>
            </a:r>
            <a:r>
              <a:rPr lang="ru-RU" sz="3200" dirty="0" err="1" smtClean="0"/>
              <a:t>угруповання</a:t>
            </a:r>
            <a:r>
              <a:rPr lang="ru-RU" sz="3200" dirty="0" smtClean="0"/>
              <a:t> </a:t>
            </a:r>
            <a:r>
              <a:rPr lang="ru-RU" sz="3200" dirty="0" err="1" smtClean="0"/>
              <a:t>скупчень</a:t>
            </a:r>
            <a:r>
              <a:rPr lang="ru-RU" sz="3200" dirty="0" smtClean="0"/>
              <a:t> галактик і </a:t>
            </a:r>
            <a:r>
              <a:rPr lang="ru-RU" sz="3200" dirty="0" err="1" smtClean="0"/>
              <a:t>груп</a:t>
            </a:r>
            <a:r>
              <a:rPr lang="ru-RU" sz="3200" dirty="0" smtClean="0"/>
              <a:t> галактик.</a:t>
            </a:r>
            <a:endParaRPr lang="ru-RU" sz="3200" dirty="0"/>
          </a:p>
        </p:txBody>
      </p:sp>
      <p:pic>
        <p:nvPicPr>
          <p:cNvPr id="1027" name="Picture 3" descr="H:\космічні фантазії\надскупчення.jpg"/>
          <p:cNvPicPr>
            <a:picLocks noChangeAspect="1" noChangeArrowheads="1"/>
          </p:cNvPicPr>
          <p:nvPr/>
        </p:nvPicPr>
        <p:blipFill>
          <a:blip r:embed="rId2" cstate="print"/>
          <a:srcRect/>
          <a:stretch>
            <a:fillRect/>
          </a:stretch>
        </p:blipFill>
        <p:spPr bwMode="auto">
          <a:xfrm>
            <a:off x="396153" y="1841789"/>
            <a:ext cx="5214938" cy="4752975"/>
          </a:xfrm>
          <a:prstGeom prst="rect">
            <a:avLst/>
          </a:prstGeom>
          <a:noFill/>
        </p:spPr>
      </p:pic>
      <p:sp>
        <p:nvSpPr>
          <p:cNvPr id="6" name="Прямоугольник 5"/>
          <p:cNvSpPr/>
          <p:nvPr/>
        </p:nvSpPr>
        <p:spPr>
          <a:xfrm>
            <a:off x="6289962" y="2080599"/>
            <a:ext cx="5015347" cy="3416320"/>
          </a:xfrm>
          <a:prstGeom prst="rect">
            <a:avLst/>
          </a:prstGeom>
        </p:spPr>
        <p:txBody>
          <a:bodyPr wrap="square">
            <a:spAutoFit/>
          </a:bodyPr>
          <a:lstStyle/>
          <a:p>
            <a:r>
              <a:rPr lang="ru-RU" sz="3600" dirty="0" err="1" smtClean="0"/>
              <a:t>Надскупчення</a:t>
            </a:r>
            <a:r>
              <a:rPr lang="ru-RU" sz="3600" dirty="0" smtClean="0"/>
              <a:t> </a:t>
            </a:r>
            <a:r>
              <a:rPr lang="ru-RU" sz="3600" dirty="0" err="1" smtClean="0"/>
              <a:t>містить</a:t>
            </a:r>
            <a:r>
              <a:rPr lang="ru-RU" sz="3600" dirty="0" smtClean="0"/>
              <a:t> мережу волокон (</a:t>
            </a:r>
            <a:r>
              <a:rPr lang="ru-RU" sz="3600" i="1" dirty="0" smtClean="0"/>
              <a:t>або </a:t>
            </a:r>
            <a:r>
              <a:rPr lang="ru-RU" sz="3600" i="1" dirty="0" err="1" smtClean="0"/>
              <a:t>одне</a:t>
            </a:r>
            <a:r>
              <a:rPr lang="ru-RU" sz="3600" i="1" dirty="0" smtClean="0"/>
              <a:t> волоконце</a:t>
            </a:r>
            <a:r>
              <a:rPr lang="ru-RU" sz="3600" dirty="0" smtClean="0"/>
              <a:t>) </a:t>
            </a:r>
            <a:r>
              <a:rPr lang="ru-RU" sz="3600" dirty="0" err="1" smtClean="0"/>
              <a:t>й</a:t>
            </a:r>
            <a:r>
              <a:rPr lang="ru-RU" sz="3600" dirty="0" smtClean="0"/>
              <a:t> </a:t>
            </a:r>
            <a:r>
              <a:rPr lang="ru-RU" sz="3600" dirty="0" err="1" smtClean="0"/>
              <a:t>одне</a:t>
            </a:r>
            <a:r>
              <a:rPr lang="ru-RU" sz="3600" dirty="0" smtClean="0"/>
              <a:t> або </a:t>
            </a:r>
            <a:r>
              <a:rPr lang="ru-RU" sz="3600" dirty="0" err="1" smtClean="0"/>
              <a:t>декілька</a:t>
            </a:r>
            <a:r>
              <a:rPr lang="ru-RU" sz="3600" dirty="0" smtClean="0"/>
              <a:t> </a:t>
            </a:r>
            <a:r>
              <a:rPr lang="ru-RU" sz="3600" dirty="0" err="1" smtClean="0"/>
              <a:t>багатих</a:t>
            </a:r>
            <a:r>
              <a:rPr lang="ru-RU" sz="3600" dirty="0" smtClean="0"/>
              <a:t> </a:t>
            </a:r>
            <a:r>
              <a:rPr lang="ru-RU" sz="3600" dirty="0" err="1" smtClean="0"/>
              <a:t>скупчень</a:t>
            </a:r>
            <a:r>
              <a:rPr lang="ru-RU" sz="3600" dirty="0" smtClean="0"/>
              <a:t>.</a:t>
            </a:r>
            <a:endParaRPr lang="ru-RU" sz="3600"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0"/>
            <a:ext cx="12011891" cy="6668518"/>
          </a:xfrm>
        </p:spPr>
        <p:txBody>
          <a:bodyPr/>
          <a:lstStyle/>
          <a:p>
            <a:r>
              <a:rPr lang="ru-RU" sz="3600" b="1" dirty="0" err="1" smtClean="0"/>
              <a:t>Скупчення</a:t>
            </a:r>
            <a:r>
              <a:rPr lang="ru-RU" sz="3600" b="1" dirty="0" smtClean="0"/>
              <a:t> галактик</a:t>
            </a:r>
            <a:r>
              <a:rPr lang="ru-RU" sz="3600" dirty="0" smtClean="0"/>
              <a:t> (</a:t>
            </a:r>
            <a:r>
              <a:rPr lang="ru-RU" sz="3600" i="1" dirty="0" smtClean="0"/>
              <a:t>англ. </a:t>
            </a:r>
            <a:r>
              <a:rPr lang="ru-RU" sz="3600" i="1" dirty="0" err="1" smtClean="0"/>
              <a:t>galaxy</a:t>
            </a:r>
            <a:r>
              <a:rPr lang="ru-RU" sz="3600" i="1" dirty="0" smtClean="0"/>
              <a:t> </a:t>
            </a:r>
            <a:r>
              <a:rPr lang="ru-RU" sz="3600" i="1" dirty="0" err="1" smtClean="0"/>
              <a:t>cluster</a:t>
            </a:r>
            <a:r>
              <a:rPr lang="ru-RU" sz="3600" dirty="0" smtClean="0"/>
              <a:t>) – </a:t>
            </a:r>
            <a:r>
              <a:rPr lang="ru-RU" sz="3600" dirty="0" err="1" smtClean="0"/>
              <a:t>гравітаційно</a:t>
            </a:r>
            <a:r>
              <a:rPr lang="ru-RU" sz="3600" dirty="0" smtClean="0"/>
              <a:t> </a:t>
            </a:r>
            <a:r>
              <a:rPr lang="ru-RU" sz="3600" dirty="0" err="1" smtClean="0"/>
              <a:t>пов’язані</a:t>
            </a:r>
            <a:r>
              <a:rPr lang="ru-RU" sz="3600" dirty="0" smtClean="0"/>
              <a:t> </a:t>
            </a:r>
            <a:r>
              <a:rPr lang="ru-RU" sz="3600" dirty="0" err="1" smtClean="0"/>
              <a:t>системи</a:t>
            </a:r>
            <a:r>
              <a:rPr lang="ru-RU" sz="3600" dirty="0" smtClean="0"/>
              <a:t> галактик, </a:t>
            </a:r>
            <a:br>
              <a:rPr lang="ru-RU" sz="3600" dirty="0" smtClean="0"/>
            </a:br>
            <a:r>
              <a:rPr lang="ru-RU" sz="3600" dirty="0" err="1" smtClean="0"/>
              <a:t>розміри</a:t>
            </a:r>
            <a:r>
              <a:rPr lang="ru-RU" sz="3600" dirty="0" smtClean="0"/>
              <a:t> яких можуть </a:t>
            </a:r>
            <a:r>
              <a:rPr lang="ru-RU" sz="3600" dirty="0" err="1" smtClean="0"/>
              <a:t>досягати</a:t>
            </a:r>
            <a:r>
              <a:rPr lang="ru-RU" sz="3600" dirty="0" smtClean="0"/>
              <a:t> 10</a:t>
            </a:r>
            <a:r>
              <a:rPr lang="ru-RU" sz="3600" baseline="30000" dirty="0" smtClean="0"/>
              <a:t>8</a:t>
            </a:r>
            <a:r>
              <a:rPr lang="ru-RU" sz="3600" dirty="0" smtClean="0"/>
              <a:t> </a:t>
            </a:r>
            <a:r>
              <a:rPr lang="ru-RU" sz="3600" dirty="0" err="1" smtClean="0"/>
              <a:t>світлових</a:t>
            </a:r>
            <a:r>
              <a:rPr lang="ru-RU" sz="3600" dirty="0" smtClean="0"/>
              <a:t> років.</a:t>
            </a:r>
            <a:endParaRPr lang="ru-RU" sz="3600" dirty="0"/>
          </a:p>
        </p:txBody>
      </p:sp>
      <p:pic>
        <p:nvPicPr>
          <p:cNvPr id="2051" name="Picture 3" descr="H:\космічні фантазії\скупчення.jpg"/>
          <p:cNvPicPr>
            <a:picLocks noChangeAspect="1" noChangeArrowheads="1"/>
          </p:cNvPicPr>
          <p:nvPr/>
        </p:nvPicPr>
        <p:blipFill>
          <a:blip r:embed="rId2" cstate="print"/>
          <a:srcRect/>
          <a:stretch>
            <a:fillRect/>
          </a:stretch>
        </p:blipFill>
        <p:spPr bwMode="auto">
          <a:xfrm>
            <a:off x="332509" y="1850449"/>
            <a:ext cx="4414108" cy="4619623"/>
          </a:xfrm>
          <a:prstGeom prst="rect">
            <a:avLst/>
          </a:prstGeom>
          <a:noFill/>
        </p:spPr>
      </p:pic>
      <p:sp>
        <p:nvSpPr>
          <p:cNvPr id="6" name="Прямоугольник 5"/>
          <p:cNvSpPr/>
          <p:nvPr/>
        </p:nvSpPr>
        <p:spPr>
          <a:xfrm>
            <a:off x="5652654" y="2787181"/>
            <a:ext cx="5597236" cy="2862322"/>
          </a:xfrm>
          <a:prstGeom prst="rect">
            <a:avLst/>
          </a:prstGeom>
        </p:spPr>
        <p:txBody>
          <a:bodyPr wrap="square">
            <a:spAutoFit/>
          </a:bodyPr>
          <a:lstStyle/>
          <a:p>
            <a:pPr algn="ctr"/>
            <a:r>
              <a:rPr lang="ru-RU" sz="3600" dirty="0" err="1" smtClean="0"/>
              <a:t>Виділяють</a:t>
            </a:r>
            <a:r>
              <a:rPr lang="ru-RU" sz="3600" dirty="0" smtClean="0"/>
              <a:t> три </a:t>
            </a:r>
            <a:r>
              <a:rPr lang="ru-RU" sz="3600" dirty="0" err="1" smtClean="0"/>
              <a:t>види</a:t>
            </a:r>
            <a:r>
              <a:rPr lang="ru-RU" sz="3600" dirty="0" smtClean="0"/>
              <a:t> </a:t>
            </a:r>
            <a:r>
              <a:rPr lang="ru-RU" sz="3600" dirty="0" err="1" smtClean="0"/>
              <a:t>скупчень</a:t>
            </a:r>
            <a:r>
              <a:rPr lang="ru-RU" sz="3600" dirty="0" smtClean="0"/>
              <a:t>: </a:t>
            </a:r>
          </a:p>
          <a:p>
            <a:pPr algn="ctr">
              <a:buFont typeface="Arial" pitchFamily="34" charset="0"/>
              <a:buChar char="•"/>
            </a:pPr>
            <a:r>
              <a:rPr lang="ru-RU" sz="3600" dirty="0" smtClean="0"/>
              <a:t>  </a:t>
            </a:r>
            <a:r>
              <a:rPr lang="ru-RU" sz="3600" dirty="0" err="1" smtClean="0"/>
              <a:t>регулярні</a:t>
            </a:r>
            <a:r>
              <a:rPr lang="ru-RU" sz="3600" dirty="0" smtClean="0"/>
              <a:t>, </a:t>
            </a:r>
          </a:p>
          <a:p>
            <a:pPr algn="ctr">
              <a:buFont typeface="Arial" pitchFamily="34" charset="0"/>
              <a:buChar char="•"/>
            </a:pPr>
            <a:r>
              <a:rPr lang="ru-RU" sz="3600" dirty="0" smtClean="0"/>
              <a:t>  </a:t>
            </a:r>
            <a:r>
              <a:rPr lang="ru-RU" sz="3600" dirty="0" err="1" smtClean="0"/>
              <a:t>нерегулярні</a:t>
            </a:r>
            <a:r>
              <a:rPr lang="ru-RU" sz="3600" dirty="0" smtClean="0"/>
              <a:t>,</a:t>
            </a:r>
          </a:p>
          <a:p>
            <a:pPr algn="ctr">
              <a:buFont typeface="Arial" pitchFamily="34" charset="0"/>
              <a:buChar char="•"/>
            </a:pPr>
            <a:r>
              <a:rPr lang="ru-RU" sz="3600" dirty="0" smtClean="0"/>
              <a:t>   </a:t>
            </a:r>
            <a:r>
              <a:rPr lang="ru-RU" sz="3600" dirty="0" err="1" smtClean="0"/>
              <a:t>проміжні</a:t>
            </a:r>
            <a:r>
              <a:rPr lang="ru-RU" sz="3600" dirty="0" smtClean="0"/>
              <a:t>. </a:t>
            </a:r>
            <a:endParaRPr lang="ru-RU" sz="3600"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88912" y="244898"/>
            <a:ext cx="5893233" cy="5269209"/>
          </a:xfrm>
        </p:spPr>
        <p:txBody>
          <a:bodyPr/>
          <a:lstStyle/>
          <a:p>
            <a:r>
              <a:rPr lang="ru-RU" b="1" dirty="0" err="1" smtClean="0"/>
              <a:t>Групи</a:t>
            </a:r>
            <a:r>
              <a:rPr lang="ru-RU" b="1" dirty="0" smtClean="0"/>
              <a:t> галактик</a:t>
            </a:r>
            <a:r>
              <a:rPr lang="ru-RU" dirty="0" smtClean="0"/>
              <a:t> (</a:t>
            </a:r>
            <a:r>
              <a:rPr lang="ru-RU" i="1" dirty="0" smtClean="0"/>
              <a:t>англ. </a:t>
            </a:r>
            <a:r>
              <a:rPr lang="ru-RU" i="1" dirty="0" err="1" smtClean="0"/>
              <a:t>galaxy</a:t>
            </a:r>
            <a:r>
              <a:rPr lang="ru-RU" i="1" dirty="0" smtClean="0"/>
              <a:t> </a:t>
            </a:r>
            <a:r>
              <a:rPr lang="ru-RU" i="1" dirty="0" err="1" smtClean="0"/>
              <a:t>group</a:t>
            </a:r>
            <a:r>
              <a:rPr lang="ru-RU" dirty="0" smtClean="0"/>
              <a:t>) – </a:t>
            </a:r>
            <a:r>
              <a:rPr lang="ru-RU" dirty="0" err="1" smtClean="0"/>
              <a:t>просторово</a:t>
            </a:r>
            <a:r>
              <a:rPr lang="ru-RU" dirty="0" smtClean="0"/>
              <a:t> </a:t>
            </a:r>
            <a:r>
              <a:rPr lang="ru-RU" dirty="0" err="1" smtClean="0"/>
              <a:t>відокремлені</a:t>
            </a:r>
            <a:r>
              <a:rPr lang="ru-RU" dirty="0" smtClean="0"/>
              <a:t> та </a:t>
            </a:r>
            <a:r>
              <a:rPr lang="ru-RU" dirty="0" err="1" smtClean="0"/>
              <a:t>гравітаційно</a:t>
            </a:r>
            <a:r>
              <a:rPr lang="ru-RU" dirty="0" smtClean="0"/>
              <a:t> </a:t>
            </a:r>
            <a:r>
              <a:rPr lang="ru-RU" dirty="0" err="1" smtClean="0"/>
              <a:t>пов’язані</a:t>
            </a:r>
            <a:r>
              <a:rPr lang="ru-RU" dirty="0" smtClean="0"/>
              <a:t> об’єднання галактик, що </a:t>
            </a:r>
            <a:r>
              <a:rPr lang="ru-RU" dirty="0" err="1" smtClean="0"/>
              <a:t>налічують</a:t>
            </a:r>
            <a:r>
              <a:rPr lang="ru-RU" dirty="0" smtClean="0"/>
              <a:t> до ста </a:t>
            </a:r>
            <a:r>
              <a:rPr lang="ru-RU" dirty="0" err="1" smtClean="0"/>
              <a:t>членів</a:t>
            </a:r>
            <a:r>
              <a:rPr lang="ru-RU" dirty="0" smtClean="0"/>
              <a:t>.</a:t>
            </a:r>
            <a:endParaRPr lang="ru-RU" dirty="0"/>
          </a:p>
        </p:txBody>
      </p:sp>
      <p:pic>
        <p:nvPicPr>
          <p:cNvPr id="3075" name="Picture 3" descr="H:\космічні фантазії\групи.jpg"/>
          <p:cNvPicPr>
            <a:picLocks noChangeAspect="1" noChangeArrowheads="1"/>
          </p:cNvPicPr>
          <p:nvPr/>
        </p:nvPicPr>
        <p:blipFill>
          <a:blip r:embed="rId2" cstate="print"/>
          <a:srcRect/>
          <a:stretch>
            <a:fillRect/>
          </a:stretch>
        </p:blipFill>
        <p:spPr bwMode="auto">
          <a:xfrm>
            <a:off x="6192982" y="1278274"/>
            <a:ext cx="5425786" cy="5340341"/>
          </a:xfrm>
          <a:prstGeom prst="rect">
            <a:avLst/>
          </a:prstGeom>
          <a:noFill/>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88911" y="175627"/>
            <a:ext cx="6378144" cy="5989646"/>
          </a:xfrm>
        </p:spPr>
        <p:txBody>
          <a:bodyPr/>
          <a:lstStyle/>
          <a:p>
            <a:r>
              <a:rPr lang="ru-RU" sz="3600" b="1" dirty="0" smtClean="0"/>
              <a:t>Галактика</a:t>
            </a:r>
            <a:r>
              <a:rPr lang="ru-RU" sz="3600" dirty="0" smtClean="0"/>
              <a:t> (</a:t>
            </a:r>
            <a:r>
              <a:rPr lang="ru-RU" sz="3600" i="1" dirty="0" smtClean="0"/>
              <a:t>англ. </a:t>
            </a:r>
            <a:r>
              <a:rPr lang="ru-RU" sz="3600" i="1" dirty="0" err="1" smtClean="0"/>
              <a:t>galaxy</a:t>
            </a:r>
            <a:r>
              <a:rPr lang="ru-RU" sz="3600" dirty="0" smtClean="0"/>
              <a:t>) – </a:t>
            </a:r>
            <a:r>
              <a:rPr lang="ru-RU" sz="3600" dirty="0" err="1" smtClean="0"/>
              <a:t>гравітаційно</a:t>
            </a:r>
            <a:r>
              <a:rPr lang="ru-RU" sz="3600" dirty="0" smtClean="0"/>
              <a:t> </a:t>
            </a:r>
            <a:r>
              <a:rPr lang="ru-RU" sz="3600" dirty="0" err="1" smtClean="0"/>
              <a:t>зв’язана</a:t>
            </a:r>
            <a:r>
              <a:rPr lang="ru-RU" sz="3600" dirty="0" smtClean="0"/>
              <a:t> система із </a:t>
            </a:r>
            <a:r>
              <a:rPr lang="ru-RU" sz="3600" dirty="0" err="1" smtClean="0"/>
              <a:t>зірок</a:t>
            </a:r>
            <a:r>
              <a:rPr lang="ru-RU" sz="3600" dirty="0" smtClean="0"/>
              <a:t>, </a:t>
            </a:r>
            <a:r>
              <a:rPr lang="ru-RU" sz="3600" dirty="0" err="1" smtClean="0"/>
              <a:t>зоряних</a:t>
            </a:r>
            <a:r>
              <a:rPr lang="ru-RU" sz="3600" dirty="0" smtClean="0"/>
              <a:t> </a:t>
            </a:r>
            <a:r>
              <a:rPr lang="ru-RU" sz="3600" dirty="0" err="1" smtClean="0"/>
              <a:t>скупчень</a:t>
            </a:r>
            <a:r>
              <a:rPr lang="ru-RU" sz="3600" dirty="0" smtClean="0"/>
              <a:t>, </a:t>
            </a:r>
            <a:r>
              <a:rPr lang="ru-RU" sz="3600" dirty="0" err="1" smtClean="0"/>
              <a:t>міжзоряного</a:t>
            </a:r>
            <a:r>
              <a:rPr lang="ru-RU" sz="3600" dirty="0" smtClean="0"/>
              <a:t> газу, пилу і </a:t>
            </a:r>
            <a:r>
              <a:rPr lang="ru-RU" sz="3600" dirty="0" err="1" smtClean="0"/>
              <a:t>темної</a:t>
            </a:r>
            <a:r>
              <a:rPr lang="ru-RU" sz="3600" dirty="0" smtClean="0"/>
              <a:t> </a:t>
            </a:r>
            <a:r>
              <a:rPr lang="ru-RU" sz="3600" dirty="0" err="1" smtClean="0"/>
              <a:t>матерії</a:t>
            </a:r>
            <a:r>
              <a:rPr lang="ru-RU" sz="3600" dirty="0" smtClean="0"/>
              <a:t>. Галактики (за </a:t>
            </a:r>
            <a:r>
              <a:rPr lang="ru-RU" sz="3600" dirty="0" err="1" smtClean="0"/>
              <a:t>винятком</a:t>
            </a:r>
            <a:r>
              <a:rPr lang="ru-RU" sz="3600" dirty="0" smtClean="0"/>
              <a:t> </a:t>
            </a:r>
            <a:r>
              <a:rPr lang="ru-RU" sz="3600" dirty="0" err="1" smtClean="0"/>
              <a:t>нашої</a:t>
            </a:r>
            <a:r>
              <a:rPr lang="ru-RU" sz="3600" dirty="0" smtClean="0"/>
              <a:t>) – </a:t>
            </a:r>
            <a:r>
              <a:rPr lang="ru-RU" sz="3600" dirty="0" err="1" smtClean="0"/>
              <a:t>надзвичайно</a:t>
            </a:r>
            <a:r>
              <a:rPr lang="ru-RU" sz="3600" dirty="0" smtClean="0"/>
              <a:t> </a:t>
            </a:r>
            <a:r>
              <a:rPr lang="ru-RU" sz="3600" dirty="0" err="1" smtClean="0"/>
              <a:t>далекі</a:t>
            </a:r>
            <a:r>
              <a:rPr lang="ru-RU" sz="3600" dirty="0" smtClean="0"/>
              <a:t> </a:t>
            </a:r>
            <a:r>
              <a:rPr lang="ru-RU" sz="3600" dirty="0" err="1" smtClean="0"/>
              <a:t>астрономічні</a:t>
            </a:r>
            <a:r>
              <a:rPr lang="ru-RU" sz="3600" dirty="0" smtClean="0"/>
              <a:t> </a:t>
            </a:r>
            <a:r>
              <a:rPr lang="ru-RU" sz="3600" dirty="0" err="1" smtClean="0"/>
              <a:t>об’єкти</a:t>
            </a:r>
            <a:r>
              <a:rPr lang="ru-RU" sz="3600" dirty="0" smtClean="0"/>
              <a:t>.</a:t>
            </a:r>
            <a:br>
              <a:rPr lang="ru-RU" sz="3600" dirty="0" smtClean="0"/>
            </a:br>
            <a:r>
              <a:rPr lang="ru-RU" sz="3600" dirty="0" smtClean="0"/>
              <a:t>. У </a:t>
            </a:r>
            <a:r>
              <a:rPr lang="ru-RU" sz="3600" dirty="0" err="1" smtClean="0"/>
              <a:t>видимій</a:t>
            </a:r>
            <a:r>
              <a:rPr lang="ru-RU" sz="3600" dirty="0" smtClean="0"/>
              <a:t> </a:t>
            </a:r>
            <a:r>
              <a:rPr lang="ru-RU" sz="3600" dirty="0" err="1" smtClean="0"/>
              <a:t>частині</a:t>
            </a:r>
            <a:r>
              <a:rPr lang="ru-RU" sz="3600" dirty="0" smtClean="0"/>
              <a:t> </a:t>
            </a:r>
            <a:r>
              <a:rPr lang="ru-RU" sz="3600" dirty="0" err="1" smtClean="0"/>
              <a:t>Всесвіту</a:t>
            </a:r>
            <a:r>
              <a:rPr lang="ru-RU" sz="3600" dirty="0" smtClean="0"/>
              <a:t> є </a:t>
            </a:r>
            <a:r>
              <a:rPr lang="ru-RU" sz="3600" dirty="0" err="1" smtClean="0"/>
              <a:t>близько</a:t>
            </a:r>
            <a:r>
              <a:rPr lang="ru-RU" sz="3600" dirty="0" smtClean="0"/>
              <a:t> </a:t>
            </a:r>
            <a:r>
              <a:rPr lang="ru-RU" sz="3600" dirty="0" err="1" smtClean="0"/>
              <a:t>двох</a:t>
            </a:r>
            <a:r>
              <a:rPr lang="ru-RU" sz="3600" dirty="0" smtClean="0"/>
              <a:t> </a:t>
            </a:r>
            <a:r>
              <a:rPr lang="ru-RU" sz="3600" dirty="0" err="1" smtClean="0"/>
              <a:t>трильйонів</a:t>
            </a:r>
            <a:r>
              <a:rPr lang="ru-RU" sz="3600" dirty="0" smtClean="0"/>
              <a:t> галактик</a:t>
            </a:r>
            <a:r>
              <a:rPr lang="uk-UA" sz="3600" dirty="0" smtClean="0"/>
              <a:t>. </a:t>
            </a:r>
            <a:endParaRPr lang="ru-RU" sz="3600" dirty="0"/>
          </a:p>
        </p:txBody>
      </p:sp>
      <p:pic>
        <p:nvPicPr>
          <p:cNvPr id="4098" name="Picture 2" descr="H:\космічні фантазії\галактика.jpg"/>
          <p:cNvPicPr>
            <a:picLocks noChangeAspect="1" noChangeArrowheads="1"/>
          </p:cNvPicPr>
          <p:nvPr/>
        </p:nvPicPr>
        <p:blipFill>
          <a:blip r:embed="rId2" cstate="print"/>
          <a:srcRect/>
          <a:stretch>
            <a:fillRect/>
          </a:stretch>
        </p:blipFill>
        <p:spPr bwMode="auto">
          <a:xfrm>
            <a:off x="6354041" y="1330036"/>
            <a:ext cx="5524500" cy="5195454"/>
          </a:xfrm>
          <a:prstGeom prst="rect">
            <a:avLst/>
          </a:prstGeom>
          <a:noFill/>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87927" y="0"/>
            <a:ext cx="11804073" cy="7994072"/>
          </a:xfrm>
        </p:spPr>
        <p:txBody>
          <a:bodyPr/>
          <a:lstStyle/>
          <a:p>
            <a:r>
              <a:rPr lang="ru-RU" sz="2800" b="1" dirty="0" err="1" smtClean="0"/>
              <a:t>Зірка</a:t>
            </a:r>
            <a:r>
              <a:rPr lang="ru-RU" sz="2800" dirty="0" smtClean="0"/>
              <a:t> (</a:t>
            </a:r>
            <a:r>
              <a:rPr lang="ru-RU" sz="2800" i="1" dirty="0" smtClean="0"/>
              <a:t>англ. </a:t>
            </a:r>
            <a:r>
              <a:rPr lang="ru-RU" sz="2800" i="1" dirty="0" err="1" smtClean="0"/>
              <a:t>star</a:t>
            </a:r>
            <a:r>
              <a:rPr lang="ru-RU" sz="2800" dirty="0" smtClean="0"/>
              <a:t>) – </a:t>
            </a:r>
            <a:r>
              <a:rPr lang="ru-RU" sz="2800" dirty="0" err="1" smtClean="0"/>
              <a:t>велетенське</a:t>
            </a:r>
            <a:r>
              <a:rPr lang="ru-RU" sz="2800" dirty="0" smtClean="0"/>
              <a:t> </a:t>
            </a:r>
            <a:r>
              <a:rPr lang="ru-RU" sz="2800" dirty="0" err="1" smtClean="0"/>
              <a:t>розжарене</a:t>
            </a:r>
            <a:r>
              <a:rPr lang="ru-RU" sz="2800" dirty="0" smtClean="0"/>
              <a:t>, </a:t>
            </a:r>
            <a:br>
              <a:rPr lang="ru-RU" sz="2800" dirty="0" smtClean="0"/>
            </a:br>
            <a:r>
              <a:rPr lang="ru-RU" sz="2800" dirty="0" err="1" smtClean="0"/>
              <a:t>самосвітне</a:t>
            </a:r>
            <a:r>
              <a:rPr lang="ru-RU" sz="2800" dirty="0" smtClean="0"/>
              <a:t> </a:t>
            </a:r>
            <a:r>
              <a:rPr lang="ru-RU" sz="2800" dirty="0" err="1" smtClean="0"/>
              <a:t>небесне</a:t>
            </a:r>
            <a:r>
              <a:rPr lang="ru-RU" sz="2800" dirty="0" smtClean="0"/>
              <a:t> </a:t>
            </a:r>
            <a:r>
              <a:rPr lang="ru-RU" sz="2800" dirty="0" err="1" smtClean="0"/>
              <a:t>тіло</a:t>
            </a:r>
            <a:r>
              <a:rPr lang="ru-RU" sz="2800" dirty="0" smtClean="0"/>
              <a:t>, у </a:t>
            </a:r>
            <a:r>
              <a:rPr lang="ru-RU" sz="2800" dirty="0" err="1" smtClean="0"/>
              <a:t>надрах</a:t>
            </a:r>
            <a:r>
              <a:rPr lang="ru-RU" sz="2800" dirty="0" smtClean="0"/>
              <a:t> </a:t>
            </a:r>
            <a:r>
              <a:rPr lang="ru-RU" sz="2800" dirty="0" err="1" smtClean="0"/>
              <a:t>якого</a:t>
            </a:r>
            <a:r>
              <a:rPr lang="ru-RU" sz="2800" dirty="0" smtClean="0"/>
              <a:t> </a:t>
            </a:r>
            <a:br>
              <a:rPr lang="ru-RU" sz="2800" dirty="0" smtClean="0"/>
            </a:br>
            <a:r>
              <a:rPr lang="ru-RU" sz="2800" dirty="0" smtClean="0"/>
              <a:t>ефективно </a:t>
            </a:r>
            <a:r>
              <a:rPr lang="ru-RU" sz="2800" dirty="0" err="1" smtClean="0"/>
              <a:t>відбуваються</a:t>
            </a:r>
            <a:r>
              <a:rPr lang="ru-RU" sz="2800" dirty="0" smtClean="0"/>
              <a:t> (або </a:t>
            </a:r>
            <a:r>
              <a:rPr lang="ru-RU" sz="2800" dirty="0" err="1" smtClean="0"/>
              <a:t>відбувались</a:t>
            </a:r>
            <a:r>
              <a:rPr lang="ru-RU" sz="2800" dirty="0" smtClean="0"/>
              <a:t>) </a:t>
            </a:r>
            <a:r>
              <a:rPr lang="ru-RU" sz="2800" dirty="0" err="1" smtClean="0"/>
              <a:t>термоядерні</a:t>
            </a:r>
            <a:r>
              <a:rPr lang="ru-RU" sz="2800" dirty="0" smtClean="0"/>
              <a:t> </a:t>
            </a:r>
            <a:br>
              <a:rPr lang="ru-RU" sz="2800" dirty="0" smtClean="0"/>
            </a:br>
            <a:r>
              <a:rPr lang="ru-RU" sz="2800" dirty="0" err="1" smtClean="0"/>
              <a:t>реакції</a:t>
            </a:r>
            <a:r>
              <a:rPr lang="ru-RU" sz="2800" dirty="0" smtClean="0"/>
              <a:t>. Форма </a:t>
            </a:r>
            <a:r>
              <a:rPr lang="ru-RU" sz="2800" dirty="0" err="1" smtClean="0"/>
              <a:t>зірок</a:t>
            </a:r>
            <a:r>
              <a:rPr lang="ru-RU" sz="2800" dirty="0" smtClean="0"/>
              <a:t> </a:t>
            </a:r>
            <a:r>
              <a:rPr lang="ru-RU" sz="2800" dirty="0" err="1" smtClean="0"/>
              <a:t>близька</a:t>
            </a:r>
            <a:r>
              <a:rPr lang="ru-RU" sz="2800" dirty="0" smtClean="0"/>
              <a:t> до </a:t>
            </a:r>
            <a:r>
              <a:rPr lang="ru-RU" sz="2800" dirty="0" err="1" smtClean="0"/>
              <a:t>сферичної</a:t>
            </a:r>
            <a:r>
              <a:rPr lang="ru-RU" sz="2800" dirty="0" smtClean="0"/>
              <a:t>. Є як </a:t>
            </a:r>
            <a:r>
              <a:rPr lang="ru-RU" sz="2800" dirty="0" err="1" smtClean="0"/>
              <a:t>поодинокі</a:t>
            </a:r>
            <a:r>
              <a:rPr lang="ru-RU" sz="2800" dirty="0" smtClean="0"/>
              <a:t>, так і </a:t>
            </a:r>
            <a:r>
              <a:rPr lang="ru-RU" sz="2800" dirty="0" err="1" smtClean="0"/>
              <a:t>кратні</a:t>
            </a:r>
            <a:r>
              <a:rPr lang="ru-RU" sz="2800" dirty="0" smtClean="0"/>
              <a:t> </a:t>
            </a:r>
            <a:r>
              <a:rPr lang="ru-RU" sz="2800" dirty="0" err="1" smtClean="0"/>
              <a:t>зірки</a:t>
            </a:r>
            <a:r>
              <a:rPr lang="ru-RU" sz="2800" dirty="0" smtClean="0"/>
              <a:t> (</a:t>
            </a:r>
            <a:r>
              <a:rPr lang="ru-RU" sz="2800" dirty="0" err="1" smtClean="0"/>
              <a:t>подвійні</a:t>
            </a:r>
            <a:r>
              <a:rPr lang="ru-RU" sz="2800" dirty="0" smtClean="0"/>
              <a:t>, </a:t>
            </a:r>
            <a:r>
              <a:rPr lang="ru-RU" sz="2800" dirty="0" err="1" smtClean="0"/>
              <a:t>потрійні</a:t>
            </a:r>
            <a:r>
              <a:rPr lang="ru-RU" sz="2800" dirty="0" smtClean="0"/>
              <a:t> </a:t>
            </a:r>
            <a:r>
              <a:rPr lang="ru-RU" sz="2800" dirty="0" err="1" smtClean="0"/>
              <a:t>і</a:t>
            </a:r>
            <a:r>
              <a:rPr lang="ru-RU" sz="2800" dirty="0" smtClean="0"/>
              <a:t> </a:t>
            </a:r>
            <a:r>
              <a:rPr lang="ru-RU" sz="2800" dirty="0" err="1" smtClean="0"/>
              <a:t>т.д</a:t>
            </a:r>
            <a:r>
              <a:rPr lang="ru-RU" sz="2800" dirty="0" smtClean="0"/>
              <a:t>)</a:t>
            </a:r>
            <a:endParaRPr lang="ru-RU" sz="2800" dirty="0"/>
          </a:p>
        </p:txBody>
      </p:sp>
      <p:pic>
        <p:nvPicPr>
          <p:cNvPr id="5122" name="Picture 2" descr="H:\космічні фантазії\зірка.jpg"/>
          <p:cNvPicPr>
            <a:picLocks noChangeAspect="1" noChangeArrowheads="1"/>
          </p:cNvPicPr>
          <p:nvPr/>
        </p:nvPicPr>
        <p:blipFill>
          <a:blip r:embed="rId2" cstate="print"/>
          <a:srcRect/>
          <a:stretch>
            <a:fillRect/>
          </a:stretch>
        </p:blipFill>
        <p:spPr bwMode="auto">
          <a:xfrm>
            <a:off x="313459" y="2463511"/>
            <a:ext cx="5829300" cy="3981450"/>
          </a:xfrm>
          <a:prstGeom prst="rect">
            <a:avLst/>
          </a:prstGeom>
          <a:noFill/>
        </p:spPr>
      </p:pic>
      <p:sp>
        <p:nvSpPr>
          <p:cNvPr id="6" name="Прямоугольник 5"/>
          <p:cNvSpPr/>
          <p:nvPr/>
        </p:nvSpPr>
        <p:spPr>
          <a:xfrm>
            <a:off x="6567054" y="2399300"/>
            <a:ext cx="5043054" cy="4031873"/>
          </a:xfrm>
          <a:prstGeom prst="rect">
            <a:avLst/>
          </a:prstGeom>
        </p:spPr>
        <p:txBody>
          <a:bodyPr wrap="square">
            <a:spAutoFit/>
          </a:bodyPr>
          <a:lstStyle/>
          <a:p>
            <a:r>
              <a:rPr lang="ru-RU" sz="3200" dirty="0" err="1" smtClean="0"/>
              <a:t>Залежно</a:t>
            </a:r>
            <a:r>
              <a:rPr lang="ru-RU" sz="3200" dirty="0" smtClean="0"/>
              <a:t> від </a:t>
            </a:r>
            <a:r>
              <a:rPr lang="ru-RU" sz="3200" dirty="0" err="1" smtClean="0"/>
              <a:t>температури</a:t>
            </a:r>
            <a:r>
              <a:rPr lang="ru-RU" sz="3200" dirty="0" smtClean="0"/>
              <a:t> </a:t>
            </a:r>
            <a:r>
              <a:rPr lang="ru-RU" sz="3200" dirty="0" err="1" smtClean="0"/>
              <a:t>поверхні</a:t>
            </a:r>
            <a:r>
              <a:rPr lang="ru-RU" sz="3200" dirty="0" smtClean="0"/>
              <a:t> </a:t>
            </a:r>
            <a:r>
              <a:rPr lang="ru-RU" sz="3200" dirty="0" err="1" smtClean="0"/>
              <a:t>зірки</a:t>
            </a:r>
            <a:r>
              <a:rPr lang="ru-RU" sz="3200" dirty="0" smtClean="0"/>
              <a:t> </a:t>
            </a:r>
            <a:r>
              <a:rPr lang="ru-RU" sz="3200" dirty="0" err="1" smtClean="0"/>
              <a:t>бувають</a:t>
            </a:r>
            <a:r>
              <a:rPr lang="ru-RU" sz="3200" dirty="0" smtClean="0"/>
              <a:t> </a:t>
            </a:r>
            <a:r>
              <a:rPr lang="ru-RU" sz="3200" dirty="0" err="1" smtClean="0"/>
              <a:t>блакитними</a:t>
            </a:r>
            <a:r>
              <a:rPr lang="ru-RU" sz="3200" dirty="0" smtClean="0"/>
              <a:t>, </a:t>
            </a:r>
            <a:r>
              <a:rPr lang="ru-RU" sz="3200" dirty="0" err="1" smtClean="0"/>
              <a:t>білими</a:t>
            </a:r>
            <a:r>
              <a:rPr lang="ru-RU" sz="3200" dirty="0" smtClean="0"/>
              <a:t>, </a:t>
            </a:r>
            <a:r>
              <a:rPr lang="ru-RU" sz="3200" dirty="0" err="1" smtClean="0"/>
              <a:t>жовтими</a:t>
            </a:r>
            <a:r>
              <a:rPr lang="ru-RU" sz="3200" dirty="0" smtClean="0"/>
              <a:t> і </a:t>
            </a:r>
            <a:r>
              <a:rPr lang="ru-RU" sz="3200" dirty="0" err="1" smtClean="0"/>
              <a:t>червоними</a:t>
            </a:r>
            <a:r>
              <a:rPr lang="ru-RU" sz="3200" dirty="0" smtClean="0"/>
              <a:t>. </a:t>
            </a:r>
            <a:r>
              <a:rPr lang="ru-RU" sz="3200" dirty="0" err="1" smtClean="0"/>
              <a:t>Маси</a:t>
            </a:r>
            <a:r>
              <a:rPr lang="ru-RU" sz="3200" dirty="0" smtClean="0"/>
              <a:t> </a:t>
            </a:r>
            <a:r>
              <a:rPr lang="ru-RU" sz="3200" dirty="0" err="1" smtClean="0"/>
              <a:t>зірок</a:t>
            </a:r>
            <a:r>
              <a:rPr lang="ru-RU" sz="3200" dirty="0" smtClean="0"/>
              <a:t> </a:t>
            </a:r>
            <a:r>
              <a:rPr lang="ru-RU" sz="3200" dirty="0" err="1" smtClean="0"/>
              <a:t>змінюються</a:t>
            </a:r>
            <a:r>
              <a:rPr lang="ru-RU" sz="3200" dirty="0" smtClean="0"/>
              <a:t> від 0,05 до 80 </a:t>
            </a:r>
            <a:r>
              <a:rPr lang="ru-RU" sz="3200" dirty="0" err="1" smtClean="0"/>
              <a:t>мас</a:t>
            </a:r>
            <a:r>
              <a:rPr lang="ru-RU" sz="3200" dirty="0" smtClean="0"/>
              <a:t> </a:t>
            </a:r>
            <a:r>
              <a:rPr lang="ru-RU" sz="3200" dirty="0" err="1" smtClean="0"/>
              <a:t>Сонця</a:t>
            </a:r>
            <a:r>
              <a:rPr lang="ru-RU" sz="3200" dirty="0" smtClean="0"/>
              <a:t>.</a:t>
            </a:r>
            <a:endParaRPr lang="ru-RU" sz="3200"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0"/>
            <a:ext cx="11914909" cy="4091573"/>
          </a:xfrm>
        </p:spPr>
        <p:txBody>
          <a:bodyPr/>
          <a:lstStyle/>
          <a:p>
            <a:r>
              <a:rPr lang="ru-RU" b="1" dirty="0" err="1" smtClean="0"/>
              <a:t>Зоряне</a:t>
            </a:r>
            <a:r>
              <a:rPr lang="ru-RU" b="1" dirty="0" smtClean="0"/>
              <a:t> </a:t>
            </a:r>
            <a:r>
              <a:rPr lang="ru-RU" b="1" dirty="0" err="1" smtClean="0"/>
              <a:t>скупчення</a:t>
            </a:r>
            <a:r>
              <a:rPr lang="ru-RU" dirty="0" smtClean="0"/>
              <a:t> (</a:t>
            </a:r>
            <a:r>
              <a:rPr lang="ru-RU" i="1" dirty="0" smtClean="0"/>
              <a:t>англ. </a:t>
            </a:r>
            <a:r>
              <a:rPr lang="ru-RU" i="1" dirty="0" err="1" smtClean="0"/>
              <a:t>star</a:t>
            </a:r>
            <a:r>
              <a:rPr lang="ru-RU" i="1" dirty="0" smtClean="0"/>
              <a:t> </a:t>
            </a:r>
            <a:r>
              <a:rPr lang="ru-RU" i="1" dirty="0" err="1" smtClean="0"/>
              <a:t>clusters</a:t>
            </a:r>
            <a:r>
              <a:rPr lang="ru-RU" dirty="0" smtClean="0"/>
              <a:t>) – </a:t>
            </a:r>
            <a:r>
              <a:rPr lang="ru-RU" dirty="0" err="1" smtClean="0"/>
              <a:t>гравітаційно</a:t>
            </a:r>
            <a:r>
              <a:rPr lang="ru-RU" dirty="0" smtClean="0"/>
              <a:t> </a:t>
            </a:r>
            <a:r>
              <a:rPr lang="ru-RU" dirty="0" err="1" smtClean="0"/>
              <a:t>зв’язана</a:t>
            </a:r>
            <a:r>
              <a:rPr lang="ru-RU" dirty="0" smtClean="0"/>
              <a:t> </a:t>
            </a:r>
            <a:r>
              <a:rPr lang="ru-RU" dirty="0" err="1" smtClean="0"/>
              <a:t>група</a:t>
            </a:r>
            <a:r>
              <a:rPr lang="ru-RU" dirty="0" smtClean="0"/>
              <a:t> </a:t>
            </a:r>
            <a:r>
              <a:rPr lang="ru-RU" dirty="0" err="1" smtClean="0"/>
              <a:t>зірок</a:t>
            </a:r>
            <a:r>
              <a:rPr lang="ru-RU" dirty="0" smtClean="0"/>
              <a:t>, що </a:t>
            </a:r>
            <a:br>
              <a:rPr lang="ru-RU" dirty="0" smtClean="0"/>
            </a:br>
            <a:r>
              <a:rPr lang="ru-RU" dirty="0" smtClean="0"/>
              <a:t>має </a:t>
            </a:r>
            <a:r>
              <a:rPr lang="ru-RU" dirty="0" err="1" smtClean="0"/>
              <a:t>загальне</a:t>
            </a:r>
            <a:r>
              <a:rPr lang="ru-RU" dirty="0" smtClean="0"/>
              <a:t> </a:t>
            </a:r>
            <a:r>
              <a:rPr lang="ru-RU" dirty="0" err="1" smtClean="0"/>
              <a:t>походження</a:t>
            </a:r>
            <a:r>
              <a:rPr lang="ru-RU" dirty="0" smtClean="0"/>
              <a:t> і </a:t>
            </a:r>
            <a:r>
              <a:rPr lang="ru-RU" dirty="0" err="1" smtClean="0"/>
              <a:t>рухома</a:t>
            </a:r>
            <a:r>
              <a:rPr lang="ru-RU" dirty="0" smtClean="0"/>
              <a:t> в </a:t>
            </a:r>
            <a:r>
              <a:rPr lang="ru-RU" dirty="0" err="1" smtClean="0"/>
              <a:t>гравітаційному</a:t>
            </a:r>
            <a:r>
              <a:rPr lang="ru-RU" dirty="0" smtClean="0"/>
              <a:t> </a:t>
            </a:r>
            <a:r>
              <a:rPr lang="ru-RU" dirty="0" err="1" smtClean="0"/>
              <a:t>полі</a:t>
            </a:r>
            <a:r>
              <a:rPr lang="ru-RU" dirty="0" smtClean="0"/>
              <a:t> галактики як </a:t>
            </a:r>
            <a:r>
              <a:rPr lang="ru-RU" dirty="0" err="1" smtClean="0"/>
              <a:t>єдине</a:t>
            </a:r>
            <a:r>
              <a:rPr lang="ru-RU" dirty="0" smtClean="0"/>
              <a:t> </a:t>
            </a:r>
            <a:r>
              <a:rPr lang="ru-RU" dirty="0" err="1" smtClean="0"/>
              <a:t>ціле</a:t>
            </a:r>
            <a:r>
              <a:rPr lang="ru-RU" dirty="0" smtClean="0"/>
              <a:t>.</a:t>
            </a:r>
            <a:endParaRPr lang="ru-RU" dirty="0"/>
          </a:p>
        </p:txBody>
      </p:sp>
      <p:pic>
        <p:nvPicPr>
          <p:cNvPr id="6146" name="Picture 2" descr="H:\космічні фантазії\зоряне скупчення.jpg"/>
          <p:cNvPicPr>
            <a:picLocks noChangeAspect="1" noChangeArrowheads="1"/>
          </p:cNvPicPr>
          <p:nvPr/>
        </p:nvPicPr>
        <p:blipFill>
          <a:blip r:embed="rId2" cstate="print"/>
          <a:srcRect/>
          <a:stretch>
            <a:fillRect/>
          </a:stretch>
        </p:blipFill>
        <p:spPr bwMode="auto">
          <a:xfrm>
            <a:off x="3126798" y="2606387"/>
            <a:ext cx="5772150" cy="4057650"/>
          </a:xfrm>
          <a:prstGeom prst="rect">
            <a:avLst/>
          </a:prstGeom>
          <a:noFill/>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0"/>
            <a:ext cx="12192000" cy="4160846"/>
          </a:xfrm>
        </p:spPr>
        <p:txBody>
          <a:bodyPr/>
          <a:lstStyle/>
          <a:p>
            <a:r>
              <a:rPr lang="ru-RU" b="1" dirty="0" err="1" smtClean="0"/>
              <a:t>Зоряна</a:t>
            </a:r>
            <a:r>
              <a:rPr lang="ru-RU" b="1" dirty="0" smtClean="0"/>
              <a:t> система</a:t>
            </a:r>
            <a:r>
              <a:rPr lang="ru-RU" dirty="0" smtClean="0"/>
              <a:t> (</a:t>
            </a:r>
            <a:r>
              <a:rPr lang="ru-RU" i="1" dirty="0" smtClean="0"/>
              <a:t>англ. </a:t>
            </a:r>
            <a:r>
              <a:rPr lang="ru-RU" i="1" dirty="0" err="1" smtClean="0"/>
              <a:t>star</a:t>
            </a:r>
            <a:r>
              <a:rPr lang="ru-RU" i="1" dirty="0" smtClean="0"/>
              <a:t> </a:t>
            </a:r>
            <a:r>
              <a:rPr lang="ru-RU" i="1" dirty="0" err="1" smtClean="0"/>
              <a:t>system</a:t>
            </a:r>
            <a:r>
              <a:rPr lang="ru-RU" dirty="0" smtClean="0"/>
              <a:t>) – </a:t>
            </a:r>
            <a:br>
              <a:rPr lang="ru-RU" dirty="0" smtClean="0"/>
            </a:br>
            <a:r>
              <a:rPr lang="ru-RU" dirty="0" err="1" smtClean="0"/>
              <a:t>це</a:t>
            </a:r>
            <a:r>
              <a:rPr lang="ru-RU" dirty="0" smtClean="0"/>
              <a:t> система, що </a:t>
            </a:r>
            <a:r>
              <a:rPr lang="ru-RU" dirty="0" err="1" smtClean="0"/>
              <a:t>складається</a:t>
            </a:r>
            <a:r>
              <a:rPr lang="ru-RU" dirty="0" smtClean="0"/>
              <a:t> з </a:t>
            </a:r>
            <a:r>
              <a:rPr lang="ru-RU" dirty="0" err="1" smtClean="0"/>
              <a:t>зірки</a:t>
            </a:r>
            <a:r>
              <a:rPr lang="ru-RU" dirty="0" smtClean="0"/>
              <a:t> </a:t>
            </a:r>
            <a:br>
              <a:rPr lang="ru-RU" dirty="0" smtClean="0"/>
            </a:br>
            <a:r>
              <a:rPr lang="ru-RU" dirty="0" err="1" smtClean="0"/>
              <a:t>чи</a:t>
            </a:r>
            <a:r>
              <a:rPr lang="ru-RU" dirty="0" smtClean="0"/>
              <a:t> </a:t>
            </a:r>
            <a:r>
              <a:rPr lang="ru-RU" dirty="0" err="1" smtClean="0"/>
              <a:t>групи</a:t>
            </a:r>
            <a:r>
              <a:rPr lang="ru-RU" dirty="0" smtClean="0"/>
              <a:t> </a:t>
            </a:r>
            <a:r>
              <a:rPr lang="ru-RU" dirty="0" err="1" smtClean="0"/>
              <a:t>зірок</a:t>
            </a:r>
            <a:r>
              <a:rPr lang="ru-RU" dirty="0" smtClean="0"/>
              <a:t>, і, </a:t>
            </a:r>
            <a:r>
              <a:rPr lang="ru-RU" dirty="0" err="1" smtClean="0"/>
              <a:t>можливо</a:t>
            </a:r>
            <a:r>
              <a:rPr lang="ru-RU" dirty="0" smtClean="0"/>
              <a:t>, </a:t>
            </a:r>
            <a:r>
              <a:rPr lang="ru-RU" dirty="0" err="1" smtClean="0"/>
              <a:t>планетних</a:t>
            </a:r>
            <a:r>
              <a:rPr lang="ru-RU" dirty="0" smtClean="0"/>
              <a:t> систем з менших </a:t>
            </a:r>
            <a:r>
              <a:rPr lang="ru-RU" dirty="0" err="1" smtClean="0"/>
              <a:t>тіл</a:t>
            </a:r>
            <a:r>
              <a:rPr lang="ru-RU" dirty="0" smtClean="0"/>
              <a:t>, </a:t>
            </a:r>
            <a:r>
              <a:rPr lang="ru-RU" dirty="0" err="1" smtClean="0"/>
              <a:t>об’єднаних</a:t>
            </a:r>
            <a:r>
              <a:rPr lang="ru-RU" dirty="0" smtClean="0"/>
              <a:t> </a:t>
            </a:r>
            <a:r>
              <a:rPr lang="ru-RU" dirty="0" err="1" smtClean="0"/>
              <a:t>гравітацією</a:t>
            </a:r>
            <a:r>
              <a:rPr lang="ru-RU" dirty="0" smtClean="0"/>
              <a:t>.</a:t>
            </a:r>
            <a:br>
              <a:rPr lang="ru-RU" dirty="0" smtClean="0"/>
            </a:br>
            <a:endParaRPr lang="ru-RU" dirty="0"/>
          </a:p>
        </p:txBody>
      </p:sp>
      <p:pic>
        <p:nvPicPr>
          <p:cNvPr id="7170" name="Picture 2" descr="H:\космічні фантазії\зоряна система.jpg"/>
          <p:cNvPicPr>
            <a:picLocks noChangeAspect="1" noChangeArrowheads="1"/>
          </p:cNvPicPr>
          <p:nvPr/>
        </p:nvPicPr>
        <p:blipFill>
          <a:blip r:embed="rId2" cstate="print"/>
          <a:srcRect/>
          <a:stretch>
            <a:fillRect/>
          </a:stretch>
        </p:blipFill>
        <p:spPr bwMode="auto">
          <a:xfrm>
            <a:off x="4027343" y="2715491"/>
            <a:ext cx="5338329" cy="3879273"/>
          </a:xfrm>
          <a:prstGeom prst="rect">
            <a:avLst/>
          </a:prstGeom>
          <a:noFill/>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0"/>
            <a:ext cx="6958014" cy="4770446"/>
          </a:xfrm>
        </p:spPr>
        <p:txBody>
          <a:bodyPr/>
          <a:lstStyle/>
          <a:p>
            <a:r>
              <a:rPr lang="ru-RU" b="1" dirty="0" err="1" smtClean="0"/>
              <a:t>Планетна</a:t>
            </a:r>
            <a:r>
              <a:rPr lang="ru-RU" b="1" dirty="0" smtClean="0"/>
              <a:t> система</a:t>
            </a:r>
            <a:r>
              <a:rPr lang="ru-RU" dirty="0" smtClean="0"/>
              <a:t> (</a:t>
            </a:r>
            <a:r>
              <a:rPr lang="ru-RU" i="1" dirty="0" smtClean="0"/>
              <a:t>англ. </a:t>
            </a:r>
            <a:r>
              <a:rPr lang="ru-RU" i="1" dirty="0" err="1" smtClean="0"/>
              <a:t>planetary</a:t>
            </a:r>
            <a:r>
              <a:rPr lang="ru-RU" i="1" dirty="0" smtClean="0"/>
              <a:t> </a:t>
            </a:r>
            <a:r>
              <a:rPr lang="ru-RU" i="1" dirty="0" err="1" smtClean="0"/>
              <a:t>system</a:t>
            </a:r>
            <a:r>
              <a:rPr lang="ru-RU" dirty="0" smtClean="0"/>
              <a:t>) – </a:t>
            </a:r>
            <a:r>
              <a:rPr lang="ru-RU" dirty="0" err="1" smtClean="0"/>
              <a:t>незоряні</a:t>
            </a:r>
            <a:r>
              <a:rPr lang="ru-RU" dirty="0" smtClean="0"/>
              <a:t> </a:t>
            </a:r>
            <a:r>
              <a:rPr lang="ru-RU" dirty="0" err="1" smtClean="0"/>
              <a:t>об’єкти</a:t>
            </a:r>
            <a:r>
              <a:rPr lang="ru-RU" dirty="0" smtClean="0"/>
              <a:t>, що </a:t>
            </a:r>
            <a:r>
              <a:rPr lang="ru-RU" dirty="0" err="1" smtClean="0"/>
              <a:t>обертаються</a:t>
            </a:r>
            <a:r>
              <a:rPr lang="ru-RU" dirty="0" smtClean="0"/>
              <a:t> </a:t>
            </a:r>
            <a:r>
              <a:rPr lang="ru-RU" dirty="0" err="1" smtClean="0"/>
              <a:t>навколо</a:t>
            </a:r>
            <a:r>
              <a:rPr lang="ru-RU" dirty="0" smtClean="0"/>
              <a:t> </a:t>
            </a:r>
            <a:r>
              <a:rPr lang="ru-RU" dirty="0" err="1" smtClean="0"/>
              <a:t>материнської</a:t>
            </a:r>
            <a:r>
              <a:rPr lang="ru-RU" dirty="0" smtClean="0"/>
              <a:t> </a:t>
            </a:r>
            <a:r>
              <a:rPr lang="ru-RU" dirty="0" err="1" smtClean="0"/>
              <a:t>зірки</a:t>
            </a:r>
            <a:r>
              <a:rPr lang="ru-RU" dirty="0" smtClean="0"/>
              <a:t>. </a:t>
            </a:r>
            <a:r>
              <a:rPr lang="ru-RU" dirty="0" err="1" smtClean="0"/>
              <a:t>Це</a:t>
            </a:r>
            <a:r>
              <a:rPr lang="ru-RU" dirty="0" smtClean="0"/>
              <a:t> можуть бути </a:t>
            </a:r>
            <a:r>
              <a:rPr lang="ru-RU" dirty="0" err="1" smtClean="0"/>
              <a:t>планети</a:t>
            </a:r>
            <a:r>
              <a:rPr lang="ru-RU" dirty="0" smtClean="0"/>
              <a:t>, </a:t>
            </a:r>
            <a:r>
              <a:rPr lang="ru-RU" dirty="0" err="1" smtClean="0"/>
              <a:t>супутники</a:t>
            </a:r>
            <a:r>
              <a:rPr lang="ru-RU" dirty="0" smtClean="0"/>
              <a:t>, </a:t>
            </a:r>
            <a:r>
              <a:rPr lang="ru-RU" dirty="0" err="1" smtClean="0"/>
              <a:t>астероїди</a:t>
            </a:r>
            <a:r>
              <a:rPr lang="ru-RU" dirty="0" smtClean="0"/>
              <a:t>, </a:t>
            </a:r>
            <a:r>
              <a:rPr lang="ru-RU" dirty="0" err="1" smtClean="0"/>
              <a:t>метеороїди</a:t>
            </a:r>
            <a:r>
              <a:rPr lang="ru-RU" dirty="0" smtClean="0"/>
              <a:t>, </a:t>
            </a:r>
            <a:r>
              <a:rPr lang="ru-RU" dirty="0" err="1" smtClean="0"/>
              <a:t>комети</a:t>
            </a:r>
            <a:r>
              <a:rPr lang="ru-RU" dirty="0" smtClean="0"/>
              <a:t> та </a:t>
            </a:r>
            <a:r>
              <a:rPr lang="ru-RU" dirty="0" err="1" smtClean="0"/>
              <a:t>космічний</a:t>
            </a:r>
            <a:r>
              <a:rPr lang="ru-RU" dirty="0" smtClean="0"/>
              <a:t> пил.</a:t>
            </a:r>
            <a:br>
              <a:rPr lang="ru-RU" dirty="0" smtClean="0"/>
            </a:br>
            <a:endParaRPr lang="ru-RU" dirty="0"/>
          </a:p>
        </p:txBody>
      </p:sp>
      <p:pic>
        <p:nvPicPr>
          <p:cNvPr id="8194" name="Picture 2" descr="H:\космічні фантазії\планетна система.jpg"/>
          <p:cNvPicPr>
            <a:picLocks noChangeAspect="1" noChangeArrowheads="1"/>
          </p:cNvPicPr>
          <p:nvPr/>
        </p:nvPicPr>
        <p:blipFill>
          <a:blip r:embed="rId2" cstate="print"/>
          <a:srcRect/>
          <a:stretch>
            <a:fillRect/>
          </a:stretch>
        </p:blipFill>
        <p:spPr bwMode="auto">
          <a:xfrm>
            <a:off x="6629401" y="1495425"/>
            <a:ext cx="4848225" cy="4781550"/>
          </a:xfrm>
          <a:prstGeom prst="rect">
            <a:avLst/>
          </a:prstGeom>
          <a:noFill/>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0"/>
            <a:ext cx="12192000" cy="3274155"/>
          </a:xfrm>
        </p:spPr>
        <p:txBody>
          <a:bodyPr/>
          <a:lstStyle/>
          <a:p>
            <a:r>
              <a:rPr lang="ru-RU" b="1" dirty="0" err="1" smtClean="0"/>
              <a:t>Супутник</a:t>
            </a:r>
            <a:r>
              <a:rPr lang="ru-RU" dirty="0" smtClean="0"/>
              <a:t> (</a:t>
            </a:r>
            <a:r>
              <a:rPr lang="ru-RU" i="1" dirty="0" smtClean="0"/>
              <a:t>англ. </a:t>
            </a:r>
            <a:r>
              <a:rPr lang="ru-RU" i="1" dirty="0" err="1" smtClean="0"/>
              <a:t>satellite</a:t>
            </a:r>
            <a:r>
              <a:rPr lang="ru-RU" dirty="0" smtClean="0"/>
              <a:t>) – </a:t>
            </a:r>
            <a:r>
              <a:rPr lang="ru-RU" dirty="0" err="1" smtClean="0"/>
              <a:t>небесне</a:t>
            </a:r>
            <a:r>
              <a:rPr lang="ru-RU" dirty="0" smtClean="0"/>
              <a:t> </a:t>
            </a:r>
            <a:br>
              <a:rPr lang="ru-RU" dirty="0" smtClean="0"/>
            </a:br>
            <a:r>
              <a:rPr lang="ru-RU" dirty="0" err="1" smtClean="0"/>
              <a:t>тіло</a:t>
            </a:r>
            <a:r>
              <a:rPr lang="ru-RU" dirty="0" smtClean="0"/>
              <a:t>, що </a:t>
            </a:r>
            <a:r>
              <a:rPr lang="ru-RU" dirty="0" err="1" smtClean="0"/>
              <a:t>обертається</a:t>
            </a:r>
            <a:r>
              <a:rPr lang="ru-RU" dirty="0" smtClean="0"/>
              <a:t> по </a:t>
            </a:r>
            <a:r>
              <a:rPr lang="ru-RU" dirty="0" err="1" smtClean="0"/>
              <a:t>певній</a:t>
            </a:r>
            <a:r>
              <a:rPr lang="ru-RU" dirty="0" smtClean="0"/>
              <a:t> </a:t>
            </a:r>
            <a:br>
              <a:rPr lang="ru-RU" dirty="0" smtClean="0"/>
            </a:br>
            <a:r>
              <a:rPr lang="ru-RU" dirty="0" err="1" smtClean="0"/>
              <a:t>траєкторії</a:t>
            </a:r>
            <a:r>
              <a:rPr lang="ru-RU" dirty="0" smtClean="0"/>
              <a:t>  (</a:t>
            </a:r>
            <a:r>
              <a:rPr lang="ru-RU" i="1" dirty="0" err="1" smtClean="0"/>
              <a:t>орбіті</a:t>
            </a:r>
            <a:r>
              <a:rPr lang="ru-RU" dirty="0" smtClean="0"/>
              <a:t>) </a:t>
            </a:r>
            <a:r>
              <a:rPr lang="ru-RU" dirty="0" err="1" smtClean="0"/>
              <a:t>навколо</a:t>
            </a:r>
            <a:r>
              <a:rPr lang="ru-RU" dirty="0" smtClean="0"/>
              <a:t> </a:t>
            </a:r>
            <a:r>
              <a:rPr lang="ru-RU" dirty="0" err="1" smtClean="0"/>
              <a:t>іншого</a:t>
            </a:r>
            <a:r>
              <a:rPr lang="ru-RU" dirty="0" smtClean="0"/>
              <a:t> </a:t>
            </a:r>
            <a:r>
              <a:rPr lang="ru-RU" dirty="0" err="1" smtClean="0"/>
              <a:t>об’єкта</a:t>
            </a:r>
            <a:r>
              <a:rPr lang="ru-RU" dirty="0" smtClean="0"/>
              <a:t> в </a:t>
            </a:r>
            <a:r>
              <a:rPr lang="ru-RU" dirty="0" err="1" smtClean="0"/>
              <a:t>космічному</a:t>
            </a:r>
            <a:r>
              <a:rPr lang="ru-RU" dirty="0" smtClean="0"/>
              <a:t> </a:t>
            </a:r>
            <a:r>
              <a:rPr lang="ru-RU" dirty="0" err="1" smtClean="0"/>
              <a:t>просторі</a:t>
            </a:r>
            <a:r>
              <a:rPr lang="ru-RU" dirty="0" smtClean="0"/>
              <a:t> під </a:t>
            </a:r>
            <a:r>
              <a:rPr lang="ru-RU" dirty="0" err="1" smtClean="0"/>
              <a:t>дією</a:t>
            </a:r>
            <a:r>
              <a:rPr lang="ru-RU" dirty="0" smtClean="0"/>
              <a:t> </a:t>
            </a:r>
            <a:r>
              <a:rPr lang="ru-RU" dirty="0" err="1" smtClean="0"/>
              <a:t>гравітації</a:t>
            </a:r>
            <a:r>
              <a:rPr lang="ru-RU" dirty="0" smtClean="0"/>
              <a:t>.</a:t>
            </a:r>
            <a:br>
              <a:rPr lang="ru-RU" dirty="0" smtClean="0"/>
            </a:br>
            <a:endParaRPr lang="ru-RU" dirty="0"/>
          </a:p>
        </p:txBody>
      </p:sp>
      <p:pic>
        <p:nvPicPr>
          <p:cNvPr id="10242" name="Picture 2" descr="H:\космічні фантазії\супутник.jpg"/>
          <p:cNvPicPr>
            <a:picLocks noChangeAspect="1" noChangeArrowheads="1"/>
          </p:cNvPicPr>
          <p:nvPr/>
        </p:nvPicPr>
        <p:blipFill>
          <a:blip r:embed="rId2" cstate="print"/>
          <a:srcRect/>
          <a:stretch>
            <a:fillRect/>
          </a:stretch>
        </p:blipFill>
        <p:spPr bwMode="auto">
          <a:xfrm>
            <a:off x="411741" y="2618508"/>
            <a:ext cx="5324041" cy="4031672"/>
          </a:xfrm>
          <a:prstGeom prst="rect">
            <a:avLst/>
          </a:prstGeom>
          <a:noFill/>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0"/>
            <a:ext cx="6982691" cy="6405282"/>
          </a:xfrm>
        </p:spPr>
        <p:txBody>
          <a:bodyPr/>
          <a:lstStyle/>
          <a:p>
            <a:r>
              <a:rPr lang="ru-RU" sz="3600" b="1" dirty="0" smtClean="0"/>
              <a:t>Планета</a:t>
            </a:r>
            <a:r>
              <a:rPr lang="ru-RU" sz="3600" dirty="0" smtClean="0"/>
              <a:t> (</a:t>
            </a:r>
            <a:r>
              <a:rPr lang="ru-RU" sz="3600" i="1" dirty="0" smtClean="0"/>
              <a:t>англ. </a:t>
            </a:r>
            <a:r>
              <a:rPr lang="ru-RU" sz="3600" i="1" dirty="0" err="1" smtClean="0"/>
              <a:t>planet</a:t>
            </a:r>
            <a:r>
              <a:rPr lang="ru-RU" sz="3600" dirty="0" smtClean="0"/>
              <a:t>) – </a:t>
            </a:r>
            <a:r>
              <a:rPr lang="ru-RU" sz="3600" dirty="0" err="1" smtClean="0"/>
              <a:t>це</a:t>
            </a:r>
            <a:r>
              <a:rPr lang="ru-RU" sz="3600" dirty="0" smtClean="0"/>
              <a:t> </a:t>
            </a:r>
            <a:r>
              <a:rPr lang="ru-RU" sz="3600" dirty="0" err="1" smtClean="0"/>
              <a:t>небесне</a:t>
            </a:r>
            <a:r>
              <a:rPr lang="ru-RU" sz="3600" dirty="0" smtClean="0"/>
              <a:t> </a:t>
            </a:r>
            <a:r>
              <a:rPr lang="ru-RU" sz="3600" dirty="0" err="1" smtClean="0"/>
              <a:t>тіло</a:t>
            </a:r>
            <a:r>
              <a:rPr lang="ru-RU" sz="3600" dirty="0" smtClean="0"/>
              <a:t>, що </a:t>
            </a:r>
            <a:r>
              <a:rPr lang="ru-RU" sz="3600" dirty="0" err="1" smtClean="0"/>
              <a:t>обертається</a:t>
            </a:r>
            <a:r>
              <a:rPr lang="ru-RU" sz="3600" dirty="0" smtClean="0"/>
              <a:t> по </a:t>
            </a:r>
            <a:r>
              <a:rPr lang="ru-RU" sz="3600" dirty="0" err="1" smtClean="0"/>
              <a:t>орбіті</a:t>
            </a:r>
            <a:r>
              <a:rPr lang="ru-RU" sz="3600" dirty="0" smtClean="0"/>
              <a:t> </a:t>
            </a:r>
            <a:r>
              <a:rPr lang="ru-RU" sz="3600" dirty="0" err="1" smtClean="0"/>
              <a:t>навколо</a:t>
            </a:r>
            <a:r>
              <a:rPr lang="ru-RU" sz="3600" dirty="0" smtClean="0"/>
              <a:t> </a:t>
            </a:r>
            <a:r>
              <a:rPr lang="ru-RU" sz="3600" dirty="0" err="1" smtClean="0"/>
              <a:t>зірки</a:t>
            </a:r>
            <a:r>
              <a:rPr lang="ru-RU" sz="3600" dirty="0" smtClean="0"/>
              <a:t> або </a:t>
            </a:r>
            <a:r>
              <a:rPr lang="ru-RU" sz="3600" dirty="0" err="1" smtClean="0"/>
              <a:t>її</a:t>
            </a:r>
            <a:r>
              <a:rPr lang="ru-RU" sz="3600" dirty="0" smtClean="0"/>
              <a:t> </a:t>
            </a:r>
            <a:r>
              <a:rPr lang="ru-RU" sz="3600" dirty="0" err="1" smtClean="0"/>
              <a:t>залишків</a:t>
            </a:r>
            <a:r>
              <a:rPr lang="ru-RU" sz="3600" dirty="0" smtClean="0"/>
              <a:t>, </a:t>
            </a:r>
            <a:r>
              <a:rPr lang="ru-RU" sz="3600" dirty="0" err="1" smtClean="0"/>
              <a:t>досить</a:t>
            </a:r>
            <a:r>
              <a:rPr lang="ru-RU" sz="3600" dirty="0" smtClean="0"/>
              <a:t> </a:t>
            </a:r>
            <a:r>
              <a:rPr lang="ru-RU" sz="3600" dirty="0" err="1" smtClean="0"/>
              <a:t>масивне</a:t>
            </a:r>
            <a:r>
              <a:rPr lang="ru-RU" sz="3600" dirty="0" smtClean="0"/>
              <a:t>, щоб стати округлим під </a:t>
            </a:r>
            <a:r>
              <a:rPr lang="ru-RU" sz="3600" dirty="0" err="1" smtClean="0"/>
              <a:t>дією</a:t>
            </a:r>
            <a:r>
              <a:rPr lang="ru-RU" sz="3600" dirty="0" smtClean="0"/>
              <a:t> </a:t>
            </a:r>
            <a:r>
              <a:rPr lang="ru-RU" sz="3600" dirty="0" err="1" smtClean="0"/>
              <a:t>власної</a:t>
            </a:r>
            <a:r>
              <a:rPr lang="ru-RU" sz="3600" dirty="0" smtClean="0"/>
              <a:t> </a:t>
            </a:r>
            <a:r>
              <a:rPr lang="ru-RU" sz="3600" dirty="0" err="1" smtClean="0"/>
              <a:t>гравітації</a:t>
            </a:r>
            <a:r>
              <a:rPr lang="ru-RU" sz="3600" dirty="0" smtClean="0"/>
              <a:t>, </a:t>
            </a:r>
            <a:r>
              <a:rPr lang="ru-RU" sz="3600" dirty="0" err="1" smtClean="0"/>
              <a:t>але</a:t>
            </a:r>
            <a:r>
              <a:rPr lang="ru-RU" sz="3600" dirty="0" smtClean="0"/>
              <a:t> </a:t>
            </a:r>
            <a:r>
              <a:rPr lang="ru-RU" sz="3600" dirty="0" err="1" smtClean="0"/>
              <a:t>недостатньо</a:t>
            </a:r>
            <a:r>
              <a:rPr lang="ru-RU" sz="3600" dirty="0" smtClean="0"/>
              <a:t> </a:t>
            </a:r>
            <a:r>
              <a:rPr lang="ru-RU" sz="3600" dirty="0" err="1" smtClean="0"/>
              <a:t>масивне</a:t>
            </a:r>
            <a:r>
              <a:rPr lang="ru-RU" sz="3600" dirty="0" smtClean="0"/>
              <a:t> для початку </a:t>
            </a:r>
            <a:r>
              <a:rPr lang="ru-RU" sz="3600" dirty="0" err="1" smtClean="0"/>
              <a:t>термоядерної</a:t>
            </a:r>
            <a:r>
              <a:rPr lang="ru-RU" sz="3600" dirty="0" smtClean="0"/>
              <a:t> </a:t>
            </a:r>
            <a:r>
              <a:rPr lang="ru-RU" sz="3600" dirty="0" err="1" smtClean="0"/>
              <a:t>реакції</a:t>
            </a:r>
            <a:r>
              <a:rPr lang="ru-RU" sz="3600" dirty="0" smtClean="0"/>
              <a:t>, та </a:t>
            </a:r>
            <a:r>
              <a:rPr lang="ru-RU" dirty="0" smtClean="0"/>
              <a:t>яке </a:t>
            </a:r>
            <a:r>
              <a:rPr lang="ru-RU" dirty="0" err="1" smtClean="0"/>
              <a:t>зуміло</a:t>
            </a:r>
            <a:r>
              <a:rPr lang="ru-RU" dirty="0" smtClean="0"/>
              <a:t> </a:t>
            </a:r>
            <a:r>
              <a:rPr lang="ru-RU" dirty="0" err="1" smtClean="0"/>
              <a:t>очистити</a:t>
            </a:r>
            <a:r>
              <a:rPr lang="ru-RU" dirty="0" smtClean="0"/>
              <a:t> </a:t>
            </a:r>
            <a:r>
              <a:rPr lang="ru-RU" dirty="0" err="1" smtClean="0"/>
              <a:t>околиці</a:t>
            </a:r>
            <a:r>
              <a:rPr lang="ru-RU" dirty="0" smtClean="0"/>
              <a:t> </a:t>
            </a:r>
            <a:r>
              <a:rPr lang="ru-RU" dirty="0" err="1" smtClean="0"/>
              <a:t>своєї</a:t>
            </a:r>
            <a:r>
              <a:rPr lang="ru-RU" dirty="0" smtClean="0"/>
              <a:t> </a:t>
            </a:r>
            <a:r>
              <a:rPr lang="ru-RU" dirty="0" err="1" smtClean="0"/>
              <a:t>орбіти</a:t>
            </a:r>
            <a:r>
              <a:rPr lang="ru-RU" dirty="0" smtClean="0"/>
              <a:t>.</a:t>
            </a:r>
            <a:br>
              <a:rPr lang="ru-RU" dirty="0" smtClean="0"/>
            </a:br>
            <a:endParaRPr lang="ru-RU" dirty="0"/>
          </a:p>
        </p:txBody>
      </p:sp>
      <p:pic>
        <p:nvPicPr>
          <p:cNvPr id="9218" name="Picture 2" descr="H:\космічні фантазії\планета.jpg"/>
          <p:cNvPicPr>
            <a:picLocks noChangeAspect="1" noChangeArrowheads="1"/>
          </p:cNvPicPr>
          <p:nvPr/>
        </p:nvPicPr>
        <p:blipFill>
          <a:blip r:embed="rId2" cstate="print"/>
          <a:srcRect/>
          <a:stretch>
            <a:fillRect/>
          </a:stretch>
        </p:blipFill>
        <p:spPr bwMode="auto">
          <a:xfrm>
            <a:off x="6894368" y="1543484"/>
            <a:ext cx="4914900" cy="4657725"/>
          </a:xfrm>
          <a:prstGeom prst="rect">
            <a:avLst/>
          </a:prstGeom>
          <a:noFill/>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0"/>
            <a:ext cx="11125200" cy="527694"/>
          </a:xfrm>
        </p:spPr>
        <p:txBody>
          <a:bodyPr/>
          <a:lstStyle/>
          <a:p>
            <a:r>
              <a:rPr lang="ru-RU" b="1" dirty="0" err="1" smtClean="0"/>
              <a:t>Астероїд</a:t>
            </a:r>
            <a:r>
              <a:rPr lang="ru-RU" dirty="0" smtClean="0"/>
              <a:t> (</a:t>
            </a:r>
            <a:r>
              <a:rPr lang="ru-RU" i="1" dirty="0" smtClean="0"/>
              <a:t>англ. </a:t>
            </a:r>
            <a:r>
              <a:rPr lang="ru-RU" i="1" dirty="0" err="1" smtClean="0"/>
              <a:t>asteroid</a:t>
            </a:r>
            <a:r>
              <a:rPr lang="ru-RU" dirty="0" smtClean="0"/>
              <a:t>) – </a:t>
            </a:r>
            <a:r>
              <a:rPr lang="ru-RU" dirty="0" err="1" smtClean="0"/>
              <a:t>тверде</a:t>
            </a:r>
            <a:r>
              <a:rPr lang="ru-RU" dirty="0" smtClean="0"/>
              <a:t> </a:t>
            </a:r>
            <a:br>
              <a:rPr lang="ru-RU" dirty="0" smtClean="0"/>
            </a:br>
            <a:r>
              <a:rPr lang="ru-RU" dirty="0" err="1" smtClean="0"/>
              <a:t>небесне</a:t>
            </a:r>
            <a:r>
              <a:rPr lang="ru-RU" dirty="0" smtClean="0"/>
              <a:t> </a:t>
            </a:r>
            <a:r>
              <a:rPr lang="ru-RU" dirty="0" err="1" smtClean="0"/>
              <a:t>тіло</a:t>
            </a:r>
            <a:r>
              <a:rPr lang="ru-RU" dirty="0" smtClean="0"/>
              <a:t> </a:t>
            </a:r>
            <a:r>
              <a:rPr lang="ru-RU" dirty="0" err="1" smtClean="0"/>
              <a:t>діаметром</a:t>
            </a:r>
            <a:r>
              <a:rPr lang="ru-RU" dirty="0" smtClean="0"/>
              <a:t> від 1 до 1000 км, що </a:t>
            </a:r>
            <a:r>
              <a:rPr lang="ru-RU" dirty="0" err="1" smtClean="0"/>
              <a:t>рухається</a:t>
            </a:r>
            <a:r>
              <a:rPr lang="ru-RU" dirty="0" smtClean="0"/>
              <a:t> по </a:t>
            </a:r>
            <a:r>
              <a:rPr lang="ru-RU" dirty="0" err="1" smtClean="0"/>
              <a:t>орбіті</a:t>
            </a:r>
            <a:r>
              <a:rPr lang="ru-RU" dirty="0" smtClean="0"/>
              <a:t> в </a:t>
            </a:r>
            <a:r>
              <a:rPr lang="ru-RU" dirty="0" err="1" smtClean="0"/>
              <a:t>зоряній</a:t>
            </a:r>
            <a:r>
              <a:rPr lang="ru-RU" dirty="0" smtClean="0"/>
              <a:t> </a:t>
            </a:r>
            <a:r>
              <a:rPr lang="ru-RU" dirty="0" err="1" smtClean="0"/>
              <a:t>системі</a:t>
            </a:r>
            <a:r>
              <a:rPr lang="ru-RU" dirty="0" smtClean="0"/>
              <a:t>.</a:t>
            </a:r>
            <a:br>
              <a:rPr lang="ru-RU" dirty="0" smtClean="0"/>
            </a:br>
            <a:endParaRPr lang="ru-RU" dirty="0"/>
          </a:p>
        </p:txBody>
      </p:sp>
      <p:pic>
        <p:nvPicPr>
          <p:cNvPr id="11266" name="Picture 2" descr="H:\космічні фантазії\астероїд.jpg"/>
          <p:cNvPicPr>
            <a:picLocks noChangeAspect="1" noChangeArrowheads="1"/>
          </p:cNvPicPr>
          <p:nvPr/>
        </p:nvPicPr>
        <p:blipFill>
          <a:blip r:embed="rId2" cstate="print"/>
          <a:srcRect/>
          <a:stretch>
            <a:fillRect/>
          </a:stretch>
        </p:blipFill>
        <p:spPr bwMode="auto">
          <a:xfrm>
            <a:off x="3954175" y="2067358"/>
            <a:ext cx="5114925" cy="4524375"/>
          </a:xfrm>
          <a:prstGeom prst="rect">
            <a:avLst/>
          </a:prstGeom>
          <a:noFill/>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0"/>
            <a:ext cx="6830291" cy="1400530"/>
          </a:xfrm>
        </p:spPr>
        <p:txBody>
          <a:bodyPr/>
          <a:lstStyle/>
          <a:p>
            <a:r>
              <a:rPr lang="ru-RU" b="1" dirty="0" err="1" smtClean="0"/>
              <a:t>Метеороїд</a:t>
            </a:r>
            <a:r>
              <a:rPr lang="ru-RU" dirty="0" smtClean="0"/>
              <a:t> (</a:t>
            </a:r>
            <a:r>
              <a:rPr lang="ru-RU" i="1" dirty="0" smtClean="0"/>
              <a:t>англ. </a:t>
            </a:r>
            <a:r>
              <a:rPr lang="ru-RU" i="1" dirty="0" err="1" smtClean="0"/>
              <a:t>meteoroid</a:t>
            </a:r>
            <a:r>
              <a:rPr lang="ru-RU" dirty="0" smtClean="0"/>
              <a:t>) – </a:t>
            </a:r>
            <a:br>
              <a:rPr lang="ru-RU" dirty="0" smtClean="0"/>
            </a:br>
            <a:r>
              <a:rPr lang="ru-RU" dirty="0" err="1" smtClean="0"/>
              <a:t>невелике</a:t>
            </a:r>
            <a:r>
              <a:rPr lang="ru-RU" dirty="0" smtClean="0"/>
              <a:t> </a:t>
            </a:r>
            <a:r>
              <a:rPr lang="ru-RU" dirty="0" err="1" smtClean="0"/>
              <a:t>тверде</a:t>
            </a:r>
            <a:r>
              <a:rPr lang="ru-RU" dirty="0" smtClean="0"/>
              <a:t> </a:t>
            </a:r>
            <a:r>
              <a:rPr lang="ru-RU" dirty="0" err="1" smtClean="0"/>
              <a:t>небесне</a:t>
            </a:r>
            <a:r>
              <a:rPr lang="ru-RU" dirty="0" smtClean="0"/>
              <a:t> </a:t>
            </a:r>
            <a:r>
              <a:rPr lang="ru-RU" dirty="0" err="1" smtClean="0"/>
              <a:t>тіло</a:t>
            </a:r>
            <a:r>
              <a:rPr lang="ru-RU" dirty="0" smtClean="0"/>
              <a:t>, що </a:t>
            </a:r>
            <a:r>
              <a:rPr lang="ru-RU" dirty="0" err="1" smtClean="0"/>
              <a:t>рухається</a:t>
            </a:r>
            <a:r>
              <a:rPr lang="ru-RU" dirty="0" smtClean="0"/>
              <a:t> у </a:t>
            </a:r>
            <a:r>
              <a:rPr lang="ru-RU" dirty="0" err="1" smtClean="0"/>
              <a:t>міжпланетному</a:t>
            </a:r>
            <a:r>
              <a:rPr lang="ru-RU" dirty="0" smtClean="0"/>
              <a:t> </a:t>
            </a:r>
            <a:r>
              <a:rPr lang="ru-RU" dirty="0" err="1" smtClean="0"/>
              <a:t>просторі</a:t>
            </a:r>
            <a:r>
              <a:rPr lang="ru-RU" dirty="0" smtClean="0"/>
              <a:t>.</a:t>
            </a:r>
            <a:br>
              <a:rPr lang="ru-RU" dirty="0" smtClean="0"/>
            </a:br>
            <a:endParaRPr lang="ru-RU" dirty="0"/>
          </a:p>
        </p:txBody>
      </p:sp>
      <p:pic>
        <p:nvPicPr>
          <p:cNvPr id="12290" name="Picture 2" descr="H:\космічні фантазії\мете.jpg"/>
          <p:cNvPicPr>
            <a:picLocks noChangeAspect="1" noChangeArrowheads="1"/>
          </p:cNvPicPr>
          <p:nvPr/>
        </p:nvPicPr>
        <p:blipFill>
          <a:blip r:embed="rId3" cstate="print"/>
          <a:srcRect/>
          <a:stretch>
            <a:fillRect/>
          </a:stretch>
        </p:blipFill>
        <p:spPr bwMode="auto">
          <a:xfrm>
            <a:off x="5781822" y="274493"/>
            <a:ext cx="4389120" cy="6237143"/>
          </a:xfrm>
          <a:prstGeom prst="rect">
            <a:avLst/>
          </a:prstGeom>
          <a:noFill/>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 y="0"/>
            <a:ext cx="7481454" cy="6303818"/>
          </a:xfrm>
        </p:spPr>
        <p:txBody>
          <a:bodyPr/>
          <a:lstStyle/>
          <a:p>
            <a:r>
              <a:rPr lang="ru-RU" sz="3200" b="1" dirty="0" smtClean="0"/>
              <a:t>Комета </a:t>
            </a:r>
            <a:r>
              <a:rPr lang="ru-RU" sz="3200" dirty="0" smtClean="0"/>
              <a:t>(</a:t>
            </a:r>
            <a:r>
              <a:rPr lang="ru-RU" sz="3200" i="1" dirty="0" smtClean="0"/>
              <a:t>англ. </a:t>
            </a:r>
            <a:r>
              <a:rPr lang="ru-RU" sz="3200" i="1" dirty="0" err="1" smtClean="0"/>
              <a:t>comet</a:t>
            </a:r>
            <a:r>
              <a:rPr lang="ru-RU" sz="3200" dirty="0" smtClean="0"/>
              <a:t>) – </a:t>
            </a:r>
            <a:r>
              <a:rPr lang="ru-RU" sz="3200" dirty="0" err="1" smtClean="0"/>
              <a:t>мале</a:t>
            </a:r>
            <a:r>
              <a:rPr lang="ru-RU" sz="3200" dirty="0" smtClean="0"/>
              <a:t> </a:t>
            </a:r>
            <a:r>
              <a:rPr lang="ru-RU" sz="3200" dirty="0" err="1" smtClean="0"/>
              <a:t>тіло</a:t>
            </a:r>
            <a:r>
              <a:rPr lang="ru-RU" sz="3200" dirty="0" smtClean="0"/>
              <a:t> </a:t>
            </a:r>
            <a:r>
              <a:rPr lang="ru-RU" sz="3200" dirty="0" err="1" smtClean="0"/>
              <a:t>зоряних</a:t>
            </a:r>
            <a:r>
              <a:rPr lang="ru-RU" sz="3200" dirty="0" smtClean="0"/>
              <a:t> систем, яке </a:t>
            </a:r>
            <a:r>
              <a:rPr lang="ru-RU" sz="3200" dirty="0" err="1" smtClean="0"/>
              <a:t>обертається</a:t>
            </a:r>
            <a:r>
              <a:rPr lang="ru-RU" sz="3200" dirty="0" smtClean="0"/>
              <a:t> </a:t>
            </a:r>
            <a:r>
              <a:rPr lang="ru-RU" sz="3200" dirty="0" err="1" smtClean="0"/>
              <a:t>навколо</a:t>
            </a:r>
            <a:r>
              <a:rPr lang="ru-RU" sz="3200" dirty="0" smtClean="0"/>
              <a:t> </a:t>
            </a:r>
            <a:r>
              <a:rPr lang="ru-RU" sz="3200" dirty="0" err="1" smtClean="0"/>
              <a:t>зірки</a:t>
            </a:r>
            <a:r>
              <a:rPr lang="ru-RU" sz="3200" dirty="0" smtClean="0"/>
              <a:t> і має так </a:t>
            </a:r>
            <a:r>
              <a:rPr lang="ru-RU" sz="3200" dirty="0" err="1" smtClean="0"/>
              <a:t>звану</a:t>
            </a:r>
            <a:r>
              <a:rPr lang="ru-RU" sz="3200" dirty="0" smtClean="0"/>
              <a:t> кому (</a:t>
            </a:r>
            <a:r>
              <a:rPr lang="ru-RU" sz="3200" i="1" dirty="0" smtClean="0"/>
              <a:t>атмосферу</a:t>
            </a:r>
            <a:r>
              <a:rPr lang="ru-RU" sz="3200" dirty="0" smtClean="0"/>
              <a:t>) і/або </a:t>
            </a:r>
            <a:r>
              <a:rPr lang="ru-RU" sz="3200" dirty="0" err="1" smtClean="0"/>
              <a:t>хвіст</a:t>
            </a:r>
            <a:r>
              <a:rPr lang="ru-RU" sz="3200" dirty="0" smtClean="0"/>
              <a:t>. Кома і </a:t>
            </a:r>
            <a:r>
              <a:rPr lang="ru-RU" sz="3200" dirty="0" err="1" smtClean="0"/>
              <a:t>хвіст</a:t>
            </a:r>
            <a:r>
              <a:rPr lang="ru-RU" sz="3200" dirty="0" smtClean="0"/>
              <a:t> </a:t>
            </a:r>
            <a:r>
              <a:rPr lang="ru-RU" sz="3200" dirty="0" err="1" smtClean="0"/>
              <a:t>комети</a:t>
            </a:r>
            <a:r>
              <a:rPr lang="ru-RU" sz="3200" dirty="0" smtClean="0"/>
              <a:t> – </a:t>
            </a:r>
            <a:r>
              <a:rPr lang="ru-RU" sz="3200" dirty="0" err="1" smtClean="0"/>
              <a:t>це</a:t>
            </a:r>
            <a:r>
              <a:rPr lang="ru-RU" sz="3200" dirty="0" smtClean="0"/>
              <a:t> </a:t>
            </a:r>
            <a:r>
              <a:rPr lang="ru-RU" sz="3200" dirty="0" err="1" smtClean="0"/>
              <a:t>наслідки</a:t>
            </a:r>
            <a:r>
              <a:rPr lang="ru-RU" sz="3200" dirty="0" smtClean="0"/>
              <a:t> </a:t>
            </a:r>
            <a:r>
              <a:rPr lang="ru-RU" sz="3200" dirty="0" err="1" smtClean="0"/>
              <a:t>випаровування</a:t>
            </a:r>
            <a:r>
              <a:rPr lang="ru-RU" sz="3200" dirty="0" smtClean="0"/>
              <a:t> </a:t>
            </a:r>
            <a:r>
              <a:rPr lang="ru-RU" sz="3200" dirty="0" err="1" smtClean="0"/>
              <a:t>поверхні</a:t>
            </a:r>
            <a:r>
              <a:rPr lang="ru-RU" sz="3200" dirty="0" smtClean="0"/>
              <a:t> ядра </a:t>
            </a:r>
            <a:r>
              <a:rPr lang="ru-RU" sz="3200" dirty="0" err="1" smtClean="0"/>
              <a:t>комети</a:t>
            </a:r>
            <a:r>
              <a:rPr lang="ru-RU" sz="3200" dirty="0" smtClean="0"/>
              <a:t> під </a:t>
            </a:r>
            <a:r>
              <a:rPr lang="ru-RU" sz="3200" dirty="0" err="1" smtClean="0"/>
              <a:t>дією</a:t>
            </a:r>
            <a:r>
              <a:rPr lang="ru-RU" sz="3200" dirty="0" smtClean="0"/>
              <a:t> </a:t>
            </a:r>
            <a:r>
              <a:rPr lang="ru-RU" sz="3200" dirty="0" err="1" smtClean="0"/>
              <a:t>сонячного</a:t>
            </a:r>
            <a:r>
              <a:rPr lang="ru-RU" sz="3200" dirty="0" smtClean="0"/>
              <a:t> </a:t>
            </a:r>
            <a:r>
              <a:rPr lang="ru-RU" sz="3200" dirty="0" err="1" smtClean="0"/>
              <a:t>випромінювання</a:t>
            </a:r>
            <a:r>
              <a:rPr lang="ru-RU" sz="3200" dirty="0" smtClean="0"/>
              <a:t>. Ядро </a:t>
            </a:r>
            <a:r>
              <a:rPr lang="ru-RU" sz="3200" dirty="0" err="1" smtClean="0"/>
              <a:t>складається</a:t>
            </a:r>
            <a:r>
              <a:rPr lang="ru-RU" sz="3200" dirty="0" smtClean="0"/>
              <a:t> з </a:t>
            </a:r>
            <a:r>
              <a:rPr lang="ru-RU" sz="3200" dirty="0" err="1" smtClean="0"/>
              <a:t>льоду</a:t>
            </a:r>
            <a:r>
              <a:rPr lang="ru-RU" sz="3200" dirty="0" smtClean="0"/>
              <a:t> та </a:t>
            </a:r>
            <a:r>
              <a:rPr lang="ru-RU" sz="3200" dirty="0" err="1" smtClean="0"/>
              <a:t>дрібних</a:t>
            </a:r>
            <a:r>
              <a:rPr lang="ru-RU" sz="3200" dirty="0" smtClean="0"/>
              <a:t> </a:t>
            </a:r>
            <a:r>
              <a:rPr lang="ru-RU" sz="3200" dirty="0" err="1" smtClean="0"/>
              <a:t>пористих</a:t>
            </a:r>
            <a:r>
              <a:rPr lang="ru-RU" sz="3200" dirty="0" smtClean="0"/>
              <a:t> </a:t>
            </a:r>
            <a:r>
              <a:rPr lang="ru-RU" sz="3200" dirty="0" err="1" smtClean="0"/>
              <a:t>кам’янистих</a:t>
            </a:r>
            <a:r>
              <a:rPr lang="ru-RU" sz="3200" dirty="0" smtClean="0"/>
              <a:t> </a:t>
            </a:r>
            <a:r>
              <a:rPr lang="ru-RU" sz="3200" dirty="0" err="1" smtClean="0"/>
              <a:t>частинок</a:t>
            </a:r>
            <a:r>
              <a:rPr lang="ru-RU" sz="3200" dirty="0" smtClean="0"/>
              <a:t>. Ядра мають </a:t>
            </a:r>
            <a:r>
              <a:rPr lang="ru-RU" sz="3200" dirty="0" err="1" smtClean="0"/>
              <a:t>діаметри</a:t>
            </a:r>
            <a:r>
              <a:rPr lang="ru-RU" sz="3200" dirty="0" smtClean="0"/>
              <a:t> від </a:t>
            </a:r>
            <a:r>
              <a:rPr lang="ru-RU" sz="3200" dirty="0" err="1" smtClean="0"/>
              <a:t>кількох</a:t>
            </a:r>
            <a:r>
              <a:rPr lang="ru-RU" sz="3200" dirty="0" smtClean="0"/>
              <a:t> </a:t>
            </a:r>
            <a:r>
              <a:rPr lang="ru-RU" sz="3200" dirty="0" err="1" smtClean="0"/>
              <a:t>сотень</a:t>
            </a:r>
            <a:r>
              <a:rPr lang="ru-RU" sz="3200" dirty="0" smtClean="0"/>
              <a:t> </a:t>
            </a:r>
            <a:r>
              <a:rPr lang="ru-RU" sz="3200" dirty="0" err="1" smtClean="0"/>
              <a:t>метрів</a:t>
            </a:r>
            <a:r>
              <a:rPr lang="ru-RU" sz="3200" dirty="0" smtClean="0"/>
              <a:t> до </a:t>
            </a:r>
            <a:r>
              <a:rPr lang="ru-RU" sz="3200" dirty="0" err="1" smtClean="0"/>
              <a:t>десятків</a:t>
            </a:r>
            <a:r>
              <a:rPr lang="ru-RU" sz="3200" dirty="0" smtClean="0"/>
              <a:t> </a:t>
            </a:r>
            <a:r>
              <a:rPr lang="ru-RU" sz="3200" dirty="0" err="1" smtClean="0"/>
              <a:t>кілометрів</a:t>
            </a:r>
            <a:r>
              <a:rPr lang="ru-RU" sz="3200" dirty="0" smtClean="0"/>
              <a:t>.</a:t>
            </a:r>
            <a:br>
              <a:rPr lang="ru-RU" sz="3200" dirty="0" smtClean="0"/>
            </a:br>
            <a:r>
              <a:rPr lang="ru-RU" sz="3200" dirty="0" smtClean="0"/>
              <a:t/>
            </a:r>
            <a:br>
              <a:rPr lang="ru-RU" sz="3200" dirty="0" smtClean="0"/>
            </a:br>
            <a:endParaRPr lang="ru-RU" sz="3200" dirty="0"/>
          </a:p>
        </p:txBody>
      </p:sp>
      <p:pic>
        <p:nvPicPr>
          <p:cNvPr id="13314" name="Picture 2" descr="H:\космічні фантазії\комета.jpg"/>
          <p:cNvPicPr>
            <a:picLocks noChangeAspect="1" noChangeArrowheads="1"/>
          </p:cNvPicPr>
          <p:nvPr/>
        </p:nvPicPr>
        <p:blipFill>
          <a:blip r:embed="rId2" cstate="print"/>
          <a:srcRect/>
          <a:stretch>
            <a:fillRect/>
          </a:stretch>
        </p:blipFill>
        <p:spPr bwMode="auto">
          <a:xfrm>
            <a:off x="7322560" y="1336099"/>
            <a:ext cx="4016000" cy="5175539"/>
          </a:xfrm>
          <a:prstGeom prst="rect">
            <a:avLst/>
          </a:prstGeom>
          <a:noFill/>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0"/>
            <a:ext cx="11540836" cy="1400530"/>
          </a:xfrm>
        </p:spPr>
        <p:txBody>
          <a:bodyPr/>
          <a:lstStyle/>
          <a:p>
            <a:r>
              <a:rPr lang="ru-RU" b="1" dirty="0" err="1" smtClean="0"/>
              <a:t>Космічний</a:t>
            </a:r>
            <a:r>
              <a:rPr lang="ru-RU" b="1" dirty="0" smtClean="0"/>
              <a:t> пил</a:t>
            </a:r>
            <a:r>
              <a:rPr lang="ru-RU" dirty="0" smtClean="0"/>
              <a:t> (</a:t>
            </a:r>
            <a:r>
              <a:rPr lang="ru-RU" i="1" dirty="0" smtClean="0"/>
              <a:t>англ. </a:t>
            </a:r>
            <a:r>
              <a:rPr lang="ru-RU" i="1" dirty="0" err="1" smtClean="0"/>
              <a:t>cosmic</a:t>
            </a:r>
            <a:r>
              <a:rPr lang="ru-RU" i="1" dirty="0" smtClean="0"/>
              <a:t> </a:t>
            </a:r>
            <a:r>
              <a:rPr lang="ru-RU" i="1" dirty="0" err="1" smtClean="0"/>
              <a:t>dust</a:t>
            </a:r>
            <a:r>
              <a:rPr lang="ru-RU" dirty="0" smtClean="0"/>
              <a:t>) – </a:t>
            </a:r>
            <a:r>
              <a:rPr lang="ru-RU" dirty="0" err="1" smtClean="0"/>
              <a:t>частинки</a:t>
            </a:r>
            <a:r>
              <a:rPr lang="ru-RU" dirty="0" smtClean="0"/>
              <a:t> у </a:t>
            </a:r>
            <a:r>
              <a:rPr lang="ru-RU" dirty="0" err="1" smtClean="0"/>
              <a:t>космосі</a:t>
            </a:r>
            <a:r>
              <a:rPr lang="ru-RU" dirty="0" smtClean="0"/>
              <a:t> розміром від </a:t>
            </a:r>
            <a:r>
              <a:rPr lang="ru-RU" dirty="0" err="1" smtClean="0"/>
              <a:t>декількох</a:t>
            </a:r>
            <a:r>
              <a:rPr lang="ru-RU" dirty="0" smtClean="0"/>
              <a:t> молекул до 0,1 мм.</a:t>
            </a:r>
            <a:br>
              <a:rPr lang="ru-RU" dirty="0" smtClean="0"/>
            </a:br>
            <a:endParaRPr lang="ru-RU" dirty="0"/>
          </a:p>
        </p:txBody>
      </p:sp>
      <p:pic>
        <p:nvPicPr>
          <p:cNvPr id="14338" name="Picture 2" descr="H:\космічні фантазії\пил.jpg"/>
          <p:cNvPicPr>
            <a:picLocks noChangeAspect="1" noChangeArrowheads="1"/>
          </p:cNvPicPr>
          <p:nvPr/>
        </p:nvPicPr>
        <p:blipFill>
          <a:blip r:embed="rId2" cstate="print"/>
          <a:srcRect/>
          <a:stretch>
            <a:fillRect/>
          </a:stretch>
        </p:blipFill>
        <p:spPr bwMode="auto">
          <a:xfrm>
            <a:off x="1618517" y="2349304"/>
            <a:ext cx="9157335" cy="4060443"/>
          </a:xfrm>
          <a:prstGeom prst="rect">
            <a:avLst/>
          </a:prstGeom>
          <a:noFill/>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 y="0"/>
            <a:ext cx="6761018" cy="6289964"/>
          </a:xfrm>
        </p:spPr>
        <p:txBody>
          <a:bodyPr/>
          <a:lstStyle/>
          <a:p>
            <a:r>
              <a:rPr lang="ru-RU" b="1" dirty="0" err="1" smtClean="0"/>
              <a:t>Міжзоряний</a:t>
            </a:r>
            <a:r>
              <a:rPr lang="ru-RU" b="1" dirty="0" smtClean="0"/>
              <a:t> газ</a:t>
            </a:r>
            <a:r>
              <a:rPr lang="ru-RU" dirty="0" smtClean="0"/>
              <a:t> (</a:t>
            </a:r>
            <a:r>
              <a:rPr lang="ru-RU" i="1" dirty="0" smtClean="0"/>
              <a:t>англ. </a:t>
            </a:r>
            <a:r>
              <a:rPr lang="ru-RU" i="1" dirty="0" err="1" smtClean="0"/>
              <a:t>interstellar</a:t>
            </a:r>
            <a:r>
              <a:rPr lang="ru-RU" i="1" dirty="0" smtClean="0"/>
              <a:t> </a:t>
            </a:r>
            <a:r>
              <a:rPr lang="ru-RU" i="1" dirty="0" err="1" smtClean="0"/>
              <a:t>gas</a:t>
            </a:r>
            <a:r>
              <a:rPr lang="ru-RU" dirty="0" smtClean="0"/>
              <a:t>) – газ, що </a:t>
            </a:r>
            <a:r>
              <a:rPr lang="ru-RU" dirty="0" err="1" smtClean="0"/>
              <a:t>заповнює</a:t>
            </a:r>
            <a:r>
              <a:rPr lang="ru-RU" dirty="0" smtClean="0"/>
              <a:t> </a:t>
            </a:r>
            <a:r>
              <a:rPr lang="ru-RU" dirty="0" err="1" smtClean="0"/>
              <a:t>простір</a:t>
            </a:r>
            <a:r>
              <a:rPr lang="ru-RU" dirty="0" smtClean="0"/>
              <a:t> </a:t>
            </a:r>
            <a:r>
              <a:rPr lang="ru-RU" dirty="0" err="1" smtClean="0"/>
              <a:t>між</a:t>
            </a:r>
            <a:r>
              <a:rPr lang="ru-RU" dirty="0" smtClean="0"/>
              <a:t> зорями. Він </a:t>
            </a:r>
            <a:r>
              <a:rPr lang="ru-RU" dirty="0" err="1" smtClean="0"/>
              <a:t>прозорий</a:t>
            </a:r>
            <a:r>
              <a:rPr lang="ru-RU" dirty="0" smtClean="0"/>
              <a:t> у видимому </a:t>
            </a:r>
            <a:r>
              <a:rPr lang="ru-RU" dirty="0" err="1" smtClean="0"/>
              <a:t>світлі</a:t>
            </a:r>
            <a:r>
              <a:rPr lang="ru-RU" dirty="0" smtClean="0"/>
              <a:t>. </a:t>
            </a:r>
            <a:r>
              <a:rPr lang="ru-RU" dirty="0" err="1" smtClean="0"/>
              <a:t>Середня</a:t>
            </a:r>
            <a:r>
              <a:rPr lang="ru-RU" dirty="0" smtClean="0"/>
              <a:t> </a:t>
            </a:r>
            <a:r>
              <a:rPr lang="ru-RU" dirty="0" err="1" smtClean="0"/>
              <a:t>концентрація</a:t>
            </a:r>
            <a:r>
              <a:rPr lang="ru-RU" dirty="0" smtClean="0"/>
              <a:t> </a:t>
            </a:r>
            <a:r>
              <a:rPr lang="ru-RU" dirty="0" err="1" smtClean="0"/>
              <a:t>атомів</a:t>
            </a:r>
            <a:r>
              <a:rPr lang="ru-RU" dirty="0" smtClean="0"/>
              <a:t> </a:t>
            </a:r>
            <a:r>
              <a:rPr lang="ru-RU" dirty="0" err="1" smtClean="0"/>
              <a:t>міжзоряного</a:t>
            </a:r>
            <a:r>
              <a:rPr lang="ru-RU" dirty="0" smtClean="0"/>
              <a:t> газу становить </a:t>
            </a:r>
            <a:r>
              <a:rPr lang="ru-RU" dirty="0" err="1" smtClean="0"/>
              <a:t>менше</a:t>
            </a:r>
            <a:r>
              <a:rPr lang="ru-RU" dirty="0" smtClean="0"/>
              <a:t> 1 атома в 1 см³.</a:t>
            </a:r>
            <a:br>
              <a:rPr lang="ru-RU" dirty="0" smtClean="0"/>
            </a:br>
            <a:endParaRPr lang="ru-RU" dirty="0"/>
          </a:p>
        </p:txBody>
      </p:sp>
      <p:pic>
        <p:nvPicPr>
          <p:cNvPr id="15362" name="Picture 2" descr="H:\космічні фантазії\газ.jpg"/>
          <p:cNvPicPr>
            <a:picLocks noChangeAspect="1" noChangeArrowheads="1"/>
          </p:cNvPicPr>
          <p:nvPr/>
        </p:nvPicPr>
        <p:blipFill>
          <a:blip r:embed="rId2" cstate="print"/>
          <a:srcRect/>
          <a:stretch>
            <a:fillRect/>
          </a:stretch>
        </p:blipFill>
        <p:spPr bwMode="auto">
          <a:xfrm>
            <a:off x="6063961" y="2676525"/>
            <a:ext cx="5772150" cy="3943350"/>
          </a:xfrm>
          <a:prstGeom prst="rect">
            <a:avLst/>
          </a:prstGeom>
          <a:noFill/>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63237" y="369590"/>
            <a:ext cx="6239597" cy="2747683"/>
          </a:xfrm>
        </p:spPr>
        <p:txBody>
          <a:bodyPr/>
          <a:lstStyle/>
          <a:p>
            <a:r>
              <a:rPr lang="ru-RU" sz="3200" b="1" dirty="0" smtClean="0"/>
              <a:t>Темна </a:t>
            </a:r>
            <a:r>
              <a:rPr lang="ru-RU" sz="3200" b="1" dirty="0" err="1" smtClean="0"/>
              <a:t>матерія</a:t>
            </a:r>
            <a:r>
              <a:rPr lang="ru-RU" sz="3200" dirty="0" smtClean="0"/>
              <a:t> (</a:t>
            </a:r>
            <a:r>
              <a:rPr lang="ru-RU" sz="3200" i="1" dirty="0" smtClean="0"/>
              <a:t>англ. </a:t>
            </a:r>
            <a:r>
              <a:rPr lang="ru-RU" sz="3200" i="1" dirty="0" err="1" smtClean="0"/>
              <a:t>dark</a:t>
            </a:r>
            <a:r>
              <a:rPr lang="ru-RU" sz="3200" i="1" dirty="0" smtClean="0"/>
              <a:t> </a:t>
            </a:r>
            <a:r>
              <a:rPr lang="ru-RU" sz="3200" i="1" dirty="0" err="1" smtClean="0"/>
              <a:t>matter</a:t>
            </a:r>
            <a:r>
              <a:rPr lang="ru-RU" sz="3200" dirty="0" smtClean="0"/>
              <a:t>) – один із </a:t>
            </a:r>
            <a:r>
              <a:rPr lang="ru-RU" sz="3200" dirty="0" err="1" smtClean="0"/>
              <a:t>компонентів</a:t>
            </a:r>
            <a:r>
              <a:rPr lang="ru-RU" sz="3200" dirty="0" smtClean="0"/>
              <a:t> </a:t>
            </a:r>
            <a:r>
              <a:rPr lang="ru-RU" sz="3200" dirty="0" err="1" smtClean="0"/>
              <a:t>Всесвіту</a:t>
            </a:r>
            <a:r>
              <a:rPr lang="ru-RU" sz="3200" dirty="0" smtClean="0"/>
              <a:t>, </a:t>
            </a:r>
            <a:r>
              <a:rPr lang="ru-RU" sz="3200" dirty="0" err="1" smtClean="0"/>
              <a:t>існування</a:t>
            </a:r>
            <a:r>
              <a:rPr lang="ru-RU" sz="3200" dirty="0" smtClean="0"/>
              <a:t> </a:t>
            </a:r>
            <a:r>
              <a:rPr lang="ru-RU" sz="3200" dirty="0" err="1" smtClean="0"/>
              <a:t>якого</a:t>
            </a:r>
            <a:r>
              <a:rPr lang="ru-RU" sz="3200" dirty="0" smtClean="0"/>
              <a:t> </a:t>
            </a:r>
            <a:r>
              <a:rPr lang="ru-RU" sz="3200" dirty="0" err="1" smtClean="0"/>
              <a:t>виявлено</a:t>
            </a:r>
            <a:r>
              <a:rPr lang="ru-RU" sz="3200" dirty="0" smtClean="0"/>
              <a:t> </a:t>
            </a:r>
            <a:r>
              <a:rPr lang="ru-RU" sz="3200" dirty="0" err="1" smtClean="0"/>
              <a:t>нещодавно</a:t>
            </a:r>
            <a:r>
              <a:rPr lang="ru-RU" sz="3200" dirty="0" smtClean="0"/>
              <a:t> </a:t>
            </a:r>
            <a:r>
              <a:rPr lang="ru-RU" sz="3200" dirty="0" err="1" smtClean="0"/>
              <a:t>лише</a:t>
            </a:r>
            <a:r>
              <a:rPr lang="ru-RU" sz="3200" dirty="0" smtClean="0"/>
              <a:t> за </a:t>
            </a:r>
            <a:r>
              <a:rPr lang="ru-RU" sz="3200" dirty="0" err="1" smtClean="0"/>
              <a:t>гравітаційним</a:t>
            </a:r>
            <a:r>
              <a:rPr lang="ru-RU" sz="3200" dirty="0" smtClean="0"/>
              <a:t> </a:t>
            </a:r>
            <a:r>
              <a:rPr lang="ru-RU" sz="3200" dirty="0" err="1" smtClean="0"/>
              <a:t>впливом</a:t>
            </a:r>
            <a:r>
              <a:rPr lang="ru-RU" sz="3200" dirty="0" smtClean="0"/>
              <a:t> на </a:t>
            </a:r>
            <a:r>
              <a:rPr lang="ru-RU" sz="3200" dirty="0" err="1" smtClean="0"/>
              <a:t>видиму</a:t>
            </a:r>
            <a:r>
              <a:rPr lang="ru-RU" sz="3200" dirty="0" smtClean="0"/>
              <a:t> </a:t>
            </a:r>
            <a:r>
              <a:rPr lang="ru-RU" sz="3200" dirty="0" err="1" smtClean="0"/>
              <a:t>матерію</a:t>
            </a:r>
            <a:r>
              <a:rPr lang="ru-RU" sz="3200" dirty="0" smtClean="0"/>
              <a:t> і на </a:t>
            </a:r>
            <a:r>
              <a:rPr lang="ru-RU" sz="3200" dirty="0" err="1" smtClean="0"/>
              <a:t>фонове</a:t>
            </a:r>
            <a:r>
              <a:rPr lang="ru-RU" sz="3200" dirty="0" smtClean="0"/>
              <a:t> </a:t>
            </a:r>
            <a:r>
              <a:rPr lang="ru-RU" sz="3200" dirty="0" err="1" smtClean="0"/>
              <a:t>випромінювання</a:t>
            </a:r>
            <a:r>
              <a:rPr lang="ru-RU" sz="3200" dirty="0" smtClean="0"/>
              <a:t>, </a:t>
            </a:r>
            <a:r>
              <a:rPr lang="ru-RU" sz="3200" dirty="0" err="1" smtClean="0"/>
              <a:t>оскільки</a:t>
            </a:r>
            <a:r>
              <a:rPr lang="ru-RU" sz="3200" dirty="0" smtClean="0"/>
              <a:t> вона не </a:t>
            </a:r>
            <a:r>
              <a:rPr lang="ru-RU" sz="3200" dirty="0" err="1" smtClean="0"/>
              <a:t>випромінює</a:t>
            </a:r>
            <a:r>
              <a:rPr lang="ru-RU" sz="3200" dirty="0" smtClean="0"/>
              <a:t> і не </a:t>
            </a:r>
            <a:r>
              <a:rPr lang="ru-RU" sz="3200" dirty="0" err="1" smtClean="0"/>
              <a:t>розсіює</a:t>
            </a:r>
            <a:r>
              <a:rPr lang="ru-RU" sz="3200" dirty="0" smtClean="0"/>
              <a:t> </a:t>
            </a:r>
            <a:r>
              <a:rPr lang="ru-RU" sz="3200" dirty="0" err="1" smtClean="0"/>
              <a:t>електромагнітне</a:t>
            </a:r>
            <a:r>
              <a:rPr lang="ru-RU" sz="3200" dirty="0" smtClean="0"/>
              <a:t> </a:t>
            </a:r>
            <a:r>
              <a:rPr lang="ru-RU" sz="3200" dirty="0" err="1" smtClean="0"/>
              <a:t>випромінювання</a:t>
            </a:r>
            <a:r>
              <a:rPr lang="ru-RU" sz="3200" dirty="0" smtClean="0"/>
              <a:t>, а також не </a:t>
            </a:r>
            <a:r>
              <a:rPr lang="ru-RU" sz="3200" dirty="0" err="1" smtClean="0"/>
              <a:t>бере</a:t>
            </a:r>
            <a:r>
              <a:rPr lang="ru-RU" sz="3200" dirty="0" smtClean="0"/>
              <a:t> </a:t>
            </a:r>
            <a:r>
              <a:rPr lang="ru-RU" sz="3200" dirty="0" err="1" smtClean="0"/>
              <a:t>участі</a:t>
            </a:r>
            <a:r>
              <a:rPr lang="ru-RU" sz="3200" dirty="0" smtClean="0"/>
              <a:t> у </a:t>
            </a:r>
            <a:r>
              <a:rPr lang="ru-RU" sz="3200" dirty="0" err="1" smtClean="0"/>
              <a:t>сильній</a:t>
            </a:r>
            <a:r>
              <a:rPr lang="ru-RU" sz="3200" dirty="0" smtClean="0"/>
              <a:t> (</a:t>
            </a:r>
            <a:r>
              <a:rPr lang="ru-RU" sz="3200" i="1" dirty="0" err="1" smtClean="0"/>
              <a:t>ядерній</a:t>
            </a:r>
            <a:r>
              <a:rPr lang="ru-RU" sz="3200" dirty="0" smtClean="0"/>
              <a:t>) </a:t>
            </a:r>
            <a:r>
              <a:rPr lang="ru-RU" sz="3200" dirty="0" err="1" smtClean="0"/>
              <a:t>взаємодії</a:t>
            </a:r>
            <a:r>
              <a:rPr lang="ru-RU" sz="3200" dirty="0" smtClean="0"/>
              <a:t>.</a:t>
            </a:r>
            <a:br>
              <a:rPr lang="ru-RU" sz="3200" dirty="0" smtClean="0"/>
            </a:br>
            <a:endParaRPr lang="ru-RU" sz="3200" dirty="0"/>
          </a:p>
        </p:txBody>
      </p:sp>
      <p:pic>
        <p:nvPicPr>
          <p:cNvPr id="16386" name="Picture 2" descr="H:\космічні фантазії\матерія.jpg"/>
          <p:cNvPicPr>
            <a:picLocks noChangeAspect="1" noChangeArrowheads="1"/>
          </p:cNvPicPr>
          <p:nvPr/>
        </p:nvPicPr>
        <p:blipFill>
          <a:blip r:embed="rId2" cstate="print"/>
          <a:srcRect/>
          <a:stretch>
            <a:fillRect/>
          </a:stretch>
        </p:blipFill>
        <p:spPr bwMode="auto">
          <a:xfrm>
            <a:off x="6427959" y="1055077"/>
            <a:ext cx="4198478" cy="5546614"/>
          </a:xfrm>
          <a:prstGeom prst="rect">
            <a:avLst/>
          </a:prstGeom>
          <a:noFill/>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0"/>
            <a:ext cx="11923260" cy="3683853"/>
          </a:xfrm>
        </p:spPr>
        <p:txBody>
          <a:bodyPr/>
          <a:lstStyle/>
          <a:p>
            <a:r>
              <a:rPr lang="ru-RU" sz="3200" dirty="0" smtClean="0"/>
              <a:t>Дослідники </a:t>
            </a:r>
            <a:r>
              <a:rPr lang="ru-RU" sz="3200" dirty="0" err="1" smtClean="0"/>
              <a:t>з</a:t>
            </a:r>
            <a:r>
              <a:rPr lang="ru-RU" sz="3200" dirty="0" smtClean="0"/>
              <a:t> </a:t>
            </a:r>
            <a:r>
              <a:rPr lang="uk-UA" sz="3200" dirty="0" err="1" smtClean="0"/>
              <a:t>Мексіки</a:t>
            </a:r>
            <a:r>
              <a:rPr lang="ru-RU" sz="3200" dirty="0" smtClean="0"/>
              <a:t> та </a:t>
            </a:r>
            <a:r>
              <a:rPr lang="uk-UA" sz="3200" dirty="0" smtClean="0"/>
              <a:t>Ізраїлю</a:t>
            </a:r>
            <a:r>
              <a:rPr lang="ru-RU" sz="3200" dirty="0" smtClean="0"/>
              <a:t> </a:t>
            </a:r>
            <a:r>
              <a:rPr lang="ru-RU" sz="3200" dirty="0" err="1" smtClean="0"/>
              <a:t>експерементально</a:t>
            </a:r>
            <a:r>
              <a:rPr lang="ru-RU" sz="3200" dirty="0" smtClean="0"/>
              <a:t> довели </a:t>
            </a:r>
            <a:r>
              <a:rPr lang="ru-RU" sz="3200" dirty="0" err="1" smtClean="0"/>
              <a:t>існування</a:t>
            </a:r>
            <a:r>
              <a:rPr lang="ru-RU" sz="3200" dirty="0" smtClean="0"/>
              <a:t> </a:t>
            </a:r>
            <a:r>
              <a:rPr lang="ru-RU" sz="3200" dirty="0" err="1" smtClean="0"/>
              <a:t>випромінювання</a:t>
            </a:r>
            <a:r>
              <a:rPr lang="ru-RU" sz="3200" dirty="0" smtClean="0"/>
              <a:t> </a:t>
            </a:r>
            <a:r>
              <a:rPr lang="ru-RU" sz="3200" dirty="0" err="1" smtClean="0"/>
              <a:t>Хокінга</a:t>
            </a:r>
            <a:r>
              <a:rPr lang="ru-RU" sz="3200" dirty="0" smtClean="0"/>
              <a:t>. </a:t>
            </a:r>
            <a:r>
              <a:rPr lang="ru-RU" sz="3200" dirty="0" err="1" smtClean="0"/>
              <a:t>Їм</a:t>
            </a:r>
            <a:r>
              <a:rPr lang="ru-RU" sz="3200" dirty="0" smtClean="0"/>
              <a:t> </a:t>
            </a:r>
            <a:r>
              <a:rPr lang="ru-RU" sz="3200" dirty="0" err="1" smtClean="0"/>
              <a:t>вдалося</a:t>
            </a:r>
            <a:r>
              <a:rPr lang="ru-RU" sz="3200" dirty="0" smtClean="0"/>
              <a:t> </a:t>
            </a:r>
            <a:r>
              <a:rPr lang="ru-RU" sz="3200" dirty="0" err="1" smtClean="0"/>
              <a:t>створити</a:t>
            </a:r>
            <a:r>
              <a:rPr lang="ru-RU" sz="3200" dirty="0" smtClean="0"/>
              <a:t> аналог горизонту </a:t>
            </a:r>
            <a:r>
              <a:rPr lang="ru-RU" sz="3200" dirty="0" err="1" smtClean="0"/>
              <a:t>подій</a:t>
            </a:r>
            <a:r>
              <a:rPr lang="ru-RU" sz="3200" dirty="0" smtClean="0"/>
              <a:t> </a:t>
            </a:r>
            <a:r>
              <a:rPr lang="ru-RU" sz="3200" dirty="0" err="1" smtClean="0"/>
              <a:t>чорної</a:t>
            </a:r>
            <a:r>
              <a:rPr lang="ru-RU" sz="3200" dirty="0" smtClean="0"/>
              <a:t> </a:t>
            </a:r>
            <a:r>
              <a:rPr lang="ru-RU" sz="3200" dirty="0" err="1" smtClean="0"/>
              <a:t>дірки</a:t>
            </a:r>
            <a:r>
              <a:rPr lang="ru-RU" sz="3200" dirty="0" smtClean="0"/>
              <a:t> </a:t>
            </a:r>
            <a:r>
              <a:rPr lang="ru-RU" sz="3200" dirty="0" err="1" smtClean="0"/>
              <a:t>і</a:t>
            </a:r>
            <a:r>
              <a:rPr lang="ru-RU" sz="3200" dirty="0" smtClean="0"/>
              <a:t> </a:t>
            </a:r>
            <a:r>
              <a:rPr lang="ru-RU" sz="3200" dirty="0" err="1" smtClean="0"/>
              <a:t>виявити</a:t>
            </a:r>
            <a:r>
              <a:rPr lang="ru-RU" sz="3200" dirty="0" smtClean="0"/>
              <a:t> </a:t>
            </a:r>
            <a:r>
              <a:rPr lang="ru-RU" sz="3200" dirty="0" err="1" smtClean="0"/>
              <a:t>потік</a:t>
            </a:r>
            <a:r>
              <a:rPr lang="ru-RU" sz="3200" dirty="0" smtClean="0"/>
              <a:t> </a:t>
            </a:r>
            <a:r>
              <a:rPr lang="ru-RU" sz="3200" dirty="0" err="1" smtClean="0"/>
              <a:t>частин</a:t>
            </a:r>
            <a:r>
              <a:rPr lang="ru-RU" sz="3200" dirty="0" smtClean="0"/>
              <a:t>, </a:t>
            </a:r>
            <a:r>
              <a:rPr lang="ru-RU" sz="3200" dirty="0" err="1" smtClean="0"/>
              <a:t>який</a:t>
            </a:r>
            <a:r>
              <a:rPr lang="ru-RU" sz="3200" dirty="0" smtClean="0"/>
              <a:t> </a:t>
            </a:r>
            <a:r>
              <a:rPr lang="ru-RU" sz="3200" dirty="0" err="1" smtClean="0"/>
              <a:t>створює</a:t>
            </a:r>
            <a:r>
              <a:rPr lang="ru-RU" sz="3200" dirty="0" smtClean="0"/>
              <a:t> </a:t>
            </a:r>
            <a:r>
              <a:rPr lang="ru-RU" sz="3200" dirty="0" err="1" smtClean="0"/>
              <a:t>цей</a:t>
            </a:r>
            <a:r>
              <a:rPr lang="ru-RU" sz="3200" dirty="0" smtClean="0"/>
              <a:t> горизонт. Про </a:t>
            </a:r>
            <a:r>
              <a:rPr lang="ru-RU" sz="3200" dirty="0" err="1" smtClean="0"/>
              <a:t>це</a:t>
            </a:r>
            <a:r>
              <a:rPr lang="ru-RU" sz="3200" dirty="0" smtClean="0"/>
              <a:t> </a:t>
            </a:r>
            <a:r>
              <a:rPr lang="ru-RU" sz="3200" dirty="0" err="1" smtClean="0"/>
              <a:t>повідомляється</a:t>
            </a:r>
            <a:r>
              <a:rPr lang="ru-RU" sz="3200" dirty="0" smtClean="0"/>
              <a:t> в </a:t>
            </a:r>
            <a:r>
              <a:rPr lang="ru-RU" sz="3200" dirty="0" err="1" smtClean="0"/>
              <a:t>журналі</a:t>
            </a:r>
            <a:r>
              <a:rPr lang="ru-RU" sz="3200" dirty="0" smtClean="0"/>
              <a:t>  </a:t>
            </a:r>
            <a:r>
              <a:rPr lang="ru-RU" sz="3200" b="1" i="1" dirty="0" err="1" smtClean="0"/>
              <a:t>Physical</a:t>
            </a:r>
            <a:r>
              <a:rPr lang="ru-RU" sz="3200" b="1" i="1" dirty="0" smtClean="0"/>
              <a:t> </a:t>
            </a:r>
            <a:r>
              <a:rPr lang="ru-RU" sz="3200" b="1" i="1" dirty="0" err="1" smtClean="0"/>
              <a:t>Review</a:t>
            </a:r>
            <a:r>
              <a:rPr lang="ru-RU" sz="3200" b="1" i="1" dirty="0" smtClean="0"/>
              <a:t> </a:t>
            </a:r>
            <a:r>
              <a:rPr lang="ru-RU" sz="3200" b="1" i="1" dirty="0" err="1" smtClean="0"/>
              <a:t>Letters</a:t>
            </a:r>
            <a:r>
              <a:rPr lang="ru-RU" sz="3200" dirty="0" smtClean="0"/>
              <a:t>.</a:t>
            </a:r>
            <a:br>
              <a:rPr lang="ru-RU" sz="3200" dirty="0" smtClean="0"/>
            </a:br>
            <a:r>
              <a:rPr lang="ru-RU" sz="3200" dirty="0" err="1" smtClean="0"/>
              <a:t>Випромінювання</a:t>
            </a:r>
            <a:r>
              <a:rPr lang="ru-RU" sz="3200" dirty="0" smtClean="0"/>
              <a:t> </a:t>
            </a:r>
            <a:r>
              <a:rPr lang="ru-RU" sz="3200" dirty="0" err="1" smtClean="0"/>
              <a:t>Хокінгса</a:t>
            </a:r>
            <a:r>
              <a:rPr lang="ru-RU" sz="3200" dirty="0" smtClean="0"/>
              <a:t> </a:t>
            </a:r>
            <a:r>
              <a:rPr lang="ru-RU" sz="3200" dirty="0" err="1" smtClean="0"/>
              <a:t>передбачає</a:t>
            </a:r>
            <a:r>
              <a:rPr lang="ru-RU" sz="3200" dirty="0" smtClean="0"/>
              <a:t> </a:t>
            </a:r>
            <a:r>
              <a:rPr lang="ru-RU" sz="3200" dirty="0" err="1" smtClean="0"/>
              <a:t>існування</a:t>
            </a:r>
            <a:r>
              <a:rPr lang="ru-RU" sz="3200" dirty="0" smtClean="0"/>
              <a:t> потоку </a:t>
            </a:r>
            <a:r>
              <a:rPr lang="ru-RU" sz="3200" dirty="0" err="1" smtClean="0"/>
              <a:t>частинок</a:t>
            </a:r>
            <a:r>
              <a:rPr lang="ru-RU" sz="3200" dirty="0" smtClean="0"/>
              <a:t> </a:t>
            </a:r>
            <a:r>
              <a:rPr lang="ru-RU" sz="3200" dirty="0" err="1" smtClean="0"/>
              <a:t>поблизу</a:t>
            </a:r>
            <a:r>
              <a:rPr lang="ru-RU" sz="3200" dirty="0" smtClean="0"/>
              <a:t> </a:t>
            </a:r>
            <a:r>
              <a:rPr lang="ru-RU" sz="3200" dirty="0" err="1" smtClean="0"/>
              <a:t>горизона</a:t>
            </a:r>
            <a:r>
              <a:rPr lang="ru-RU" sz="3200" dirty="0" smtClean="0"/>
              <a:t> </a:t>
            </a:r>
            <a:r>
              <a:rPr lang="ru-RU" sz="3200" dirty="0" err="1" smtClean="0"/>
              <a:t>подій</a:t>
            </a:r>
            <a:r>
              <a:rPr lang="ru-RU" sz="3200" dirty="0" smtClean="0"/>
              <a:t> </a:t>
            </a:r>
            <a:r>
              <a:rPr lang="ru-RU" sz="3200" dirty="0" err="1" smtClean="0"/>
              <a:t>чорної</a:t>
            </a:r>
            <a:r>
              <a:rPr lang="ru-RU" sz="3200" dirty="0" smtClean="0"/>
              <a:t> </a:t>
            </a:r>
            <a:r>
              <a:rPr lang="ru-RU" sz="3200" dirty="0" err="1" smtClean="0"/>
              <a:t>дірки</a:t>
            </a:r>
            <a:r>
              <a:rPr lang="ru-RU" sz="3200" dirty="0" smtClean="0"/>
              <a:t>. </a:t>
            </a:r>
            <a:br>
              <a:rPr lang="ru-RU" sz="3200" dirty="0" smtClean="0"/>
            </a:br>
            <a:endParaRPr lang="ru-RU" sz="3200" dirty="0"/>
          </a:p>
        </p:txBody>
      </p:sp>
      <p:pic>
        <p:nvPicPr>
          <p:cNvPr id="1026" name="Picture 2" descr="https://svidok.online/wp-content/uploads/2019/01/0xKNOZ92Hj-650x365.jpg"/>
          <p:cNvPicPr>
            <a:picLocks noChangeAspect="1" noChangeArrowheads="1"/>
          </p:cNvPicPr>
          <p:nvPr/>
        </p:nvPicPr>
        <p:blipFill>
          <a:blip r:embed="rId2" cstate="print"/>
          <a:srcRect/>
          <a:stretch>
            <a:fillRect/>
          </a:stretch>
        </p:blipFill>
        <p:spPr bwMode="auto">
          <a:xfrm>
            <a:off x="5677701" y="3381374"/>
            <a:ext cx="6191250" cy="3476626"/>
          </a:xfrm>
          <a:prstGeom prst="rect">
            <a:avLst/>
          </a:prstGeom>
          <a:noFill/>
        </p:spPr>
      </p:pic>
      <p:sp>
        <p:nvSpPr>
          <p:cNvPr id="4" name="Прямоугольник 3"/>
          <p:cNvSpPr/>
          <p:nvPr/>
        </p:nvSpPr>
        <p:spPr>
          <a:xfrm>
            <a:off x="192259" y="3978032"/>
            <a:ext cx="3099582" cy="1200329"/>
          </a:xfrm>
          <a:prstGeom prst="rect">
            <a:avLst/>
          </a:prstGeom>
        </p:spPr>
        <p:txBody>
          <a:bodyPr wrap="square">
            <a:spAutoFit/>
          </a:bodyPr>
          <a:lstStyle/>
          <a:p>
            <a:r>
              <a:rPr lang="en-US" dirty="0" smtClean="0"/>
              <a:t>https://svidok.online/ucheny-e-dokazaly-sushh2estvovany-e-y-zlucheny-ya-hoky-nga/</a:t>
            </a:r>
            <a:endParaRPr lang="ru-RU"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02765" y="0"/>
            <a:ext cx="9404723" cy="1400530"/>
          </a:xfrm>
        </p:spPr>
        <p:txBody>
          <a:bodyPr/>
          <a:lstStyle/>
          <a:p>
            <a:r>
              <a:rPr lang="ru-RU" sz="1600" b="1" dirty="0" err="1" smtClean="0"/>
              <a:t>Джерела</a:t>
            </a:r>
            <a:r>
              <a:rPr lang="en-US" sz="1600" b="1" dirty="0" smtClean="0"/>
              <a:t>:</a:t>
            </a:r>
            <a:r>
              <a:rPr lang="ru-RU" sz="1600" dirty="0" smtClean="0"/>
              <a:t/>
            </a:r>
            <a:br>
              <a:rPr lang="ru-RU" sz="1600" dirty="0" smtClean="0"/>
            </a:br>
            <a:r>
              <a:rPr lang="en-US" sz="1600" dirty="0" smtClean="0"/>
              <a:t>1. Structure of the Universe – </a:t>
            </a:r>
            <a:r>
              <a:rPr lang="en-US" sz="1600" u="sng" dirty="0" smtClean="0">
                <a:hlinkClick r:id="rId2"/>
              </a:rPr>
              <a:t>https://www.universetoday.com/37360/structure-of-the-universe/</a:t>
            </a:r>
            <a:r>
              <a:rPr lang="en-US" sz="1600" dirty="0" smtClean="0"/>
              <a:t/>
            </a:r>
            <a:br>
              <a:rPr lang="en-US" sz="1600" dirty="0" smtClean="0"/>
            </a:br>
            <a:r>
              <a:rPr lang="en-US" sz="1600" dirty="0" smtClean="0"/>
              <a:t>2. </a:t>
            </a:r>
            <a:r>
              <a:rPr lang="ru-RU" sz="1600" dirty="0" err="1" smtClean="0"/>
              <a:t>Текстовий</a:t>
            </a:r>
            <a:r>
              <a:rPr lang="ru-RU" sz="1600" dirty="0" smtClean="0"/>
              <a:t> </a:t>
            </a:r>
            <a:r>
              <a:rPr lang="ru-RU" sz="1600" dirty="0" err="1" smtClean="0"/>
              <a:t>вміст</a:t>
            </a:r>
            <a:r>
              <a:rPr lang="ru-RU" sz="1600" dirty="0" smtClean="0"/>
              <a:t> </a:t>
            </a:r>
            <a:r>
              <a:rPr lang="ru-RU" sz="1600" dirty="0" err="1" smtClean="0"/>
              <a:t>доступний</a:t>
            </a:r>
            <a:r>
              <a:rPr lang="ru-RU" sz="1600" dirty="0" smtClean="0"/>
              <a:t> </a:t>
            </a:r>
            <a:r>
              <a:rPr lang="ru-RU" sz="1600" dirty="0" err="1" smtClean="0"/>
              <a:t>згідно</a:t>
            </a:r>
            <a:r>
              <a:rPr lang="ru-RU" sz="1600" dirty="0" smtClean="0"/>
              <a:t> з </a:t>
            </a:r>
            <a:r>
              <a:rPr lang="ru-RU" sz="1600" dirty="0" err="1" smtClean="0"/>
              <a:t>ліцензією</a:t>
            </a:r>
            <a:r>
              <a:rPr lang="en-US" sz="1600" dirty="0" smtClean="0"/>
              <a:t> Creative Commons Attributions-</a:t>
            </a:r>
            <a:r>
              <a:rPr lang="en-US" sz="1600" dirty="0" err="1" smtClean="0"/>
              <a:t>ShareAlike</a:t>
            </a:r>
            <a:r>
              <a:rPr lang="en-US" sz="1600" dirty="0" smtClean="0"/>
              <a:t> (CC-BY-SA), </a:t>
            </a:r>
            <a:r>
              <a:rPr lang="en-US" sz="1600" u="sng" dirty="0" smtClean="0">
                <a:hlinkClick r:id="rId3"/>
              </a:rPr>
              <a:t>http://creativecommons.org/licenses/by-sa/3.0/</a:t>
            </a:r>
            <a:r>
              <a:rPr lang="en-US" sz="1600" dirty="0" smtClean="0"/>
              <a:t>. </a:t>
            </a:r>
            <a:r>
              <a:rPr lang="ru-RU" sz="1600" dirty="0" err="1" smtClean="0"/>
              <a:t>Джерело</a:t>
            </a:r>
            <a:r>
              <a:rPr lang="ru-RU" sz="1600" dirty="0" smtClean="0"/>
              <a:t>: </a:t>
            </a:r>
            <a:r>
              <a:rPr lang="ru-RU" sz="1600" dirty="0" err="1" smtClean="0"/>
              <a:t>Вікіпедія</a:t>
            </a:r>
            <a:r>
              <a:rPr lang="ru-RU" sz="1600" dirty="0" smtClean="0"/>
              <a:t>: </a:t>
            </a:r>
            <a:r>
              <a:rPr lang="ru-RU" sz="1600" u="sng" dirty="0" smtClean="0">
                <a:hlinkClick r:id="rId4"/>
              </a:rPr>
              <a:t>https://uk.wikipedia.org/wiki/%D0%93%D0%B0%D0%BB%D0%B0%D0%BA%D1%82%D0%B8%D0%BA%D0%B0</a:t>
            </a:r>
            <a:r>
              <a:rPr lang="ru-RU" sz="1600" dirty="0" smtClean="0"/>
              <a:t>. </a:t>
            </a:r>
            <a:r>
              <a:rPr lang="ru-RU" sz="1600" dirty="0" err="1" smtClean="0"/>
              <a:t>Автори</a:t>
            </a:r>
            <a:r>
              <a:rPr lang="ru-RU" sz="1600" dirty="0" smtClean="0"/>
              <a:t>: </a:t>
            </a:r>
            <a:r>
              <a:rPr lang="ru-RU" sz="1600" u="sng" dirty="0" smtClean="0">
                <a:hlinkClick r:id="rId5"/>
              </a:rPr>
              <a:t>https://uk.wikipedia.org/w/index.php?title=%D0%93%D0%B0%D0%BB%D0%B0%D0%BA%D1%82%D0%B8%D0%BA%D0%B0&amp;action=history</a:t>
            </a:r>
            <a:r>
              <a:rPr lang="ru-RU" sz="1600" dirty="0" smtClean="0"/>
              <a:t/>
            </a:r>
            <a:br>
              <a:rPr lang="ru-RU" sz="1600" dirty="0" smtClean="0"/>
            </a:br>
            <a:r>
              <a:rPr lang="ru-RU" sz="1600" dirty="0" smtClean="0"/>
              <a:t>3. </a:t>
            </a:r>
            <a:r>
              <a:rPr lang="ru-RU" sz="1600" dirty="0" err="1" smtClean="0"/>
              <a:t>Текстовий</a:t>
            </a:r>
            <a:r>
              <a:rPr lang="ru-RU" sz="1600" dirty="0" smtClean="0"/>
              <a:t> </a:t>
            </a:r>
            <a:r>
              <a:rPr lang="ru-RU" sz="1600" dirty="0" err="1" smtClean="0"/>
              <a:t>вміст</a:t>
            </a:r>
            <a:r>
              <a:rPr lang="ru-RU" sz="1600" dirty="0" smtClean="0"/>
              <a:t> </a:t>
            </a:r>
            <a:r>
              <a:rPr lang="ru-RU" sz="1600" dirty="0" err="1" smtClean="0"/>
              <a:t>доступний</a:t>
            </a:r>
            <a:r>
              <a:rPr lang="ru-RU" sz="1600" dirty="0" smtClean="0"/>
              <a:t> </a:t>
            </a:r>
            <a:r>
              <a:rPr lang="ru-RU" sz="1600" dirty="0" err="1" smtClean="0"/>
              <a:t>згідно</a:t>
            </a:r>
            <a:r>
              <a:rPr lang="ru-RU" sz="1600" dirty="0" smtClean="0"/>
              <a:t> з </a:t>
            </a:r>
            <a:r>
              <a:rPr lang="ru-RU" sz="1600" dirty="0" err="1" smtClean="0"/>
              <a:t>ліцензією</a:t>
            </a:r>
            <a:r>
              <a:rPr lang="en-US" sz="1600" dirty="0" smtClean="0"/>
              <a:t> Creative Commons Attributions-</a:t>
            </a:r>
            <a:r>
              <a:rPr lang="en-US" sz="1600" dirty="0" err="1" smtClean="0"/>
              <a:t>ShareAlike</a:t>
            </a:r>
            <a:r>
              <a:rPr lang="en-US" sz="1600" dirty="0" smtClean="0"/>
              <a:t> (CC-BY-SA), </a:t>
            </a:r>
            <a:r>
              <a:rPr lang="en-US" sz="1600" u="sng" dirty="0" smtClean="0">
                <a:hlinkClick r:id="rId3"/>
              </a:rPr>
              <a:t>http://creativecommons.org/licenses/by-sa/3.0/</a:t>
            </a:r>
            <a:r>
              <a:rPr lang="en-US" sz="1600" dirty="0" smtClean="0"/>
              <a:t>. </a:t>
            </a:r>
            <a:r>
              <a:rPr lang="ru-RU" sz="1600" dirty="0" err="1" smtClean="0"/>
              <a:t>Джерело</a:t>
            </a:r>
            <a:r>
              <a:rPr lang="ru-RU" sz="1600" dirty="0" smtClean="0"/>
              <a:t>: </a:t>
            </a:r>
            <a:r>
              <a:rPr lang="ru-RU" sz="1600" dirty="0" err="1" smtClean="0"/>
              <a:t>Вікіпедія</a:t>
            </a:r>
            <a:r>
              <a:rPr lang="ru-RU" sz="1600" dirty="0" smtClean="0"/>
              <a:t>: </a:t>
            </a:r>
            <a:r>
              <a:rPr lang="ru-RU" sz="1600" u="sng" dirty="0" smtClean="0">
                <a:hlinkClick r:id="rId6"/>
              </a:rPr>
              <a:t>https://uk.wikipedia.org/wiki/%D0%92%D0%BE%D0%B9%D0%B4</a:t>
            </a:r>
            <a:r>
              <a:rPr lang="ru-RU" sz="1600" dirty="0" smtClean="0"/>
              <a:t>. </a:t>
            </a:r>
            <a:r>
              <a:rPr lang="ru-RU" sz="1600" dirty="0" err="1" smtClean="0"/>
              <a:t>Автори</a:t>
            </a:r>
            <a:r>
              <a:rPr lang="ru-RU" sz="1600" dirty="0" smtClean="0"/>
              <a:t>: </a:t>
            </a:r>
            <a:r>
              <a:rPr lang="ru-RU" sz="1600" u="sng" dirty="0" smtClean="0">
                <a:hlinkClick r:id="rId7"/>
              </a:rPr>
              <a:t>https://uk.wikipedia.org/w/index.php?title=%D0%92%D0%BE%D0%B9%D0%B4&amp;action=history</a:t>
            </a:r>
            <a:r>
              <a:rPr lang="ru-RU" sz="1600" dirty="0" smtClean="0"/>
              <a:t> </a:t>
            </a:r>
            <a:br>
              <a:rPr lang="ru-RU" sz="1600" dirty="0" smtClean="0"/>
            </a:br>
            <a:r>
              <a:rPr lang="ru-RU" sz="1600" dirty="0" smtClean="0"/>
              <a:t>4. </a:t>
            </a:r>
            <a:r>
              <a:rPr lang="ru-RU" sz="1600" dirty="0" err="1" smtClean="0"/>
              <a:t>Текстовий</a:t>
            </a:r>
            <a:r>
              <a:rPr lang="ru-RU" sz="1600" dirty="0" smtClean="0"/>
              <a:t> </a:t>
            </a:r>
            <a:r>
              <a:rPr lang="ru-RU" sz="1600" dirty="0" err="1" smtClean="0"/>
              <a:t>вміст</a:t>
            </a:r>
            <a:r>
              <a:rPr lang="ru-RU" sz="1600" dirty="0" smtClean="0"/>
              <a:t> </a:t>
            </a:r>
            <a:r>
              <a:rPr lang="ru-RU" sz="1600" dirty="0" err="1" smtClean="0"/>
              <a:t>доступний</a:t>
            </a:r>
            <a:r>
              <a:rPr lang="ru-RU" sz="1600" dirty="0" smtClean="0"/>
              <a:t> </a:t>
            </a:r>
            <a:r>
              <a:rPr lang="ru-RU" sz="1600" dirty="0" err="1" smtClean="0"/>
              <a:t>згідно</a:t>
            </a:r>
            <a:r>
              <a:rPr lang="ru-RU" sz="1600" dirty="0" smtClean="0"/>
              <a:t> з </a:t>
            </a:r>
            <a:r>
              <a:rPr lang="ru-RU" sz="1600" dirty="0" err="1" smtClean="0"/>
              <a:t>ліцензією</a:t>
            </a:r>
            <a:r>
              <a:rPr lang="en-US" sz="1600" dirty="0" smtClean="0"/>
              <a:t> Creative Commons Attributions-</a:t>
            </a:r>
            <a:r>
              <a:rPr lang="en-US" sz="1600" dirty="0" err="1" smtClean="0"/>
              <a:t>ShareAlike</a:t>
            </a:r>
            <a:r>
              <a:rPr lang="en-US" sz="1600" dirty="0" smtClean="0"/>
              <a:t> (CC-BY-SA), </a:t>
            </a:r>
            <a:r>
              <a:rPr lang="en-US" sz="1600" u="sng" dirty="0" smtClean="0">
                <a:hlinkClick r:id="rId3"/>
              </a:rPr>
              <a:t>http://creativecommons.org/licenses/by-sa/3.0/</a:t>
            </a:r>
            <a:r>
              <a:rPr lang="en-US" sz="1600" dirty="0" smtClean="0"/>
              <a:t>. </a:t>
            </a:r>
            <a:r>
              <a:rPr lang="ru-RU" sz="1600" dirty="0" err="1" smtClean="0"/>
              <a:t>Джерело</a:t>
            </a:r>
            <a:r>
              <a:rPr lang="ru-RU" sz="1600" dirty="0" smtClean="0"/>
              <a:t>: </a:t>
            </a:r>
            <a:r>
              <a:rPr lang="ru-RU" sz="1600" dirty="0" err="1" smtClean="0"/>
              <a:t>Вікіпедія</a:t>
            </a:r>
            <a:r>
              <a:rPr lang="ru-RU" sz="1600" dirty="0" smtClean="0"/>
              <a:t>: </a:t>
            </a:r>
            <a:r>
              <a:rPr lang="ru-RU" sz="1600" u="sng" dirty="0" smtClean="0">
                <a:hlinkClick r:id="rId8"/>
              </a:rPr>
              <a:t>https://uk.wikipedia.org/wiki/%D0%92%D1%81%D0%B5%D1%81%D0%B2%D1%96%D1%82</a:t>
            </a:r>
            <a:r>
              <a:rPr lang="ru-RU" sz="1600" dirty="0" smtClean="0"/>
              <a:t>. </a:t>
            </a:r>
            <a:r>
              <a:rPr lang="ru-RU" sz="1600" dirty="0" err="1" smtClean="0"/>
              <a:t>Автори:</a:t>
            </a:r>
            <a:r>
              <a:rPr lang="ru-RU" sz="1600" u="sng" dirty="0" err="1" smtClean="0">
                <a:hlinkClick r:id="rId9"/>
              </a:rPr>
              <a:t>https</a:t>
            </a:r>
            <a:r>
              <a:rPr lang="ru-RU" sz="1600" u="sng" dirty="0" smtClean="0">
                <a:hlinkClick r:id="rId9"/>
              </a:rPr>
              <a:t>://</a:t>
            </a:r>
            <a:r>
              <a:rPr lang="ru-RU" sz="1600" u="sng" dirty="0" err="1" smtClean="0">
                <a:hlinkClick r:id="rId9"/>
              </a:rPr>
              <a:t>uk.wikipedia.org</a:t>
            </a:r>
            <a:r>
              <a:rPr lang="ru-RU" sz="1600" u="sng" dirty="0" smtClean="0">
                <a:hlinkClick r:id="rId9"/>
              </a:rPr>
              <a:t>/</a:t>
            </a:r>
            <a:r>
              <a:rPr lang="ru-RU" sz="1600" u="sng" dirty="0" err="1" smtClean="0">
                <a:hlinkClick r:id="rId9"/>
              </a:rPr>
              <a:t>w</a:t>
            </a:r>
            <a:r>
              <a:rPr lang="ru-RU" sz="1600" u="sng" dirty="0" smtClean="0">
                <a:hlinkClick r:id="rId9"/>
              </a:rPr>
              <a:t>/index.php?title=%D0%92%D1%81%D0%B5%D1%81%D0%B2%D1%96%D1%82&amp;action=history</a:t>
            </a:r>
            <a:r>
              <a:rPr lang="ru-RU" sz="1600" dirty="0" smtClean="0"/>
              <a:t/>
            </a:r>
            <a:br>
              <a:rPr lang="ru-RU" sz="1600" dirty="0" smtClean="0"/>
            </a:br>
            <a:r>
              <a:rPr lang="ru-RU" sz="1600" dirty="0" smtClean="0"/>
              <a:t>5. </a:t>
            </a:r>
            <a:r>
              <a:rPr lang="ru-RU" sz="1600" dirty="0" err="1" smtClean="0"/>
              <a:t>Текстовий</a:t>
            </a:r>
            <a:r>
              <a:rPr lang="ru-RU" sz="1600" dirty="0" smtClean="0"/>
              <a:t> </a:t>
            </a:r>
            <a:r>
              <a:rPr lang="ru-RU" sz="1600" dirty="0" err="1" smtClean="0"/>
              <a:t>вміст</a:t>
            </a:r>
            <a:r>
              <a:rPr lang="ru-RU" sz="1600" dirty="0" smtClean="0"/>
              <a:t> </a:t>
            </a:r>
            <a:r>
              <a:rPr lang="ru-RU" sz="1600" dirty="0" err="1" smtClean="0"/>
              <a:t>доступний</a:t>
            </a:r>
            <a:r>
              <a:rPr lang="ru-RU" sz="1600" dirty="0" smtClean="0"/>
              <a:t> </a:t>
            </a:r>
            <a:r>
              <a:rPr lang="ru-RU" sz="1600" dirty="0" err="1" smtClean="0"/>
              <a:t>згідно</a:t>
            </a:r>
            <a:r>
              <a:rPr lang="ru-RU" sz="1600" dirty="0" smtClean="0"/>
              <a:t> з </a:t>
            </a:r>
            <a:r>
              <a:rPr lang="ru-RU" sz="1600" dirty="0" err="1" smtClean="0"/>
              <a:t>ліцензією</a:t>
            </a:r>
            <a:r>
              <a:rPr lang="en-US" sz="1600" dirty="0" smtClean="0"/>
              <a:t> Creative Commons Attributions-</a:t>
            </a:r>
            <a:r>
              <a:rPr lang="en-US" sz="1600" dirty="0" err="1" smtClean="0"/>
              <a:t>ShareAlike</a:t>
            </a:r>
            <a:r>
              <a:rPr lang="en-US" sz="1600" dirty="0" smtClean="0"/>
              <a:t> (CC-BY-SA), </a:t>
            </a:r>
            <a:r>
              <a:rPr lang="en-US" sz="1600" u="sng" dirty="0" smtClean="0">
                <a:hlinkClick r:id="rId3"/>
              </a:rPr>
              <a:t>http://creativecommons.org/licenses/by-sa/3.0/</a:t>
            </a:r>
            <a:r>
              <a:rPr lang="en-US" sz="1600" dirty="0" smtClean="0"/>
              <a:t>. </a:t>
            </a:r>
            <a:r>
              <a:rPr lang="ru-RU" sz="1600" dirty="0" err="1" smtClean="0"/>
              <a:t>Джерело</a:t>
            </a:r>
            <a:r>
              <a:rPr lang="ru-RU" sz="1600" dirty="0" smtClean="0"/>
              <a:t>: </a:t>
            </a:r>
            <a:r>
              <a:rPr lang="ru-RU" sz="1600" dirty="0" err="1" smtClean="0"/>
              <a:t>Вікіпедія:</a:t>
            </a:r>
            <a:r>
              <a:rPr lang="ru-RU" sz="1600" u="sng" dirty="0" err="1" smtClean="0">
                <a:hlinkClick r:id="rId10"/>
              </a:rPr>
              <a:t>https</a:t>
            </a:r>
            <a:r>
              <a:rPr lang="ru-RU" sz="1600" u="sng" dirty="0" smtClean="0">
                <a:hlinkClick r:id="rId10"/>
              </a:rPr>
              <a:t>://</a:t>
            </a:r>
            <a:r>
              <a:rPr lang="ru-RU" sz="1600" u="sng" dirty="0" err="1" smtClean="0">
                <a:hlinkClick r:id="rId10"/>
              </a:rPr>
              <a:t>uk.wikipedia.org</a:t>
            </a:r>
            <a:r>
              <a:rPr lang="ru-RU" sz="1600" u="sng" dirty="0" smtClean="0">
                <a:hlinkClick r:id="rId10"/>
              </a:rPr>
              <a:t>/</a:t>
            </a:r>
            <a:r>
              <a:rPr lang="ru-RU" sz="1600" u="sng" dirty="0" err="1" smtClean="0">
                <a:hlinkClick r:id="rId10"/>
              </a:rPr>
              <a:t>wiki</a:t>
            </a:r>
            <a:r>
              <a:rPr lang="ru-RU" sz="1600" u="sng" dirty="0" smtClean="0">
                <a:hlinkClick r:id="rId10"/>
              </a:rPr>
              <a:t>/%D0%93%D0%B0%D0%BB%D0%B0%D0%BA%D1%82%D0%B8%D1%87%D0%BD%D0%B0_%D0%BD%D0%B8%D1%82%D0%BA%D0%B0</a:t>
            </a:r>
            <a:r>
              <a:rPr lang="ru-RU" sz="1600" dirty="0" smtClean="0"/>
              <a:t>. </a:t>
            </a:r>
            <a:r>
              <a:rPr lang="ru-RU" sz="1600" dirty="0" err="1" smtClean="0"/>
              <a:t>Автори</a:t>
            </a:r>
            <a:r>
              <a:rPr lang="ru-RU" sz="1600" dirty="0" smtClean="0"/>
              <a:t>: </a:t>
            </a:r>
            <a:r>
              <a:rPr lang="ru-RU" sz="1600" u="sng" dirty="0" smtClean="0">
                <a:hlinkClick r:id="rId11"/>
              </a:rPr>
              <a:t>https://uk.wikipedia.org/w/index.php?title=%D0%93%D0%B0%D0%BB%D0%B0%D0%BA%D1%82%D0%B8%D1%87%D0%BD%D0%B0_%D0%BD%D0%B8%D1%82%D0%BA%D0%B0&amp;action=history</a:t>
            </a:r>
            <a:r>
              <a:rPr lang="ru-RU" sz="1600" dirty="0" smtClean="0"/>
              <a:t> </a:t>
            </a:r>
            <a:r>
              <a:rPr lang="ru-RU" dirty="0" smtClean="0"/>
              <a:t/>
            </a:r>
            <a:br>
              <a:rPr lang="ru-RU" dirty="0" smtClean="0"/>
            </a:br>
            <a:endParaRPr lang="ru-RU" dirty="0"/>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Ион">
  <a:themeElements>
    <a:clrScheme name="Ион">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Ион">
      <a:majorFont>
        <a:latin typeface="Century Gothic"/>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Ион">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 xmlns:thm15="http://schemas.microsoft.com/office/thememl/2012/main" name="Ion" id="{B8441ADB-2E43-4AF7-B97A-BD870242C6A8}" vid="{292E63A9-BB86-4E3D-B92A-7223C6510D2E}"/>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Template>
  <TotalTime>250</TotalTime>
  <Words>198</Words>
  <Application>Microsoft Office PowerPoint</Application>
  <PresentationFormat>Произвольный</PresentationFormat>
  <Paragraphs>40</Paragraphs>
  <Slides>23</Slides>
  <Notes>1</Notes>
  <HiddenSlides>0</HiddenSlides>
  <MMClips>0</MMClips>
  <ScaleCrop>false</ScaleCrop>
  <HeadingPairs>
    <vt:vector size="4" baseType="variant">
      <vt:variant>
        <vt:lpstr>Тема</vt:lpstr>
      </vt:variant>
      <vt:variant>
        <vt:i4>1</vt:i4>
      </vt:variant>
      <vt:variant>
        <vt:lpstr>Заголовки слайдов</vt:lpstr>
      </vt:variant>
      <vt:variant>
        <vt:i4>23</vt:i4>
      </vt:variant>
    </vt:vector>
  </HeadingPairs>
  <TitlesOfParts>
    <vt:vector size="24" baseType="lpstr">
      <vt:lpstr>Ион</vt:lpstr>
      <vt:lpstr>Будова Всесвіту</vt:lpstr>
      <vt:lpstr>Слайд 2</vt:lpstr>
      <vt:lpstr>Всесвіт – це весь матеріальний світ, різноманітний за формами, що їх набуває матерія та енергія.</vt:lpstr>
      <vt:lpstr>Войди (від англ. void – порожнеча) – ділянки космічного простору, в яких концентрація галактик у десятки разів менша середньої. </vt:lpstr>
      <vt:lpstr>Галактичні нитки (англ. galaxy filament) – найбільші з відомих космічних структур Всесвіту у формі ниток з галактик із середньою довжиною 50-80 мегапарсек (163–260 мільйонів світлових років), що лежать між великими порожнечами (войдами).</vt:lpstr>
      <vt:lpstr>Надскупчення галактик (англ. supercluster) – фізично пов’язані сплющені угруповання скупчень галактик і груп галактик.</vt:lpstr>
      <vt:lpstr>Скупчення галактик (англ. galaxy cluster) – гравітаційно пов’язані системи галактик,  розміри яких можуть досягати 108 світлових років.</vt:lpstr>
      <vt:lpstr>Групи галактик (англ. galaxy group) – просторово відокремлені та гравітаційно пов’язані об’єднання галактик, що налічують до ста членів.</vt:lpstr>
      <vt:lpstr>Галактика (англ. galaxy) – гравітаційно зв’язана система із зірок, зоряних скупчень, міжзоряного газу, пилу і темної матерії. Галактики (за винятком нашої) – надзвичайно далекі астрономічні об’єкти. . У видимій частині Всесвіту є близько двох трильйонів галактик. </vt:lpstr>
      <vt:lpstr>Зірка (англ. star) – велетенське розжарене,  самосвітне небесне тіло, у надрах якого  ефективно відбуваються (або відбувались) термоядерні  реакції. Форма зірок близька до сферичної. Є як поодинокі, так і кратні зірки (подвійні, потрійні і т.д)</vt:lpstr>
      <vt:lpstr>Зоряне скупчення (англ. star clusters) – гравітаційно зв’язана група зірок, що  має загальне походження і рухома в гравітаційному полі галактики як єдине ціле.</vt:lpstr>
      <vt:lpstr>Зоряна система (англ. star system) –  це система, що складається з зірки  чи групи зірок, і, можливо, планетних систем з менших тіл, об’єднаних гравітацією. </vt:lpstr>
      <vt:lpstr>Планетна система (англ. planetary system) – незоряні об’єкти, що обертаються навколо материнської зірки. Це можуть бути планети, супутники, астероїди, метеороїди, комети та космічний пил. </vt:lpstr>
      <vt:lpstr>Супутник (англ. satellite) – небесне  тіло, що обертається по певній  траєкторії  (орбіті) навколо іншого об’єкта в космічному просторі під дією гравітації. </vt:lpstr>
      <vt:lpstr>Планета (англ. planet) – це небесне тіло, що обертається по орбіті навколо зірки або її залишків, досить масивне, щоб стати округлим під дією власної гравітації, але недостатньо масивне для початку термоядерної реакції, та яке зуміло очистити околиці своєї орбіти. </vt:lpstr>
      <vt:lpstr>Астероїд (англ. asteroid) – тверде  небесне тіло діаметром від 1 до 1000 км, що рухається по орбіті в зоряній системі. </vt:lpstr>
      <vt:lpstr>Метеороїд (англ. meteoroid) –  невелике тверде небесне тіло, що рухається у міжпланетному просторі. </vt:lpstr>
      <vt:lpstr>Комета (англ. comet) – мале тіло зоряних систем, яке обертається навколо зірки і має так звану кому (атмосферу) і/або хвіст. Кома і хвіст комети – це наслідки випаровування поверхні ядра комети під дією сонячного випромінювання. Ядро складається з льоду та дрібних пористих кам’янистих частинок. Ядра мають діаметри від кількох сотень метрів до десятків кілометрів.  </vt:lpstr>
      <vt:lpstr>Космічний пил (англ. cosmic dust) – частинки у космосі розміром від декількох молекул до 0,1 мм. </vt:lpstr>
      <vt:lpstr>Міжзоряний газ (англ. interstellar gas) – газ, що заповнює простір між зорями. Він прозорий у видимому світлі. Середня концентрація атомів міжзоряного газу становить менше 1 атома в 1 см³. </vt:lpstr>
      <vt:lpstr>Темна матерія (англ. dark matter) – один із компонентів Всесвіту, існування якого виявлено нещодавно лише за гравітаційним впливом на видиму матерію і на фонове випромінювання, оскільки вона не випромінює і не розсіює електромагнітне випромінювання, а також не бере участі у сильній (ядерній) взаємодії. </vt:lpstr>
      <vt:lpstr>Дослідники з Мексіки та Ізраїлю експерементально довели існування випромінювання Хокінга. Їм вдалося створити аналог горизонту подій чорної дірки і виявити потік частин, який створює цей горизонт. Про це повідомляється в журналі  Physical Review Letters. Випромінювання Хокінгса передбачає існування потоку частинок поблизу горизона подій чорної дірки.  </vt:lpstr>
      <vt:lpstr>Джерела: 1. Structure of the Universe – https://www.universetoday.com/37360/structure-of-the-universe/ 2. Текстовий вміст доступний згідно з ліцензією Creative Commons Attributions-ShareAlike (CC-BY-SA), http://creativecommons.org/licenses/by-sa/3.0/. Джерело: Вікіпедія: https://uk.wikipedia.org/wiki/%D0%93%D0%B0%D0%BB%D0%B0%D0%BA%D1%82%D0%B8%D0%BA%D0%B0. Автори: https://uk.wikipedia.org/w/index.php?title=%D0%93%D0%B0%D0%BB%D0%B0%D0%BA%D1%82%D0%B8%D0%BA%D0%B0&amp;action=history 3. Текстовий вміст доступний згідно з ліцензією Creative Commons Attributions-ShareAlike (CC-BY-SA), http://creativecommons.org/licenses/by-sa/3.0/. Джерело: Вікіпедія: https://uk.wikipedia.org/wiki/%D0%92%D0%BE%D0%B9%D0%B4. Автори: https://uk.wikipedia.org/w/index.php?title=%D0%92%D0%BE%D0%B9%D0%B4&amp;action=history  4. Текстовий вміст доступний згідно з ліцензією Creative Commons Attributions-ShareAlike (CC-BY-SA), http://creativecommons.org/licenses/by-sa/3.0/. Джерело: Вікіпедія: https://uk.wikipedia.org/wiki/%D0%92%D1%81%D0%B5%D1%81%D0%B2%D1%96%D1%82. Автори:https://uk.wikipedia.org/w/index.php?title=%D0%92%D1%81%D0%B5%D1%81%D0%B2%D1%96%D1%82&amp;action=history 5. Текстовий вміст доступний згідно з ліцензією Creative Commons Attributions-ShareAlike (CC-BY-SA), http://creativecommons.org/licenses/by-sa/3.0/. Джерело: Вікіпедія:https://uk.wikipedia.org/wiki/%D0%93%D0%B0%D0%BB%D0%B0%D0%BA%D1%82%D0%B8%D1%87%D0%BD%D0%B0_%D0%BD%D0%B8%D1%82%D0%BA%D0%B0. Автори: https://uk.wikipedia.org/w/index.php?title=%D0%93%D0%B0%D0%BB%D0%B0%D0%BA%D1%82%D0%B8%D1%87%D0%BD%D0%B0_%D0%BD%D0%B8%D1%82%D0%BA%D0%B0&amp;action=history  </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Пользователь</dc:creator>
  <cp:lastModifiedBy>COMP</cp:lastModifiedBy>
  <cp:revision>26</cp:revision>
  <dcterms:created xsi:type="dcterms:W3CDTF">2019-01-26T09:09:43Z</dcterms:created>
  <dcterms:modified xsi:type="dcterms:W3CDTF">2021-11-07T08:58:27Z</dcterms:modified>
</cp:coreProperties>
</file>