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notesMaster+xml" PartName="/ppt/notesMasters/notesMaster1.xml"/>
  <Override ContentType="application/vnd.openxmlformats-officedocument.presentationml.notesSlide+xml" PartName="/ppt/notesSlides/notesSlide1.xml"/>
  <Override ContentType="application/vnd.openxmlformats-officedocument.presentationml.notesSlide+xml" PartName="/ppt/notesSlides/notesSlide2.xml"/>
  <Override ContentType="application/vnd.openxmlformats-officedocument.presentationml.notesSlide+xml" PartName="/ppt/notesSlides/notesSlide3.xml"/>
  <Override ContentType="application/vnd.openxmlformats-officedocument.presentationml.notesSlide+xml" PartName="/ppt/notesSlides/notesSlide4.xml"/>
  <Override ContentType="application/vnd.openxmlformats-officedocument.presentationml.notesSlide+xml" PartName="/ppt/notesSlides/notesSlide5.xml"/>
  <Override ContentType="application/vnd.openxmlformats-officedocument.presentationml.notesSlide+xml" PartName="/ppt/notesSlides/notesSlide6.xml"/>
  <Override ContentType="application/vnd.openxmlformats-officedocument.presentationml.notesSlide+xml" PartName="/ppt/notesSlides/notesSlide7.xml"/>
  <Override ContentType="application/vnd.openxmlformats-officedocument.presentationml.notesSlide+xml" PartName="/ppt/notesSlides/notesSlide8.xml"/>
  <Override ContentType="application/vnd.openxmlformats-officedocument.presentationml.notesSlide+xml" PartName="/ppt/notesSlides/notesSlide9.xml"/>
  <Override ContentType="application/vnd.openxmlformats-officedocument.presentationml.notesSlide+xml" PartName="/ppt/notesSlides/notesSlide10.xml"/>
  <Override ContentType="application/vnd.openxmlformats-officedocument.presentationml.notesSlide+xml" PartName="/ppt/notesSlides/notesSlide11.xml"/>
  <Override ContentType="application/vnd.openxmlformats-officedocument.presentationml.notesSlide+xml" PartName="/ppt/notesSlides/notesSlide12.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slide+xml" PartName="/ppt/slides/slide12.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notesMasterIdLst>
    <p:notesMasterId r:id="rId18"/>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Lst>
  <p:sldSz cx="18288000" cy="10287000"/>
  <p:notesSz cx="6858000" cy="9144000"/>
  <p:embeddedFontLst>
    <p:embeddedFont>
      <p:font typeface="Lobster" charset="1" panose="00000500000000000000"/>
      <p:regular r:id="rId21"/>
    </p:embeddedFont>
    <p:embeddedFont>
      <p:font typeface="Shelley Script" charset="1" panose="03020602040907060202"/>
      <p:regular r:id="rId22"/>
    </p:embeddedFont>
    <p:embeddedFont>
      <p:font typeface="Arimo Bold" charset="1" panose="020B0704020202020204"/>
      <p:regular r:id="rId24"/>
    </p:embeddedFont>
    <p:embeddedFont>
      <p:font typeface="Overpass Light" charset="1" panose="00000400000000000000"/>
      <p:regular r:id="rId25"/>
    </p:embeddedFont>
    <p:embeddedFont>
      <p:font typeface="Overpass Ultra-Bold" charset="1" panose="00000900000000000000"/>
      <p:regular r:id="rId3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slides/slide6.xml" Type="http://schemas.openxmlformats.org/officeDocument/2006/relationships/slide"/><Relationship Id="rId12" Target="slides/slide7.xml" Type="http://schemas.openxmlformats.org/officeDocument/2006/relationships/slide"/><Relationship Id="rId13" Target="slides/slide8.xml" Type="http://schemas.openxmlformats.org/officeDocument/2006/relationships/slide"/><Relationship Id="rId14" Target="slides/slide9.xml" Type="http://schemas.openxmlformats.org/officeDocument/2006/relationships/slide"/><Relationship Id="rId15" Target="slides/slide10.xml" Type="http://schemas.openxmlformats.org/officeDocument/2006/relationships/slide"/><Relationship Id="rId16" Target="slides/slide11.xml" Type="http://schemas.openxmlformats.org/officeDocument/2006/relationships/slide"/><Relationship Id="rId17" Target="slides/slide12.xml" Type="http://schemas.openxmlformats.org/officeDocument/2006/relationships/slide"/><Relationship Id="rId18" Target="notesMasters/notesMaster1.xml" Type="http://schemas.openxmlformats.org/officeDocument/2006/relationships/notesMaster"/><Relationship Id="rId19" Target="theme/theme2.xml" Type="http://schemas.openxmlformats.org/officeDocument/2006/relationships/theme"/><Relationship Id="rId2" Target="presProps.xml" Type="http://schemas.openxmlformats.org/officeDocument/2006/relationships/presProps"/><Relationship Id="rId20" Target="notesSlides/notesSlide1.xml" Type="http://schemas.openxmlformats.org/officeDocument/2006/relationships/notesSlide"/><Relationship Id="rId21" Target="fonts/font21.fntdata" Type="http://schemas.openxmlformats.org/officeDocument/2006/relationships/font"/><Relationship Id="rId22" Target="fonts/font22.fntdata" Type="http://schemas.openxmlformats.org/officeDocument/2006/relationships/font"/><Relationship Id="rId23" Target="notesSlides/notesSlide2.xml" Type="http://schemas.openxmlformats.org/officeDocument/2006/relationships/notesSlide"/><Relationship Id="rId24" Target="fonts/font24.fntdata" Type="http://schemas.openxmlformats.org/officeDocument/2006/relationships/font"/><Relationship Id="rId25" Target="fonts/font25.fntdata" Type="http://schemas.openxmlformats.org/officeDocument/2006/relationships/font"/><Relationship Id="rId26" Target="notesSlides/notesSlide3.xml" Type="http://schemas.openxmlformats.org/officeDocument/2006/relationships/notesSlide"/><Relationship Id="rId27" Target="notesSlides/notesSlide4.xml" Type="http://schemas.openxmlformats.org/officeDocument/2006/relationships/notesSlide"/><Relationship Id="rId28" Target="notesSlides/notesSlide5.xml" Type="http://schemas.openxmlformats.org/officeDocument/2006/relationships/notesSlide"/><Relationship Id="rId29" Target="notesSlides/notesSlide6.xml" Type="http://schemas.openxmlformats.org/officeDocument/2006/relationships/notesSlide"/><Relationship Id="rId3" Target="viewProps.xml" Type="http://schemas.openxmlformats.org/officeDocument/2006/relationships/viewProps"/><Relationship Id="rId30" Target="notesSlides/notesSlide7.xml" Type="http://schemas.openxmlformats.org/officeDocument/2006/relationships/notesSlide"/><Relationship Id="rId31" Target="notesSlides/notesSlide8.xml" Type="http://schemas.openxmlformats.org/officeDocument/2006/relationships/notesSlide"/><Relationship Id="rId32" Target="notesSlides/notesSlide9.xml" Type="http://schemas.openxmlformats.org/officeDocument/2006/relationships/notesSlide"/><Relationship Id="rId33" Target="notesSlides/notesSlide10.xml" Type="http://schemas.openxmlformats.org/officeDocument/2006/relationships/notesSlide"/><Relationship Id="rId34" Target="notesSlides/notesSlide11.xml" Type="http://schemas.openxmlformats.org/officeDocument/2006/relationships/notesSlide"/><Relationship Id="rId35" Target="notesSlides/notesSlide12.xml" Type="http://schemas.openxmlformats.org/officeDocument/2006/relationships/notesSlide"/><Relationship Id="rId36" Target="fonts/font36.fntdata" Type="http://schemas.openxmlformats.org/officeDocument/2006/relationships/font"/><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notesMasters/_rels/notesMaster1.xml.rels><?xml version="1.0" encoding="UTF-8" standalone="yes"?><Relationships xmlns="http://schemas.openxmlformats.org/package/2006/relationships"><Relationship Id="rId1" Target="../theme/theme2.xml" Type="http://schemas.openxmlformats.org/officeDocument/2006/relationships/theme"/></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1.7.2013</a:t>
            </a:fld>
            <a:endParaRPr lang="cs-CZ"/>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cs-CZ"/>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a:t>
            </a:fld>
            <a:endParaRPr lang="cs-CZ"/>
          </a:p>
        </p:txBody>
      </p:sp>
    </p:spTree>
    <p:extLst>
      <p:ext uri="{BB962C8B-B14F-4D97-AF65-F5344CB8AC3E}">
        <p14:creationId xmlns:p14="http://schemas.microsoft.com/office/powerpoint/2010/main" val="1798889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xml" Type="http://schemas.openxmlformats.org/officeDocument/2006/relationships/slide"/></Relationships>
</file>

<file path=ppt/notesSlides/_rels/notesSlide2.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2.xml" Type="http://schemas.openxmlformats.org/officeDocument/2006/relationships/slide"/></Relationships>
</file>

<file path=ppt/notesSlides/_rels/notesSlide3.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3.xml" Type="http://schemas.openxmlformats.org/officeDocument/2006/relationships/slide"/></Relationships>
</file>

<file path=ppt/notesSlides/_rels/notesSlide4.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4.xml" Type="http://schemas.openxmlformats.org/officeDocument/2006/relationships/slide"/></Relationships>
</file>

<file path=ppt/notesSlides/_rels/notesSlide5.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5.xml" Type="http://schemas.openxmlformats.org/officeDocument/2006/relationships/slide"/></Relationships>
</file>

<file path=ppt/notesSlides/_rels/notesSlide6.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6.xml" Type="http://schemas.openxmlformats.org/officeDocument/2006/relationships/slide"/></Relationships>
</file>

<file path=ppt/notesSlides/_rels/notesSlide7.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7.xml" Type="http://schemas.openxmlformats.org/officeDocument/2006/relationships/slide"/></Relationships>
</file>

<file path=ppt/notesSlides/_rels/notesSlide8.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8.xml" Type="http://schemas.openxmlformats.org/officeDocument/2006/relationships/slide"/></Relationships>
</file>

<file path=ppt/notesSlides/_rels/notesSlide9.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9.xml" Type="http://schemas.openxmlformats.org/officeDocument/2006/relationships/slide"/></Relationships>
</file>

<file path=ppt/notesSlides/_rels/notesSlide10.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0.xml" Type="http://schemas.openxmlformats.org/officeDocument/2006/relationships/slide"/></Relationships>
</file>

<file path=ppt/notesSlides/_rels/notesSlide11.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1.xml" Type="http://schemas.openxmlformats.org/officeDocument/2006/relationships/slide"/></Relationships>
</file>

<file path=ppt/notesSlides/_rels/notesSlide12.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2.xml" Type="http://schemas.openxmlformats.org/officeDocument/2006/relationships/slide"/></Relationships>
</file>

<file path=ppt/notesSlides/notesSlide1.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1</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2.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1</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3.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2</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4.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3</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5.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4</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6.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5</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7.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6</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8.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7</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9.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8</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10.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9</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11.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10</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12.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1</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1.xml" Type="http://schemas.openxmlformats.org/officeDocument/2006/relationships/notesSlide"/><Relationship Id="rId3" Target="../media/image1.png" Type="http://schemas.openxmlformats.org/officeDocument/2006/relationships/image"/><Relationship Id="rId4" Target="../media/image2.jpeg" Type="http://schemas.openxmlformats.org/officeDocument/2006/relationships/image"/><Relationship Id="rId5" Target="../media/image3.png" Type="http://schemas.openxmlformats.org/officeDocument/2006/relationships/image"/><Relationship Id="rId6" Target="../media/image4.svg" Type="http://schemas.openxmlformats.org/officeDocument/2006/relationships/image"/><Relationship Id="rId7" Target="../media/image5.png" Type="http://schemas.openxmlformats.org/officeDocument/2006/relationships/image"/><Relationship Id="rId8" Target="../media/image6.sv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2.xml" Type="http://schemas.openxmlformats.org/officeDocument/2006/relationships/notesSlide"/><Relationship Id="rId3" Target="../media/image7.pn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3.xml" Type="http://schemas.openxmlformats.org/officeDocument/2006/relationships/notesSlide"/><Relationship Id="rId3" Target="../media/image8.pn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4.xml" Type="http://schemas.openxmlformats.org/officeDocument/2006/relationships/notesSlide"/><Relationship Id="rId3" Target="../media/image9.pn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17.png" Type="http://schemas.openxmlformats.org/officeDocument/2006/relationships/image"/><Relationship Id="rId2" Target="../notesSlides/notesSlide5.xml" Type="http://schemas.openxmlformats.org/officeDocument/2006/relationships/notesSlide"/><Relationship Id="rId3" Target="../media/image10.png" Type="http://schemas.openxmlformats.org/officeDocument/2006/relationships/image"/><Relationship Id="rId4" Target="../media/image11.png" Type="http://schemas.openxmlformats.org/officeDocument/2006/relationships/image"/><Relationship Id="rId5" Target="../media/image12.png" Type="http://schemas.openxmlformats.org/officeDocument/2006/relationships/image"/><Relationship Id="rId6" Target="../media/image13.png" Type="http://schemas.openxmlformats.org/officeDocument/2006/relationships/image"/><Relationship Id="rId7" Target="../media/image14.png" Type="http://schemas.openxmlformats.org/officeDocument/2006/relationships/image"/><Relationship Id="rId8" Target="../media/image15.png" Type="http://schemas.openxmlformats.org/officeDocument/2006/relationships/image"/><Relationship Id="rId9" Target="../media/image16.png" Type="http://schemas.openxmlformats.org/officeDocument/2006/relationships/image"/></Relationships>
</file>

<file path=ppt/slides/_rels/slide6.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6.xml" Type="http://schemas.openxmlformats.org/officeDocument/2006/relationships/notesSlide"/><Relationship Id="rId3" Target="../media/image18.png" Type="http://schemas.openxmlformats.org/officeDocument/2006/relationships/image"/><Relationship Id="rId4" Target="../media/image19.png" Type="http://schemas.openxmlformats.org/officeDocument/2006/relationships/image"/><Relationship Id="rId5" Target="../media/image20.png" Type="http://schemas.openxmlformats.org/officeDocument/2006/relationships/image"/><Relationship Id="rId6" Target="../media/image21.png" Type="http://schemas.openxmlformats.org/officeDocument/2006/relationships/image"/><Relationship Id="rId7" Target="../media/image22.png" Type="http://schemas.openxmlformats.org/officeDocument/2006/relationships/image"/></Relationships>
</file>

<file path=ppt/slides/_rels/slide7.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7.xml" Type="http://schemas.openxmlformats.org/officeDocument/2006/relationships/notesSlide"/><Relationship Id="rId3" Target="../media/image23.png" Type="http://schemas.openxmlformats.org/officeDocument/2006/relationships/image"/><Relationship Id="rId4" Target="../media/image24.png" Type="http://schemas.openxmlformats.org/officeDocument/2006/relationships/image"/><Relationship Id="rId5" Target="../media/image25.png" Type="http://schemas.openxmlformats.org/officeDocument/2006/relationships/image"/><Relationship Id="rId6" Target="../media/image26.png" Type="http://schemas.openxmlformats.org/officeDocument/2006/relationships/image"/><Relationship Id="rId7" Target="../media/image27.png" Type="http://schemas.openxmlformats.org/officeDocument/2006/relationships/image"/></Relationships>
</file>

<file path=ppt/slides/_rels/slide8.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8.xml" Type="http://schemas.openxmlformats.org/officeDocument/2006/relationships/notesSlide"/><Relationship Id="rId3" Target="../media/image28.png" Type="http://schemas.openxmlformats.org/officeDocument/2006/relationships/image"/><Relationship Id="rId4" Target="../media/image29.png" Type="http://schemas.openxmlformats.org/officeDocument/2006/relationships/image"/><Relationship Id="rId5" Target="../media/image30.png" Type="http://schemas.openxmlformats.org/officeDocument/2006/relationships/image"/><Relationship Id="rId6" Target="../media/image31.png" Type="http://schemas.openxmlformats.org/officeDocument/2006/relationships/image"/><Relationship Id="rId7" Target="../media/image32.png" Type="http://schemas.openxmlformats.org/officeDocument/2006/relationships/image"/></Relationships>
</file>

<file path=ppt/slides/_rels/slide9.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9.xml" Type="http://schemas.openxmlformats.org/officeDocument/2006/relationships/notesSlide"/><Relationship Id="rId3" Target="../media/image33.png" Type="http://schemas.openxmlformats.org/officeDocument/2006/relationships/image"/><Relationship Id="rId4" Target="../media/image34.png" Type="http://schemas.openxmlformats.org/officeDocument/2006/relationships/image"/><Relationship Id="rId5" Target="../media/image35.png" Type="http://schemas.openxmlformats.org/officeDocument/2006/relationships/image"/><Relationship Id="rId6" Target="../media/image36.png" Type="http://schemas.openxmlformats.org/officeDocument/2006/relationships/image"/></Relationships>
</file>

<file path=ppt/slides/_rels/slide10.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10.xml" Type="http://schemas.openxmlformats.org/officeDocument/2006/relationships/notesSlide"/><Relationship Id="rId3" Target="../media/image37.png" Type="http://schemas.openxmlformats.org/officeDocument/2006/relationships/image"/><Relationship Id="rId4" Target="../media/image38.png" Type="http://schemas.openxmlformats.org/officeDocument/2006/relationships/image"/><Relationship Id="rId5" Target="../media/image39.png" Type="http://schemas.openxmlformats.org/officeDocument/2006/relationships/image"/><Relationship Id="rId6" Target="../media/image40.png" Type="http://schemas.openxmlformats.org/officeDocument/2006/relationships/image"/></Relationships>
</file>

<file path=ppt/slides/_rels/slide11.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11.xml" Type="http://schemas.openxmlformats.org/officeDocument/2006/relationships/notesSlide"/><Relationship Id="rId3" Target="../media/image41.png" Type="http://schemas.openxmlformats.org/officeDocument/2006/relationships/image"/><Relationship Id="rId4" Target="../media/image42.png" Type="http://schemas.openxmlformats.org/officeDocument/2006/relationships/image"/><Relationship Id="rId5" Target="../media/image43.png" Type="http://schemas.openxmlformats.org/officeDocument/2006/relationships/image"/><Relationship Id="rId6" Target="../media/image44.png" Type="http://schemas.openxmlformats.org/officeDocument/2006/relationships/image"/></Relationships>
</file>

<file path=ppt/slides/_rels/slide12.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12.xml" Type="http://schemas.openxmlformats.org/officeDocument/2006/relationships/notesSlide"/><Relationship Id="rId3" Target="../media/image1.pn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5.png" Type="http://schemas.openxmlformats.org/officeDocument/2006/relationships/image"/><Relationship Id="rId7" Target="../media/image6.svg" Type="http://schemas.openxmlformats.org/officeDocument/2006/relationships/image"/><Relationship Id="rId8" Target="../media/image45.jpe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0" y="0"/>
            <a:ext cx="18288000" cy="10287000"/>
            <a:chOff x="0" y="0"/>
            <a:chExt cx="24384000" cy="13716000"/>
          </a:xfrm>
        </p:grpSpPr>
        <p:sp>
          <p:nvSpPr>
            <p:cNvPr name="Freeform 3" id="3"/>
            <p:cNvSpPr/>
            <p:nvPr/>
          </p:nvSpPr>
          <p:spPr>
            <a:xfrm flipH="false" flipV="false" rot="0">
              <a:off x="0" y="0"/>
              <a:ext cx="24384000" cy="13716000"/>
            </a:xfrm>
            <a:custGeom>
              <a:avLst/>
              <a:gdLst/>
              <a:ahLst/>
              <a:cxnLst/>
              <a:rect r="r" b="b" t="t" l="l"/>
              <a:pathLst>
                <a:path h="13716000" w="24384000">
                  <a:moveTo>
                    <a:pt x="0" y="0"/>
                  </a:moveTo>
                  <a:lnTo>
                    <a:pt x="24384000" y="0"/>
                  </a:lnTo>
                  <a:lnTo>
                    <a:pt x="24384000" y="13716000"/>
                  </a:lnTo>
                  <a:lnTo>
                    <a:pt x="0" y="13716000"/>
                  </a:lnTo>
                  <a:close/>
                </a:path>
              </a:pathLst>
            </a:custGeom>
            <a:solidFill>
              <a:srgbClr val="F9F4BE"/>
            </a:solidFill>
          </p:spPr>
        </p:sp>
      </p:grpSp>
      <p:grpSp>
        <p:nvGrpSpPr>
          <p:cNvPr name="Group 4" id="4"/>
          <p:cNvGrpSpPr/>
          <p:nvPr/>
        </p:nvGrpSpPr>
        <p:grpSpPr>
          <a:xfrm rot="0">
            <a:off x="0" y="0"/>
            <a:ext cx="18288000" cy="10287000"/>
            <a:chOff x="0" y="0"/>
            <a:chExt cx="24384000" cy="13716000"/>
          </a:xfrm>
        </p:grpSpPr>
        <p:sp>
          <p:nvSpPr>
            <p:cNvPr name="Freeform 5" id="5"/>
            <p:cNvSpPr/>
            <p:nvPr/>
          </p:nvSpPr>
          <p:spPr>
            <a:xfrm flipH="false" flipV="false" rot="0">
              <a:off x="0" y="0"/>
              <a:ext cx="24384000" cy="13716000"/>
            </a:xfrm>
            <a:custGeom>
              <a:avLst/>
              <a:gdLst/>
              <a:ahLst/>
              <a:cxnLst/>
              <a:rect r="r" b="b" t="t" l="l"/>
              <a:pathLst>
                <a:path h="13716000" w="24384000">
                  <a:moveTo>
                    <a:pt x="0" y="0"/>
                  </a:moveTo>
                  <a:lnTo>
                    <a:pt x="24384000" y="0"/>
                  </a:lnTo>
                  <a:lnTo>
                    <a:pt x="24384000" y="13716000"/>
                  </a:lnTo>
                  <a:lnTo>
                    <a:pt x="0" y="13716000"/>
                  </a:lnTo>
                  <a:close/>
                </a:path>
              </a:pathLst>
            </a:custGeom>
            <a:solidFill>
              <a:srgbClr val="FFFDE6"/>
            </a:solidFill>
          </p:spPr>
        </p:sp>
      </p:grpSp>
      <p:grpSp>
        <p:nvGrpSpPr>
          <p:cNvPr name="Group 6" id="6"/>
          <p:cNvGrpSpPr/>
          <p:nvPr/>
        </p:nvGrpSpPr>
        <p:grpSpPr>
          <a:xfrm rot="0">
            <a:off x="1212281" y="2320608"/>
            <a:ext cx="9445526" cy="2657921"/>
            <a:chOff x="0" y="0"/>
            <a:chExt cx="12594035" cy="3543895"/>
          </a:xfrm>
        </p:grpSpPr>
        <p:sp>
          <p:nvSpPr>
            <p:cNvPr name="Freeform 7" id="7"/>
            <p:cNvSpPr/>
            <p:nvPr/>
          </p:nvSpPr>
          <p:spPr>
            <a:xfrm flipH="false" flipV="false" rot="0">
              <a:off x="0" y="0"/>
              <a:ext cx="12594035" cy="3543895"/>
            </a:xfrm>
            <a:custGeom>
              <a:avLst/>
              <a:gdLst/>
              <a:ahLst/>
              <a:cxnLst/>
              <a:rect r="r" b="b" t="t" l="l"/>
              <a:pathLst>
                <a:path h="3543895" w="12594035">
                  <a:moveTo>
                    <a:pt x="0" y="0"/>
                  </a:moveTo>
                  <a:lnTo>
                    <a:pt x="12594035" y="0"/>
                  </a:lnTo>
                  <a:lnTo>
                    <a:pt x="12594035" y="3543895"/>
                  </a:lnTo>
                  <a:lnTo>
                    <a:pt x="0" y="3543895"/>
                  </a:lnTo>
                  <a:close/>
                </a:path>
              </a:pathLst>
            </a:custGeom>
            <a:solidFill>
              <a:srgbClr val="000000">
                <a:alpha val="0"/>
              </a:srgbClr>
            </a:solidFill>
          </p:spPr>
        </p:sp>
        <p:sp>
          <p:nvSpPr>
            <p:cNvPr name="TextBox 8" id="8"/>
            <p:cNvSpPr txBox="true"/>
            <p:nvPr/>
          </p:nvSpPr>
          <p:spPr>
            <a:xfrm>
              <a:off x="0" y="-28575"/>
              <a:ext cx="12594035" cy="3572470"/>
            </a:xfrm>
            <a:prstGeom prst="rect">
              <a:avLst/>
            </a:prstGeom>
          </p:spPr>
          <p:txBody>
            <a:bodyPr anchor="t" rtlCol="false" tIns="0" lIns="0" bIns="0" rIns="0"/>
            <a:lstStyle/>
            <a:p>
              <a:pPr algn="l">
                <a:lnSpc>
                  <a:spcPts val="8558"/>
                </a:lnSpc>
              </a:pPr>
              <a:r>
                <a:rPr lang="en-US" sz="6862">
                  <a:solidFill>
                    <a:srgbClr val="233939"/>
                  </a:solidFill>
                  <a:latin typeface="Lobster"/>
                  <a:ea typeface="Lobster"/>
                  <a:cs typeface="Lobster"/>
                  <a:sym typeface="Lobster"/>
                </a:rPr>
                <a:t>Всесвітній день жаби</a:t>
              </a:r>
            </a:p>
          </p:txBody>
        </p:sp>
      </p:grpSp>
      <p:grpSp>
        <p:nvGrpSpPr>
          <p:cNvPr name="Group 9" id="9"/>
          <p:cNvGrpSpPr/>
          <p:nvPr/>
        </p:nvGrpSpPr>
        <p:grpSpPr>
          <a:xfrm rot="0">
            <a:off x="2940360" y="9772180"/>
            <a:ext cx="463154" cy="463154"/>
            <a:chOff x="0" y="0"/>
            <a:chExt cx="617538" cy="617538"/>
          </a:xfrm>
        </p:grpSpPr>
        <p:sp>
          <p:nvSpPr>
            <p:cNvPr name="Freeform 10" id="10"/>
            <p:cNvSpPr/>
            <p:nvPr/>
          </p:nvSpPr>
          <p:spPr>
            <a:xfrm flipH="false" flipV="false" rot="0">
              <a:off x="0" y="0"/>
              <a:ext cx="617601" cy="617601"/>
            </a:xfrm>
            <a:custGeom>
              <a:avLst/>
              <a:gdLst/>
              <a:ahLst/>
              <a:cxnLst/>
              <a:rect r="r" b="b" t="t" l="l"/>
              <a:pathLst>
                <a:path h="617601" w="617601">
                  <a:moveTo>
                    <a:pt x="0" y="308737"/>
                  </a:moveTo>
                  <a:cubicBezTo>
                    <a:pt x="0" y="138303"/>
                    <a:pt x="138303" y="0"/>
                    <a:pt x="308737" y="0"/>
                  </a:cubicBezTo>
                  <a:cubicBezTo>
                    <a:pt x="310642" y="0"/>
                    <a:pt x="312547" y="889"/>
                    <a:pt x="313690" y="2413"/>
                  </a:cubicBezTo>
                  <a:lnTo>
                    <a:pt x="308737" y="6350"/>
                  </a:lnTo>
                  <a:lnTo>
                    <a:pt x="308737" y="0"/>
                  </a:lnTo>
                  <a:lnTo>
                    <a:pt x="308737" y="6350"/>
                  </a:lnTo>
                  <a:lnTo>
                    <a:pt x="308737" y="0"/>
                  </a:lnTo>
                  <a:cubicBezTo>
                    <a:pt x="479298" y="0"/>
                    <a:pt x="617601" y="138303"/>
                    <a:pt x="617601" y="308737"/>
                  </a:cubicBezTo>
                  <a:cubicBezTo>
                    <a:pt x="617601" y="311150"/>
                    <a:pt x="616204" y="313309"/>
                    <a:pt x="614045" y="314452"/>
                  </a:cubicBezTo>
                  <a:lnTo>
                    <a:pt x="611251" y="308737"/>
                  </a:lnTo>
                  <a:lnTo>
                    <a:pt x="617601" y="308737"/>
                  </a:lnTo>
                  <a:cubicBezTo>
                    <a:pt x="617601" y="479298"/>
                    <a:pt x="479298" y="617474"/>
                    <a:pt x="308864" y="617474"/>
                  </a:cubicBezTo>
                  <a:lnTo>
                    <a:pt x="308864" y="611124"/>
                  </a:lnTo>
                  <a:lnTo>
                    <a:pt x="308864" y="604774"/>
                  </a:lnTo>
                  <a:lnTo>
                    <a:pt x="308864" y="611124"/>
                  </a:lnTo>
                  <a:lnTo>
                    <a:pt x="308864" y="617474"/>
                  </a:lnTo>
                  <a:cubicBezTo>
                    <a:pt x="138303" y="617601"/>
                    <a:pt x="0" y="479298"/>
                    <a:pt x="0" y="308737"/>
                  </a:cubicBezTo>
                  <a:lnTo>
                    <a:pt x="6350" y="308737"/>
                  </a:lnTo>
                  <a:lnTo>
                    <a:pt x="0" y="308737"/>
                  </a:lnTo>
                  <a:moveTo>
                    <a:pt x="12700" y="308737"/>
                  </a:moveTo>
                  <a:lnTo>
                    <a:pt x="6350" y="308737"/>
                  </a:lnTo>
                  <a:lnTo>
                    <a:pt x="12700" y="308737"/>
                  </a:lnTo>
                  <a:cubicBezTo>
                    <a:pt x="12700" y="472313"/>
                    <a:pt x="145288" y="604901"/>
                    <a:pt x="308737" y="604901"/>
                  </a:cubicBezTo>
                  <a:cubicBezTo>
                    <a:pt x="312293" y="604901"/>
                    <a:pt x="315087" y="607695"/>
                    <a:pt x="315087" y="611251"/>
                  </a:cubicBezTo>
                  <a:cubicBezTo>
                    <a:pt x="315087" y="614807"/>
                    <a:pt x="312293" y="617601"/>
                    <a:pt x="308737" y="617601"/>
                  </a:cubicBezTo>
                  <a:cubicBezTo>
                    <a:pt x="305181" y="617601"/>
                    <a:pt x="302387" y="614807"/>
                    <a:pt x="302387" y="611251"/>
                  </a:cubicBezTo>
                  <a:cubicBezTo>
                    <a:pt x="302387" y="607695"/>
                    <a:pt x="305181" y="604901"/>
                    <a:pt x="308737" y="604901"/>
                  </a:cubicBezTo>
                  <a:cubicBezTo>
                    <a:pt x="472313" y="604901"/>
                    <a:pt x="604774" y="472313"/>
                    <a:pt x="604774" y="308864"/>
                  </a:cubicBezTo>
                  <a:cubicBezTo>
                    <a:pt x="604774" y="306451"/>
                    <a:pt x="606171" y="304292"/>
                    <a:pt x="608330" y="303149"/>
                  </a:cubicBezTo>
                  <a:lnTo>
                    <a:pt x="611124" y="308864"/>
                  </a:lnTo>
                  <a:lnTo>
                    <a:pt x="604774" y="308864"/>
                  </a:lnTo>
                  <a:cubicBezTo>
                    <a:pt x="604901" y="145288"/>
                    <a:pt x="472313" y="12700"/>
                    <a:pt x="308737" y="12700"/>
                  </a:cubicBezTo>
                  <a:cubicBezTo>
                    <a:pt x="306832" y="12700"/>
                    <a:pt x="304927" y="11811"/>
                    <a:pt x="303784" y="10287"/>
                  </a:cubicBezTo>
                  <a:lnTo>
                    <a:pt x="308737" y="6350"/>
                  </a:lnTo>
                  <a:lnTo>
                    <a:pt x="308737" y="12700"/>
                  </a:lnTo>
                  <a:cubicBezTo>
                    <a:pt x="145288" y="12700"/>
                    <a:pt x="12700" y="145288"/>
                    <a:pt x="12700" y="308737"/>
                  </a:cubicBezTo>
                  <a:close/>
                </a:path>
              </a:pathLst>
            </a:custGeom>
            <a:solidFill>
              <a:srgbClr val="FFFFFF"/>
            </a:solidFill>
          </p:spPr>
        </p:sp>
      </p:grpSp>
      <p:sp>
        <p:nvSpPr>
          <p:cNvPr name="Freeform 11" id="11" descr="preencoded.png"/>
          <p:cNvSpPr/>
          <p:nvPr/>
        </p:nvSpPr>
        <p:spPr>
          <a:xfrm flipH="false" flipV="false" rot="0">
            <a:off x="2954647" y="9786468"/>
            <a:ext cx="434579" cy="434579"/>
          </a:xfrm>
          <a:custGeom>
            <a:avLst/>
            <a:gdLst/>
            <a:ahLst/>
            <a:cxnLst/>
            <a:rect r="r" b="b" t="t" l="l"/>
            <a:pathLst>
              <a:path h="434579" w="434579">
                <a:moveTo>
                  <a:pt x="0" y="0"/>
                </a:moveTo>
                <a:lnTo>
                  <a:pt x="434579" y="0"/>
                </a:lnTo>
                <a:lnTo>
                  <a:pt x="434579" y="434578"/>
                </a:lnTo>
                <a:lnTo>
                  <a:pt x="0" y="434578"/>
                </a:lnTo>
                <a:lnTo>
                  <a:pt x="0" y="0"/>
                </a:lnTo>
                <a:close/>
              </a:path>
            </a:pathLst>
          </a:custGeom>
          <a:blipFill>
            <a:blip r:embed="rId3"/>
            <a:stretch>
              <a:fillRect l="0" t="0" r="0" b="0"/>
            </a:stretch>
          </a:blipFill>
        </p:spPr>
      </p:sp>
      <p:grpSp>
        <p:nvGrpSpPr>
          <p:cNvPr name="Group 12" id="12"/>
          <p:cNvGrpSpPr/>
          <p:nvPr/>
        </p:nvGrpSpPr>
        <p:grpSpPr>
          <a:xfrm rot="0">
            <a:off x="3567940" y="9720514"/>
            <a:ext cx="6869824" cy="784979"/>
            <a:chOff x="0" y="0"/>
            <a:chExt cx="9159765" cy="1046638"/>
          </a:xfrm>
        </p:grpSpPr>
        <p:sp>
          <p:nvSpPr>
            <p:cNvPr name="Freeform 13" id="13"/>
            <p:cNvSpPr/>
            <p:nvPr/>
          </p:nvSpPr>
          <p:spPr>
            <a:xfrm flipH="false" flipV="false" rot="0">
              <a:off x="0" y="0"/>
              <a:ext cx="9159765" cy="1046638"/>
            </a:xfrm>
            <a:custGeom>
              <a:avLst/>
              <a:gdLst/>
              <a:ahLst/>
              <a:cxnLst/>
              <a:rect r="r" b="b" t="t" l="l"/>
              <a:pathLst>
                <a:path h="1046638" w="9159765">
                  <a:moveTo>
                    <a:pt x="0" y="0"/>
                  </a:moveTo>
                  <a:lnTo>
                    <a:pt x="9159765" y="0"/>
                  </a:lnTo>
                  <a:lnTo>
                    <a:pt x="9159765" y="1046638"/>
                  </a:lnTo>
                  <a:lnTo>
                    <a:pt x="0" y="1046638"/>
                  </a:lnTo>
                  <a:close/>
                </a:path>
              </a:pathLst>
            </a:custGeom>
            <a:solidFill>
              <a:srgbClr val="000000">
                <a:alpha val="0"/>
              </a:srgbClr>
            </a:solidFill>
          </p:spPr>
        </p:sp>
        <p:sp>
          <p:nvSpPr>
            <p:cNvPr name="TextBox 14" id="14"/>
            <p:cNvSpPr txBox="true"/>
            <p:nvPr/>
          </p:nvSpPr>
          <p:spPr>
            <a:xfrm>
              <a:off x="0" y="-161925"/>
              <a:ext cx="9159765" cy="1208563"/>
            </a:xfrm>
            <a:prstGeom prst="rect">
              <a:avLst/>
            </a:prstGeom>
          </p:spPr>
          <p:txBody>
            <a:bodyPr anchor="t" rtlCol="false" tIns="0" lIns="0" bIns="0" rIns="0"/>
            <a:lstStyle/>
            <a:p>
              <a:pPr algn="l">
                <a:lnSpc>
                  <a:spcPts val="5424"/>
                </a:lnSpc>
              </a:pPr>
              <a:r>
                <a:rPr lang="en-US" sz="3849">
                  <a:solidFill>
                    <a:srgbClr val="3B4E4E"/>
                  </a:solidFill>
                  <a:latin typeface="Shelley Script"/>
                  <a:ea typeface="Shelley Script"/>
                  <a:cs typeface="Shelley Script"/>
                  <a:sym typeface="Shelley Script"/>
                </a:rPr>
                <a:t> Анна Анатоліївна Тимченко</a:t>
              </a:r>
            </a:p>
          </p:txBody>
        </p:sp>
      </p:grpSp>
      <p:sp>
        <p:nvSpPr>
          <p:cNvPr name="Freeform 15" id="15"/>
          <p:cNvSpPr/>
          <p:nvPr/>
        </p:nvSpPr>
        <p:spPr>
          <a:xfrm flipH="false" flipV="false" rot="0">
            <a:off x="11249526" y="0"/>
            <a:ext cx="7038474" cy="10287000"/>
          </a:xfrm>
          <a:custGeom>
            <a:avLst/>
            <a:gdLst/>
            <a:ahLst/>
            <a:cxnLst/>
            <a:rect r="r" b="b" t="t" l="l"/>
            <a:pathLst>
              <a:path h="10287000" w="7038474">
                <a:moveTo>
                  <a:pt x="0" y="0"/>
                </a:moveTo>
                <a:lnTo>
                  <a:pt x="7038474" y="0"/>
                </a:lnTo>
                <a:lnTo>
                  <a:pt x="7038474" y="10287000"/>
                </a:lnTo>
                <a:lnTo>
                  <a:pt x="0" y="10287000"/>
                </a:lnTo>
                <a:lnTo>
                  <a:pt x="0" y="0"/>
                </a:lnTo>
                <a:close/>
              </a:path>
            </a:pathLst>
          </a:custGeom>
          <a:blipFill>
            <a:blip r:embed="rId4"/>
            <a:stretch>
              <a:fillRect l="0" t="0" r="0" b="0"/>
            </a:stretch>
          </a:blipFill>
        </p:spPr>
      </p:sp>
      <p:sp>
        <p:nvSpPr>
          <p:cNvPr name="Freeform 16" id="16"/>
          <p:cNvSpPr/>
          <p:nvPr/>
        </p:nvSpPr>
        <p:spPr>
          <a:xfrm flipH="false" flipV="false" rot="0">
            <a:off x="1212281" y="3818857"/>
            <a:ext cx="8975687" cy="5609804"/>
          </a:xfrm>
          <a:custGeom>
            <a:avLst/>
            <a:gdLst/>
            <a:ahLst/>
            <a:cxnLst/>
            <a:rect r="r" b="b" t="t" l="l"/>
            <a:pathLst>
              <a:path h="5609804" w="8975687">
                <a:moveTo>
                  <a:pt x="0" y="0"/>
                </a:moveTo>
                <a:lnTo>
                  <a:pt x="8975687" y="0"/>
                </a:lnTo>
                <a:lnTo>
                  <a:pt x="8975687" y="5609804"/>
                </a:lnTo>
                <a:lnTo>
                  <a:pt x="0" y="5609804"/>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Freeform 17" id="17"/>
          <p:cNvSpPr/>
          <p:nvPr/>
        </p:nvSpPr>
        <p:spPr>
          <a:xfrm flipH="false" flipV="false" rot="5080138">
            <a:off x="423144" y="828603"/>
            <a:ext cx="2070020" cy="1262712"/>
          </a:xfrm>
          <a:custGeom>
            <a:avLst/>
            <a:gdLst/>
            <a:ahLst/>
            <a:cxnLst/>
            <a:rect r="r" b="b" t="t" l="l"/>
            <a:pathLst>
              <a:path h="1262712" w="2070020">
                <a:moveTo>
                  <a:pt x="0" y="0"/>
                </a:moveTo>
                <a:lnTo>
                  <a:pt x="2070020" y="0"/>
                </a:lnTo>
                <a:lnTo>
                  <a:pt x="2070020" y="1262712"/>
                </a:lnTo>
                <a:lnTo>
                  <a:pt x="0" y="1262712"/>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Freeform 18" id="18"/>
          <p:cNvSpPr/>
          <p:nvPr/>
        </p:nvSpPr>
        <p:spPr>
          <a:xfrm flipH="false" flipV="false" rot="5080138">
            <a:off x="3079004" y="828603"/>
            <a:ext cx="2070020" cy="1262712"/>
          </a:xfrm>
          <a:custGeom>
            <a:avLst/>
            <a:gdLst/>
            <a:ahLst/>
            <a:cxnLst/>
            <a:rect r="r" b="b" t="t" l="l"/>
            <a:pathLst>
              <a:path h="1262712" w="2070020">
                <a:moveTo>
                  <a:pt x="0" y="0"/>
                </a:moveTo>
                <a:lnTo>
                  <a:pt x="2070020" y="0"/>
                </a:lnTo>
                <a:lnTo>
                  <a:pt x="2070020" y="1262712"/>
                </a:lnTo>
                <a:lnTo>
                  <a:pt x="0" y="1262712"/>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Freeform 19" id="19"/>
          <p:cNvSpPr/>
          <p:nvPr/>
        </p:nvSpPr>
        <p:spPr>
          <a:xfrm flipH="false" flipV="false" rot="5080138">
            <a:off x="6115981" y="828603"/>
            <a:ext cx="2070020" cy="1262712"/>
          </a:xfrm>
          <a:custGeom>
            <a:avLst/>
            <a:gdLst/>
            <a:ahLst/>
            <a:cxnLst/>
            <a:rect r="r" b="b" t="t" l="l"/>
            <a:pathLst>
              <a:path h="1262712" w="2070020">
                <a:moveTo>
                  <a:pt x="0" y="0"/>
                </a:moveTo>
                <a:lnTo>
                  <a:pt x="2070020" y="0"/>
                </a:lnTo>
                <a:lnTo>
                  <a:pt x="2070020" y="1262712"/>
                </a:lnTo>
                <a:lnTo>
                  <a:pt x="0" y="1262712"/>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Freeform 20" id="20"/>
          <p:cNvSpPr/>
          <p:nvPr/>
        </p:nvSpPr>
        <p:spPr>
          <a:xfrm flipH="false" flipV="false" rot="5080138">
            <a:off x="9152957" y="828603"/>
            <a:ext cx="2070020" cy="1262712"/>
          </a:xfrm>
          <a:custGeom>
            <a:avLst/>
            <a:gdLst/>
            <a:ahLst/>
            <a:cxnLst/>
            <a:rect r="r" b="b" t="t" l="l"/>
            <a:pathLst>
              <a:path h="1262712" w="2070020">
                <a:moveTo>
                  <a:pt x="0" y="0"/>
                </a:moveTo>
                <a:lnTo>
                  <a:pt x="2070021" y="0"/>
                </a:lnTo>
                <a:lnTo>
                  <a:pt x="2070021" y="1262712"/>
                </a:lnTo>
                <a:lnTo>
                  <a:pt x="0" y="1262712"/>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0" y="0"/>
            <a:ext cx="18288000" cy="10287000"/>
            <a:chOff x="0" y="0"/>
            <a:chExt cx="24384000" cy="13716000"/>
          </a:xfrm>
        </p:grpSpPr>
        <p:sp>
          <p:nvSpPr>
            <p:cNvPr name="Freeform 3" id="3"/>
            <p:cNvSpPr/>
            <p:nvPr/>
          </p:nvSpPr>
          <p:spPr>
            <a:xfrm flipH="false" flipV="false" rot="0">
              <a:off x="0" y="0"/>
              <a:ext cx="24384000" cy="13716000"/>
            </a:xfrm>
            <a:custGeom>
              <a:avLst/>
              <a:gdLst/>
              <a:ahLst/>
              <a:cxnLst/>
              <a:rect r="r" b="b" t="t" l="l"/>
              <a:pathLst>
                <a:path h="13716000" w="24384000">
                  <a:moveTo>
                    <a:pt x="0" y="0"/>
                  </a:moveTo>
                  <a:lnTo>
                    <a:pt x="24384000" y="0"/>
                  </a:lnTo>
                  <a:lnTo>
                    <a:pt x="24384000" y="13716000"/>
                  </a:lnTo>
                  <a:lnTo>
                    <a:pt x="0" y="13716000"/>
                  </a:lnTo>
                  <a:close/>
                </a:path>
              </a:pathLst>
            </a:custGeom>
            <a:solidFill>
              <a:srgbClr val="F9F4BE"/>
            </a:solidFill>
          </p:spPr>
        </p:sp>
      </p:grpSp>
      <p:grpSp>
        <p:nvGrpSpPr>
          <p:cNvPr name="Group 4" id="4"/>
          <p:cNvGrpSpPr/>
          <p:nvPr/>
        </p:nvGrpSpPr>
        <p:grpSpPr>
          <a:xfrm rot="0">
            <a:off x="0" y="0"/>
            <a:ext cx="18288000" cy="10287000"/>
            <a:chOff x="0" y="0"/>
            <a:chExt cx="24384000" cy="13716000"/>
          </a:xfrm>
        </p:grpSpPr>
        <p:sp>
          <p:nvSpPr>
            <p:cNvPr name="Freeform 5" id="5"/>
            <p:cNvSpPr/>
            <p:nvPr/>
          </p:nvSpPr>
          <p:spPr>
            <a:xfrm flipH="false" flipV="false" rot="0">
              <a:off x="0" y="0"/>
              <a:ext cx="24384000" cy="13716000"/>
            </a:xfrm>
            <a:custGeom>
              <a:avLst/>
              <a:gdLst/>
              <a:ahLst/>
              <a:cxnLst/>
              <a:rect r="r" b="b" t="t" l="l"/>
              <a:pathLst>
                <a:path h="13716000" w="24384000">
                  <a:moveTo>
                    <a:pt x="0" y="0"/>
                  </a:moveTo>
                  <a:lnTo>
                    <a:pt x="24384000" y="0"/>
                  </a:lnTo>
                  <a:lnTo>
                    <a:pt x="24384000" y="13716000"/>
                  </a:lnTo>
                  <a:lnTo>
                    <a:pt x="0" y="13716000"/>
                  </a:lnTo>
                  <a:close/>
                </a:path>
              </a:pathLst>
            </a:custGeom>
            <a:solidFill>
              <a:srgbClr val="FFFDE6"/>
            </a:solidFill>
          </p:spPr>
        </p:sp>
      </p:grpSp>
      <p:sp>
        <p:nvSpPr>
          <p:cNvPr name="Freeform 6" id="6" descr="preencoded.png"/>
          <p:cNvSpPr/>
          <p:nvPr/>
        </p:nvSpPr>
        <p:spPr>
          <a:xfrm flipH="false" flipV="false" rot="0">
            <a:off x="11430000" y="0"/>
            <a:ext cx="6858000" cy="10287000"/>
          </a:xfrm>
          <a:custGeom>
            <a:avLst/>
            <a:gdLst/>
            <a:ahLst/>
            <a:cxnLst/>
            <a:rect r="r" b="b" t="t" l="l"/>
            <a:pathLst>
              <a:path h="10287000" w="6858000">
                <a:moveTo>
                  <a:pt x="0" y="0"/>
                </a:moveTo>
                <a:lnTo>
                  <a:pt x="6858000" y="0"/>
                </a:lnTo>
                <a:lnTo>
                  <a:pt x="6858000" y="10287000"/>
                </a:lnTo>
                <a:lnTo>
                  <a:pt x="0" y="10287000"/>
                </a:lnTo>
                <a:lnTo>
                  <a:pt x="0" y="0"/>
                </a:lnTo>
                <a:close/>
              </a:path>
            </a:pathLst>
          </a:custGeom>
          <a:blipFill>
            <a:blip r:embed="rId3"/>
            <a:stretch>
              <a:fillRect l="0" t="0" r="0" b="0"/>
            </a:stretch>
          </a:blipFill>
        </p:spPr>
      </p:sp>
      <p:grpSp>
        <p:nvGrpSpPr>
          <p:cNvPr name="Group 7" id="7"/>
          <p:cNvGrpSpPr/>
          <p:nvPr/>
        </p:nvGrpSpPr>
        <p:grpSpPr>
          <a:xfrm rot="0">
            <a:off x="992238" y="1220391"/>
            <a:ext cx="9445526" cy="2657921"/>
            <a:chOff x="0" y="0"/>
            <a:chExt cx="12594035" cy="3543895"/>
          </a:xfrm>
        </p:grpSpPr>
        <p:sp>
          <p:nvSpPr>
            <p:cNvPr name="Freeform 8" id="8"/>
            <p:cNvSpPr/>
            <p:nvPr/>
          </p:nvSpPr>
          <p:spPr>
            <a:xfrm flipH="false" flipV="false" rot="0">
              <a:off x="0" y="0"/>
              <a:ext cx="12594035" cy="3543895"/>
            </a:xfrm>
            <a:custGeom>
              <a:avLst/>
              <a:gdLst/>
              <a:ahLst/>
              <a:cxnLst/>
              <a:rect r="r" b="b" t="t" l="l"/>
              <a:pathLst>
                <a:path h="3543895" w="12594035">
                  <a:moveTo>
                    <a:pt x="0" y="0"/>
                  </a:moveTo>
                  <a:lnTo>
                    <a:pt x="12594035" y="0"/>
                  </a:lnTo>
                  <a:lnTo>
                    <a:pt x="12594035" y="3543895"/>
                  </a:lnTo>
                  <a:lnTo>
                    <a:pt x="0" y="3543895"/>
                  </a:lnTo>
                  <a:close/>
                </a:path>
              </a:pathLst>
            </a:custGeom>
            <a:solidFill>
              <a:srgbClr val="000000">
                <a:alpha val="0"/>
              </a:srgbClr>
            </a:solidFill>
          </p:spPr>
        </p:sp>
        <p:sp>
          <p:nvSpPr>
            <p:cNvPr name="TextBox 9" id="9"/>
            <p:cNvSpPr txBox="true"/>
            <p:nvPr/>
          </p:nvSpPr>
          <p:spPr>
            <a:xfrm>
              <a:off x="0" y="-57150"/>
              <a:ext cx="12594035" cy="3601045"/>
            </a:xfrm>
            <a:prstGeom prst="rect">
              <a:avLst/>
            </a:prstGeom>
          </p:spPr>
          <p:txBody>
            <a:bodyPr anchor="t" rtlCol="false" tIns="0" lIns="0" bIns="0" rIns="0"/>
            <a:lstStyle/>
            <a:p>
              <a:pPr algn="l">
                <a:lnSpc>
                  <a:spcPts val="6937"/>
                </a:lnSpc>
              </a:pPr>
              <a:r>
                <a:rPr lang="en-US" sz="5562" b="true">
                  <a:solidFill>
                    <a:srgbClr val="233939"/>
                  </a:solidFill>
                  <a:latin typeface="Arimo Bold"/>
                  <a:ea typeface="Arimo Bold"/>
                  <a:cs typeface="Arimo Bold"/>
                  <a:sym typeface="Arimo Bold"/>
                </a:rPr>
                <a:t>Всесвітній день жаби: святкуємо разом з дітьми!</a:t>
              </a:r>
            </a:p>
          </p:txBody>
        </p:sp>
      </p:grpSp>
      <p:grpSp>
        <p:nvGrpSpPr>
          <p:cNvPr name="Group 10" id="10"/>
          <p:cNvGrpSpPr/>
          <p:nvPr/>
        </p:nvGrpSpPr>
        <p:grpSpPr>
          <a:xfrm rot="0">
            <a:off x="992238" y="4000954"/>
            <a:ext cx="9445526" cy="2575030"/>
            <a:chOff x="0" y="0"/>
            <a:chExt cx="12594035" cy="3433373"/>
          </a:xfrm>
        </p:grpSpPr>
        <p:sp>
          <p:nvSpPr>
            <p:cNvPr name="Freeform 11" id="11"/>
            <p:cNvSpPr/>
            <p:nvPr/>
          </p:nvSpPr>
          <p:spPr>
            <a:xfrm flipH="false" flipV="false" rot="0">
              <a:off x="0" y="0"/>
              <a:ext cx="12594035" cy="3433373"/>
            </a:xfrm>
            <a:custGeom>
              <a:avLst/>
              <a:gdLst/>
              <a:ahLst/>
              <a:cxnLst/>
              <a:rect r="r" b="b" t="t" l="l"/>
              <a:pathLst>
                <a:path h="3433373" w="12594035">
                  <a:moveTo>
                    <a:pt x="0" y="0"/>
                  </a:moveTo>
                  <a:lnTo>
                    <a:pt x="12594035" y="0"/>
                  </a:lnTo>
                  <a:lnTo>
                    <a:pt x="12594035" y="3433373"/>
                  </a:lnTo>
                  <a:lnTo>
                    <a:pt x="0" y="3433373"/>
                  </a:lnTo>
                  <a:close/>
                </a:path>
              </a:pathLst>
            </a:custGeom>
            <a:solidFill>
              <a:srgbClr val="000000">
                <a:alpha val="0"/>
              </a:srgbClr>
            </a:solidFill>
          </p:spPr>
        </p:sp>
        <p:sp>
          <p:nvSpPr>
            <p:cNvPr name="TextBox 12" id="12"/>
            <p:cNvSpPr txBox="true"/>
            <p:nvPr/>
          </p:nvSpPr>
          <p:spPr>
            <a:xfrm>
              <a:off x="0" y="-161925"/>
              <a:ext cx="12594035" cy="3595298"/>
            </a:xfrm>
            <a:prstGeom prst="rect">
              <a:avLst/>
            </a:prstGeom>
          </p:spPr>
          <p:txBody>
            <a:bodyPr anchor="t" rtlCol="false" tIns="0" lIns="0" bIns="0" rIns="0"/>
            <a:lstStyle/>
            <a:p>
              <a:pPr algn="l">
                <a:lnSpc>
                  <a:spcPts val="4051"/>
                </a:lnSpc>
              </a:pPr>
              <a:r>
                <a:rPr lang="en-US" sz="2487">
                  <a:solidFill>
                    <a:srgbClr val="3B4E4E"/>
                  </a:solidFill>
                  <a:latin typeface="Overpass Light"/>
                  <a:ea typeface="Overpass Light"/>
                  <a:cs typeface="Overpass Light"/>
                  <a:sym typeface="Overpass Light"/>
                </a:rPr>
                <a:t>Вітаємо вас на презентації, присвяченій Всесвітньому дню жаби, який відзначається 20 березня! Це особливе екологічне свято, що привертає увагу до збереження цих дивовижних земноводних, які відіграють надзвичайно важливу роль у підтримці балансу в природі.</a:t>
              </a:r>
            </a:p>
          </p:txBody>
        </p:sp>
      </p:grpSp>
      <p:grpSp>
        <p:nvGrpSpPr>
          <p:cNvPr name="Group 13" id="13"/>
          <p:cNvGrpSpPr/>
          <p:nvPr/>
        </p:nvGrpSpPr>
        <p:grpSpPr>
          <a:xfrm rot="0">
            <a:off x="992238" y="6533234"/>
            <a:ext cx="9445526" cy="2575030"/>
            <a:chOff x="0" y="0"/>
            <a:chExt cx="12594035" cy="3433373"/>
          </a:xfrm>
        </p:grpSpPr>
        <p:sp>
          <p:nvSpPr>
            <p:cNvPr name="Freeform 14" id="14"/>
            <p:cNvSpPr/>
            <p:nvPr/>
          </p:nvSpPr>
          <p:spPr>
            <a:xfrm flipH="false" flipV="false" rot="0">
              <a:off x="0" y="0"/>
              <a:ext cx="12594035" cy="3433373"/>
            </a:xfrm>
            <a:custGeom>
              <a:avLst/>
              <a:gdLst/>
              <a:ahLst/>
              <a:cxnLst/>
              <a:rect r="r" b="b" t="t" l="l"/>
              <a:pathLst>
                <a:path h="3433373" w="12594035">
                  <a:moveTo>
                    <a:pt x="0" y="0"/>
                  </a:moveTo>
                  <a:lnTo>
                    <a:pt x="12594035" y="0"/>
                  </a:lnTo>
                  <a:lnTo>
                    <a:pt x="12594035" y="3433373"/>
                  </a:lnTo>
                  <a:lnTo>
                    <a:pt x="0" y="3433373"/>
                  </a:lnTo>
                  <a:close/>
                </a:path>
              </a:pathLst>
            </a:custGeom>
            <a:solidFill>
              <a:srgbClr val="000000">
                <a:alpha val="0"/>
              </a:srgbClr>
            </a:solidFill>
          </p:spPr>
        </p:sp>
        <p:sp>
          <p:nvSpPr>
            <p:cNvPr name="TextBox 15" id="15"/>
            <p:cNvSpPr txBox="true"/>
            <p:nvPr/>
          </p:nvSpPr>
          <p:spPr>
            <a:xfrm>
              <a:off x="0" y="-161925"/>
              <a:ext cx="12594035" cy="3595298"/>
            </a:xfrm>
            <a:prstGeom prst="rect">
              <a:avLst/>
            </a:prstGeom>
          </p:spPr>
          <p:txBody>
            <a:bodyPr anchor="t" rtlCol="false" tIns="0" lIns="0" bIns="0" rIns="0"/>
            <a:lstStyle/>
            <a:p>
              <a:pPr algn="l">
                <a:lnSpc>
                  <a:spcPts val="4051"/>
                </a:lnSpc>
              </a:pPr>
              <a:r>
                <a:rPr lang="en-US" sz="2487">
                  <a:solidFill>
                    <a:srgbClr val="3B4E4E"/>
                  </a:solidFill>
                  <a:latin typeface="Overpass Light"/>
                  <a:ea typeface="Overpass Light"/>
                  <a:cs typeface="Overpass Light"/>
                  <a:sym typeface="Overpass Light"/>
                </a:rPr>
                <a:t>Протягом нашої презентації ми дізнаємося про унікальні особливості жаб, чому вони важливі для екосистеми, та як ми можемо долучитися до їх захисту. Також ми запропонуємо цікаві способи відсвяткувати цей день разом з дітьми, поєднавши розваги з екологічною освітою.</a:t>
              </a:r>
            </a:p>
          </p:txBody>
        </p:sp>
      </p:grpSp>
    </p:spTree>
  </p:cSld>
  <p:clrMapOvr>
    <a:masterClrMapping/>
  </p:clrMapOvr>
  <p:transition spd="fast">
    <p:circle/>
  </p:transition>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0" y="0"/>
            <a:ext cx="18288000" cy="10287000"/>
            <a:chOff x="0" y="0"/>
            <a:chExt cx="24384000" cy="13716000"/>
          </a:xfrm>
        </p:grpSpPr>
        <p:sp>
          <p:nvSpPr>
            <p:cNvPr name="Freeform 3" id="3"/>
            <p:cNvSpPr/>
            <p:nvPr/>
          </p:nvSpPr>
          <p:spPr>
            <a:xfrm flipH="false" flipV="false" rot="0">
              <a:off x="0" y="0"/>
              <a:ext cx="24384000" cy="13716000"/>
            </a:xfrm>
            <a:custGeom>
              <a:avLst/>
              <a:gdLst/>
              <a:ahLst/>
              <a:cxnLst/>
              <a:rect r="r" b="b" t="t" l="l"/>
              <a:pathLst>
                <a:path h="13716000" w="24384000">
                  <a:moveTo>
                    <a:pt x="0" y="0"/>
                  </a:moveTo>
                  <a:lnTo>
                    <a:pt x="24384000" y="0"/>
                  </a:lnTo>
                  <a:lnTo>
                    <a:pt x="24384000" y="13716000"/>
                  </a:lnTo>
                  <a:lnTo>
                    <a:pt x="0" y="13716000"/>
                  </a:lnTo>
                  <a:close/>
                </a:path>
              </a:pathLst>
            </a:custGeom>
            <a:solidFill>
              <a:srgbClr val="F9F4BE"/>
            </a:solidFill>
          </p:spPr>
        </p:sp>
      </p:grpSp>
      <p:grpSp>
        <p:nvGrpSpPr>
          <p:cNvPr name="Group 4" id="4"/>
          <p:cNvGrpSpPr/>
          <p:nvPr/>
        </p:nvGrpSpPr>
        <p:grpSpPr>
          <a:xfrm rot="0">
            <a:off x="0" y="0"/>
            <a:ext cx="18288000" cy="10287000"/>
            <a:chOff x="0" y="0"/>
            <a:chExt cx="24384000" cy="13716000"/>
          </a:xfrm>
        </p:grpSpPr>
        <p:sp>
          <p:nvSpPr>
            <p:cNvPr name="Freeform 5" id="5"/>
            <p:cNvSpPr/>
            <p:nvPr/>
          </p:nvSpPr>
          <p:spPr>
            <a:xfrm flipH="false" flipV="false" rot="0">
              <a:off x="0" y="0"/>
              <a:ext cx="24384000" cy="13716000"/>
            </a:xfrm>
            <a:custGeom>
              <a:avLst/>
              <a:gdLst/>
              <a:ahLst/>
              <a:cxnLst/>
              <a:rect r="r" b="b" t="t" l="l"/>
              <a:pathLst>
                <a:path h="13716000" w="24384000">
                  <a:moveTo>
                    <a:pt x="0" y="0"/>
                  </a:moveTo>
                  <a:lnTo>
                    <a:pt x="24384000" y="0"/>
                  </a:lnTo>
                  <a:lnTo>
                    <a:pt x="24384000" y="13716000"/>
                  </a:lnTo>
                  <a:lnTo>
                    <a:pt x="0" y="13716000"/>
                  </a:lnTo>
                  <a:close/>
                </a:path>
              </a:pathLst>
            </a:custGeom>
            <a:solidFill>
              <a:srgbClr val="FFFDE6"/>
            </a:solidFill>
          </p:spPr>
        </p:sp>
      </p:grpSp>
      <p:sp>
        <p:nvSpPr>
          <p:cNvPr name="Freeform 6" id="6" descr="preencoded.png"/>
          <p:cNvSpPr/>
          <p:nvPr/>
        </p:nvSpPr>
        <p:spPr>
          <a:xfrm flipH="false" flipV="false" rot="0">
            <a:off x="11430000" y="0"/>
            <a:ext cx="6858000" cy="10287000"/>
          </a:xfrm>
          <a:custGeom>
            <a:avLst/>
            <a:gdLst/>
            <a:ahLst/>
            <a:cxnLst/>
            <a:rect r="r" b="b" t="t" l="l"/>
            <a:pathLst>
              <a:path h="10287000" w="6858000">
                <a:moveTo>
                  <a:pt x="0" y="0"/>
                </a:moveTo>
                <a:lnTo>
                  <a:pt x="6858000" y="0"/>
                </a:lnTo>
                <a:lnTo>
                  <a:pt x="6858000" y="10287000"/>
                </a:lnTo>
                <a:lnTo>
                  <a:pt x="0" y="10287000"/>
                </a:lnTo>
                <a:lnTo>
                  <a:pt x="0" y="0"/>
                </a:lnTo>
                <a:close/>
              </a:path>
            </a:pathLst>
          </a:custGeom>
          <a:blipFill>
            <a:blip r:embed="rId3"/>
            <a:stretch>
              <a:fillRect l="0" t="0" r="0" b="0"/>
            </a:stretch>
          </a:blipFill>
        </p:spPr>
      </p:sp>
      <p:grpSp>
        <p:nvGrpSpPr>
          <p:cNvPr name="Group 7" id="7"/>
          <p:cNvGrpSpPr/>
          <p:nvPr/>
        </p:nvGrpSpPr>
        <p:grpSpPr>
          <a:xfrm rot="0">
            <a:off x="868413" y="659624"/>
            <a:ext cx="9217819" cy="988648"/>
            <a:chOff x="0" y="0"/>
            <a:chExt cx="12290425" cy="1318198"/>
          </a:xfrm>
        </p:grpSpPr>
        <p:sp>
          <p:nvSpPr>
            <p:cNvPr name="Freeform 8" id="8"/>
            <p:cNvSpPr/>
            <p:nvPr/>
          </p:nvSpPr>
          <p:spPr>
            <a:xfrm flipH="false" flipV="false" rot="0">
              <a:off x="0" y="0"/>
              <a:ext cx="12290425" cy="1318198"/>
            </a:xfrm>
            <a:custGeom>
              <a:avLst/>
              <a:gdLst/>
              <a:ahLst/>
              <a:cxnLst/>
              <a:rect r="r" b="b" t="t" l="l"/>
              <a:pathLst>
                <a:path h="1318198" w="12290425">
                  <a:moveTo>
                    <a:pt x="0" y="0"/>
                  </a:moveTo>
                  <a:lnTo>
                    <a:pt x="12290425" y="0"/>
                  </a:lnTo>
                  <a:lnTo>
                    <a:pt x="12290425" y="1318198"/>
                  </a:lnTo>
                  <a:lnTo>
                    <a:pt x="0" y="1318198"/>
                  </a:lnTo>
                  <a:close/>
                </a:path>
              </a:pathLst>
            </a:custGeom>
            <a:solidFill>
              <a:srgbClr val="000000">
                <a:alpha val="0"/>
              </a:srgbClr>
            </a:solidFill>
          </p:spPr>
        </p:sp>
        <p:sp>
          <p:nvSpPr>
            <p:cNvPr name="TextBox 9" id="9"/>
            <p:cNvSpPr txBox="true"/>
            <p:nvPr/>
          </p:nvSpPr>
          <p:spPr>
            <a:xfrm>
              <a:off x="0" y="-38100"/>
              <a:ext cx="12290425" cy="1356298"/>
            </a:xfrm>
            <a:prstGeom prst="rect">
              <a:avLst/>
            </a:prstGeom>
          </p:spPr>
          <p:txBody>
            <a:bodyPr anchor="t" rtlCol="false" tIns="0" lIns="0" bIns="0" rIns="0"/>
            <a:lstStyle/>
            <a:p>
              <a:pPr algn="l">
                <a:lnSpc>
                  <a:spcPts val="6062"/>
                </a:lnSpc>
              </a:pPr>
              <a:r>
                <a:rPr lang="en-US" sz="4875" b="true">
                  <a:solidFill>
                    <a:srgbClr val="233939"/>
                  </a:solidFill>
                  <a:latin typeface="Arimo Bold"/>
                  <a:ea typeface="Arimo Bold"/>
                  <a:cs typeface="Arimo Bold"/>
                  <a:sym typeface="Arimo Bold"/>
                </a:rPr>
                <a:t>Дивовижні особливості жаб</a:t>
              </a:r>
            </a:p>
          </p:txBody>
        </p:sp>
      </p:grpSp>
      <p:grpSp>
        <p:nvGrpSpPr>
          <p:cNvPr name="Group 10" id="10"/>
          <p:cNvGrpSpPr/>
          <p:nvPr/>
        </p:nvGrpSpPr>
        <p:grpSpPr>
          <a:xfrm rot="0">
            <a:off x="863650" y="2015579"/>
            <a:ext cx="4732139" cy="3442841"/>
            <a:chOff x="0" y="0"/>
            <a:chExt cx="6309518" cy="4590455"/>
          </a:xfrm>
        </p:grpSpPr>
        <p:sp>
          <p:nvSpPr>
            <p:cNvPr name="Freeform 11" id="11"/>
            <p:cNvSpPr/>
            <p:nvPr/>
          </p:nvSpPr>
          <p:spPr>
            <a:xfrm flipH="false" flipV="false" rot="0">
              <a:off x="6350" y="6350"/>
              <a:ext cx="6296787" cy="4577715"/>
            </a:xfrm>
            <a:custGeom>
              <a:avLst/>
              <a:gdLst/>
              <a:ahLst/>
              <a:cxnLst/>
              <a:rect r="r" b="b" t="t" l="l"/>
              <a:pathLst>
                <a:path h="4577715" w="6296787">
                  <a:moveTo>
                    <a:pt x="0" y="138938"/>
                  </a:moveTo>
                  <a:cubicBezTo>
                    <a:pt x="0" y="62230"/>
                    <a:pt x="62230" y="0"/>
                    <a:pt x="139065" y="0"/>
                  </a:cubicBezTo>
                  <a:lnTo>
                    <a:pt x="6157722" y="0"/>
                  </a:lnTo>
                  <a:cubicBezTo>
                    <a:pt x="6234557" y="0"/>
                    <a:pt x="6296787" y="62230"/>
                    <a:pt x="6296787" y="138938"/>
                  </a:cubicBezTo>
                  <a:lnTo>
                    <a:pt x="6296787" y="4438777"/>
                  </a:lnTo>
                  <a:cubicBezTo>
                    <a:pt x="6296787" y="4515485"/>
                    <a:pt x="6234557" y="4577715"/>
                    <a:pt x="6157722" y="4577715"/>
                  </a:cubicBezTo>
                  <a:lnTo>
                    <a:pt x="139065" y="4577715"/>
                  </a:lnTo>
                  <a:cubicBezTo>
                    <a:pt x="62230" y="4577715"/>
                    <a:pt x="0" y="4515612"/>
                    <a:pt x="0" y="4438777"/>
                  </a:cubicBezTo>
                  <a:close/>
                </a:path>
              </a:pathLst>
            </a:custGeom>
            <a:solidFill>
              <a:srgbClr val="DDEEE6"/>
            </a:solidFill>
          </p:spPr>
        </p:sp>
        <p:sp>
          <p:nvSpPr>
            <p:cNvPr name="Freeform 12" id="12"/>
            <p:cNvSpPr/>
            <p:nvPr/>
          </p:nvSpPr>
          <p:spPr>
            <a:xfrm flipH="false" flipV="false" rot="0">
              <a:off x="0" y="0"/>
              <a:ext cx="6309487" cy="4590415"/>
            </a:xfrm>
            <a:custGeom>
              <a:avLst/>
              <a:gdLst/>
              <a:ahLst/>
              <a:cxnLst/>
              <a:rect r="r" b="b" t="t" l="l"/>
              <a:pathLst>
                <a:path h="4590415" w="6309487">
                  <a:moveTo>
                    <a:pt x="0" y="145288"/>
                  </a:moveTo>
                  <a:cubicBezTo>
                    <a:pt x="0" y="65024"/>
                    <a:pt x="65151" y="0"/>
                    <a:pt x="145415" y="0"/>
                  </a:cubicBezTo>
                  <a:lnTo>
                    <a:pt x="6164072" y="0"/>
                  </a:lnTo>
                  <a:lnTo>
                    <a:pt x="6164072" y="6350"/>
                  </a:lnTo>
                  <a:lnTo>
                    <a:pt x="6164072" y="0"/>
                  </a:lnTo>
                  <a:cubicBezTo>
                    <a:pt x="6244336" y="0"/>
                    <a:pt x="6309487" y="65024"/>
                    <a:pt x="6309487" y="145288"/>
                  </a:cubicBezTo>
                  <a:lnTo>
                    <a:pt x="6303137" y="145288"/>
                  </a:lnTo>
                  <a:lnTo>
                    <a:pt x="6309487" y="145288"/>
                  </a:lnTo>
                  <a:lnTo>
                    <a:pt x="6309487" y="4445127"/>
                  </a:lnTo>
                  <a:lnTo>
                    <a:pt x="6303137" y="4445127"/>
                  </a:lnTo>
                  <a:lnTo>
                    <a:pt x="6309487" y="4445127"/>
                  </a:lnTo>
                  <a:cubicBezTo>
                    <a:pt x="6309487" y="4525391"/>
                    <a:pt x="6244336" y="4590415"/>
                    <a:pt x="6164072" y="4590415"/>
                  </a:cubicBezTo>
                  <a:lnTo>
                    <a:pt x="6164072" y="4584065"/>
                  </a:lnTo>
                  <a:lnTo>
                    <a:pt x="6164072" y="4590415"/>
                  </a:lnTo>
                  <a:lnTo>
                    <a:pt x="145415" y="4590415"/>
                  </a:lnTo>
                  <a:lnTo>
                    <a:pt x="145415" y="4584065"/>
                  </a:lnTo>
                  <a:lnTo>
                    <a:pt x="145415" y="4590415"/>
                  </a:lnTo>
                  <a:cubicBezTo>
                    <a:pt x="65151" y="4590415"/>
                    <a:pt x="0" y="4525391"/>
                    <a:pt x="0" y="4445127"/>
                  </a:cubicBezTo>
                  <a:lnTo>
                    <a:pt x="0" y="145288"/>
                  </a:lnTo>
                  <a:lnTo>
                    <a:pt x="6350" y="145288"/>
                  </a:lnTo>
                  <a:lnTo>
                    <a:pt x="0" y="145288"/>
                  </a:lnTo>
                  <a:moveTo>
                    <a:pt x="12700" y="145288"/>
                  </a:moveTo>
                  <a:lnTo>
                    <a:pt x="12700" y="4445127"/>
                  </a:lnTo>
                  <a:lnTo>
                    <a:pt x="6350" y="4445127"/>
                  </a:lnTo>
                  <a:lnTo>
                    <a:pt x="12700" y="4445127"/>
                  </a:lnTo>
                  <a:cubicBezTo>
                    <a:pt x="12700" y="4518406"/>
                    <a:pt x="72136" y="4577715"/>
                    <a:pt x="145415" y="4577715"/>
                  </a:cubicBezTo>
                  <a:lnTo>
                    <a:pt x="6164072" y="4577715"/>
                  </a:lnTo>
                  <a:cubicBezTo>
                    <a:pt x="6237351" y="4577715"/>
                    <a:pt x="6296787" y="4518406"/>
                    <a:pt x="6296787" y="4445127"/>
                  </a:cubicBezTo>
                  <a:lnTo>
                    <a:pt x="6296787" y="145288"/>
                  </a:lnTo>
                  <a:cubicBezTo>
                    <a:pt x="6296787" y="72009"/>
                    <a:pt x="6237478" y="12700"/>
                    <a:pt x="6164072" y="12700"/>
                  </a:cubicBezTo>
                  <a:lnTo>
                    <a:pt x="145415" y="12700"/>
                  </a:lnTo>
                  <a:lnTo>
                    <a:pt x="145415" y="6350"/>
                  </a:lnTo>
                  <a:lnTo>
                    <a:pt x="145415" y="12700"/>
                  </a:lnTo>
                  <a:cubicBezTo>
                    <a:pt x="72136" y="12700"/>
                    <a:pt x="12700" y="72009"/>
                    <a:pt x="12700" y="145288"/>
                  </a:cubicBezTo>
                  <a:close/>
                </a:path>
              </a:pathLst>
            </a:custGeom>
            <a:solidFill>
              <a:srgbClr val="C3D4CC"/>
            </a:solidFill>
          </p:spPr>
        </p:sp>
      </p:grpSp>
      <p:grpSp>
        <p:nvGrpSpPr>
          <p:cNvPr name="Group 13" id="13"/>
          <p:cNvGrpSpPr/>
          <p:nvPr/>
        </p:nvGrpSpPr>
        <p:grpSpPr>
          <a:xfrm rot="0">
            <a:off x="1126034" y="2277964"/>
            <a:ext cx="3101429" cy="387697"/>
            <a:chOff x="0" y="0"/>
            <a:chExt cx="4135238" cy="516930"/>
          </a:xfrm>
        </p:grpSpPr>
        <p:sp>
          <p:nvSpPr>
            <p:cNvPr name="Freeform 14" id="14"/>
            <p:cNvSpPr/>
            <p:nvPr/>
          </p:nvSpPr>
          <p:spPr>
            <a:xfrm flipH="false" flipV="false" rot="0">
              <a:off x="0" y="0"/>
              <a:ext cx="4135238" cy="516930"/>
            </a:xfrm>
            <a:custGeom>
              <a:avLst/>
              <a:gdLst/>
              <a:ahLst/>
              <a:cxnLst/>
              <a:rect r="r" b="b" t="t" l="l"/>
              <a:pathLst>
                <a:path h="516930" w="4135238">
                  <a:moveTo>
                    <a:pt x="0" y="0"/>
                  </a:moveTo>
                  <a:lnTo>
                    <a:pt x="4135238" y="0"/>
                  </a:lnTo>
                  <a:lnTo>
                    <a:pt x="4135238" y="516930"/>
                  </a:lnTo>
                  <a:lnTo>
                    <a:pt x="0" y="516930"/>
                  </a:lnTo>
                  <a:close/>
                </a:path>
              </a:pathLst>
            </a:custGeom>
            <a:solidFill>
              <a:srgbClr val="000000">
                <a:alpha val="0"/>
              </a:srgbClr>
            </a:solidFill>
          </p:spPr>
        </p:sp>
        <p:sp>
          <p:nvSpPr>
            <p:cNvPr name="TextBox 15" id="15"/>
            <p:cNvSpPr txBox="true"/>
            <p:nvPr/>
          </p:nvSpPr>
          <p:spPr>
            <a:xfrm>
              <a:off x="0" y="-9525"/>
              <a:ext cx="4135238" cy="526455"/>
            </a:xfrm>
            <a:prstGeom prst="rect">
              <a:avLst/>
            </a:prstGeom>
          </p:spPr>
          <p:txBody>
            <a:bodyPr anchor="t" rtlCol="false" tIns="0" lIns="0" bIns="0" rIns="0"/>
            <a:lstStyle/>
            <a:p>
              <a:pPr algn="l">
                <a:lnSpc>
                  <a:spcPts val="2999"/>
                </a:lnSpc>
              </a:pPr>
              <a:r>
                <a:rPr lang="en-US" sz="2437" b="true">
                  <a:solidFill>
                    <a:srgbClr val="3B4E4E"/>
                  </a:solidFill>
                  <a:latin typeface="Arimo Bold"/>
                  <a:ea typeface="Arimo Bold"/>
                  <a:cs typeface="Arimo Bold"/>
                  <a:sym typeface="Arimo Bold"/>
                </a:rPr>
                <a:t>Незвичне пиття</a:t>
              </a:r>
            </a:p>
          </p:txBody>
        </p:sp>
      </p:grpSp>
      <p:grpSp>
        <p:nvGrpSpPr>
          <p:cNvPr name="Group 16" id="16"/>
          <p:cNvGrpSpPr/>
          <p:nvPr/>
        </p:nvGrpSpPr>
        <p:grpSpPr>
          <a:xfrm rot="0">
            <a:off x="1126034" y="2814489"/>
            <a:ext cx="4207371" cy="1984622"/>
            <a:chOff x="0" y="0"/>
            <a:chExt cx="5609828" cy="2646163"/>
          </a:xfrm>
        </p:grpSpPr>
        <p:sp>
          <p:nvSpPr>
            <p:cNvPr name="Freeform 17" id="17"/>
            <p:cNvSpPr/>
            <p:nvPr/>
          </p:nvSpPr>
          <p:spPr>
            <a:xfrm flipH="false" flipV="false" rot="0">
              <a:off x="0" y="0"/>
              <a:ext cx="5609829" cy="2646163"/>
            </a:xfrm>
            <a:custGeom>
              <a:avLst/>
              <a:gdLst/>
              <a:ahLst/>
              <a:cxnLst/>
              <a:rect r="r" b="b" t="t" l="l"/>
              <a:pathLst>
                <a:path h="2646163" w="5609829">
                  <a:moveTo>
                    <a:pt x="0" y="0"/>
                  </a:moveTo>
                  <a:lnTo>
                    <a:pt x="5609829" y="0"/>
                  </a:lnTo>
                  <a:lnTo>
                    <a:pt x="5609829" y="2646163"/>
                  </a:lnTo>
                  <a:lnTo>
                    <a:pt x="0" y="2646163"/>
                  </a:lnTo>
                  <a:close/>
                </a:path>
              </a:pathLst>
            </a:custGeom>
            <a:solidFill>
              <a:srgbClr val="000000">
                <a:alpha val="0"/>
              </a:srgbClr>
            </a:solidFill>
          </p:spPr>
        </p:sp>
        <p:sp>
          <p:nvSpPr>
            <p:cNvPr name="TextBox 18" id="18"/>
            <p:cNvSpPr txBox="true"/>
            <p:nvPr/>
          </p:nvSpPr>
          <p:spPr>
            <a:xfrm>
              <a:off x="0" y="-133350"/>
              <a:ext cx="5609828" cy="2779513"/>
            </a:xfrm>
            <a:prstGeom prst="rect">
              <a:avLst/>
            </a:prstGeom>
          </p:spPr>
          <p:txBody>
            <a:bodyPr anchor="t" rtlCol="false" tIns="0" lIns="0" bIns="0" rIns="0"/>
            <a:lstStyle/>
            <a:p>
              <a:pPr algn="l">
                <a:lnSpc>
                  <a:spcPts val="3125"/>
                </a:lnSpc>
              </a:pPr>
              <a:r>
                <a:rPr lang="en-US" sz="1937">
                  <a:solidFill>
                    <a:srgbClr val="3B4E4E"/>
                  </a:solidFill>
                  <a:latin typeface="Overpass Light"/>
                  <a:ea typeface="Overpass Light"/>
                  <a:cs typeface="Overpass Light"/>
                  <a:sym typeface="Overpass Light"/>
                </a:rPr>
                <a:t>Жаби не п'ють воду ротом, а поглинають її через шкіру. Їхня шкіра пориста та напівпроникна, що дозволяє воді та кисню проходити прямо в організм.</a:t>
              </a:r>
            </a:p>
          </p:txBody>
        </p:sp>
      </p:grpSp>
      <p:grpSp>
        <p:nvGrpSpPr>
          <p:cNvPr name="Group 19" id="19"/>
          <p:cNvGrpSpPr/>
          <p:nvPr/>
        </p:nvGrpSpPr>
        <p:grpSpPr>
          <a:xfrm rot="0">
            <a:off x="5834360" y="2015579"/>
            <a:ext cx="4732139" cy="3442841"/>
            <a:chOff x="0" y="0"/>
            <a:chExt cx="6309518" cy="4590455"/>
          </a:xfrm>
        </p:grpSpPr>
        <p:sp>
          <p:nvSpPr>
            <p:cNvPr name="Freeform 20" id="20"/>
            <p:cNvSpPr/>
            <p:nvPr/>
          </p:nvSpPr>
          <p:spPr>
            <a:xfrm flipH="false" flipV="false" rot="0">
              <a:off x="6350" y="6350"/>
              <a:ext cx="6296787" cy="4577715"/>
            </a:xfrm>
            <a:custGeom>
              <a:avLst/>
              <a:gdLst/>
              <a:ahLst/>
              <a:cxnLst/>
              <a:rect r="r" b="b" t="t" l="l"/>
              <a:pathLst>
                <a:path h="4577715" w="6296787">
                  <a:moveTo>
                    <a:pt x="0" y="138938"/>
                  </a:moveTo>
                  <a:cubicBezTo>
                    <a:pt x="0" y="62230"/>
                    <a:pt x="62230" y="0"/>
                    <a:pt x="139065" y="0"/>
                  </a:cubicBezTo>
                  <a:lnTo>
                    <a:pt x="6157722" y="0"/>
                  </a:lnTo>
                  <a:cubicBezTo>
                    <a:pt x="6234557" y="0"/>
                    <a:pt x="6296787" y="62230"/>
                    <a:pt x="6296787" y="138938"/>
                  </a:cubicBezTo>
                  <a:lnTo>
                    <a:pt x="6296787" y="4438777"/>
                  </a:lnTo>
                  <a:cubicBezTo>
                    <a:pt x="6296787" y="4515485"/>
                    <a:pt x="6234557" y="4577715"/>
                    <a:pt x="6157722" y="4577715"/>
                  </a:cubicBezTo>
                  <a:lnTo>
                    <a:pt x="139065" y="4577715"/>
                  </a:lnTo>
                  <a:cubicBezTo>
                    <a:pt x="62230" y="4577715"/>
                    <a:pt x="0" y="4515612"/>
                    <a:pt x="0" y="4438777"/>
                  </a:cubicBezTo>
                  <a:close/>
                </a:path>
              </a:pathLst>
            </a:custGeom>
            <a:solidFill>
              <a:srgbClr val="DDEEE6"/>
            </a:solidFill>
          </p:spPr>
        </p:sp>
        <p:sp>
          <p:nvSpPr>
            <p:cNvPr name="Freeform 21" id="21"/>
            <p:cNvSpPr/>
            <p:nvPr/>
          </p:nvSpPr>
          <p:spPr>
            <a:xfrm flipH="false" flipV="false" rot="0">
              <a:off x="0" y="0"/>
              <a:ext cx="6309487" cy="4590415"/>
            </a:xfrm>
            <a:custGeom>
              <a:avLst/>
              <a:gdLst/>
              <a:ahLst/>
              <a:cxnLst/>
              <a:rect r="r" b="b" t="t" l="l"/>
              <a:pathLst>
                <a:path h="4590415" w="6309487">
                  <a:moveTo>
                    <a:pt x="0" y="145288"/>
                  </a:moveTo>
                  <a:cubicBezTo>
                    <a:pt x="0" y="65024"/>
                    <a:pt x="65151" y="0"/>
                    <a:pt x="145415" y="0"/>
                  </a:cubicBezTo>
                  <a:lnTo>
                    <a:pt x="6164072" y="0"/>
                  </a:lnTo>
                  <a:lnTo>
                    <a:pt x="6164072" y="6350"/>
                  </a:lnTo>
                  <a:lnTo>
                    <a:pt x="6164072" y="0"/>
                  </a:lnTo>
                  <a:cubicBezTo>
                    <a:pt x="6244336" y="0"/>
                    <a:pt x="6309487" y="65024"/>
                    <a:pt x="6309487" y="145288"/>
                  </a:cubicBezTo>
                  <a:lnTo>
                    <a:pt x="6303137" y="145288"/>
                  </a:lnTo>
                  <a:lnTo>
                    <a:pt x="6309487" y="145288"/>
                  </a:lnTo>
                  <a:lnTo>
                    <a:pt x="6309487" y="4445127"/>
                  </a:lnTo>
                  <a:lnTo>
                    <a:pt x="6303137" y="4445127"/>
                  </a:lnTo>
                  <a:lnTo>
                    <a:pt x="6309487" y="4445127"/>
                  </a:lnTo>
                  <a:cubicBezTo>
                    <a:pt x="6309487" y="4525391"/>
                    <a:pt x="6244336" y="4590415"/>
                    <a:pt x="6164072" y="4590415"/>
                  </a:cubicBezTo>
                  <a:lnTo>
                    <a:pt x="6164072" y="4584065"/>
                  </a:lnTo>
                  <a:lnTo>
                    <a:pt x="6164072" y="4590415"/>
                  </a:lnTo>
                  <a:lnTo>
                    <a:pt x="145415" y="4590415"/>
                  </a:lnTo>
                  <a:lnTo>
                    <a:pt x="145415" y="4584065"/>
                  </a:lnTo>
                  <a:lnTo>
                    <a:pt x="145415" y="4590415"/>
                  </a:lnTo>
                  <a:cubicBezTo>
                    <a:pt x="65151" y="4590415"/>
                    <a:pt x="0" y="4525391"/>
                    <a:pt x="0" y="4445127"/>
                  </a:cubicBezTo>
                  <a:lnTo>
                    <a:pt x="0" y="145288"/>
                  </a:lnTo>
                  <a:lnTo>
                    <a:pt x="6350" y="145288"/>
                  </a:lnTo>
                  <a:lnTo>
                    <a:pt x="0" y="145288"/>
                  </a:lnTo>
                  <a:moveTo>
                    <a:pt x="12700" y="145288"/>
                  </a:moveTo>
                  <a:lnTo>
                    <a:pt x="12700" y="4445127"/>
                  </a:lnTo>
                  <a:lnTo>
                    <a:pt x="6350" y="4445127"/>
                  </a:lnTo>
                  <a:lnTo>
                    <a:pt x="12700" y="4445127"/>
                  </a:lnTo>
                  <a:cubicBezTo>
                    <a:pt x="12700" y="4518406"/>
                    <a:pt x="72136" y="4577715"/>
                    <a:pt x="145415" y="4577715"/>
                  </a:cubicBezTo>
                  <a:lnTo>
                    <a:pt x="6164072" y="4577715"/>
                  </a:lnTo>
                  <a:cubicBezTo>
                    <a:pt x="6237351" y="4577715"/>
                    <a:pt x="6296787" y="4518406"/>
                    <a:pt x="6296787" y="4445127"/>
                  </a:cubicBezTo>
                  <a:lnTo>
                    <a:pt x="6296787" y="145288"/>
                  </a:lnTo>
                  <a:cubicBezTo>
                    <a:pt x="6296787" y="72009"/>
                    <a:pt x="6237478" y="12700"/>
                    <a:pt x="6164072" y="12700"/>
                  </a:cubicBezTo>
                  <a:lnTo>
                    <a:pt x="145415" y="12700"/>
                  </a:lnTo>
                  <a:lnTo>
                    <a:pt x="145415" y="6350"/>
                  </a:lnTo>
                  <a:lnTo>
                    <a:pt x="145415" y="12700"/>
                  </a:lnTo>
                  <a:cubicBezTo>
                    <a:pt x="72136" y="12700"/>
                    <a:pt x="12700" y="72009"/>
                    <a:pt x="12700" y="145288"/>
                  </a:cubicBezTo>
                  <a:close/>
                </a:path>
              </a:pathLst>
            </a:custGeom>
            <a:solidFill>
              <a:srgbClr val="C3D4CC"/>
            </a:solidFill>
          </p:spPr>
        </p:sp>
      </p:grpSp>
      <p:grpSp>
        <p:nvGrpSpPr>
          <p:cNvPr name="Group 22" id="22"/>
          <p:cNvGrpSpPr/>
          <p:nvPr/>
        </p:nvGrpSpPr>
        <p:grpSpPr>
          <a:xfrm rot="0">
            <a:off x="6096744" y="2277964"/>
            <a:ext cx="3219004" cy="387697"/>
            <a:chOff x="0" y="0"/>
            <a:chExt cx="4292005" cy="516930"/>
          </a:xfrm>
        </p:grpSpPr>
        <p:sp>
          <p:nvSpPr>
            <p:cNvPr name="Freeform 23" id="23"/>
            <p:cNvSpPr/>
            <p:nvPr/>
          </p:nvSpPr>
          <p:spPr>
            <a:xfrm flipH="false" flipV="false" rot="0">
              <a:off x="0" y="0"/>
              <a:ext cx="4292005" cy="516930"/>
            </a:xfrm>
            <a:custGeom>
              <a:avLst/>
              <a:gdLst/>
              <a:ahLst/>
              <a:cxnLst/>
              <a:rect r="r" b="b" t="t" l="l"/>
              <a:pathLst>
                <a:path h="516930" w="4292005">
                  <a:moveTo>
                    <a:pt x="0" y="0"/>
                  </a:moveTo>
                  <a:lnTo>
                    <a:pt x="4292005" y="0"/>
                  </a:lnTo>
                  <a:lnTo>
                    <a:pt x="4292005" y="516930"/>
                  </a:lnTo>
                  <a:lnTo>
                    <a:pt x="0" y="516930"/>
                  </a:lnTo>
                  <a:close/>
                </a:path>
              </a:pathLst>
            </a:custGeom>
            <a:solidFill>
              <a:srgbClr val="000000">
                <a:alpha val="0"/>
              </a:srgbClr>
            </a:solidFill>
          </p:spPr>
        </p:sp>
        <p:sp>
          <p:nvSpPr>
            <p:cNvPr name="TextBox 24" id="24"/>
            <p:cNvSpPr txBox="true"/>
            <p:nvPr/>
          </p:nvSpPr>
          <p:spPr>
            <a:xfrm>
              <a:off x="0" y="-9525"/>
              <a:ext cx="4292005" cy="526455"/>
            </a:xfrm>
            <a:prstGeom prst="rect">
              <a:avLst/>
            </a:prstGeom>
          </p:spPr>
          <p:txBody>
            <a:bodyPr anchor="t" rtlCol="false" tIns="0" lIns="0" bIns="0" rIns="0"/>
            <a:lstStyle/>
            <a:p>
              <a:pPr algn="l">
                <a:lnSpc>
                  <a:spcPts val="2999"/>
                </a:lnSpc>
              </a:pPr>
              <a:r>
                <a:rPr lang="en-US" sz="2437" b="true">
                  <a:solidFill>
                    <a:srgbClr val="3B4E4E"/>
                  </a:solidFill>
                  <a:latin typeface="Arimo Bold"/>
                  <a:ea typeface="Arimo Bold"/>
                  <a:cs typeface="Arimo Bold"/>
                  <a:sym typeface="Arimo Bold"/>
                </a:rPr>
                <a:t>Переживання зими</a:t>
              </a:r>
            </a:p>
          </p:txBody>
        </p:sp>
      </p:grpSp>
      <p:grpSp>
        <p:nvGrpSpPr>
          <p:cNvPr name="Group 25" id="25"/>
          <p:cNvGrpSpPr/>
          <p:nvPr/>
        </p:nvGrpSpPr>
        <p:grpSpPr>
          <a:xfrm rot="0">
            <a:off x="6096744" y="2814489"/>
            <a:ext cx="4207371" cy="2381548"/>
            <a:chOff x="0" y="0"/>
            <a:chExt cx="5609828" cy="3175397"/>
          </a:xfrm>
        </p:grpSpPr>
        <p:sp>
          <p:nvSpPr>
            <p:cNvPr name="Freeform 26" id="26"/>
            <p:cNvSpPr/>
            <p:nvPr/>
          </p:nvSpPr>
          <p:spPr>
            <a:xfrm flipH="false" flipV="false" rot="0">
              <a:off x="0" y="0"/>
              <a:ext cx="5609829" cy="3175397"/>
            </a:xfrm>
            <a:custGeom>
              <a:avLst/>
              <a:gdLst/>
              <a:ahLst/>
              <a:cxnLst/>
              <a:rect r="r" b="b" t="t" l="l"/>
              <a:pathLst>
                <a:path h="3175397" w="5609829">
                  <a:moveTo>
                    <a:pt x="0" y="0"/>
                  </a:moveTo>
                  <a:lnTo>
                    <a:pt x="5609829" y="0"/>
                  </a:lnTo>
                  <a:lnTo>
                    <a:pt x="5609829" y="3175397"/>
                  </a:lnTo>
                  <a:lnTo>
                    <a:pt x="0" y="3175397"/>
                  </a:lnTo>
                  <a:close/>
                </a:path>
              </a:pathLst>
            </a:custGeom>
            <a:solidFill>
              <a:srgbClr val="000000">
                <a:alpha val="0"/>
              </a:srgbClr>
            </a:solidFill>
          </p:spPr>
        </p:sp>
        <p:sp>
          <p:nvSpPr>
            <p:cNvPr name="TextBox 27" id="27"/>
            <p:cNvSpPr txBox="true"/>
            <p:nvPr/>
          </p:nvSpPr>
          <p:spPr>
            <a:xfrm>
              <a:off x="0" y="-133350"/>
              <a:ext cx="5609828" cy="3308747"/>
            </a:xfrm>
            <a:prstGeom prst="rect">
              <a:avLst/>
            </a:prstGeom>
          </p:spPr>
          <p:txBody>
            <a:bodyPr anchor="t" rtlCol="false" tIns="0" lIns="0" bIns="0" rIns="0"/>
            <a:lstStyle/>
            <a:p>
              <a:pPr algn="l">
                <a:lnSpc>
                  <a:spcPts val="3125"/>
                </a:lnSpc>
              </a:pPr>
              <a:r>
                <a:rPr lang="en-US" sz="1937">
                  <a:solidFill>
                    <a:srgbClr val="3B4E4E"/>
                  </a:solidFill>
                  <a:latin typeface="Overpass Light"/>
                  <a:ea typeface="Overpass Light"/>
                  <a:cs typeface="Overpass Light"/>
                  <a:sym typeface="Overpass Light"/>
                </a:rPr>
                <a:t>Деякі види жаб, як наприклад аляскинська деревна жаба, можуть буквально замерзати взимку, коли до 65% води в їхньому тілі перетворюється на лід, а потім "оживати" навесні!</a:t>
              </a:r>
            </a:p>
          </p:txBody>
        </p:sp>
      </p:grpSp>
      <p:grpSp>
        <p:nvGrpSpPr>
          <p:cNvPr name="Group 28" id="28"/>
          <p:cNvGrpSpPr/>
          <p:nvPr/>
        </p:nvGrpSpPr>
        <p:grpSpPr>
          <a:xfrm rot="0">
            <a:off x="863650" y="5696991"/>
            <a:ext cx="9702701" cy="2252068"/>
            <a:chOff x="0" y="0"/>
            <a:chExt cx="12936935" cy="3002757"/>
          </a:xfrm>
        </p:grpSpPr>
        <p:sp>
          <p:nvSpPr>
            <p:cNvPr name="Freeform 29" id="29"/>
            <p:cNvSpPr/>
            <p:nvPr/>
          </p:nvSpPr>
          <p:spPr>
            <a:xfrm flipH="false" flipV="false" rot="0">
              <a:off x="6350" y="6350"/>
              <a:ext cx="12924282" cy="2990088"/>
            </a:xfrm>
            <a:custGeom>
              <a:avLst/>
              <a:gdLst/>
              <a:ahLst/>
              <a:cxnLst/>
              <a:rect r="r" b="b" t="t" l="l"/>
              <a:pathLst>
                <a:path h="2990088" w="12924282">
                  <a:moveTo>
                    <a:pt x="0" y="138938"/>
                  </a:moveTo>
                  <a:cubicBezTo>
                    <a:pt x="0" y="62230"/>
                    <a:pt x="62357" y="0"/>
                    <a:pt x="139446" y="0"/>
                  </a:cubicBezTo>
                  <a:lnTo>
                    <a:pt x="12784836" y="0"/>
                  </a:lnTo>
                  <a:cubicBezTo>
                    <a:pt x="12861798" y="0"/>
                    <a:pt x="12924282" y="62230"/>
                    <a:pt x="12924282" y="138938"/>
                  </a:cubicBezTo>
                  <a:lnTo>
                    <a:pt x="12924282" y="2851150"/>
                  </a:lnTo>
                  <a:cubicBezTo>
                    <a:pt x="12924282" y="2927858"/>
                    <a:pt x="12861925" y="2990088"/>
                    <a:pt x="12784836" y="2990088"/>
                  </a:cubicBezTo>
                  <a:lnTo>
                    <a:pt x="139446" y="2990088"/>
                  </a:lnTo>
                  <a:cubicBezTo>
                    <a:pt x="62357" y="2990088"/>
                    <a:pt x="0" y="2927858"/>
                    <a:pt x="0" y="2851150"/>
                  </a:cubicBezTo>
                  <a:close/>
                </a:path>
              </a:pathLst>
            </a:custGeom>
            <a:solidFill>
              <a:srgbClr val="DDEEE6"/>
            </a:solidFill>
          </p:spPr>
        </p:sp>
        <p:sp>
          <p:nvSpPr>
            <p:cNvPr name="Freeform 30" id="30"/>
            <p:cNvSpPr/>
            <p:nvPr/>
          </p:nvSpPr>
          <p:spPr>
            <a:xfrm flipH="false" flipV="false" rot="0">
              <a:off x="0" y="0"/>
              <a:ext cx="12936982" cy="3002788"/>
            </a:xfrm>
            <a:custGeom>
              <a:avLst/>
              <a:gdLst/>
              <a:ahLst/>
              <a:cxnLst/>
              <a:rect r="r" b="b" t="t" l="l"/>
              <a:pathLst>
                <a:path h="3002788" w="12936982">
                  <a:moveTo>
                    <a:pt x="0" y="145288"/>
                  </a:moveTo>
                  <a:cubicBezTo>
                    <a:pt x="0" y="65024"/>
                    <a:pt x="65278" y="0"/>
                    <a:pt x="145796" y="0"/>
                  </a:cubicBezTo>
                  <a:lnTo>
                    <a:pt x="12791186" y="0"/>
                  </a:lnTo>
                  <a:lnTo>
                    <a:pt x="12791186" y="6350"/>
                  </a:lnTo>
                  <a:lnTo>
                    <a:pt x="12791186" y="0"/>
                  </a:lnTo>
                  <a:cubicBezTo>
                    <a:pt x="12871704" y="0"/>
                    <a:pt x="12936982" y="65024"/>
                    <a:pt x="12936982" y="145288"/>
                  </a:cubicBezTo>
                  <a:lnTo>
                    <a:pt x="12930632" y="145288"/>
                  </a:lnTo>
                  <a:lnTo>
                    <a:pt x="12936982" y="145288"/>
                  </a:lnTo>
                  <a:lnTo>
                    <a:pt x="12936982" y="2857500"/>
                  </a:lnTo>
                  <a:lnTo>
                    <a:pt x="12930632" y="2857500"/>
                  </a:lnTo>
                  <a:lnTo>
                    <a:pt x="12936982" y="2857500"/>
                  </a:lnTo>
                  <a:cubicBezTo>
                    <a:pt x="12936982" y="2937764"/>
                    <a:pt x="12871704" y="3002788"/>
                    <a:pt x="12791186" y="3002788"/>
                  </a:cubicBezTo>
                  <a:lnTo>
                    <a:pt x="12791186" y="2996438"/>
                  </a:lnTo>
                  <a:lnTo>
                    <a:pt x="12791186" y="3002788"/>
                  </a:lnTo>
                  <a:lnTo>
                    <a:pt x="145796" y="3002788"/>
                  </a:lnTo>
                  <a:lnTo>
                    <a:pt x="145796" y="2996438"/>
                  </a:lnTo>
                  <a:lnTo>
                    <a:pt x="145796" y="3002788"/>
                  </a:lnTo>
                  <a:cubicBezTo>
                    <a:pt x="65278" y="3002788"/>
                    <a:pt x="0" y="2937764"/>
                    <a:pt x="0" y="2857500"/>
                  </a:cubicBezTo>
                  <a:lnTo>
                    <a:pt x="0" y="145288"/>
                  </a:lnTo>
                  <a:lnTo>
                    <a:pt x="6350" y="145288"/>
                  </a:lnTo>
                  <a:lnTo>
                    <a:pt x="0" y="145288"/>
                  </a:lnTo>
                  <a:moveTo>
                    <a:pt x="12700" y="145288"/>
                  </a:moveTo>
                  <a:lnTo>
                    <a:pt x="12700" y="2857500"/>
                  </a:lnTo>
                  <a:lnTo>
                    <a:pt x="6350" y="2857500"/>
                  </a:lnTo>
                  <a:lnTo>
                    <a:pt x="12700" y="2857500"/>
                  </a:lnTo>
                  <a:cubicBezTo>
                    <a:pt x="12700" y="2930652"/>
                    <a:pt x="72263" y="2990088"/>
                    <a:pt x="145796" y="2990088"/>
                  </a:cubicBezTo>
                  <a:lnTo>
                    <a:pt x="12791186" y="2990088"/>
                  </a:lnTo>
                  <a:cubicBezTo>
                    <a:pt x="12864719" y="2990088"/>
                    <a:pt x="12924282" y="2930652"/>
                    <a:pt x="12924282" y="2857500"/>
                  </a:cubicBezTo>
                  <a:lnTo>
                    <a:pt x="12924282" y="145288"/>
                  </a:lnTo>
                  <a:cubicBezTo>
                    <a:pt x="12924282" y="72136"/>
                    <a:pt x="12864719" y="12700"/>
                    <a:pt x="12791186" y="12700"/>
                  </a:cubicBezTo>
                  <a:lnTo>
                    <a:pt x="145796" y="12700"/>
                  </a:lnTo>
                  <a:lnTo>
                    <a:pt x="145796" y="6350"/>
                  </a:lnTo>
                  <a:lnTo>
                    <a:pt x="145796" y="12700"/>
                  </a:lnTo>
                  <a:cubicBezTo>
                    <a:pt x="72263" y="12700"/>
                    <a:pt x="12700" y="72136"/>
                    <a:pt x="12700" y="145288"/>
                  </a:cubicBezTo>
                  <a:close/>
                </a:path>
              </a:pathLst>
            </a:custGeom>
            <a:solidFill>
              <a:srgbClr val="C3D4CC"/>
            </a:solidFill>
          </p:spPr>
        </p:sp>
      </p:grpSp>
      <p:grpSp>
        <p:nvGrpSpPr>
          <p:cNvPr name="Group 31" id="31"/>
          <p:cNvGrpSpPr/>
          <p:nvPr/>
        </p:nvGrpSpPr>
        <p:grpSpPr>
          <a:xfrm rot="0">
            <a:off x="1126034" y="5959376"/>
            <a:ext cx="3101429" cy="387698"/>
            <a:chOff x="0" y="0"/>
            <a:chExt cx="4135238" cy="516930"/>
          </a:xfrm>
        </p:grpSpPr>
        <p:sp>
          <p:nvSpPr>
            <p:cNvPr name="Freeform 32" id="32"/>
            <p:cNvSpPr/>
            <p:nvPr/>
          </p:nvSpPr>
          <p:spPr>
            <a:xfrm flipH="false" flipV="false" rot="0">
              <a:off x="0" y="0"/>
              <a:ext cx="4135238" cy="516930"/>
            </a:xfrm>
            <a:custGeom>
              <a:avLst/>
              <a:gdLst/>
              <a:ahLst/>
              <a:cxnLst/>
              <a:rect r="r" b="b" t="t" l="l"/>
              <a:pathLst>
                <a:path h="516930" w="4135238">
                  <a:moveTo>
                    <a:pt x="0" y="0"/>
                  </a:moveTo>
                  <a:lnTo>
                    <a:pt x="4135238" y="0"/>
                  </a:lnTo>
                  <a:lnTo>
                    <a:pt x="4135238" y="516930"/>
                  </a:lnTo>
                  <a:lnTo>
                    <a:pt x="0" y="516930"/>
                  </a:lnTo>
                  <a:close/>
                </a:path>
              </a:pathLst>
            </a:custGeom>
            <a:solidFill>
              <a:srgbClr val="000000">
                <a:alpha val="0"/>
              </a:srgbClr>
            </a:solidFill>
          </p:spPr>
        </p:sp>
        <p:sp>
          <p:nvSpPr>
            <p:cNvPr name="TextBox 33" id="33"/>
            <p:cNvSpPr txBox="true"/>
            <p:nvPr/>
          </p:nvSpPr>
          <p:spPr>
            <a:xfrm>
              <a:off x="0" y="-9525"/>
              <a:ext cx="4135238" cy="526455"/>
            </a:xfrm>
            <a:prstGeom prst="rect">
              <a:avLst/>
            </a:prstGeom>
          </p:spPr>
          <p:txBody>
            <a:bodyPr anchor="t" rtlCol="false" tIns="0" lIns="0" bIns="0" rIns="0"/>
            <a:lstStyle/>
            <a:p>
              <a:pPr algn="l">
                <a:lnSpc>
                  <a:spcPts val="2999"/>
                </a:lnSpc>
              </a:pPr>
              <a:r>
                <a:rPr lang="en-US" sz="2437" b="true">
                  <a:solidFill>
                    <a:srgbClr val="3B4E4E"/>
                  </a:solidFill>
                  <a:latin typeface="Arimo Bold"/>
                  <a:ea typeface="Arimo Bold"/>
                  <a:cs typeface="Arimo Bold"/>
                  <a:sym typeface="Arimo Bold"/>
                </a:rPr>
                <a:t>Зміна кольору</a:t>
              </a:r>
            </a:p>
          </p:txBody>
        </p:sp>
      </p:grpSp>
      <p:grpSp>
        <p:nvGrpSpPr>
          <p:cNvPr name="Group 34" id="34"/>
          <p:cNvGrpSpPr/>
          <p:nvPr/>
        </p:nvGrpSpPr>
        <p:grpSpPr>
          <a:xfrm rot="0">
            <a:off x="1126034" y="6495901"/>
            <a:ext cx="9177932" cy="1190774"/>
            <a:chOff x="0" y="0"/>
            <a:chExt cx="12237243" cy="1587698"/>
          </a:xfrm>
        </p:grpSpPr>
        <p:sp>
          <p:nvSpPr>
            <p:cNvPr name="Freeform 35" id="35"/>
            <p:cNvSpPr/>
            <p:nvPr/>
          </p:nvSpPr>
          <p:spPr>
            <a:xfrm flipH="false" flipV="false" rot="0">
              <a:off x="0" y="0"/>
              <a:ext cx="12237243" cy="1587698"/>
            </a:xfrm>
            <a:custGeom>
              <a:avLst/>
              <a:gdLst/>
              <a:ahLst/>
              <a:cxnLst/>
              <a:rect r="r" b="b" t="t" l="l"/>
              <a:pathLst>
                <a:path h="1587698" w="12237243">
                  <a:moveTo>
                    <a:pt x="0" y="0"/>
                  </a:moveTo>
                  <a:lnTo>
                    <a:pt x="12237243" y="0"/>
                  </a:lnTo>
                  <a:lnTo>
                    <a:pt x="12237243" y="1587698"/>
                  </a:lnTo>
                  <a:lnTo>
                    <a:pt x="0" y="1587698"/>
                  </a:lnTo>
                  <a:close/>
                </a:path>
              </a:pathLst>
            </a:custGeom>
            <a:solidFill>
              <a:srgbClr val="000000">
                <a:alpha val="0"/>
              </a:srgbClr>
            </a:solidFill>
          </p:spPr>
        </p:sp>
        <p:sp>
          <p:nvSpPr>
            <p:cNvPr name="TextBox 36" id="36"/>
            <p:cNvSpPr txBox="true"/>
            <p:nvPr/>
          </p:nvSpPr>
          <p:spPr>
            <a:xfrm>
              <a:off x="0" y="-133350"/>
              <a:ext cx="12237243" cy="1721048"/>
            </a:xfrm>
            <a:prstGeom prst="rect">
              <a:avLst/>
            </a:prstGeom>
          </p:spPr>
          <p:txBody>
            <a:bodyPr anchor="t" rtlCol="false" tIns="0" lIns="0" bIns="0" rIns="0"/>
            <a:lstStyle/>
            <a:p>
              <a:pPr algn="l">
                <a:lnSpc>
                  <a:spcPts val="3125"/>
                </a:lnSpc>
              </a:pPr>
              <a:r>
                <a:rPr lang="en-US" sz="1937">
                  <a:solidFill>
                    <a:srgbClr val="3B4E4E"/>
                  </a:solidFill>
                  <a:latin typeface="Overpass Light"/>
                  <a:ea typeface="Overpass Light"/>
                  <a:cs typeface="Overpass Light"/>
                  <a:sym typeface="Overpass Light"/>
                </a:rPr>
                <a:t>Подібно до хамелеонів, жаби можуть змінювати свій колір залежно від температури навколишнього середовища, настрою або для маскування від хижаків.</a:t>
              </a:r>
            </a:p>
          </p:txBody>
        </p:sp>
      </p:grpSp>
      <p:grpSp>
        <p:nvGrpSpPr>
          <p:cNvPr name="Group 37" id="37"/>
          <p:cNvGrpSpPr/>
          <p:nvPr/>
        </p:nvGrpSpPr>
        <p:grpSpPr>
          <a:xfrm rot="0">
            <a:off x="868412" y="8223349"/>
            <a:ext cx="9693176" cy="1190774"/>
            <a:chOff x="0" y="0"/>
            <a:chExt cx="12924235" cy="1587698"/>
          </a:xfrm>
        </p:grpSpPr>
        <p:sp>
          <p:nvSpPr>
            <p:cNvPr name="Freeform 38" id="38"/>
            <p:cNvSpPr/>
            <p:nvPr/>
          </p:nvSpPr>
          <p:spPr>
            <a:xfrm flipH="false" flipV="false" rot="0">
              <a:off x="0" y="0"/>
              <a:ext cx="12924235" cy="1587698"/>
            </a:xfrm>
            <a:custGeom>
              <a:avLst/>
              <a:gdLst/>
              <a:ahLst/>
              <a:cxnLst/>
              <a:rect r="r" b="b" t="t" l="l"/>
              <a:pathLst>
                <a:path h="1587698" w="12924235">
                  <a:moveTo>
                    <a:pt x="0" y="0"/>
                  </a:moveTo>
                  <a:lnTo>
                    <a:pt x="12924235" y="0"/>
                  </a:lnTo>
                  <a:lnTo>
                    <a:pt x="12924235" y="1587698"/>
                  </a:lnTo>
                  <a:lnTo>
                    <a:pt x="0" y="1587698"/>
                  </a:lnTo>
                  <a:close/>
                </a:path>
              </a:pathLst>
            </a:custGeom>
            <a:solidFill>
              <a:srgbClr val="000000">
                <a:alpha val="0"/>
              </a:srgbClr>
            </a:solidFill>
          </p:spPr>
        </p:sp>
        <p:sp>
          <p:nvSpPr>
            <p:cNvPr name="TextBox 39" id="39"/>
            <p:cNvSpPr txBox="true"/>
            <p:nvPr/>
          </p:nvSpPr>
          <p:spPr>
            <a:xfrm>
              <a:off x="0" y="-133350"/>
              <a:ext cx="12924235" cy="1721048"/>
            </a:xfrm>
            <a:prstGeom prst="rect">
              <a:avLst/>
            </a:prstGeom>
          </p:spPr>
          <p:txBody>
            <a:bodyPr anchor="t" rtlCol="false" tIns="0" lIns="0" bIns="0" rIns="0"/>
            <a:lstStyle/>
            <a:p>
              <a:pPr algn="l">
                <a:lnSpc>
                  <a:spcPts val="3125"/>
                </a:lnSpc>
              </a:pPr>
              <a:r>
                <a:rPr lang="en-US" sz="1937">
                  <a:solidFill>
                    <a:srgbClr val="3B4E4E"/>
                  </a:solidFill>
                  <a:latin typeface="Overpass Light"/>
                  <a:ea typeface="Overpass Light"/>
                  <a:cs typeface="Overpass Light"/>
                  <a:sym typeface="Overpass Light"/>
                </a:rPr>
                <a:t>Ці унікальні адаптації дозволяють жабам виживати у різноманітних умовах та бути надзвичайно витривалими істотами, незважаючи на їхню позірну вразливість.</a:t>
              </a:r>
            </a:p>
          </p:txBody>
        </p:sp>
      </p:grpSp>
    </p:spTree>
  </p:cSld>
  <p:clrMapOvr>
    <a:masterClrMapping/>
  </p:clrMapOvr>
  <p:transition spd="fast">
    <p:circle/>
  </p:transition>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0" y="0"/>
            <a:ext cx="18288000" cy="10287000"/>
            <a:chOff x="0" y="0"/>
            <a:chExt cx="24384000" cy="13716000"/>
          </a:xfrm>
        </p:grpSpPr>
        <p:sp>
          <p:nvSpPr>
            <p:cNvPr name="Freeform 3" id="3"/>
            <p:cNvSpPr/>
            <p:nvPr/>
          </p:nvSpPr>
          <p:spPr>
            <a:xfrm flipH="false" flipV="false" rot="0">
              <a:off x="0" y="0"/>
              <a:ext cx="24384000" cy="13716000"/>
            </a:xfrm>
            <a:custGeom>
              <a:avLst/>
              <a:gdLst/>
              <a:ahLst/>
              <a:cxnLst/>
              <a:rect r="r" b="b" t="t" l="l"/>
              <a:pathLst>
                <a:path h="13716000" w="24384000">
                  <a:moveTo>
                    <a:pt x="0" y="0"/>
                  </a:moveTo>
                  <a:lnTo>
                    <a:pt x="24384000" y="0"/>
                  </a:lnTo>
                  <a:lnTo>
                    <a:pt x="24384000" y="13716000"/>
                  </a:lnTo>
                  <a:lnTo>
                    <a:pt x="0" y="13716000"/>
                  </a:lnTo>
                  <a:close/>
                </a:path>
              </a:pathLst>
            </a:custGeom>
            <a:solidFill>
              <a:srgbClr val="F9F4BE"/>
            </a:solidFill>
          </p:spPr>
        </p:sp>
      </p:grpSp>
      <p:grpSp>
        <p:nvGrpSpPr>
          <p:cNvPr name="Group 4" id="4"/>
          <p:cNvGrpSpPr/>
          <p:nvPr/>
        </p:nvGrpSpPr>
        <p:grpSpPr>
          <a:xfrm rot="0">
            <a:off x="0" y="0"/>
            <a:ext cx="18288000" cy="10287000"/>
            <a:chOff x="0" y="0"/>
            <a:chExt cx="24384000" cy="13716000"/>
          </a:xfrm>
        </p:grpSpPr>
        <p:sp>
          <p:nvSpPr>
            <p:cNvPr name="Freeform 5" id="5"/>
            <p:cNvSpPr/>
            <p:nvPr/>
          </p:nvSpPr>
          <p:spPr>
            <a:xfrm flipH="false" flipV="false" rot="0">
              <a:off x="0" y="0"/>
              <a:ext cx="24384000" cy="13716000"/>
            </a:xfrm>
            <a:custGeom>
              <a:avLst/>
              <a:gdLst/>
              <a:ahLst/>
              <a:cxnLst/>
              <a:rect r="r" b="b" t="t" l="l"/>
              <a:pathLst>
                <a:path h="13716000" w="24384000">
                  <a:moveTo>
                    <a:pt x="0" y="0"/>
                  </a:moveTo>
                  <a:lnTo>
                    <a:pt x="24384000" y="0"/>
                  </a:lnTo>
                  <a:lnTo>
                    <a:pt x="24384000" y="13716000"/>
                  </a:lnTo>
                  <a:lnTo>
                    <a:pt x="0" y="13716000"/>
                  </a:lnTo>
                  <a:close/>
                </a:path>
              </a:pathLst>
            </a:custGeom>
            <a:solidFill>
              <a:srgbClr val="FFFDE6"/>
            </a:solidFill>
          </p:spPr>
        </p:sp>
      </p:grpSp>
      <p:sp>
        <p:nvSpPr>
          <p:cNvPr name="Freeform 6" id="6" descr="preencoded.png"/>
          <p:cNvSpPr/>
          <p:nvPr/>
        </p:nvSpPr>
        <p:spPr>
          <a:xfrm flipH="false" flipV="false" rot="0">
            <a:off x="0" y="0"/>
            <a:ext cx="6858000" cy="10287000"/>
          </a:xfrm>
          <a:custGeom>
            <a:avLst/>
            <a:gdLst/>
            <a:ahLst/>
            <a:cxnLst/>
            <a:rect r="r" b="b" t="t" l="l"/>
            <a:pathLst>
              <a:path h="10287000" w="6858000">
                <a:moveTo>
                  <a:pt x="0" y="0"/>
                </a:moveTo>
                <a:lnTo>
                  <a:pt x="6858000" y="0"/>
                </a:lnTo>
                <a:lnTo>
                  <a:pt x="6858000" y="10287000"/>
                </a:lnTo>
                <a:lnTo>
                  <a:pt x="0" y="10287000"/>
                </a:lnTo>
                <a:lnTo>
                  <a:pt x="0" y="0"/>
                </a:lnTo>
                <a:close/>
              </a:path>
            </a:pathLst>
          </a:custGeom>
          <a:blipFill>
            <a:blip r:embed="rId3"/>
            <a:stretch>
              <a:fillRect l="0" t="0" r="0" b="0"/>
            </a:stretch>
          </a:blipFill>
        </p:spPr>
      </p:sp>
      <p:grpSp>
        <p:nvGrpSpPr>
          <p:cNvPr name="Group 7" id="7"/>
          <p:cNvGrpSpPr/>
          <p:nvPr/>
        </p:nvGrpSpPr>
        <p:grpSpPr>
          <a:xfrm rot="0">
            <a:off x="7617470" y="945505"/>
            <a:ext cx="7063085" cy="678061"/>
            <a:chOff x="0" y="0"/>
            <a:chExt cx="9417447" cy="904082"/>
          </a:xfrm>
        </p:grpSpPr>
        <p:sp>
          <p:nvSpPr>
            <p:cNvPr name="Freeform 8" id="8"/>
            <p:cNvSpPr/>
            <p:nvPr/>
          </p:nvSpPr>
          <p:spPr>
            <a:xfrm flipH="false" flipV="false" rot="0">
              <a:off x="0" y="0"/>
              <a:ext cx="9417447" cy="904082"/>
            </a:xfrm>
            <a:custGeom>
              <a:avLst/>
              <a:gdLst/>
              <a:ahLst/>
              <a:cxnLst/>
              <a:rect r="r" b="b" t="t" l="l"/>
              <a:pathLst>
                <a:path h="904082" w="9417447">
                  <a:moveTo>
                    <a:pt x="0" y="0"/>
                  </a:moveTo>
                  <a:lnTo>
                    <a:pt x="9417447" y="0"/>
                  </a:lnTo>
                  <a:lnTo>
                    <a:pt x="9417447" y="904082"/>
                  </a:lnTo>
                  <a:lnTo>
                    <a:pt x="0" y="904082"/>
                  </a:lnTo>
                  <a:close/>
                </a:path>
              </a:pathLst>
            </a:custGeom>
            <a:solidFill>
              <a:srgbClr val="000000">
                <a:alpha val="0"/>
              </a:srgbClr>
            </a:solidFill>
          </p:spPr>
        </p:sp>
        <p:sp>
          <p:nvSpPr>
            <p:cNvPr name="TextBox 9" id="9"/>
            <p:cNvSpPr txBox="true"/>
            <p:nvPr/>
          </p:nvSpPr>
          <p:spPr>
            <a:xfrm>
              <a:off x="0" y="-38100"/>
              <a:ext cx="9417447" cy="942182"/>
            </a:xfrm>
            <a:prstGeom prst="rect">
              <a:avLst/>
            </a:prstGeom>
          </p:spPr>
          <p:txBody>
            <a:bodyPr anchor="t" rtlCol="false" tIns="0" lIns="0" bIns="0" rIns="0"/>
            <a:lstStyle/>
            <a:p>
              <a:pPr algn="l">
                <a:lnSpc>
                  <a:spcPts val="5312"/>
                </a:lnSpc>
              </a:pPr>
              <a:r>
                <a:rPr lang="en-US" sz="4250" b="true">
                  <a:solidFill>
                    <a:srgbClr val="233939"/>
                  </a:solidFill>
                  <a:latin typeface="Arimo Bold"/>
                  <a:ea typeface="Arimo Bold"/>
                  <a:cs typeface="Arimo Bold"/>
                  <a:sym typeface="Arimo Bold"/>
                </a:rPr>
                <a:t>Рекордсмени зі стрибків</a:t>
              </a:r>
            </a:p>
          </p:txBody>
        </p:sp>
      </p:grpSp>
      <p:grpSp>
        <p:nvGrpSpPr>
          <p:cNvPr name="Group 10" id="10"/>
          <p:cNvGrpSpPr/>
          <p:nvPr/>
        </p:nvGrpSpPr>
        <p:grpSpPr>
          <a:xfrm rot="0">
            <a:off x="7617470" y="1623566"/>
            <a:ext cx="4792712" cy="1149995"/>
            <a:chOff x="0" y="0"/>
            <a:chExt cx="6390283" cy="1533327"/>
          </a:xfrm>
        </p:grpSpPr>
        <p:sp>
          <p:nvSpPr>
            <p:cNvPr name="Freeform 11" id="11"/>
            <p:cNvSpPr/>
            <p:nvPr/>
          </p:nvSpPr>
          <p:spPr>
            <a:xfrm flipH="false" flipV="false" rot="0">
              <a:off x="0" y="0"/>
              <a:ext cx="6390283" cy="1533327"/>
            </a:xfrm>
            <a:custGeom>
              <a:avLst/>
              <a:gdLst/>
              <a:ahLst/>
              <a:cxnLst/>
              <a:rect r="r" b="b" t="t" l="l"/>
              <a:pathLst>
                <a:path h="1533327" w="6390283">
                  <a:moveTo>
                    <a:pt x="0" y="0"/>
                  </a:moveTo>
                  <a:lnTo>
                    <a:pt x="6390283" y="0"/>
                  </a:lnTo>
                  <a:lnTo>
                    <a:pt x="6390283" y="1533327"/>
                  </a:lnTo>
                  <a:lnTo>
                    <a:pt x="0" y="1533327"/>
                  </a:lnTo>
                  <a:close/>
                </a:path>
              </a:pathLst>
            </a:custGeom>
            <a:solidFill>
              <a:srgbClr val="000000">
                <a:alpha val="0"/>
              </a:srgbClr>
            </a:solidFill>
          </p:spPr>
        </p:sp>
        <p:sp>
          <p:nvSpPr>
            <p:cNvPr name="TextBox 12" id="12"/>
            <p:cNvSpPr txBox="true"/>
            <p:nvPr/>
          </p:nvSpPr>
          <p:spPr>
            <a:xfrm>
              <a:off x="0" y="66675"/>
              <a:ext cx="6390283" cy="1466652"/>
            </a:xfrm>
            <a:prstGeom prst="rect">
              <a:avLst/>
            </a:prstGeom>
          </p:spPr>
          <p:txBody>
            <a:bodyPr anchor="t" rtlCol="false" tIns="0" lIns="0" bIns="0" rIns="0"/>
            <a:lstStyle/>
            <a:p>
              <a:pPr algn="ctr">
                <a:lnSpc>
                  <a:spcPts val="5625"/>
                </a:lnSpc>
              </a:pPr>
              <a:r>
                <a:rPr lang="en-US" sz="5625" b="true">
                  <a:solidFill>
                    <a:srgbClr val="3B4E4E"/>
                  </a:solidFill>
                  <a:latin typeface="Arimo Bold"/>
                  <a:ea typeface="Arimo Bold"/>
                  <a:cs typeface="Arimo Bold"/>
                  <a:sym typeface="Arimo Bold"/>
                </a:rPr>
                <a:t>20x</a:t>
              </a:r>
            </a:p>
          </p:txBody>
        </p:sp>
      </p:grpSp>
      <p:grpSp>
        <p:nvGrpSpPr>
          <p:cNvPr name="Group 13" id="13"/>
          <p:cNvGrpSpPr/>
          <p:nvPr/>
        </p:nvGrpSpPr>
        <p:grpSpPr>
          <a:xfrm rot="0">
            <a:off x="8657481" y="3044726"/>
            <a:ext cx="2712541" cy="339030"/>
            <a:chOff x="0" y="0"/>
            <a:chExt cx="3616722" cy="452040"/>
          </a:xfrm>
        </p:grpSpPr>
        <p:sp>
          <p:nvSpPr>
            <p:cNvPr name="Freeform 14" id="14"/>
            <p:cNvSpPr/>
            <p:nvPr/>
          </p:nvSpPr>
          <p:spPr>
            <a:xfrm flipH="false" flipV="false" rot="0">
              <a:off x="0" y="0"/>
              <a:ext cx="3616722" cy="452040"/>
            </a:xfrm>
            <a:custGeom>
              <a:avLst/>
              <a:gdLst/>
              <a:ahLst/>
              <a:cxnLst/>
              <a:rect r="r" b="b" t="t" l="l"/>
              <a:pathLst>
                <a:path h="452040" w="3616722">
                  <a:moveTo>
                    <a:pt x="0" y="0"/>
                  </a:moveTo>
                  <a:lnTo>
                    <a:pt x="3616722" y="0"/>
                  </a:lnTo>
                  <a:lnTo>
                    <a:pt x="3616722" y="452040"/>
                  </a:lnTo>
                  <a:lnTo>
                    <a:pt x="0" y="452040"/>
                  </a:lnTo>
                  <a:close/>
                </a:path>
              </a:pathLst>
            </a:custGeom>
            <a:solidFill>
              <a:srgbClr val="000000">
                <a:alpha val="0"/>
              </a:srgbClr>
            </a:solidFill>
          </p:spPr>
        </p:sp>
        <p:sp>
          <p:nvSpPr>
            <p:cNvPr name="TextBox 15" id="15"/>
            <p:cNvSpPr txBox="true"/>
            <p:nvPr/>
          </p:nvSpPr>
          <p:spPr>
            <a:xfrm>
              <a:off x="0" y="-19050"/>
              <a:ext cx="3616722" cy="471090"/>
            </a:xfrm>
            <a:prstGeom prst="rect">
              <a:avLst/>
            </a:prstGeom>
          </p:spPr>
          <p:txBody>
            <a:bodyPr anchor="t" rtlCol="false" tIns="0" lIns="0" bIns="0" rIns="0"/>
            <a:lstStyle/>
            <a:p>
              <a:pPr algn="ctr">
                <a:lnSpc>
                  <a:spcPts val="2625"/>
                </a:lnSpc>
              </a:pPr>
              <a:r>
                <a:rPr lang="en-US" sz="2125" b="true">
                  <a:solidFill>
                    <a:srgbClr val="3B4E4E"/>
                  </a:solidFill>
                  <a:latin typeface="Arimo Bold"/>
                  <a:ea typeface="Arimo Bold"/>
                  <a:cs typeface="Arimo Bold"/>
                  <a:sym typeface="Arimo Bold"/>
                </a:rPr>
                <a:t>Дальність стрибка</a:t>
              </a:r>
            </a:p>
          </p:txBody>
        </p:sp>
      </p:grpSp>
      <p:grpSp>
        <p:nvGrpSpPr>
          <p:cNvPr name="Group 16" id="16"/>
          <p:cNvGrpSpPr/>
          <p:nvPr/>
        </p:nvGrpSpPr>
        <p:grpSpPr>
          <a:xfrm rot="0">
            <a:off x="7617470" y="3513832"/>
            <a:ext cx="4792712" cy="694135"/>
            <a:chOff x="0" y="0"/>
            <a:chExt cx="6390283" cy="925513"/>
          </a:xfrm>
        </p:grpSpPr>
        <p:sp>
          <p:nvSpPr>
            <p:cNvPr name="Freeform 17" id="17"/>
            <p:cNvSpPr/>
            <p:nvPr/>
          </p:nvSpPr>
          <p:spPr>
            <a:xfrm flipH="false" flipV="false" rot="0">
              <a:off x="0" y="0"/>
              <a:ext cx="6390283" cy="925513"/>
            </a:xfrm>
            <a:custGeom>
              <a:avLst/>
              <a:gdLst/>
              <a:ahLst/>
              <a:cxnLst/>
              <a:rect r="r" b="b" t="t" l="l"/>
              <a:pathLst>
                <a:path h="925513" w="6390283">
                  <a:moveTo>
                    <a:pt x="0" y="0"/>
                  </a:moveTo>
                  <a:lnTo>
                    <a:pt x="6390283" y="0"/>
                  </a:lnTo>
                  <a:lnTo>
                    <a:pt x="6390283" y="925513"/>
                  </a:lnTo>
                  <a:lnTo>
                    <a:pt x="0" y="925513"/>
                  </a:lnTo>
                  <a:close/>
                </a:path>
              </a:pathLst>
            </a:custGeom>
            <a:solidFill>
              <a:srgbClr val="000000">
                <a:alpha val="0"/>
              </a:srgbClr>
            </a:solidFill>
          </p:spPr>
        </p:sp>
        <p:sp>
          <p:nvSpPr>
            <p:cNvPr name="TextBox 18" id="18"/>
            <p:cNvSpPr txBox="true"/>
            <p:nvPr/>
          </p:nvSpPr>
          <p:spPr>
            <a:xfrm>
              <a:off x="0" y="-104775"/>
              <a:ext cx="6390283" cy="1030288"/>
            </a:xfrm>
            <a:prstGeom prst="rect">
              <a:avLst/>
            </a:prstGeom>
          </p:spPr>
          <p:txBody>
            <a:bodyPr anchor="t" rtlCol="false" tIns="0" lIns="0" bIns="0" rIns="0"/>
            <a:lstStyle/>
            <a:p>
              <a:pPr algn="ctr">
                <a:lnSpc>
                  <a:spcPts val="2687"/>
                </a:lnSpc>
              </a:pPr>
              <a:r>
                <a:rPr lang="en-US" sz="1687">
                  <a:solidFill>
                    <a:srgbClr val="3B4E4E"/>
                  </a:solidFill>
                  <a:latin typeface="Overpass Light"/>
                  <a:ea typeface="Overpass Light"/>
                  <a:cs typeface="Overpass Light"/>
                  <a:sym typeface="Overpass Light"/>
                </a:rPr>
                <a:t>Деякі жаби здатні стрибати на відстань, що перевищує довжину їхнього тіла у 20 разів</a:t>
              </a:r>
            </a:p>
          </p:txBody>
        </p:sp>
      </p:grpSp>
      <p:grpSp>
        <p:nvGrpSpPr>
          <p:cNvPr name="Group 19" id="19"/>
          <p:cNvGrpSpPr/>
          <p:nvPr/>
        </p:nvGrpSpPr>
        <p:grpSpPr>
          <a:xfrm rot="0">
            <a:off x="12735669" y="1623566"/>
            <a:ext cx="4792861" cy="1149995"/>
            <a:chOff x="0" y="0"/>
            <a:chExt cx="6390482" cy="1533327"/>
          </a:xfrm>
        </p:grpSpPr>
        <p:sp>
          <p:nvSpPr>
            <p:cNvPr name="Freeform 20" id="20"/>
            <p:cNvSpPr/>
            <p:nvPr/>
          </p:nvSpPr>
          <p:spPr>
            <a:xfrm flipH="false" flipV="false" rot="0">
              <a:off x="0" y="0"/>
              <a:ext cx="6390482" cy="1533327"/>
            </a:xfrm>
            <a:custGeom>
              <a:avLst/>
              <a:gdLst/>
              <a:ahLst/>
              <a:cxnLst/>
              <a:rect r="r" b="b" t="t" l="l"/>
              <a:pathLst>
                <a:path h="1533327" w="6390482">
                  <a:moveTo>
                    <a:pt x="0" y="0"/>
                  </a:moveTo>
                  <a:lnTo>
                    <a:pt x="6390482" y="0"/>
                  </a:lnTo>
                  <a:lnTo>
                    <a:pt x="6390482" y="1533327"/>
                  </a:lnTo>
                  <a:lnTo>
                    <a:pt x="0" y="1533327"/>
                  </a:lnTo>
                  <a:close/>
                </a:path>
              </a:pathLst>
            </a:custGeom>
            <a:solidFill>
              <a:srgbClr val="000000">
                <a:alpha val="0"/>
              </a:srgbClr>
            </a:solidFill>
          </p:spPr>
        </p:sp>
        <p:sp>
          <p:nvSpPr>
            <p:cNvPr name="TextBox 21" id="21"/>
            <p:cNvSpPr txBox="true"/>
            <p:nvPr/>
          </p:nvSpPr>
          <p:spPr>
            <a:xfrm>
              <a:off x="0" y="66675"/>
              <a:ext cx="6390482" cy="1466652"/>
            </a:xfrm>
            <a:prstGeom prst="rect">
              <a:avLst/>
            </a:prstGeom>
          </p:spPr>
          <p:txBody>
            <a:bodyPr anchor="t" rtlCol="false" tIns="0" lIns="0" bIns="0" rIns="0"/>
            <a:lstStyle/>
            <a:p>
              <a:pPr algn="ctr">
                <a:lnSpc>
                  <a:spcPts val="5625"/>
                </a:lnSpc>
              </a:pPr>
              <a:r>
                <a:rPr lang="en-US" sz="5625" b="true">
                  <a:solidFill>
                    <a:srgbClr val="3B4E4E"/>
                  </a:solidFill>
                  <a:latin typeface="Arimo Bold"/>
                  <a:ea typeface="Arimo Bold"/>
                  <a:cs typeface="Arimo Bold"/>
                  <a:sym typeface="Arimo Bold"/>
                </a:rPr>
                <a:t>2м</a:t>
              </a:r>
            </a:p>
          </p:txBody>
        </p:sp>
      </p:grpSp>
      <p:grpSp>
        <p:nvGrpSpPr>
          <p:cNvPr name="Group 22" id="22"/>
          <p:cNvGrpSpPr/>
          <p:nvPr/>
        </p:nvGrpSpPr>
        <p:grpSpPr>
          <a:xfrm rot="0">
            <a:off x="13724930" y="3044726"/>
            <a:ext cx="2814340" cy="339030"/>
            <a:chOff x="0" y="0"/>
            <a:chExt cx="3752453" cy="452040"/>
          </a:xfrm>
        </p:grpSpPr>
        <p:sp>
          <p:nvSpPr>
            <p:cNvPr name="Freeform 23" id="23"/>
            <p:cNvSpPr/>
            <p:nvPr/>
          </p:nvSpPr>
          <p:spPr>
            <a:xfrm flipH="false" flipV="false" rot="0">
              <a:off x="0" y="0"/>
              <a:ext cx="3752454" cy="452040"/>
            </a:xfrm>
            <a:custGeom>
              <a:avLst/>
              <a:gdLst/>
              <a:ahLst/>
              <a:cxnLst/>
              <a:rect r="r" b="b" t="t" l="l"/>
              <a:pathLst>
                <a:path h="452040" w="3752454">
                  <a:moveTo>
                    <a:pt x="0" y="0"/>
                  </a:moveTo>
                  <a:lnTo>
                    <a:pt x="3752454" y="0"/>
                  </a:lnTo>
                  <a:lnTo>
                    <a:pt x="3752454" y="452040"/>
                  </a:lnTo>
                  <a:lnTo>
                    <a:pt x="0" y="452040"/>
                  </a:lnTo>
                  <a:close/>
                </a:path>
              </a:pathLst>
            </a:custGeom>
            <a:solidFill>
              <a:srgbClr val="000000">
                <a:alpha val="0"/>
              </a:srgbClr>
            </a:solidFill>
          </p:spPr>
        </p:sp>
        <p:sp>
          <p:nvSpPr>
            <p:cNvPr name="TextBox 24" id="24"/>
            <p:cNvSpPr txBox="true"/>
            <p:nvPr/>
          </p:nvSpPr>
          <p:spPr>
            <a:xfrm>
              <a:off x="0" y="-19050"/>
              <a:ext cx="3752453" cy="471090"/>
            </a:xfrm>
            <a:prstGeom prst="rect">
              <a:avLst/>
            </a:prstGeom>
          </p:spPr>
          <p:txBody>
            <a:bodyPr anchor="t" rtlCol="false" tIns="0" lIns="0" bIns="0" rIns="0"/>
            <a:lstStyle/>
            <a:p>
              <a:pPr algn="ctr">
                <a:lnSpc>
                  <a:spcPts val="2625"/>
                </a:lnSpc>
              </a:pPr>
              <a:r>
                <a:rPr lang="en-US" sz="2125" b="true">
                  <a:solidFill>
                    <a:srgbClr val="3B4E4E"/>
                  </a:solidFill>
                  <a:latin typeface="Arimo Bold"/>
                  <a:ea typeface="Arimo Bold"/>
                  <a:cs typeface="Arimo Bold"/>
                  <a:sym typeface="Arimo Bold"/>
                </a:rPr>
                <a:t>Рекордний стрибок</a:t>
              </a:r>
            </a:p>
          </p:txBody>
        </p:sp>
      </p:grpSp>
      <p:grpSp>
        <p:nvGrpSpPr>
          <p:cNvPr name="Group 25" id="25"/>
          <p:cNvGrpSpPr/>
          <p:nvPr/>
        </p:nvGrpSpPr>
        <p:grpSpPr>
          <a:xfrm rot="0">
            <a:off x="12735669" y="3513832"/>
            <a:ext cx="4792861" cy="694135"/>
            <a:chOff x="0" y="0"/>
            <a:chExt cx="6390482" cy="925513"/>
          </a:xfrm>
        </p:grpSpPr>
        <p:sp>
          <p:nvSpPr>
            <p:cNvPr name="Freeform 26" id="26"/>
            <p:cNvSpPr/>
            <p:nvPr/>
          </p:nvSpPr>
          <p:spPr>
            <a:xfrm flipH="false" flipV="false" rot="0">
              <a:off x="0" y="0"/>
              <a:ext cx="6390482" cy="925513"/>
            </a:xfrm>
            <a:custGeom>
              <a:avLst/>
              <a:gdLst/>
              <a:ahLst/>
              <a:cxnLst/>
              <a:rect r="r" b="b" t="t" l="l"/>
              <a:pathLst>
                <a:path h="925513" w="6390482">
                  <a:moveTo>
                    <a:pt x="0" y="0"/>
                  </a:moveTo>
                  <a:lnTo>
                    <a:pt x="6390482" y="0"/>
                  </a:lnTo>
                  <a:lnTo>
                    <a:pt x="6390482" y="925513"/>
                  </a:lnTo>
                  <a:lnTo>
                    <a:pt x="0" y="925513"/>
                  </a:lnTo>
                  <a:close/>
                </a:path>
              </a:pathLst>
            </a:custGeom>
            <a:solidFill>
              <a:srgbClr val="000000">
                <a:alpha val="0"/>
              </a:srgbClr>
            </a:solidFill>
          </p:spPr>
        </p:sp>
        <p:sp>
          <p:nvSpPr>
            <p:cNvPr name="TextBox 27" id="27"/>
            <p:cNvSpPr txBox="true"/>
            <p:nvPr/>
          </p:nvSpPr>
          <p:spPr>
            <a:xfrm>
              <a:off x="0" y="-104775"/>
              <a:ext cx="6390482" cy="1030288"/>
            </a:xfrm>
            <a:prstGeom prst="rect">
              <a:avLst/>
            </a:prstGeom>
          </p:spPr>
          <p:txBody>
            <a:bodyPr anchor="t" rtlCol="false" tIns="0" lIns="0" bIns="0" rIns="0"/>
            <a:lstStyle/>
            <a:p>
              <a:pPr algn="ctr">
                <a:lnSpc>
                  <a:spcPts val="2687"/>
                </a:lnSpc>
              </a:pPr>
              <a:r>
                <a:rPr lang="en-US" sz="1687">
                  <a:solidFill>
                    <a:srgbClr val="3B4E4E"/>
                  </a:solidFill>
                  <a:latin typeface="Overpass Light"/>
                  <a:ea typeface="Overpass Light"/>
                  <a:cs typeface="Overpass Light"/>
                  <a:sym typeface="Overpass Light"/>
                </a:rPr>
                <a:t>Африканська жаба-голіаф може стрибати на відстань до 2 метрів</a:t>
              </a:r>
            </a:p>
          </p:txBody>
        </p:sp>
      </p:grpSp>
      <p:grpSp>
        <p:nvGrpSpPr>
          <p:cNvPr name="Group 28" id="28"/>
          <p:cNvGrpSpPr/>
          <p:nvPr/>
        </p:nvGrpSpPr>
        <p:grpSpPr>
          <a:xfrm rot="0">
            <a:off x="10176570" y="4474668"/>
            <a:ext cx="4792713" cy="1208781"/>
            <a:chOff x="0" y="0"/>
            <a:chExt cx="6390283" cy="1611708"/>
          </a:xfrm>
        </p:grpSpPr>
        <p:sp>
          <p:nvSpPr>
            <p:cNvPr name="Freeform 29" id="29"/>
            <p:cNvSpPr/>
            <p:nvPr/>
          </p:nvSpPr>
          <p:spPr>
            <a:xfrm flipH="false" flipV="false" rot="0">
              <a:off x="0" y="0"/>
              <a:ext cx="6390283" cy="1611708"/>
            </a:xfrm>
            <a:custGeom>
              <a:avLst/>
              <a:gdLst/>
              <a:ahLst/>
              <a:cxnLst/>
              <a:rect r="r" b="b" t="t" l="l"/>
              <a:pathLst>
                <a:path h="1611708" w="6390283">
                  <a:moveTo>
                    <a:pt x="0" y="0"/>
                  </a:moveTo>
                  <a:lnTo>
                    <a:pt x="6390283" y="0"/>
                  </a:lnTo>
                  <a:lnTo>
                    <a:pt x="6390283" y="1611708"/>
                  </a:lnTo>
                  <a:lnTo>
                    <a:pt x="0" y="1611708"/>
                  </a:lnTo>
                  <a:close/>
                </a:path>
              </a:pathLst>
            </a:custGeom>
            <a:solidFill>
              <a:srgbClr val="000000">
                <a:alpha val="0"/>
              </a:srgbClr>
            </a:solidFill>
          </p:spPr>
        </p:sp>
        <p:sp>
          <p:nvSpPr>
            <p:cNvPr name="TextBox 30" id="30"/>
            <p:cNvSpPr txBox="true"/>
            <p:nvPr/>
          </p:nvSpPr>
          <p:spPr>
            <a:xfrm>
              <a:off x="0" y="66675"/>
              <a:ext cx="6390283" cy="1545033"/>
            </a:xfrm>
            <a:prstGeom prst="rect">
              <a:avLst/>
            </a:prstGeom>
          </p:spPr>
          <p:txBody>
            <a:bodyPr anchor="t" rtlCol="false" tIns="0" lIns="0" bIns="0" rIns="0"/>
            <a:lstStyle/>
            <a:p>
              <a:pPr algn="ctr">
                <a:lnSpc>
                  <a:spcPts val="5625"/>
                </a:lnSpc>
              </a:pPr>
              <a:r>
                <a:rPr lang="en-US" sz="5625" b="true">
                  <a:solidFill>
                    <a:srgbClr val="3B4E4E"/>
                  </a:solidFill>
                  <a:latin typeface="Arimo Bold"/>
                  <a:ea typeface="Arimo Bold"/>
                  <a:cs typeface="Arimo Bold"/>
                  <a:sym typeface="Arimo Bold"/>
                </a:rPr>
                <a:t>3,5м</a:t>
              </a:r>
            </a:p>
          </p:txBody>
        </p:sp>
      </p:grpSp>
      <p:grpSp>
        <p:nvGrpSpPr>
          <p:cNvPr name="Group 31" id="31"/>
          <p:cNvGrpSpPr/>
          <p:nvPr/>
        </p:nvGrpSpPr>
        <p:grpSpPr>
          <a:xfrm rot="0">
            <a:off x="11216580" y="5954614"/>
            <a:ext cx="2712541" cy="339030"/>
            <a:chOff x="0" y="0"/>
            <a:chExt cx="3616722" cy="452040"/>
          </a:xfrm>
        </p:grpSpPr>
        <p:sp>
          <p:nvSpPr>
            <p:cNvPr name="Freeform 32" id="32"/>
            <p:cNvSpPr/>
            <p:nvPr/>
          </p:nvSpPr>
          <p:spPr>
            <a:xfrm flipH="false" flipV="false" rot="0">
              <a:off x="0" y="0"/>
              <a:ext cx="3616722" cy="452040"/>
            </a:xfrm>
            <a:custGeom>
              <a:avLst/>
              <a:gdLst/>
              <a:ahLst/>
              <a:cxnLst/>
              <a:rect r="r" b="b" t="t" l="l"/>
              <a:pathLst>
                <a:path h="452040" w="3616722">
                  <a:moveTo>
                    <a:pt x="0" y="0"/>
                  </a:moveTo>
                  <a:lnTo>
                    <a:pt x="3616722" y="0"/>
                  </a:lnTo>
                  <a:lnTo>
                    <a:pt x="3616722" y="452040"/>
                  </a:lnTo>
                  <a:lnTo>
                    <a:pt x="0" y="452040"/>
                  </a:lnTo>
                  <a:close/>
                </a:path>
              </a:pathLst>
            </a:custGeom>
            <a:solidFill>
              <a:srgbClr val="000000">
                <a:alpha val="0"/>
              </a:srgbClr>
            </a:solidFill>
          </p:spPr>
        </p:sp>
        <p:sp>
          <p:nvSpPr>
            <p:cNvPr name="TextBox 33" id="33"/>
            <p:cNvSpPr txBox="true"/>
            <p:nvPr/>
          </p:nvSpPr>
          <p:spPr>
            <a:xfrm>
              <a:off x="0" y="-19050"/>
              <a:ext cx="3616722" cy="471090"/>
            </a:xfrm>
            <a:prstGeom prst="rect">
              <a:avLst/>
            </a:prstGeom>
          </p:spPr>
          <p:txBody>
            <a:bodyPr anchor="t" rtlCol="false" tIns="0" lIns="0" bIns="0" rIns="0"/>
            <a:lstStyle/>
            <a:p>
              <a:pPr algn="ctr">
                <a:lnSpc>
                  <a:spcPts val="2625"/>
                </a:lnSpc>
              </a:pPr>
              <a:r>
                <a:rPr lang="en-US" sz="2125" b="true">
                  <a:solidFill>
                    <a:srgbClr val="3B4E4E"/>
                  </a:solidFill>
                  <a:latin typeface="Arimo Bold"/>
                  <a:ea typeface="Arimo Bold"/>
                  <a:cs typeface="Arimo Bold"/>
                  <a:sym typeface="Arimo Bold"/>
                </a:rPr>
                <a:t>Висота стрибка</a:t>
              </a:r>
            </a:p>
          </p:txBody>
        </p:sp>
      </p:grpSp>
      <p:grpSp>
        <p:nvGrpSpPr>
          <p:cNvPr name="Group 34" id="34"/>
          <p:cNvGrpSpPr/>
          <p:nvPr/>
        </p:nvGrpSpPr>
        <p:grpSpPr>
          <a:xfrm rot="0">
            <a:off x="10176570" y="6423720"/>
            <a:ext cx="4792713" cy="694135"/>
            <a:chOff x="0" y="0"/>
            <a:chExt cx="6390283" cy="925513"/>
          </a:xfrm>
        </p:grpSpPr>
        <p:sp>
          <p:nvSpPr>
            <p:cNvPr name="Freeform 35" id="35"/>
            <p:cNvSpPr/>
            <p:nvPr/>
          </p:nvSpPr>
          <p:spPr>
            <a:xfrm flipH="false" flipV="false" rot="0">
              <a:off x="0" y="0"/>
              <a:ext cx="6390283" cy="925513"/>
            </a:xfrm>
            <a:custGeom>
              <a:avLst/>
              <a:gdLst/>
              <a:ahLst/>
              <a:cxnLst/>
              <a:rect r="r" b="b" t="t" l="l"/>
              <a:pathLst>
                <a:path h="925513" w="6390283">
                  <a:moveTo>
                    <a:pt x="0" y="0"/>
                  </a:moveTo>
                  <a:lnTo>
                    <a:pt x="6390283" y="0"/>
                  </a:lnTo>
                  <a:lnTo>
                    <a:pt x="6390283" y="925513"/>
                  </a:lnTo>
                  <a:lnTo>
                    <a:pt x="0" y="925513"/>
                  </a:lnTo>
                  <a:close/>
                </a:path>
              </a:pathLst>
            </a:custGeom>
            <a:solidFill>
              <a:srgbClr val="000000">
                <a:alpha val="0"/>
              </a:srgbClr>
            </a:solidFill>
          </p:spPr>
        </p:sp>
        <p:sp>
          <p:nvSpPr>
            <p:cNvPr name="TextBox 36" id="36"/>
            <p:cNvSpPr txBox="true"/>
            <p:nvPr/>
          </p:nvSpPr>
          <p:spPr>
            <a:xfrm>
              <a:off x="0" y="-104775"/>
              <a:ext cx="6390283" cy="1030288"/>
            </a:xfrm>
            <a:prstGeom prst="rect">
              <a:avLst/>
            </a:prstGeom>
          </p:spPr>
          <p:txBody>
            <a:bodyPr anchor="t" rtlCol="false" tIns="0" lIns="0" bIns="0" rIns="0"/>
            <a:lstStyle/>
            <a:p>
              <a:pPr algn="ctr">
                <a:lnSpc>
                  <a:spcPts val="2687"/>
                </a:lnSpc>
              </a:pPr>
              <a:r>
                <a:rPr lang="en-US" sz="1687">
                  <a:solidFill>
                    <a:srgbClr val="3B4E4E"/>
                  </a:solidFill>
                  <a:latin typeface="Overpass Light"/>
                  <a:ea typeface="Overpass Light"/>
                  <a:cs typeface="Overpass Light"/>
                  <a:sym typeface="Overpass Light"/>
                </a:rPr>
                <a:t>Деякі види деревних жаб можуть підстрибувати вгору на висоту до 3,5 метрів</a:t>
              </a:r>
            </a:p>
          </p:txBody>
        </p:sp>
      </p:grpSp>
      <p:grpSp>
        <p:nvGrpSpPr>
          <p:cNvPr name="Group 37" id="37"/>
          <p:cNvGrpSpPr/>
          <p:nvPr/>
        </p:nvGrpSpPr>
        <p:grpSpPr>
          <a:xfrm rot="0">
            <a:off x="7617470" y="7361932"/>
            <a:ext cx="9911060" cy="1041201"/>
            <a:chOff x="0" y="0"/>
            <a:chExt cx="13214747" cy="1388268"/>
          </a:xfrm>
        </p:grpSpPr>
        <p:sp>
          <p:nvSpPr>
            <p:cNvPr name="Freeform 38" id="38"/>
            <p:cNvSpPr/>
            <p:nvPr/>
          </p:nvSpPr>
          <p:spPr>
            <a:xfrm flipH="false" flipV="false" rot="0">
              <a:off x="0" y="0"/>
              <a:ext cx="13214747" cy="1388268"/>
            </a:xfrm>
            <a:custGeom>
              <a:avLst/>
              <a:gdLst/>
              <a:ahLst/>
              <a:cxnLst/>
              <a:rect r="r" b="b" t="t" l="l"/>
              <a:pathLst>
                <a:path h="1388268" w="13214747">
                  <a:moveTo>
                    <a:pt x="0" y="0"/>
                  </a:moveTo>
                  <a:lnTo>
                    <a:pt x="13214747" y="0"/>
                  </a:lnTo>
                  <a:lnTo>
                    <a:pt x="13214747" y="1388268"/>
                  </a:lnTo>
                  <a:lnTo>
                    <a:pt x="0" y="1388268"/>
                  </a:lnTo>
                  <a:close/>
                </a:path>
              </a:pathLst>
            </a:custGeom>
            <a:solidFill>
              <a:srgbClr val="000000">
                <a:alpha val="0"/>
              </a:srgbClr>
            </a:solidFill>
          </p:spPr>
        </p:sp>
        <p:sp>
          <p:nvSpPr>
            <p:cNvPr name="TextBox 39" id="39"/>
            <p:cNvSpPr txBox="true"/>
            <p:nvPr/>
          </p:nvSpPr>
          <p:spPr>
            <a:xfrm>
              <a:off x="0" y="-104775"/>
              <a:ext cx="13214747" cy="1493043"/>
            </a:xfrm>
            <a:prstGeom prst="rect">
              <a:avLst/>
            </a:prstGeom>
          </p:spPr>
          <p:txBody>
            <a:bodyPr anchor="t" rtlCol="false" tIns="0" lIns="0" bIns="0" rIns="0"/>
            <a:lstStyle/>
            <a:p>
              <a:pPr algn="l">
                <a:lnSpc>
                  <a:spcPts val="2687"/>
                </a:lnSpc>
              </a:pPr>
              <a:r>
                <a:rPr lang="en-US" sz="1687">
                  <a:solidFill>
                    <a:srgbClr val="3B4E4E"/>
                  </a:solidFill>
                  <a:latin typeface="Overpass Light"/>
                  <a:ea typeface="Overpass Light"/>
                  <a:cs typeface="Overpass Light"/>
                  <a:sym typeface="Overpass Light"/>
                </a:rPr>
                <a:t>Для порівняння, якби людина мала такі ж стрибкові здібності як жаба, вона могла б одним стрибком подолати ціле футбольне поле! Ці вражаючі стрибки забезпечуються особливою будовою задніх кінцівок жаб, які мають надзвичайно потужні м'язи та видовжені кістки.</a:t>
              </a:r>
            </a:p>
          </p:txBody>
        </p:sp>
      </p:grpSp>
      <p:grpSp>
        <p:nvGrpSpPr>
          <p:cNvPr name="Group 40" id="40"/>
          <p:cNvGrpSpPr/>
          <p:nvPr/>
        </p:nvGrpSpPr>
        <p:grpSpPr>
          <a:xfrm rot="0">
            <a:off x="7617470" y="8647211"/>
            <a:ext cx="9911060" cy="694135"/>
            <a:chOff x="0" y="0"/>
            <a:chExt cx="13214747" cy="925513"/>
          </a:xfrm>
        </p:grpSpPr>
        <p:sp>
          <p:nvSpPr>
            <p:cNvPr name="Freeform 41" id="41"/>
            <p:cNvSpPr/>
            <p:nvPr/>
          </p:nvSpPr>
          <p:spPr>
            <a:xfrm flipH="false" flipV="false" rot="0">
              <a:off x="0" y="0"/>
              <a:ext cx="13214747" cy="925513"/>
            </a:xfrm>
            <a:custGeom>
              <a:avLst/>
              <a:gdLst/>
              <a:ahLst/>
              <a:cxnLst/>
              <a:rect r="r" b="b" t="t" l="l"/>
              <a:pathLst>
                <a:path h="925513" w="13214747">
                  <a:moveTo>
                    <a:pt x="0" y="0"/>
                  </a:moveTo>
                  <a:lnTo>
                    <a:pt x="13214747" y="0"/>
                  </a:lnTo>
                  <a:lnTo>
                    <a:pt x="13214747" y="925513"/>
                  </a:lnTo>
                  <a:lnTo>
                    <a:pt x="0" y="925513"/>
                  </a:lnTo>
                  <a:close/>
                </a:path>
              </a:pathLst>
            </a:custGeom>
            <a:solidFill>
              <a:srgbClr val="000000">
                <a:alpha val="0"/>
              </a:srgbClr>
            </a:solidFill>
          </p:spPr>
        </p:sp>
        <p:sp>
          <p:nvSpPr>
            <p:cNvPr name="TextBox 42" id="42"/>
            <p:cNvSpPr txBox="true"/>
            <p:nvPr/>
          </p:nvSpPr>
          <p:spPr>
            <a:xfrm>
              <a:off x="0" y="-104775"/>
              <a:ext cx="13214747" cy="1030288"/>
            </a:xfrm>
            <a:prstGeom prst="rect">
              <a:avLst/>
            </a:prstGeom>
          </p:spPr>
          <p:txBody>
            <a:bodyPr anchor="t" rtlCol="false" tIns="0" lIns="0" bIns="0" rIns="0"/>
            <a:lstStyle/>
            <a:p>
              <a:pPr algn="l">
                <a:lnSpc>
                  <a:spcPts val="2687"/>
                </a:lnSpc>
              </a:pPr>
              <a:r>
                <a:rPr lang="en-US" sz="1687">
                  <a:solidFill>
                    <a:srgbClr val="3B4E4E"/>
                  </a:solidFill>
                  <a:latin typeface="Overpass Light"/>
                  <a:ea typeface="Overpass Light"/>
                  <a:cs typeface="Overpass Light"/>
                  <a:sym typeface="Overpass Light"/>
                </a:rPr>
                <a:t>Стрибучість – це ключова адаптація, яка допомагає жабам швидко тікати від хижаків та ефективно полювати на комах.</a:t>
              </a:r>
            </a:p>
          </p:txBody>
        </p:sp>
      </p:grpSp>
    </p:spTree>
  </p:cSld>
  <p:clrMapOvr>
    <a:masterClrMapping/>
  </p:clrMapOvr>
  <p:transition spd="fast">
    <p:circle/>
  </p:transition>
</p:sld>
</file>

<file path=ppt/slides/slide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0" y="0"/>
            <a:ext cx="18288000" cy="10287000"/>
            <a:chOff x="0" y="0"/>
            <a:chExt cx="24384000" cy="13716000"/>
          </a:xfrm>
        </p:grpSpPr>
        <p:sp>
          <p:nvSpPr>
            <p:cNvPr name="Freeform 3" id="3"/>
            <p:cNvSpPr/>
            <p:nvPr/>
          </p:nvSpPr>
          <p:spPr>
            <a:xfrm flipH="false" flipV="false" rot="0">
              <a:off x="0" y="0"/>
              <a:ext cx="24384000" cy="13716000"/>
            </a:xfrm>
            <a:custGeom>
              <a:avLst/>
              <a:gdLst/>
              <a:ahLst/>
              <a:cxnLst/>
              <a:rect r="r" b="b" t="t" l="l"/>
              <a:pathLst>
                <a:path h="13716000" w="24384000">
                  <a:moveTo>
                    <a:pt x="0" y="0"/>
                  </a:moveTo>
                  <a:lnTo>
                    <a:pt x="24384000" y="0"/>
                  </a:lnTo>
                  <a:lnTo>
                    <a:pt x="24384000" y="13716000"/>
                  </a:lnTo>
                  <a:lnTo>
                    <a:pt x="0" y="13716000"/>
                  </a:lnTo>
                  <a:close/>
                </a:path>
              </a:pathLst>
            </a:custGeom>
            <a:solidFill>
              <a:srgbClr val="F9F4BE"/>
            </a:solidFill>
          </p:spPr>
        </p:sp>
      </p:grpSp>
      <p:grpSp>
        <p:nvGrpSpPr>
          <p:cNvPr name="Group 4" id="4"/>
          <p:cNvGrpSpPr/>
          <p:nvPr/>
        </p:nvGrpSpPr>
        <p:grpSpPr>
          <a:xfrm rot="0">
            <a:off x="0" y="0"/>
            <a:ext cx="18288000" cy="10287000"/>
            <a:chOff x="0" y="0"/>
            <a:chExt cx="24384000" cy="13716000"/>
          </a:xfrm>
        </p:grpSpPr>
        <p:sp>
          <p:nvSpPr>
            <p:cNvPr name="Freeform 5" id="5"/>
            <p:cNvSpPr/>
            <p:nvPr/>
          </p:nvSpPr>
          <p:spPr>
            <a:xfrm flipH="false" flipV="false" rot="0">
              <a:off x="0" y="0"/>
              <a:ext cx="24384000" cy="13716000"/>
            </a:xfrm>
            <a:custGeom>
              <a:avLst/>
              <a:gdLst/>
              <a:ahLst/>
              <a:cxnLst/>
              <a:rect r="r" b="b" t="t" l="l"/>
              <a:pathLst>
                <a:path h="13716000" w="24384000">
                  <a:moveTo>
                    <a:pt x="0" y="0"/>
                  </a:moveTo>
                  <a:lnTo>
                    <a:pt x="24384000" y="0"/>
                  </a:lnTo>
                  <a:lnTo>
                    <a:pt x="24384000" y="13716000"/>
                  </a:lnTo>
                  <a:lnTo>
                    <a:pt x="0" y="13716000"/>
                  </a:lnTo>
                  <a:close/>
                </a:path>
              </a:pathLst>
            </a:custGeom>
            <a:solidFill>
              <a:srgbClr val="FFFDE6"/>
            </a:solidFill>
          </p:spPr>
        </p:sp>
      </p:grpSp>
      <p:grpSp>
        <p:nvGrpSpPr>
          <p:cNvPr name="Group 6" id="6"/>
          <p:cNvGrpSpPr/>
          <p:nvPr/>
        </p:nvGrpSpPr>
        <p:grpSpPr>
          <a:xfrm rot="0">
            <a:off x="786705" y="429323"/>
            <a:ext cx="11316592" cy="891230"/>
            <a:chOff x="0" y="0"/>
            <a:chExt cx="15088790" cy="1188307"/>
          </a:xfrm>
        </p:grpSpPr>
        <p:sp>
          <p:nvSpPr>
            <p:cNvPr name="Freeform 7" id="7"/>
            <p:cNvSpPr/>
            <p:nvPr/>
          </p:nvSpPr>
          <p:spPr>
            <a:xfrm flipH="false" flipV="false" rot="0">
              <a:off x="0" y="0"/>
              <a:ext cx="15088791" cy="1188307"/>
            </a:xfrm>
            <a:custGeom>
              <a:avLst/>
              <a:gdLst/>
              <a:ahLst/>
              <a:cxnLst/>
              <a:rect r="r" b="b" t="t" l="l"/>
              <a:pathLst>
                <a:path h="1188307" w="15088791">
                  <a:moveTo>
                    <a:pt x="0" y="0"/>
                  </a:moveTo>
                  <a:lnTo>
                    <a:pt x="15088791" y="0"/>
                  </a:lnTo>
                  <a:lnTo>
                    <a:pt x="15088791" y="1188307"/>
                  </a:lnTo>
                  <a:lnTo>
                    <a:pt x="0" y="1188307"/>
                  </a:lnTo>
                  <a:close/>
                </a:path>
              </a:pathLst>
            </a:custGeom>
            <a:solidFill>
              <a:srgbClr val="000000">
                <a:alpha val="0"/>
              </a:srgbClr>
            </a:solidFill>
          </p:spPr>
        </p:sp>
        <p:sp>
          <p:nvSpPr>
            <p:cNvPr name="TextBox 8" id="8"/>
            <p:cNvSpPr txBox="true"/>
            <p:nvPr/>
          </p:nvSpPr>
          <p:spPr>
            <a:xfrm>
              <a:off x="0" y="-47625"/>
              <a:ext cx="15088790" cy="1235932"/>
            </a:xfrm>
            <a:prstGeom prst="rect">
              <a:avLst/>
            </a:prstGeom>
          </p:spPr>
          <p:txBody>
            <a:bodyPr anchor="t" rtlCol="false" tIns="0" lIns="0" bIns="0" rIns="0"/>
            <a:lstStyle/>
            <a:p>
              <a:pPr algn="l">
                <a:lnSpc>
                  <a:spcPts val="5500"/>
                </a:lnSpc>
              </a:pPr>
              <a:r>
                <a:rPr lang="en-US" sz="4375" b="true">
                  <a:solidFill>
                    <a:srgbClr val="233939"/>
                  </a:solidFill>
                  <a:latin typeface="Arimo Bold"/>
                  <a:ea typeface="Arimo Bold"/>
                  <a:cs typeface="Arimo Bold"/>
                  <a:sym typeface="Arimo Bold"/>
                </a:rPr>
                <a:t>Жаби – природні захисники від комах</a:t>
              </a:r>
            </a:p>
          </p:txBody>
        </p:sp>
      </p:grpSp>
      <p:sp>
        <p:nvSpPr>
          <p:cNvPr name="Freeform 9" id="9" descr="preencoded.png"/>
          <p:cNvSpPr/>
          <p:nvPr/>
        </p:nvSpPr>
        <p:spPr>
          <a:xfrm flipH="false" flipV="false" rot="0">
            <a:off x="4129682" y="3195786"/>
            <a:ext cx="10028635" cy="10028635"/>
          </a:xfrm>
          <a:custGeom>
            <a:avLst/>
            <a:gdLst/>
            <a:ahLst/>
            <a:cxnLst/>
            <a:rect r="r" b="b" t="t" l="l"/>
            <a:pathLst>
              <a:path h="10028635" w="10028635">
                <a:moveTo>
                  <a:pt x="0" y="0"/>
                </a:moveTo>
                <a:lnTo>
                  <a:pt x="10028635" y="0"/>
                </a:lnTo>
                <a:lnTo>
                  <a:pt x="10028635" y="10028635"/>
                </a:lnTo>
                <a:lnTo>
                  <a:pt x="0" y="10028635"/>
                </a:lnTo>
                <a:lnTo>
                  <a:pt x="0" y="0"/>
                </a:lnTo>
                <a:close/>
              </a:path>
            </a:pathLst>
          </a:custGeom>
          <a:blipFill>
            <a:blip r:embed="rId3"/>
            <a:stretch>
              <a:fillRect l="0" t="0" r="0" b="0"/>
            </a:stretch>
          </a:blipFill>
        </p:spPr>
      </p:sp>
      <p:sp>
        <p:nvSpPr>
          <p:cNvPr name="Freeform 10" id="10" descr="preencoded.png"/>
          <p:cNvSpPr/>
          <p:nvPr/>
        </p:nvSpPr>
        <p:spPr>
          <a:xfrm flipH="false" flipV="false" rot="0">
            <a:off x="5479778" y="6533777"/>
            <a:ext cx="379214" cy="474018"/>
          </a:xfrm>
          <a:custGeom>
            <a:avLst/>
            <a:gdLst/>
            <a:ahLst/>
            <a:cxnLst/>
            <a:rect r="r" b="b" t="t" l="l"/>
            <a:pathLst>
              <a:path h="474018" w="379214">
                <a:moveTo>
                  <a:pt x="0" y="0"/>
                </a:moveTo>
                <a:lnTo>
                  <a:pt x="379213" y="0"/>
                </a:lnTo>
                <a:lnTo>
                  <a:pt x="379213" y="474018"/>
                </a:lnTo>
                <a:lnTo>
                  <a:pt x="0" y="474018"/>
                </a:lnTo>
                <a:lnTo>
                  <a:pt x="0" y="0"/>
                </a:lnTo>
                <a:close/>
              </a:path>
            </a:pathLst>
          </a:custGeom>
          <a:blipFill>
            <a:blip r:embed="rId4"/>
            <a:stretch>
              <a:fillRect l="0" t="0" r="0" b="0"/>
            </a:stretch>
          </a:blipFill>
        </p:spPr>
      </p:sp>
      <p:sp>
        <p:nvSpPr>
          <p:cNvPr name="Freeform 11" id="11" descr="preencoded.png"/>
          <p:cNvSpPr/>
          <p:nvPr/>
        </p:nvSpPr>
        <p:spPr>
          <a:xfrm flipH="false" flipV="false" rot="0">
            <a:off x="4129682" y="3195786"/>
            <a:ext cx="10028635" cy="10028635"/>
          </a:xfrm>
          <a:custGeom>
            <a:avLst/>
            <a:gdLst/>
            <a:ahLst/>
            <a:cxnLst/>
            <a:rect r="r" b="b" t="t" l="l"/>
            <a:pathLst>
              <a:path h="10028635" w="10028635">
                <a:moveTo>
                  <a:pt x="0" y="0"/>
                </a:moveTo>
                <a:lnTo>
                  <a:pt x="10028635" y="0"/>
                </a:lnTo>
                <a:lnTo>
                  <a:pt x="10028635" y="10028635"/>
                </a:lnTo>
                <a:lnTo>
                  <a:pt x="0" y="10028635"/>
                </a:lnTo>
                <a:lnTo>
                  <a:pt x="0" y="0"/>
                </a:lnTo>
                <a:close/>
              </a:path>
            </a:pathLst>
          </a:custGeom>
          <a:blipFill>
            <a:blip r:embed="rId5"/>
            <a:stretch>
              <a:fillRect l="0" t="0" r="0" b="0"/>
            </a:stretch>
          </a:blipFill>
        </p:spPr>
      </p:sp>
      <p:sp>
        <p:nvSpPr>
          <p:cNvPr name="Freeform 12" id="12" descr="preencoded.png"/>
          <p:cNvSpPr/>
          <p:nvPr/>
        </p:nvSpPr>
        <p:spPr>
          <a:xfrm flipH="false" flipV="false" rot="0">
            <a:off x="7515001" y="4498554"/>
            <a:ext cx="379214" cy="474017"/>
          </a:xfrm>
          <a:custGeom>
            <a:avLst/>
            <a:gdLst/>
            <a:ahLst/>
            <a:cxnLst/>
            <a:rect r="r" b="b" t="t" l="l"/>
            <a:pathLst>
              <a:path h="474017" w="379214">
                <a:moveTo>
                  <a:pt x="0" y="0"/>
                </a:moveTo>
                <a:lnTo>
                  <a:pt x="379214" y="0"/>
                </a:lnTo>
                <a:lnTo>
                  <a:pt x="379214" y="474017"/>
                </a:lnTo>
                <a:lnTo>
                  <a:pt x="0" y="474017"/>
                </a:lnTo>
                <a:lnTo>
                  <a:pt x="0" y="0"/>
                </a:lnTo>
                <a:close/>
              </a:path>
            </a:pathLst>
          </a:custGeom>
          <a:blipFill>
            <a:blip r:embed="rId6"/>
            <a:stretch>
              <a:fillRect l="0" t="0" r="0" b="0"/>
            </a:stretch>
          </a:blipFill>
        </p:spPr>
      </p:sp>
      <p:sp>
        <p:nvSpPr>
          <p:cNvPr name="Freeform 13" id="13" descr="preencoded.png"/>
          <p:cNvSpPr/>
          <p:nvPr/>
        </p:nvSpPr>
        <p:spPr>
          <a:xfrm flipH="false" flipV="false" rot="0">
            <a:off x="4129682" y="3195786"/>
            <a:ext cx="10028635" cy="10028635"/>
          </a:xfrm>
          <a:custGeom>
            <a:avLst/>
            <a:gdLst/>
            <a:ahLst/>
            <a:cxnLst/>
            <a:rect r="r" b="b" t="t" l="l"/>
            <a:pathLst>
              <a:path h="10028635" w="10028635">
                <a:moveTo>
                  <a:pt x="0" y="0"/>
                </a:moveTo>
                <a:lnTo>
                  <a:pt x="10028635" y="0"/>
                </a:lnTo>
                <a:lnTo>
                  <a:pt x="10028635" y="10028635"/>
                </a:lnTo>
                <a:lnTo>
                  <a:pt x="0" y="10028635"/>
                </a:lnTo>
                <a:lnTo>
                  <a:pt x="0" y="0"/>
                </a:lnTo>
                <a:close/>
              </a:path>
            </a:pathLst>
          </a:custGeom>
          <a:blipFill>
            <a:blip r:embed="rId7"/>
            <a:stretch>
              <a:fillRect l="0" t="0" r="0" b="0"/>
            </a:stretch>
          </a:blipFill>
        </p:spPr>
      </p:sp>
      <p:sp>
        <p:nvSpPr>
          <p:cNvPr name="Freeform 14" id="14" descr="preencoded.png"/>
          <p:cNvSpPr/>
          <p:nvPr/>
        </p:nvSpPr>
        <p:spPr>
          <a:xfrm flipH="false" flipV="false" rot="0">
            <a:off x="10393486" y="4498554"/>
            <a:ext cx="379214" cy="474017"/>
          </a:xfrm>
          <a:custGeom>
            <a:avLst/>
            <a:gdLst/>
            <a:ahLst/>
            <a:cxnLst/>
            <a:rect r="r" b="b" t="t" l="l"/>
            <a:pathLst>
              <a:path h="474017" w="379214">
                <a:moveTo>
                  <a:pt x="0" y="0"/>
                </a:moveTo>
                <a:lnTo>
                  <a:pt x="379214" y="0"/>
                </a:lnTo>
                <a:lnTo>
                  <a:pt x="379214" y="474017"/>
                </a:lnTo>
                <a:lnTo>
                  <a:pt x="0" y="474017"/>
                </a:lnTo>
                <a:lnTo>
                  <a:pt x="0" y="0"/>
                </a:lnTo>
                <a:close/>
              </a:path>
            </a:pathLst>
          </a:custGeom>
          <a:blipFill>
            <a:blip r:embed="rId8"/>
            <a:stretch>
              <a:fillRect l="0" t="0" r="0" b="0"/>
            </a:stretch>
          </a:blipFill>
        </p:spPr>
      </p:sp>
      <p:sp>
        <p:nvSpPr>
          <p:cNvPr name="Freeform 15" id="15" descr="preencoded.png"/>
          <p:cNvSpPr/>
          <p:nvPr/>
        </p:nvSpPr>
        <p:spPr>
          <a:xfrm flipH="false" flipV="false" rot="0">
            <a:off x="4129682" y="3195786"/>
            <a:ext cx="10028635" cy="10028635"/>
          </a:xfrm>
          <a:custGeom>
            <a:avLst/>
            <a:gdLst/>
            <a:ahLst/>
            <a:cxnLst/>
            <a:rect r="r" b="b" t="t" l="l"/>
            <a:pathLst>
              <a:path h="10028635" w="10028635">
                <a:moveTo>
                  <a:pt x="0" y="0"/>
                </a:moveTo>
                <a:lnTo>
                  <a:pt x="10028635" y="0"/>
                </a:lnTo>
                <a:lnTo>
                  <a:pt x="10028635" y="10028635"/>
                </a:lnTo>
                <a:lnTo>
                  <a:pt x="0" y="10028635"/>
                </a:lnTo>
                <a:lnTo>
                  <a:pt x="0" y="0"/>
                </a:lnTo>
                <a:close/>
              </a:path>
            </a:pathLst>
          </a:custGeom>
          <a:blipFill>
            <a:blip r:embed="rId9"/>
            <a:stretch>
              <a:fillRect l="0" t="0" r="0" b="0"/>
            </a:stretch>
          </a:blipFill>
        </p:spPr>
      </p:sp>
      <p:sp>
        <p:nvSpPr>
          <p:cNvPr name="Freeform 16" id="16" descr="preencoded.png"/>
          <p:cNvSpPr/>
          <p:nvPr/>
        </p:nvSpPr>
        <p:spPr>
          <a:xfrm flipH="false" flipV="false" rot="0">
            <a:off x="12428711" y="6533777"/>
            <a:ext cx="379214" cy="474018"/>
          </a:xfrm>
          <a:custGeom>
            <a:avLst/>
            <a:gdLst/>
            <a:ahLst/>
            <a:cxnLst/>
            <a:rect r="r" b="b" t="t" l="l"/>
            <a:pathLst>
              <a:path h="474018" w="379214">
                <a:moveTo>
                  <a:pt x="0" y="0"/>
                </a:moveTo>
                <a:lnTo>
                  <a:pt x="379214" y="0"/>
                </a:lnTo>
                <a:lnTo>
                  <a:pt x="379214" y="474018"/>
                </a:lnTo>
                <a:lnTo>
                  <a:pt x="0" y="474018"/>
                </a:lnTo>
                <a:lnTo>
                  <a:pt x="0" y="0"/>
                </a:lnTo>
                <a:close/>
              </a:path>
            </a:pathLst>
          </a:custGeom>
          <a:blipFill>
            <a:blip r:embed="rId10"/>
            <a:stretch>
              <a:fillRect l="0" t="0" r="0" b="0"/>
            </a:stretch>
          </a:blipFill>
        </p:spPr>
      </p:sp>
      <p:grpSp>
        <p:nvGrpSpPr>
          <p:cNvPr name="Group 17" id="17"/>
          <p:cNvGrpSpPr/>
          <p:nvPr/>
        </p:nvGrpSpPr>
        <p:grpSpPr>
          <a:xfrm rot="0">
            <a:off x="786705" y="8462962"/>
            <a:ext cx="16714589" cy="719138"/>
            <a:chOff x="0" y="0"/>
            <a:chExt cx="22286118" cy="958850"/>
          </a:xfrm>
        </p:grpSpPr>
        <p:sp>
          <p:nvSpPr>
            <p:cNvPr name="Freeform 18" id="18"/>
            <p:cNvSpPr/>
            <p:nvPr/>
          </p:nvSpPr>
          <p:spPr>
            <a:xfrm flipH="false" flipV="false" rot="0">
              <a:off x="0" y="0"/>
              <a:ext cx="22286119" cy="958850"/>
            </a:xfrm>
            <a:custGeom>
              <a:avLst/>
              <a:gdLst/>
              <a:ahLst/>
              <a:cxnLst/>
              <a:rect r="r" b="b" t="t" l="l"/>
              <a:pathLst>
                <a:path h="958850" w="22286119">
                  <a:moveTo>
                    <a:pt x="0" y="0"/>
                  </a:moveTo>
                  <a:lnTo>
                    <a:pt x="22286119" y="0"/>
                  </a:lnTo>
                  <a:lnTo>
                    <a:pt x="22286119" y="958850"/>
                  </a:lnTo>
                  <a:lnTo>
                    <a:pt x="0" y="958850"/>
                  </a:lnTo>
                  <a:close/>
                </a:path>
              </a:pathLst>
            </a:custGeom>
            <a:solidFill>
              <a:srgbClr val="000000">
                <a:alpha val="0"/>
              </a:srgbClr>
            </a:solidFill>
          </p:spPr>
        </p:sp>
        <p:sp>
          <p:nvSpPr>
            <p:cNvPr name="TextBox 19" id="19"/>
            <p:cNvSpPr txBox="true"/>
            <p:nvPr/>
          </p:nvSpPr>
          <p:spPr>
            <a:xfrm>
              <a:off x="0" y="-114300"/>
              <a:ext cx="22286118" cy="1073150"/>
            </a:xfrm>
            <a:prstGeom prst="rect">
              <a:avLst/>
            </a:prstGeom>
          </p:spPr>
          <p:txBody>
            <a:bodyPr anchor="t" rtlCol="false" tIns="0" lIns="0" bIns="0" rIns="0"/>
            <a:lstStyle/>
            <a:p>
              <a:pPr algn="l">
                <a:lnSpc>
                  <a:spcPts val="2812"/>
                </a:lnSpc>
              </a:pPr>
              <a:r>
                <a:rPr lang="en-US" sz="1750">
                  <a:solidFill>
                    <a:srgbClr val="3B4E4E"/>
                  </a:solidFill>
                  <a:latin typeface="Overpass Light"/>
                  <a:ea typeface="Overpass Light"/>
                  <a:cs typeface="Overpass Light"/>
                  <a:sym typeface="Overpass Light"/>
                </a:rPr>
                <a:t>Жаби є надзвичайно корисними помічниками людини в боротьбі з комахами. Вони природним чином контролюють популяції багатьох видів комах, включаючи тих, що можуть бути переносниками хвороб або шкідниками рослин.</a:t>
              </a:r>
            </a:p>
          </p:txBody>
        </p:sp>
      </p:grpSp>
      <p:grpSp>
        <p:nvGrpSpPr>
          <p:cNvPr name="Group 20" id="20"/>
          <p:cNvGrpSpPr/>
          <p:nvPr/>
        </p:nvGrpSpPr>
        <p:grpSpPr>
          <a:xfrm rot="0">
            <a:off x="786705" y="9434959"/>
            <a:ext cx="16714589" cy="359569"/>
            <a:chOff x="0" y="0"/>
            <a:chExt cx="22286118" cy="479425"/>
          </a:xfrm>
        </p:grpSpPr>
        <p:sp>
          <p:nvSpPr>
            <p:cNvPr name="Freeform 21" id="21"/>
            <p:cNvSpPr/>
            <p:nvPr/>
          </p:nvSpPr>
          <p:spPr>
            <a:xfrm flipH="false" flipV="false" rot="0">
              <a:off x="0" y="0"/>
              <a:ext cx="22286119" cy="479425"/>
            </a:xfrm>
            <a:custGeom>
              <a:avLst/>
              <a:gdLst/>
              <a:ahLst/>
              <a:cxnLst/>
              <a:rect r="r" b="b" t="t" l="l"/>
              <a:pathLst>
                <a:path h="479425" w="22286119">
                  <a:moveTo>
                    <a:pt x="0" y="0"/>
                  </a:moveTo>
                  <a:lnTo>
                    <a:pt x="22286119" y="0"/>
                  </a:lnTo>
                  <a:lnTo>
                    <a:pt x="22286119" y="479425"/>
                  </a:lnTo>
                  <a:lnTo>
                    <a:pt x="0" y="479425"/>
                  </a:lnTo>
                  <a:close/>
                </a:path>
              </a:pathLst>
            </a:custGeom>
            <a:solidFill>
              <a:srgbClr val="000000">
                <a:alpha val="0"/>
              </a:srgbClr>
            </a:solidFill>
          </p:spPr>
        </p:sp>
        <p:sp>
          <p:nvSpPr>
            <p:cNvPr name="TextBox 22" id="22"/>
            <p:cNvSpPr txBox="true"/>
            <p:nvPr/>
          </p:nvSpPr>
          <p:spPr>
            <a:xfrm>
              <a:off x="0" y="-114300"/>
              <a:ext cx="22286118" cy="593725"/>
            </a:xfrm>
            <a:prstGeom prst="rect">
              <a:avLst/>
            </a:prstGeom>
          </p:spPr>
          <p:txBody>
            <a:bodyPr anchor="t" rtlCol="false" tIns="0" lIns="0" bIns="0" rIns="0"/>
            <a:lstStyle/>
            <a:p>
              <a:pPr algn="l">
                <a:lnSpc>
                  <a:spcPts val="2812"/>
                </a:lnSpc>
              </a:pPr>
              <a:r>
                <a:rPr lang="en-US" sz="1750">
                  <a:solidFill>
                    <a:srgbClr val="3B4E4E"/>
                  </a:solidFill>
                  <a:latin typeface="Overpass Light"/>
                  <a:ea typeface="Overpass Light"/>
                  <a:cs typeface="Overpass Light"/>
                  <a:sym typeface="Overpass Light"/>
                </a:rPr>
                <a:t>Завдяки своєму апетиту та ефективному полюванню з використанням липкого язика, жаби стають нашими союзниками у підтримці екологічного балансу.</a:t>
              </a:r>
            </a:p>
          </p:txBody>
        </p:sp>
      </p:grpSp>
      <p:grpSp>
        <p:nvGrpSpPr>
          <p:cNvPr name="Group 23" id="23"/>
          <p:cNvGrpSpPr/>
          <p:nvPr/>
        </p:nvGrpSpPr>
        <p:grpSpPr>
          <a:xfrm rot="0">
            <a:off x="1344662" y="3398341"/>
            <a:ext cx="2809726" cy="351235"/>
            <a:chOff x="0" y="0"/>
            <a:chExt cx="3746302" cy="468313"/>
          </a:xfrm>
        </p:grpSpPr>
        <p:sp>
          <p:nvSpPr>
            <p:cNvPr name="Freeform 24" id="24"/>
            <p:cNvSpPr/>
            <p:nvPr/>
          </p:nvSpPr>
          <p:spPr>
            <a:xfrm flipH="false" flipV="false" rot="0">
              <a:off x="0" y="0"/>
              <a:ext cx="3746302" cy="468313"/>
            </a:xfrm>
            <a:custGeom>
              <a:avLst/>
              <a:gdLst/>
              <a:ahLst/>
              <a:cxnLst/>
              <a:rect r="r" b="b" t="t" l="l"/>
              <a:pathLst>
                <a:path h="468313" w="3746302">
                  <a:moveTo>
                    <a:pt x="0" y="0"/>
                  </a:moveTo>
                  <a:lnTo>
                    <a:pt x="3746302" y="0"/>
                  </a:lnTo>
                  <a:lnTo>
                    <a:pt x="3746302" y="468313"/>
                  </a:lnTo>
                  <a:lnTo>
                    <a:pt x="0" y="468313"/>
                  </a:lnTo>
                  <a:close/>
                </a:path>
              </a:pathLst>
            </a:custGeom>
            <a:solidFill>
              <a:srgbClr val="000000">
                <a:alpha val="0"/>
              </a:srgbClr>
            </a:solidFill>
          </p:spPr>
        </p:sp>
        <p:sp>
          <p:nvSpPr>
            <p:cNvPr name="TextBox 25" id="25"/>
            <p:cNvSpPr txBox="true"/>
            <p:nvPr/>
          </p:nvSpPr>
          <p:spPr>
            <a:xfrm>
              <a:off x="0" y="-28575"/>
              <a:ext cx="3746302" cy="496888"/>
            </a:xfrm>
            <a:prstGeom prst="rect">
              <a:avLst/>
            </a:prstGeom>
          </p:spPr>
          <p:txBody>
            <a:bodyPr anchor="t" rtlCol="false" tIns="0" lIns="0" bIns="0" rIns="0"/>
            <a:lstStyle/>
            <a:p>
              <a:pPr algn="ctr">
                <a:lnSpc>
                  <a:spcPts val="2750"/>
                </a:lnSpc>
              </a:pPr>
              <a:r>
                <a:rPr lang="en-US" sz="2187" b="true">
                  <a:solidFill>
                    <a:srgbClr val="233939"/>
                  </a:solidFill>
                  <a:latin typeface="Arimo Bold"/>
                  <a:ea typeface="Arimo Bold"/>
                  <a:cs typeface="Arimo Bold"/>
                  <a:sym typeface="Arimo Bold"/>
                </a:rPr>
                <a:t>Комарі</a:t>
              </a:r>
            </a:p>
          </p:txBody>
        </p:sp>
      </p:grpSp>
      <p:grpSp>
        <p:nvGrpSpPr>
          <p:cNvPr name="Group 26" id="26"/>
          <p:cNvGrpSpPr/>
          <p:nvPr/>
        </p:nvGrpSpPr>
        <p:grpSpPr>
          <a:xfrm rot="0">
            <a:off x="786705" y="3884414"/>
            <a:ext cx="3925789" cy="719138"/>
            <a:chOff x="0" y="0"/>
            <a:chExt cx="5234385" cy="958850"/>
          </a:xfrm>
        </p:grpSpPr>
        <p:sp>
          <p:nvSpPr>
            <p:cNvPr name="Freeform 27" id="27"/>
            <p:cNvSpPr/>
            <p:nvPr/>
          </p:nvSpPr>
          <p:spPr>
            <a:xfrm flipH="false" flipV="false" rot="0">
              <a:off x="0" y="0"/>
              <a:ext cx="5234385" cy="958850"/>
            </a:xfrm>
            <a:custGeom>
              <a:avLst/>
              <a:gdLst/>
              <a:ahLst/>
              <a:cxnLst/>
              <a:rect r="r" b="b" t="t" l="l"/>
              <a:pathLst>
                <a:path h="958850" w="5234385">
                  <a:moveTo>
                    <a:pt x="0" y="0"/>
                  </a:moveTo>
                  <a:lnTo>
                    <a:pt x="5234385" y="0"/>
                  </a:lnTo>
                  <a:lnTo>
                    <a:pt x="5234385" y="958850"/>
                  </a:lnTo>
                  <a:lnTo>
                    <a:pt x="0" y="958850"/>
                  </a:lnTo>
                  <a:close/>
                </a:path>
              </a:pathLst>
            </a:custGeom>
            <a:solidFill>
              <a:srgbClr val="000000">
                <a:alpha val="0"/>
              </a:srgbClr>
            </a:solidFill>
          </p:spPr>
        </p:sp>
        <p:sp>
          <p:nvSpPr>
            <p:cNvPr name="TextBox 28" id="28"/>
            <p:cNvSpPr txBox="true"/>
            <p:nvPr/>
          </p:nvSpPr>
          <p:spPr>
            <a:xfrm>
              <a:off x="0" y="-114300"/>
              <a:ext cx="5234385" cy="1073150"/>
            </a:xfrm>
            <a:prstGeom prst="rect">
              <a:avLst/>
            </a:prstGeom>
          </p:spPr>
          <p:txBody>
            <a:bodyPr anchor="t" rtlCol="false" tIns="0" lIns="0" bIns="0" rIns="0"/>
            <a:lstStyle/>
            <a:p>
              <a:pPr algn="ctr">
                <a:lnSpc>
                  <a:spcPts val="2812"/>
                </a:lnSpc>
              </a:pPr>
              <a:r>
                <a:rPr lang="en-US" sz="1750">
                  <a:solidFill>
                    <a:srgbClr val="3B4E4E"/>
                  </a:solidFill>
                  <a:latin typeface="Overpass Light"/>
                  <a:ea typeface="Overpass Light"/>
                  <a:cs typeface="Overpass Light"/>
                  <a:sym typeface="Overpass Light"/>
                </a:rPr>
                <a:t>Одна жаба може з'їсти до 100 комарів за ніч</a:t>
              </a:r>
            </a:p>
          </p:txBody>
        </p:sp>
      </p:grpSp>
      <p:grpSp>
        <p:nvGrpSpPr>
          <p:cNvPr name="Group 29" id="29"/>
          <p:cNvGrpSpPr/>
          <p:nvPr/>
        </p:nvGrpSpPr>
        <p:grpSpPr>
          <a:xfrm rot="0">
            <a:off x="5607546" y="1770012"/>
            <a:ext cx="2809726" cy="351235"/>
            <a:chOff x="0" y="0"/>
            <a:chExt cx="3746302" cy="468313"/>
          </a:xfrm>
        </p:grpSpPr>
        <p:sp>
          <p:nvSpPr>
            <p:cNvPr name="Freeform 30" id="30"/>
            <p:cNvSpPr/>
            <p:nvPr/>
          </p:nvSpPr>
          <p:spPr>
            <a:xfrm flipH="false" flipV="false" rot="0">
              <a:off x="0" y="0"/>
              <a:ext cx="3746302" cy="468313"/>
            </a:xfrm>
            <a:custGeom>
              <a:avLst/>
              <a:gdLst/>
              <a:ahLst/>
              <a:cxnLst/>
              <a:rect r="r" b="b" t="t" l="l"/>
              <a:pathLst>
                <a:path h="468313" w="3746302">
                  <a:moveTo>
                    <a:pt x="0" y="0"/>
                  </a:moveTo>
                  <a:lnTo>
                    <a:pt x="3746302" y="0"/>
                  </a:lnTo>
                  <a:lnTo>
                    <a:pt x="3746302" y="468313"/>
                  </a:lnTo>
                  <a:lnTo>
                    <a:pt x="0" y="468313"/>
                  </a:lnTo>
                  <a:close/>
                </a:path>
              </a:pathLst>
            </a:custGeom>
            <a:solidFill>
              <a:srgbClr val="000000">
                <a:alpha val="0"/>
              </a:srgbClr>
            </a:solidFill>
          </p:spPr>
        </p:sp>
        <p:sp>
          <p:nvSpPr>
            <p:cNvPr name="TextBox 31" id="31"/>
            <p:cNvSpPr txBox="true"/>
            <p:nvPr/>
          </p:nvSpPr>
          <p:spPr>
            <a:xfrm>
              <a:off x="0" y="-28575"/>
              <a:ext cx="3746302" cy="496888"/>
            </a:xfrm>
            <a:prstGeom prst="rect">
              <a:avLst/>
            </a:prstGeom>
          </p:spPr>
          <p:txBody>
            <a:bodyPr anchor="t" rtlCol="false" tIns="0" lIns="0" bIns="0" rIns="0"/>
            <a:lstStyle/>
            <a:p>
              <a:pPr algn="ctr">
                <a:lnSpc>
                  <a:spcPts val="2750"/>
                </a:lnSpc>
              </a:pPr>
              <a:r>
                <a:rPr lang="en-US" sz="2187" b="true">
                  <a:solidFill>
                    <a:srgbClr val="233939"/>
                  </a:solidFill>
                  <a:latin typeface="Arimo Bold"/>
                  <a:ea typeface="Arimo Bold"/>
                  <a:cs typeface="Arimo Bold"/>
                  <a:sym typeface="Arimo Bold"/>
                </a:rPr>
                <a:t>Мухи</a:t>
              </a:r>
            </a:p>
          </p:txBody>
        </p:sp>
      </p:grpSp>
      <p:grpSp>
        <p:nvGrpSpPr>
          <p:cNvPr name="Group 32" id="32"/>
          <p:cNvGrpSpPr/>
          <p:nvPr/>
        </p:nvGrpSpPr>
        <p:grpSpPr>
          <a:xfrm rot="0">
            <a:off x="5049590" y="2256085"/>
            <a:ext cx="3925789" cy="719138"/>
            <a:chOff x="0" y="0"/>
            <a:chExt cx="5234385" cy="958850"/>
          </a:xfrm>
        </p:grpSpPr>
        <p:sp>
          <p:nvSpPr>
            <p:cNvPr name="Freeform 33" id="33"/>
            <p:cNvSpPr/>
            <p:nvPr/>
          </p:nvSpPr>
          <p:spPr>
            <a:xfrm flipH="false" flipV="false" rot="0">
              <a:off x="0" y="0"/>
              <a:ext cx="5234385" cy="958850"/>
            </a:xfrm>
            <a:custGeom>
              <a:avLst/>
              <a:gdLst/>
              <a:ahLst/>
              <a:cxnLst/>
              <a:rect r="r" b="b" t="t" l="l"/>
              <a:pathLst>
                <a:path h="958850" w="5234385">
                  <a:moveTo>
                    <a:pt x="0" y="0"/>
                  </a:moveTo>
                  <a:lnTo>
                    <a:pt x="5234385" y="0"/>
                  </a:lnTo>
                  <a:lnTo>
                    <a:pt x="5234385" y="958850"/>
                  </a:lnTo>
                  <a:lnTo>
                    <a:pt x="0" y="958850"/>
                  </a:lnTo>
                  <a:close/>
                </a:path>
              </a:pathLst>
            </a:custGeom>
            <a:solidFill>
              <a:srgbClr val="000000">
                <a:alpha val="0"/>
              </a:srgbClr>
            </a:solidFill>
          </p:spPr>
        </p:sp>
        <p:sp>
          <p:nvSpPr>
            <p:cNvPr name="TextBox 34" id="34"/>
            <p:cNvSpPr txBox="true"/>
            <p:nvPr/>
          </p:nvSpPr>
          <p:spPr>
            <a:xfrm>
              <a:off x="0" y="-114300"/>
              <a:ext cx="5234385" cy="1073150"/>
            </a:xfrm>
            <a:prstGeom prst="rect">
              <a:avLst/>
            </a:prstGeom>
          </p:spPr>
          <p:txBody>
            <a:bodyPr anchor="t" rtlCol="false" tIns="0" lIns="0" bIns="0" rIns="0"/>
            <a:lstStyle/>
            <a:p>
              <a:pPr algn="ctr">
                <a:lnSpc>
                  <a:spcPts val="2812"/>
                </a:lnSpc>
              </a:pPr>
              <a:r>
                <a:rPr lang="en-US" sz="1750">
                  <a:solidFill>
                    <a:srgbClr val="3B4E4E"/>
                  </a:solidFill>
                  <a:latin typeface="Overpass Light"/>
                  <a:ea typeface="Overpass Light"/>
                  <a:cs typeface="Overpass Light"/>
                  <a:sym typeface="Overpass Light"/>
                </a:rPr>
                <a:t>Жаби ефективно контролюють популяції мух біля водойм</a:t>
              </a:r>
            </a:p>
          </p:txBody>
        </p:sp>
      </p:grpSp>
      <p:grpSp>
        <p:nvGrpSpPr>
          <p:cNvPr name="Group 35" id="35"/>
          <p:cNvGrpSpPr/>
          <p:nvPr/>
        </p:nvGrpSpPr>
        <p:grpSpPr>
          <a:xfrm rot="0">
            <a:off x="9870430" y="1770012"/>
            <a:ext cx="2809726" cy="351235"/>
            <a:chOff x="0" y="0"/>
            <a:chExt cx="3746302" cy="468313"/>
          </a:xfrm>
        </p:grpSpPr>
        <p:sp>
          <p:nvSpPr>
            <p:cNvPr name="Freeform 36" id="36"/>
            <p:cNvSpPr/>
            <p:nvPr/>
          </p:nvSpPr>
          <p:spPr>
            <a:xfrm flipH="false" flipV="false" rot="0">
              <a:off x="0" y="0"/>
              <a:ext cx="3746302" cy="468313"/>
            </a:xfrm>
            <a:custGeom>
              <a:avLst/>
              <a:gdLst/>
              <a:ahLst/>
              <a:cxnLst/>
              <a:rect r="r" b="b" t="t" l="l"/>
              <a:pathLst>
                <a:path h="468313" w="3746302">
                  <a:moveTo>
                    <a:pt x="0" y="0"/>
                  </a:moveTo>
                  <a:lnTo>
                    <a:pt x="3746302" y="0"/>
                  </a:lnTo>
                  <a:lnTo>
                    <a:pt x="3746302" y="468313"/>
                  </a:lnTo>
                  <a:lnTo>
                    <a:pt x="0" y="468313"/>
                  </a:lnTo>
                  <a:close/>
                </a:path>
              </a:pathLst>
            </a:custGeom>
            <a:solidFill>
              <a:srgbClr val="000000">
                <a:alpha val="0"/>
              </a:srgbClr>
            </a:solidFill>
          </p:spPr>
        </p:sp>
        <p:sp>
          <p:nvSpPr>
            <p:cNvPr name="TextBox 37" id="37"/>
            <p:cNvSpPr txBox="true"/>
            <p:nvPr/>
          </p:nvSpPr>
          <p:spPr>
            <a:xfrm>
              <a:off x="0" y="-28575"/>
              <a:ext cx="3746302" cy="496888"/>
            </a:xfrm>
            <a:prstGeom prst="rect">
              <a:avLst/>
            </a:prstGeom>
          </p:spPr>
          <p:txBody>
            <a:bodyPr anchor="t" rtlCol="false" tIns="0" lIns="0" bIns="0" rIns="0"/>
            <a:lstStyle/>
            <a:p>
              <a:pPr algn="ctr">
                <a:lnSpc>
                  <a:spcPts val="2750"/>
                </a:lnSpc>
              </a:pPr>
              <a:r>
                <a:rPr lang="en-US" sz="2187" b="true">
                  <a:solidFill>
                    <a:srgbClr val="233939"/>
                  </a:solidFill>
                  <a:latin typeface="Arimo Bold"/>
                  <a:ea typeface="Arimo Bold"/>
                  <a:cs typeface="Arimo Bold"/>
                  <a:sym typeface="Arimo Bold"/>
                </a:rPr>
                <a:t>Павуки</a:t>
              </a:r>
            </a:p>
          </p:txBody>
        </p:sp>
      </p:grpSp>
      <p:grpSp>
        <p:nvGrpSpPr>
          <p:cNvPr name="Group 38" id="38"/>
          <p:cNvGrpSpPr/>
          <p:nvPr/>
        </p:nvGrpSpPr>
        <p:grpSpPr>
          <a:xfrm rot="0">
            <a:off x="9312474" y="2256085"/>
            <a:ext cx="3925789" cy="719138"/>
            <a:chOff x="0" y="0"/>
            <a:chExt cx="5234385" cy="958850"/>
          </a:xfrm>
        </p:grpSpPr>
        <p:sp>
          <p:nvSpPr>
            <p:cNvPr name="Freeform 39" id="39"/>
            <p:cNvSpPr/>
            <p:nvPr/>
          </p:nvSpPr>
          <p:spPr>
            <a:xfrm flipH="false" flipV="false" rot="0">
              <a:off x="0" y="0"/>
              <a:ext cx="5234385" cy="958850"/>
            </a:xfrm>
            <a:custGeom>
              <a:avLst/>
              <a:gdLst/>
              <a:ahLst/>
              <a:cxnLst/>
              <a:rect r="r" b="b" t="t" l="l"/>
              <a:pathLst>
                <a:path h="958850" w="5234385">
                  <a:moveTo>
                    <a:pt x="0" y="0"/>
                  </a:moveTo>
                  <a:lnTo>
                    <a:pt x="5234385" y="0"/>
                  </a:lnTo>
                  <a:lnTo>
                    <a:pt x="5234385" y="958850"/>
                  </a:lnTo>
                  <a:lnTo>
                    <a:pt x="0" y="958850"/>
                  </a:lnTo>
                  <a:close/>
                </a:path>
              </a:pathLst>
            </a:custGeom>
            <a:solidFill>
              <a:srgbClr val="000000">
                <a:alpha val="0"/>
              </a:srgbClr>
            </a:solidFill>
          </p:spPr>
        </p:sp>
        <p:sp>
          <p:nvSpPr>
            <p:cNvPr name="TextBox 40" id="40"/>
            <p:cNvSpPr txBox="true"/>
            <p:nvPr/>
          </p:nvSpPr>
          <p:spPr>
            <a:xfrm>
              <a:off x="0" y="-114300"/>
              <a:ext cx="5234385" cy="1073150"/>
            </a:xfrm>
            <a:prstGeom prst="rect">
              <a:avLst/>
            </a:prstGeom>
          </p:spPr>
          <p:txBody>
            <a:bodyPr anchor="t" rtlCol="false" tIns="0" lIns="0" bIns="0" rIns="0"/>
            <a:lstStyle/>
            <a:p>
              <a:pPr algn="ctr">
                <a:lnSpc>
                  <a:spcPts val="2812"/>
                </a:lnSpc>
              </a:pPr>
              <a:r>
                <a:rPr lang="en-US" sz="1750">
                  <a:solidFill>
                    <a:srgbClr val="3B4E4E"/>
                  </a:solidFill>
                  <a:latin typeface="Overpass Light"/>
                  <a:ea typeface="Overpass Light"/>
                  <a:cs typeface="Overpass Light"/>
                  <a:sym typeface="Overpass Light"/>
                </a:rPr>
                <a:t>Деякі більші види жаб полюють на дрібних павуків</a:t>
              </a:r>
            </a:p>
          </p:txBody>
        </p:sp>
      </p:grpSp>
      <p:grpSp>
        <p:nvGrpSpPr>
          <p:cNvPr name="Group 41" id="41"/>
          <p:cNvGrpSpPr/>
          <p:nvPr/>
        </p:nvGrpSpPr>
        <p:grpSpPr>
          <a:xfrm rot="0">
            <a:off x="14133462" y="3038772"/>
            <a:ext cx="2809726" cy="351235"/>
            <a:chOff x="0" y="0"/>
            <a:chExt cx="3746302" cy="468313"/>
          </a:xfrm>
        </p:grpSpPr>
        <p:sp>
          <p:nvSpPr>
            <p:cNvPr name="Freeform 42" id="42"/>
            <p:cNvSpPr/>
            <p:nvPr/>
          </p:nvSpPr>
          <p:spPr>
            <a:xfrm flipH="false" flipV="false" rot="0">
              <a:off x="0" y="0"/>
              <a:ext cx="3746302" cy="468313"/>
            </a:xfrm>
            <a:custGeom>
              <a:avLst/>
              <a:gdLst/>
              <a:ahLst/>
              <a:cxnLst/>
              <a:rect r="r" b="b" t="t" l="l"/>
              <a:pathLst>
                <a:path h="468313" w="3746302">
                  <a:moveTo>
                    <a:pt x="0" y="0"/>
                  </a:moveTo>
                  <a:lnTo>
                    <a:pt x="3746302" y="0"/>
                  </a:lnTo>
                  <a:lnTo>
                    <a:pt x="3746302" y="468313"/>
                  </a:lnTo>
                  <a:lnTo>
                    <a:pt x="0" y="468313"/>
                  </a:lnTo>
                  <a:close/>
                </a:path>
              </a:pathLst>
            </a:custGeom>
            <a:solidFill>
              <a:srgbClr val="000000">
                <a:alpha val="0"/>
              </a:srgbClr>
            </a:solidFill>
          </p:spPr>
        </p:sp>
        <p:sp>
          <p:nvSpPr>
            <p:cNvPr name="TextBox 43" id="43"/>
            <p:cNvSpPr txBox="true"/>
            <p:nvPr/>
          </p:nvSpPr>
          <p:spPr>
            <a:xfrm>
              <a:off x="0" y="-28575"/>
              <a:ext cx="3746302" cy="496888"/>
            </a:xfrm>
            <a:prstGeom prst="rect">
              <a:avLst/>
            </a:prstGeom>
          </p:spPr>
          <p:txBody>
            <a:bodyPr anchor="t" rtlCol="false" tIns="0" lIns="0" bIns="0" rIns="0"/>
            <a:lstStyle/>
            <a:p>
              <a:pPr algn="ctr">
                <a:lnSpc>
                  <a:spcPts val="2750"/>
                </a:lnSpc>
              </a:pPr>
              <a:r>
                <a:rPr lang="en-US" sz="2187" b="true">
                  <a:solidFill>
                    <a:srgbClr val="233939"/>
                  </a:solidFill>
                  <a:latin typeface="Arimo Bold"/>
                  <a:ea typeface="Arimo Bold"/>
                  <a:cs typeface="Arimo Bold"/>
                  <a:sym typeface="Arimo Bold"/>
                </a:rPr>
                <a:t>Жуки</a:t>
              </a:r>
            </a:p>
          </p:txBody>
        </p:sp>
      </p:grpSp>
      <p:grpSp>
        <p:nvGrpSpPr>
          <p:cNvPr name="Group 44" id="44"/>
          <p:cNvGrpSpPr/>
          <p:nvPr/>
        </p:nvGrpSpPr>
        <p:grpSpPr>
          <a:xfrm rot="0">
            <a:off x="13575357" y="3524845"/>
            <a:ext cx="3925938" cy="1078706"/>
            <a:chOff x="0" y="0"/>
            <a:chExt cx="5234583" cy="1438275"/>
          </a:xfrm>
        </p:grpSpPr>
        <p:sp>
          <p:nvSpPr>
            <p:cNvPr name="Freeform 45" id="45"/>
            <p:cNvSpPr/>
            <p:nvPr/>
          </p:nvSpPr>
          <p:spPr>
            <a:xfrm flipH="false" flipV="false" rot="0">
              <a:off x="0" y="0"/>
              <a:ext cx="5234583" cy="1438275"/>
            </a:xfrm>
            <a:custGeom>
              <a:avLst/>
              <a:gdLst/>
              <a:ahLst/>
              <a:cxnLst/>
              <a:rect r="r" b="b" t="t" l="l"/>
              <a:pathLst>
                <a:path h="1438275" w="5234583">
                  <a:moveTo>
                    <a:pt x="0" y="0"/>
                  </a:moveTo>
                  <a:lnTo>
                    <a:pt x="5234583" y="0"/>
                  </a:lnTo>
                  <a:lnTo>
                    <a:pt x="5234583" y="1438275"/>
                  </a:lnTo>
                  <a:lnTo>
                    <a:pt x="0" y="1438275"/>
                  </a:lnTo>
                  <a:close/>
                </a:path>
              </a:pathLst>
            </a:custGeom>
            <a:solidFill>
              <a:srgbClr val="000000">
                <a:alpha val="0"/>
              </a:srgbClr>
            </a:solidFill>
          </p:spPr>
        </p:sp>
        <p:sp>
          <p:nvSpPr>
            <p:cNvPr name="TextBox 46" id="46"/>
            <p:cNvSpPr txBox="true"/>
            <p:nvPr/>
          </p:nvSpPr>
          <p:spPr>
            <a:xfrm>
              <a:off x="0" y="-114300"/>
              <a:ext cx="5234583" cy="1552575"/>
            </a:xfrm>
            <a:prstGeom prst="rect">
              <a:avLst/>
            </a:prstGeom>
          </p:spPr>
          <p:txBody>
            <a:bodyPr anchor="t" rtlCol="false" tIns="0" lIns="0" bIns="0" rIns="0"/>
            <a:lstStyle/>
            <a:p>
              <a:pPr algn="ctr">
                <a:lnSpc>
                  <a:spcPts val="2812"/>
                </a:lnSpc>
              </a:pPr>
              <a:r>
                <a:rPr lang="en-US" sz="1750">
                  <a:solidFill>
                    <a:srgbClr val="3B4E4E"/>
                  </a:solidFill>
                  <a:latin typeface="Overpass Light"/>
                  <a:ea typeface="Overpass Light"/>
                  <a:cs typeface="Overpass Light"/>
                  <a:sym typeface="Overpass Light"/>
                </a:rPr>
                <a:t>Жаби допомагають обмежувати чисельність шкідливих для рослин жуків</a:t>
              </a:r>
            </a:p>
          </p:txBody>
        </p:sp>
      </p:grpSp>
    </p:spTree>
  </p:cSld>
  <p:clrMapOvr>
    <a:masterClrMapping/>
  </p:clrMapOvr>
  <p:transition spd="fast">
    <p:circle/>
  </p:transition>
</p:sld>
</file>

<file path=ppt/slides/slide6.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0" y="0"/>
            <a:ext cx="18288000" cy="10287000"/>
            <a:chOff x="0" y="0"/>
            <a:chExt cx="24384000" cy="13716000"/>
          </a:xfrm>
        </p:grpSpPr>
        <p:sp>
          <p:nvSpPr>
            <p:cNvPr name="Freeform 3" id="3"/>
            <p:cNvSpPr/>
            <p:nvPr/>
          </p:nvSpPr>
          <p:spPr>
            <a:xfrm flipH="false" flipV="false" rot="0">
              <a:off x="0" y="0"/>
              <a:ext cx="24384000" cy="13716000"/>
            </a:xfrm>
            <a:custGeom>
              <a:avLst/>
              <a:gdLst/>
              <a:ahLst/>
              <a:cxnLst/>
              <a:rect r="r" b="b" t="t" l="l"/>
              <a:pathLst>
                <a:path h="13716000" w="24384000">
                  <a:moveTo>
                    <a:pt x="0" y="0"/>
                  </a:moveTo>
                  <a:lnTo>
                    <a:pt x="24384000" y="0"/>
                  </a:lnTo>
                  <a:lnTo>
                    <a:pt x="24384000" y="13716000"/>
                  </a:lnTo>
                  <a:lnTo>
                    <a:pt x="0" y="13716000"/>
                  </a:lnTo>
                  <a:close/>
                </a:path>
              </a:pathLst>
            </a:custGeom>
            <a:solidFill>
              <a:srgbClr val="F9F4BE"/>
            </a:solidFill>
          </p:spPr>
        </p:sp>
      </p:grpSp>
      <p:grpSp>
        <p:nvGrpSpPr>
          <p:cNvPr name="Group 4" id="4"/>
          <p:cNvGrpSpPr/>
          <p:nvPr/>
        </p:nvGrpSpPr>
        <p:grpSpPr>
          <a:xfrm rot="0">
            <a:off x="0" y="0"/>
            <a:ext cx="18288000" cy="10287000"/>
            <a:chOff x="0" y="0"/>
            <a:chExt cx="24384000" cy="13716000"/>
          </a:xfrm>
        </p:grpSpPr>
        <p:sp>
          <p:nvSpPr>
            <p:cNvPr name="Freeform 5" id="5"/>
            <p:cNvSpPr/>
            <p:nvPr/>
          </p:nvSpPr>
          <p:spPr>
            <a:xfrm flipH="false" flipV="false" rot="0">
              <a:off x="0" y="0"/>
              <a:ext cx="24384000" cy="13716000"/>
            </a:xfrm>
            <a:custGeom>
              <a:avLst/>
              <a:gdLst/>
              <a:ahLst/>
              <a:cxnLst/>
              <a:rect r="r" b="b" t="t" l="l"/>
              <a:pathLst>
                <a:path h="13716000" w="24384000">
                  <a:moveTo>
                    <a:pt x="0" y="0"/>
                  </a:moveTo>
                  <a:lnTo>
                    <a:pt x="24384000" y="0"/>
                  </a:lnTo>
                  <a:lnTo>
                    <a:pt x="24384000" y="13716000"/>
                  </a:lnTo>
                  <a:lnTo>
                    <a:pt x="0" y="13716000"/>
                  </a:lnTo>
                  <a:close/>
                </a:path>
              </a:pathLst>
            </a:custGeom>
            <a:solidFill>
              <a:srgbClr val="FFFDE6"/>
            </a:solidFill>
          </p:spPr>
        </p:sp>
      </p:grpSp>
      <p:sp>
        <p:nvSpPr>
          <p:cNvPr name="Freeform 6" id="6" descr="preencoded.png"/>
          <p:cNvSpPr/>
          <p:nvPr/>
        </p:nvSpPr>
        <p:spPr>
          <a:xfrm flipH="false" flipV="false" rot="0">
            <a:off x="0" y="0"/>
            <a:ext cx="18288000" cy="2719388"/>
          </a:xfrm>
          <a:custGeom>
            <a:avLst/>
            <a:gdLst/>
            <a:ahLst/>
            <a:cxnLst/>
            <a:rect r="r" b="b" t="t" l="l"/>
            <a:pathLst>
              <a:path h="2719388" w="18288000">
                <a:moveTo>
                  <a:pt x="0" y="0"/>
                </a:moveTo>
                <a:lnTo>
                  <a:pt x="18288000" y="0"/>
                </a:lnTo>
                <a:lnTo>
                  <a:pt x="18288000" y="2719388"/>
                </a:lnTo>
                <a:lnTo>
                  <a:pt x="0" y="2719388"/>
                </a:lnTo>
                <a:lnTo>
                  <a:pt x="0" y="0"/>
                </a:lnTo>
                <a:close/>
              </a:path>
            </a:pathLst>
          </a:custGeom>
          <a:blipFill>
            <a:blip r:embed="rId3"/>
            <a:stretch>
              <a:fillRect l="0" t="-87" r="0" b="-87"/>
            </a:stretch>
          </a:blipFill>
        </p:spPr>
      </p:sp>
      <p:grpSp>
        <p:nvGrpSpPr>
          <p:cNvPr name="Group 7" id="7"/>
          <p:cNvGrpSpPr/>
          <p:nvPr/>
        </p:nvGrpSpPr>
        <p:grpSpPr>
          <a:xfrm rot="0">
            <a:off x="761405" y="3259200"/>
            <a:ext cx="5438775" cy="913494"/>
            <a:chOff x="0" y="0"/>
            <a:chExt cx="7251700" cy="1217991"/>
          </a:xfrm>
        </p:grpSpPr>
        <p:sp>
          <p:nvSpPr>
            <p:cNvPr name="Freeform 8" id="8"/>
            <p:cNvSpPr/>
            <p:nvPr/>
          </p:nvSpPr>
          <p:spPr>
            <a:xfrm flipH="false" flipV="false" rot="0">
              <a:off x="0" y="0"/>
              <a:ext cx="7251700" cy="1217991"/>
            </a:xfrm>
            <a:custGeom>
              <a:avLst/>
              <a:gdLst/>
              <a:ahLst/>
              <a:cxnLst/>
              <a:rect r="r" b="b" t="t" l="l"/>
              <a:pathLst>
                <a:path h="1217991" w="7251700">
                  <a:moveTo>
                    <a:pt x="0" y="0"/>
                  </a:moveTo>
                  <a:lnTo>
                    <a:pt x="7251700" y="0"/>
                  </a:lnTo>
                  <a:lnTo>
                    <a:pt x="7251700" y="1217991"/>
                  </a:lnTo>
                  <a:lnTo>
                    <a:pt x="0" y="1217991"/>
                  </a:lnTo>
                  <a:close/>
                </a:path>
              </a:pathLst>
            </a:custGeom>
            <a:solidFill>
              <a:srgbClr val="000000">
                <a:alpha val="0"/>
              </a:srgbClr>
            </a:solidFill>
          </p:spPr>
        </p:sp>
        <p:sp>
          <p:nvSpPr>
            <p:cNvPr name="TextBox 9" id="9"/>
            <p:cNvSpPr txBox="true"/>
            <p:nvPr/>
          </p:nvSpPr>
          <p:spPr>
            <a:xfrm>
              <a:off x="0" y="-38100"/>
              <a:ext cx="7251700" cy="1256091"/>
            </a:xfrm>
            <a:prstGeom prst="rect">
              <a:avLst/>
            </a:prstGeom>
          </p:spPr>
          <p:txBody>
            <a:bodyPr anchor="t" rtlCol="false" tIns="0" lIns="0" bIns="0" rIns="0"/>
            <a:lstStyle/>
            <a:p>
              <a:pPr algn="l">
                <a:lnSpc>
                  <a:spcPts val="5312"/>
                </a:lnSpc>
              </a:pPr>
              <a:r>
                <a:rPr lang="en-US" sz="4250" b="true">
                  <a:solidFill>
                    <a:srgbClr val="233939"/>
                  </a:solidFill>
                  <a:latin typeface="Arimo Bold"/>
                  <a:ea typeface="Arimo Bold"/>
                  <a:cs typeface="Arimo Bold"/>
                  <a:sym typeface="Arimo Bold"/>
                </a:rPr>
                <a:t>Цикл життя жаби</a:t>
              </a:r>
            </a:p>
          </p:txBody>
        </p:sp>
      </p:grpSp>
      <p:grpSp>
        <p:nvGrpSpPr>
          <p:cNvPr name="Group 10" id="10"/>
          <p:cNvGrpSpPr/>
          <p:nvPr/>
        </p:nvGrpSpPr>
        <p:grpSpPr>
          <a:xfrm rot="0">
            <a:off x="761405" y="6535639"/>
            <a:ext cx="16765190" cy="28575"/>
            <a:chOff x="0" y="0"/>
            <a:chExt cx="22353587" cy="38100"/>
          </a:xfrm>
        </p:grpSpPr>
        <p:sp>
          <p:nvSpPr>
            <p:cNvPr name="Freeform 11" id="11"/>
            <p:cNvSpPr/>
            <p:nvPr/>
          </p:nvSpPr>
          <p:spPr>
            <a:xfrm flipH="false" flipV="false" rot="0">
              <a:off x="0" y="0"/>
              <a:ext cx="22353524" cy="38100"/>
            </a:xfrm>
            <a:custGeom>
              <a:avLst/>
              <a:gdLst/>
              <a:ahLst/>
              <a:cxnLst/>
              <a:rect r="r" b="b" t="t" l="l"/>
              <a:pathLst>
                <a:path h="38100" w="22353524">
                  <a:moveTo>
                    <a:pt x="0" y="19050"/>
                  </a:moveTo>
                  <a:cubicBezTo>
                    <a:pt x="0" y="8509"/>
                    <a:pt x="8509" y="0"/>
                    <a:pt x="19050" y="0"/>
                  </a:cubicBezTo>
                  <a:lnTo>
                    <a:pt x="22334474" y="0"/>
                  </a:lnTo>
                  <a:cubicBezTo>
                    <a:pt x="22345014" y="0"/>
                    <a:pt x="22353524" y="8509"/>
                    <a:pt x="22353524" y="19050"/>
                  </a:cubicBezTo>
                  <a:cubicBezTo>
                    <a:pt x="22353524" y="29591"/>
                    <a:pt x="22345014" y="38100"/>
                    <a:pt x="22334474" y="38100"/>
                  </a:cubicBezTo>
                  <a:lnTo>
                    <a:pt x="19050" y="38100"/>
                  </a:lnTo>
                  <a:cubicBezTo>
                    <a:pt x="8509" y="38100"/>
                    <a:pt x="0" y="29591"/>
                    <a:pt x="0" y="19050"/>
                  </a:cubicBezTo>
                  <a:close/>
                </a:path>
              </a:pathLst>
            </a:custGeom>
            <a:solidFill>
              <a:srgbClr val="C3D4CC"/>
            </a:solidFill>
          </p:spPr>
        </p:sp>
      </p:grpSp>
      <p:grpSp>
        <p:nvGrpSpPr>
          <p:cNvPr name="Group 12" id="12"/>
          <p:cNvGrpSpPr/>
          <p:nvPr/>
        </p:nvGrpSpPr>
        <p:grpSpPr>
          <a:xfrm rot="0">
            <a:off x="4034730" y="5883101"/>
            <a:ext cx="28575" cy="652611"/>
            <a:chOff x="0" y="0"/>
            <a:chExt cx="38100" cy="870148"/>
          </a:xfrm>
        </p:grpSpPr>
        <p:sp>
          <p:nvSpPr>
            <p:cNvPr name="Freeform 13" id="13"/>
            <p:cNvSpPr/>
            <p:nvPr/>
          </p:nvSpPr>
          <p:spPr>
            <a:xfrm flipH="false" flipV="false" rot="0">
              <a:off x="0" y="0"/>
              <a:ext cx="38100" cy="870204"/>
            </a:xfrm>
            <a:custGeom>
              <a:avLst/>
              <a:gdLst/>
              <a:ahLst/>
              <a:cxnLst/>
              <a:rect r="r" b="b" t="t" l="l"/>
              <a:pathLst>
                <a:path h="870204" w="38100">
                  <a:moveTo>
                    <a:pt x="0" y="19050"/>
                  </a:moveTo>
                  <a:cubicBezTo>
                    <a:pt x="0" y="8509"/>
                    <a:pt x="8509" y="0"/>
                    <a:pt x="19050" y="0"/>
                  </a:cubicBezTo>
                  <a:cubicBezTo>
                    <a:pt x="29591" y="0"/>
                    <a:pt x="38100" y="8509"/>
                    <a:pt x="38100" y="19050"/>
                  </a:cubicBezTo>
                  <a:lnTo>
                    <a:pt x="38100" y="851154"/>
                  </a:lnTo>
                  <a:cubicBezTo>
                    <a:pt x="38100" y="861695"/>
                    <a:pt x="29591" y="870204"/>
                    <a:pt x="19050" y="870204"/>
                  </a:cubicBezTo>
                  <a:cubicBezTo>
                    <a:pt x="8509" y="870204"/>
                    <a:pt x="0" y="861568"/>
                    <a:pt x="0" y="851154"/>
                  </a:cubicBezTo>
                  <a:close/>
                </a:path>
              </a:pathLst>
            </a:custGeom>
            <a:solidFill>
              <a:srgbClr val="C3D4CC"/>
            </a:solidFill>
          </p:spPr>
        </p:sp>
      </p:grpSp>
      <p:grpSp>
        <p:nvGrpSpPr>
          <p:cNvPr name="Group 14" id="14"/>
          <p:cNvGrpSpPr/>
          <p:nvPr/>
        </p:nvGrpSpPr>
        <p:grpSpPr>
          <a:xfrm rot="0">
            <a:off x="3799582" y="6286127"/>
            <a:ext cx="499021" cy="499021"/>
            <a:chOff x="0" y="0"/>
            <a:chExt cx="665362" cy="665362"/>
          </a:xfrm>
        </p:grpSpPr>
        <p:sp>
          <p:nvSpPr>
            <p:cNvPr name="Freeform 15" id="15"/>
            <p:cNvSpPr/>
            <p:nvPr/>
          </p:nvSpPr>
          <p:spPr>
            <a:xfrm flipH="false" flipV="false" rot="0">
              <a:off x="6350" y="6350"/>
              <a:ext cx="652653" cy="652653"/>
            </a:xfrm>
            <a:custGeom>
              <a:avLst/>
              <a:gdLst/>
              <a:ahLst/>
              <a:cxnLst/>
              <a:rect r="r" b="b" t="t" l="l"/>
              <a:pathLst>
                <a:path h="652653" w="652653">
                  <a:moveTo>
                    <a:pt x="0" y="121793"/>
                  </a:moveTo>
                  <a:cubicBezTo>
                    <a:pt x="0" y="54483"/>
                    <a:pt x="54483" y="0"/>
                    <a:pt x="121793" y="0"/>
                  </a:cubicBezTo>
                  <a:lnTo>
                    <a:pt x="530860" y="0"/>
                  </a:lnTo>
                  <a:cubicBezTo>
                    <a:pt x="598170" y="0"/>
                    <a:pt x="652653" y="54483"/>
                    <a:pt x="652653" y="121793"/>
                  </a:cubicBezTo>
                  <a:lnTo>
                    <a:pt x="652653" y="530860"/>
                  </a:lnTo>
                  <a:cubicBezTo>
                    <a:pt x="652653" y="598170"/>
                    <a:pt x="598170" y="652653"/>
                    <a:pt x="530860" y="652653"/>
                  </a:cubicBezTo>
                  <a:lnTo>
                    <a:pt x="121793" y="652653"/>
                  </a:lnTo>
                  <a:cubicBezTo>
                    <a:pt x="54483" y="652653"/>
                    <a:pt x="0" y="598170"/>
                    <a:pt x="0" y="530860"/>
                  </a:cubicBezTo>
                  <a:close/>
                </a:path>
              </a:pathLst>
            </a:custGeom>
            <a:solidFill>
              <a:srgbClr val="DDEEE6"/>
            </a:solidFill>
          </p:spPr>
        </p:sp>
        <p:sp>
          <p:nvSpPr>
            <p:cNvPr name="Freeform 16" id="16"/>
            <p:cNvSpPr/>
            <p:nvPr/>
          </p:nvSpPr>
          <p:spPr>
            <a:xfrm flipH="false" flipV="false" rot="0">
              <a:off x="0" y="0"/>
              <a:ext cx="665353" cy="665353"/>
            </a:xfrm>
            <a:custGeom>
              <a:avLst/>
              <a:gdLst/>
              <a:ahLst/>
              <a:cxnLst/>
              <a:rect r="r" b="b" t="t" l="l"/>
              <a:pathLst>
                <a:path h="665353" w="665353">
                  <a:moveTo>
                    <a:pt x="0" y="128143"/>
                  </a:moveTo>
                  <a:cubicBezTo>
                    <a:pt x="0" y="57404"/>
                    <a:pt x="57404" y="0"/>
                    <a:pt x="128143" y="0"/>
                  </a:cubicBezTo>
                  <a:lnTo>
                    <a:pt x="537210" y="0"/>
                  </a:lnTo>
                  <a:lnTo>
                    <a:pt x="537210" y="6350"/>
                  </a:lnTo>
                  <a:lnTo>
                    <a:pt x="537210" y="0"/>
                  </a:lnTo>
                  <a:cubicBezTo>
                    <a:pt x="607949" y="0"/>
                    <a:pt x="665353" y="57404"/>
                    <a:pt x="665353" y="128143"/>
                  </a:cubicBezTo>
                  <a:lnTo>
                    <a:pt x="659003" y="128143"/>
                  </a:lnTo>
                  <a:lnTo>
                    <a:pt x="665353" y="128143"/>
                  </a:lnTo>
                  <a:lnTo>
                    <a:pt x="665353" y="537210"/>
                  </a:lnTo>
                  <a:lnTo>
                    <a:pt x="659003" y="537210"/>
                  </a:lnTo>
                  <a:lnTo>
                    <a:pt x="665353" y="537210"/>
                  </a:lnTo>
                  <a:cubicBezTo>
                    <a:pt x="665353" y="607949"/>
                    <a:pt x="607949" y="665353"/>
                    <a:pt x="537210" y="665353"/>
                  </a:cubicBezTo>
                  <a:lnTo>
                    <a:pt x="537210" y="659003"/>
                  </a:lnTo>
                  <a:lnTo>
                    <a:pt x="537210" y="665353"/>
                  </a:lnTo>
                  <a:lnTo>
                    <a:pt x="128143" y="665353"/>
                  </a:lnTo>
                  <a:lnTo>
                    <a:pt x="128143" y="659003"/>
                  </a:lnTo>
                  <a:lnTo>
                    <a:pt x="128143" y="665353"/>
                  </a:lnTo>
                  <a:cubicBezTo>
                    <a:pt x="57404" y="665353"/>
                    <a:pt x="0" y="607949"/>
                    <a:pt x="0" y="537210"/>
                  </a:cubicBezTo>
                  <a:lnTo>
                    <a:pt x="0" y="128143"/>
                  </a:lnTo>
                  <a:lnTo>
                    <a:pt x="6350" y="128143"/>
                  </a:lnTo>
                  <a:lnTo>
                    <a:pt x="0" y="128143"/>
                  </a:lnTo>
                  <a:moveTo>
                    <a:pt x="12700" y="128143"/>
                  </a:moveTo>
                  <a:lnTo>
                    <a:pt x="12700" y="537210"/>
                  </a:lnTo>
                  <a:lnTo>
                    <a:pt x="6350" y="537210"/>
                  </a:lnTo>
                  <a:lnTo>
                    <a:pt x="12700" y="537210"/>
                  </a:lnTo>
                  <a:cubicBezTo>
                    <a:pt x="12700" y="600964"/>
                    <a:pt x="64389" y="652653"/>
                    <a:pt x="128143" y="652653"/>
                  </a:cubicBezTo>
                  <a:lnTo>
                    <a:pt x="537210" y="652653"/>
                  </a:lnTo>
                  <a:cubicBezTo>
                    <a:pt x="600964" y="652653"/>
                    <a:pt x="652653" y="600964"/>
                    <a:pt x="652653" y="537210"/>
                  </a:cubicBezTo>
                  <a:lnTo>
                    <a:pt x="652653" y="128143"/>
                  </a:lnTo>
                  <a:cubicBezTo>
                    <a:pt x="652653" y="64389"/>
                    <a:pt x="600964" y="12700"/>
                    <a:pt x="537210" y="12700"/>
                  </a:cubicBezTo>
                  <a:lnTo>
                    <a:pt x="128143" y="12700"/>
                  </a:lnTo>
                  <a:lnTo>
                    <a:pt x="128143" y="6350"/>
                  </a:lnTo>
                  <a:lnTo>
                    <a:pt x="128143" y="12700"/>
                  </a:lnTo>
                  <a:cubicBezTo>
                    <a:pt x="64389" y="12700"/>
                    <a:pt x="12700" y="64389"/>
                    <a:pt x="12700" y="128143"/>
                  </a:cubicBezTo>
                  <a:close/>
                </a:path>
              </a:pathLst>
            </a:custGeom>
            <a:solidFill>
              <a:srgbClr val="C3D4CC"/>
            </a:solidFill>
          </p:spPr>
        </p:sp>
      </p:grpSp>
      <p:sp>
        <p:nvSpPr>
          <p:cNvPr name="Freeform 17" id="17" descr="preencoded.png"/>
          <p:cNvSpPr/>
          <p:nvPr/>
        </p:nvSpPr>
        <p:spPr>
          <a:xfrm flipH="false" flipV="false" rot="0">
            <a:off x="3885902" y="6331669"/>
            <a:ext cx="326231" cy="407789"/>
          </a:xfrm>
          <a:custGeom>
            <a:avLst/>
            <a:gdLst/>
            <a:ahLst/>
            <a:cxnLst/>
            <a:rect r="r" b="b" t="t" l="l"/>
            <a:pathLst>
              <a:path h="407789" w="326231">
                <a:moveTo>
                  <a:pt x="0" y="0"/>
                </a:moveTo>
                <a:lnTo>
                  <a:pt x="326232" y="0"/>
                </a:lnTo>
                <a:lnTo>
                  <a:pt x="326232" y="407788"/>
                </a:lnTo>
                <a:lnTo>
                  <a:pt x="0" y="407788"/>
                </a:lnTo>
                <a:lnTo>
                  <a:pt x="0" y="0"/>
                </a:lnTo>
                <a:close/>
              </a:path>
            </a:pathLst>
          </a:custGeom>
          <a:blipFill>
            <a:blip r:embed="rId4"/>
            <a:stretch>
              <a:fillRect l="0" t="-588" r="0" b="-588"/>
            </a:stretch>
          </a:blipFill>
        </p:spPr>
      </p:sp>
      <p:grpSp>
        <p:nvGrpSpPr>
          <p:cNvPr name="Group 18" id="18"/>
          <p:cNvGrpSpPr/>
          <p:nvPr/>
        </p:nvGrpSpPr>
        <p:grpSpPr>
          <a:xfrm rot="0">
            <a:off x="2689472" y="4498925"/>
            <a:ext cx="2719388" cy="339775"/>
            <a:chOff x="0" y="0"/>
            <a:chExt cx="3625850" cy="453033"/>
          </a:xfrm>
        </p:grpSpPr>
        <p:sp>
          <p:nvSpPr>
            <p:cNvPr name="Freeform 19" id="19"/>
            <p:cNvSpPr/>
            <p:nvPr/>
          </p:nvSpPr>
          <p:spPr>
            <a:xfrm flipH="false" flipV="false" rot="0">
              <a:off x="0" y="0"/>
              <a:ext cx="3625850" cy="453033"/>
            </a:xfrm>
            <a:custGeom>
              <a:avLst/>
              <a:gdLst/>
              <a:ahLst/>
              <a:cxnLst/>
              <a:rect r="r" b="b" t="t" l="l"/>
              <a:pathLst>
                <a:path h="453033" w="3625850">
                  <a:moveTo>
                    <a:pt x="0" y="0"/>
                  </a:moveTo>
                  <a:lnTo>
                    <a:pt x="3625850" y="0"/>
                  </a:lnTo>
                  <a:lnTo>
                    <a:pt x="3625850" y="453033"/>
                  </a:lnTo>
                  <a:lnTo>
                    <a:pt x="0" y="453033"/>
                  </a:lnTo>
                  <a:close/>
                </a:path>
              </a:pathLst>
            </a:custGeom>
            <a:solidFill>
              <a:srgbClr val="000000">
                <a:alpha val="0"/>
              </a:srgbClr>
            </a:solidFill>
          </p:spPr>
        </p:sp>
        <p:sp>
          <p:nvSpPr>
            <p:cNvPr name="TextBox 20" id="20"/>
            <p:cNvSpPr txBox="true"/>
            <p:nvPr/>
          </p:nvSpPr>
          <p:spPr>
            <a:xfrm>
              <a:off x="0" y="-19050"/>
              <a:ext cx="3625850" cy="472083"/>
            </a:xfrm>
            <a:prstGeom prst="rect">
              <a:avLst/>
            </a:prstGeom>
          </p:spPr>
          <p:txBody>
            <a:bodyPr anchor="t" rtlCol="false" tIns="0" lIns="0" bIns="0" rIns="0"/>
            <a:lstStyle/>
            <a:p>
              <a:pPr algn="ctr">
                <a:lnSpc>
                  <a:spcPts val="2625"/>
                </a:lnSpc>
              </a:pPr>
              <a:r>
                <a:rPr lang="en-US" sz="2125" b="true">
                  <a:solidFill>
                    <a:srgbClr val="3B4E4E"/>
                  </a:solidFill>
                  <a:latin typeface="Arimo Bold"/>
                  <a:ea typeface="Arimo Bold"/>
                  <a:cs typeface="Arimo Bold"/>
                  <a:sym typeface="Arimo Bold"/>
                </a:rPr>
                <a:t>Ікра</a:t>
              </a:r>
            </a:p>
          </p:txBody>
        </p:sp>
      </p:grpSp>
      <p:grpSp>
        <p:nvGrpSpPr>
          <p:cNvPr name="Group 21" id="21"/>
          <p:cNvGrpSpPr/>
          <p:nvPr/>
        </p:nvGrpSpPr>
        <p:grpSpPr>
          <a:xfrm rot="0">
            <a:off x="978842" y="4969223"/>
            <a:ext cx="6140649" cy="696217"/>
            <a:chOff x="0" y="0"/>
            <a:chExt cx="8187532" cy="928290"/>
          </a:xfrm>
        </p:grpSpPr>
        <p:sp>
          <p:nvSpPr>
            <p:cNvPr name="Freeform 22" id="22"/>
            <p:cNvSpPr/>
            <p:nvPr/>
          </p:nvSpPr>
          <p:spPr>
            <a:xfrm flipH="false" flipV="false" rot="0">
              <a:off x="0" y="0"/>
              <a:ext cx="8187532" cy="928290"/>
            </a:xfrm>
            <a:custGeom>
              <a:avLst/>
              <a:gdLst/>
              <a:ahLst/>
              <a:cxnLst/>
              <a:rect r="r" b="b" t="t" l="l"/>
              <a:pathLst>
                <a:path h="928290" w="8187532">
                  <a:moveTo>
                    <a:pt x="0" y="0"/>
                  </a:moveTo>
                  <a:lnTo>
                    <a:pt x="8187532" y="0"/>
                  </a:lnTo>
                  <a:lnTo>
                    <a:pt x="8187532" y="928290"/>
                  </a:lnTo>
                  <a:lnTo>
                    <a:pt x="0" y="928290"/>
                  </a:lnTo>
                  <a:close/>
                </a:path>
              </a:pathLst>
            </a:custGeom>
            <a:solidFill>
              <a:srgbClr val="000000">
                <a:alpha val="0"/>
              </a:srgbClr>
            </a:solidFill>
          </p:spPr>
        </p:sp>
        <p:sp>
          <p:nvSpPr>
            <p:cNvPr name="TextBox 23" id="23"/>
            <p:cNvSpPr txBox="true"/>
            <p:nvPr/>
          </p:nvSpPr>
          <p:spPr>
            <a:xfrm>
              <a:off x="0" y="-104775"/>
              <a:ext cx="8187532" cy="1033065"/>
            </a:xfrm>
            <a:prstGeom prst="rect">
              <a:avLst/>
            </a:prstGeom>
          </p:spPr>
          <p:txBody>
            <a:bodyPr anchor="t" rtlCol="false" tIns="0" lIns="0" bIns="0" rIns="0"/>
            <a:lstStyle/>
            <a:p>
              <a:pPr algn="ctr">
                <a:lnSpc>
                  <a:spcPts val="2687"/>
                </a:lnSpc>
              </a:pPr>
              <a:r>
                <a:rPr lang="en-US" sz="1687">
                  <a:solidFill>
                    <a:srgbClr val="3B4E4E"/>
                  </a:solidFill>
                  <a:latin typeface="Overpass Light"/>
                  <a:ea typeface="Overpass Light"/>
                  <a:cs typeface="Overpass Light"/>
                  <a:sym typeface="Overpass Light"/>
                </a:rPr>
                <a:t>Жаби відкладають ікру у воді, часто у вигляді скупчень або стрічок. Кожна ікринка має прозору желатинову оболонку.</a:t>
              </a:r>
            </a:p>
          </p:txBody>
        </p:sp>
      </p:grpSp>
      <p:grpSp>
        <p:nvGrpSpPr>
          <p:cNvPr name="Group 24" id="24"/>
          <p:cNvGrpSpPr/>
          <p:nvPr/>
        </p:nvGrpSpPr>
        <p:grpSpPr>
          <a:xfrm rot="0">
            <a:off x="7431138" y="6535564"/>
            <a:ext cx="28575" cy="652611"/>
            <a:chOff x="0" y="0"/>
            <a:chExt cx="38100" cy="870148"/>
          </a:xfrm>
        </p:grpSpPr>
        <p:sp>
          <p:nvSpPr>
            <p:cNvPr name="Freeform 25" id="25"/>
            <p:cNvSpPr/>
            <p:nvPr/>
          </p:nvSpPr>
          <p:spPr>
            <a:xfrm flipH="false" flipV="false" rot="0">
              <a:off x="0" y="0"/>
              <a:ext cx="38100" cy="870204"/>
            </a:xfrm>
            <a:custGeom>
              <a:avLst/>
              <a:gdLst/>
              <a:ahLst/>
              <a:cxnLst/>
              <a:rect r="r" b="b" t="t" l="l"/>
              <a:pathLst>
                <a:path h="870204" w="38100">
                  <a:moveTo>
                    <a:pt x="0" y="19050"/>
                  </a:moveTo>
                  <a:cubicBezTo>
                    <a:pt x="0" y="8509"/>
                    <a:pt x="8509" y="0"/>
                    <a:pt x="19050" y="0"/>
                  </a:cubicBezTo>
                  <a:cubicBezTo>
                    <a:pt x="29591" y="0"/>
                    <a:pt x="38100" y="8509"/>
                    <a:pt x="38100" y="19050"/>
                  </a:cubicBezTo>
                  <a:lnTo>
                    <a:pt x="38100" y="851154"/>
                  </a:lnTo>
                  <a:cubicBezTo>
                    <a:pt x="38100" y="861695"/>
                    <a:pt x="29591" y="870204"/>
                    <a:pt x="19050" y="870204"/>
                  </a:cubicBezTo>
                  <a:cubicBezTo>
                    <a:pt x="8509" y="870204"/>
                    <a:pt x="0" y="861568"/>
                    <a:pt x="0" y="851154"/>
                  </a:cubicBezTo>
                  <a:close/>
                </a:path>
              </a:pathLst>
            </a:custGeom>
            <a:solidFill>
              <a:srgbClr val="C3D4CC"/>
            </a:solidFill>
          </p:spPr>
        </p:sp>
      </p:grpSp>
      <p:grpSp>
        <p:nvGrpSpPr>
          <p:cNvPr name="Group 26" id="26"/>
          <p:cNvGrpSpPr/>
          <p:nvPr/>
        </p:nvGrpSpPr>
        <p:grpSpPr>
          <a:xfrm rot="0">
            <a:off x="7195989" y="6286127"/>
            <a:ext cx="499021" cy="499021"/>
            <a:chOff x="0" y="0"/>
            <a:chExt cx="665362" cy="665362"/>
          </a:xfrm>
        </p:grpSpPr>
        <p:sp>
          <p:nvSpPr>
            <p:cNvPr name="Freeform 27" id="27"/>
            <p:cNvSpPr/>
            <p:nvPr/>
          </p:nvSpPr>
          <p:spPr>
            <a:xfrm flipH="false" flipV="false" rot="0">
              <a:off x="6350" y="6350"/>
              <a:ext cx="652653" cy="652653"/>
            </a:xfrm>
            <a:custGeom>
              <a:avLst/>
              <a:gdLst/>
              <a:ahLst/>
              <a:cxnLst/>
              <a:rect r="r" b="b" t="t" l="l"/>
              <a:pathLst>
                <a:path h="652653" w="652653">
                  <a:moveTo>
                    <a:pt x="0" y="121793"/>
                  </a:moveTo>
                  <a:cubicBezTo>
                    <a:pt x="0" y="54483"/>
                    <a:pt x="54483" y="0"/>
                    <a:pt x="121793" y="0"/>
                  </a:cubicBezTo>
                  <a:lnTo>
                    <a:pt x="530860" y="0"/>
                  </a:lnTo>
                  <a:cubicBezTo>
                    <a:pt x="598170" y="0"/>
                    <a:pt x="652653" y="54483"/>
                    <a:pt x="652653" y="121793"/>
                  </a:cubicBezTo>
                  <a:lnTo>
                    <a:pt x="652653" y="530860"/>
                  </a:lnTo>
                  <a:cubicBezTo>
                    <a:pt x="652653" y="598170"/>
                    <a:pt x="598170" y="652653"/>
                    <a:pt x="530860" y="652653"/>
                  </a:cubicBezTo>
                  <a:lnTo>
                    <a:pt x="121793" y="652653"/>
                  </a:lnTo>
                  <a:cubicBezTo>
                    <a:pt x="54483" y="652653"/>
                    <a:pt x="0" y="598170"/>
                    <a:pt x="0" y="530860"/>
                  </a:cubicBezTo>
                  <a:close/>
                </a:path>
              </a:pathLst>
            </a:custGeom>
            <a:solidFill>
              <a:srgbClr val="DDEEE6"/>
            </a:solidFill>
          </p:spPr>
        </p:sp>
        <p:sp>
          <p:nvSpPr>
            <p:cNvPr name="Freeform 28" id="28"/>
            <p:cNvSpPr/>
            <p:nvPr/>
          </p:nvSpPr>
          <p:spPr>
            <a:xfrm flipH="false" flipV="false" rot="0">
              <a:off x="0" y="0"/>
              <a:ext cx="665353" cy="665353"/>
            </a:xfrm>
            <a:custGeom>
              <a:avLst/>
              <a:gdLst/>
              <a:ahLst/>
              <a:cxnLst/>
              <a:rect r="r" b="b" t="t" l="l"/>
              <a:pathLst>
                <a:path h="665353" w="665353">
                  <a:moveTo>
                    <a:pt x="0" y="128143"/>
                  </a:moveTo>
                  <a:cubicBezTo>
                    <a:pt x="0" y="57404"/>
                    <a:pt x="57404" y="0"/>
                    <a:pt x="128143" y="0"/>
                  </a:cubicBezTo>
                  <a:lnTo>
                    <a:pt x="537210" y="0"/>
                  </a:lnTo>
                  <a:lnTo>
                    <a:pt x="537210" y="6350"/>
                  </a:lnTo>
                  <a:lnTo>
                    <a:pt x="537210" y="0"/>
                  </a:lnTo>
                  <a:cubicBezTo>
                    <a:pt x="607949" y="0"/>
                    <a:pt x="665353" y="57404"/>
                    <a:pt x="665353" y="128143"/>
                  </a:cubicBezTo>
                  <a:lnTo>
                    <a:pt x="659003" y="128143"/>
                  </a:lnTo>
                  <a:lnTo>
                    <a:pt x="665353" y="128143"/>
                  </a:lnTo>
                  <a:lnTo>
                    <a:pt x="665353" y="537210"/>
                  </a:lnTo>
                  <a:lnTo>
                    <a:pt x="659003" y="537210"/>
                  </a:lnTo>
                  <a:lnTo>
                    <a:pt x="665353" y="537210"/>
                  </a:lnTo>
                  <a:cubicBezTo>
                    <a:pt x="665353" y="607949"/>
                    <a:pt x="607949" y="665353"/>
                    <a:pt x="537210" y="665353"/>
                  </a:cubicBezTo>
                  <a:lnTo>
                    <a:pt x="537210" y="659003"/>
                  </a:lnTo>
                  <a:lnTo>
                    <a:pt x="537210" y="665353"/>
                  </a:lnTo>
                  <a:lnTo>
                    <a:pt x="128143" y="665353"/>
                  </a:lnTo>
                  <a:lnTo>
                    <a:pt x="128143" y="659003"/>
                  </a:lnTo>
                  <a:lnTo>
                    <a:pt x="128143" y="665353"/>
                  </a:lnTo>
                  <a:cubicBezTo>
                    <a:pt x="57404" y="665353"/>
                    <a:pt x="0" y="607949"/>
                    <a:pt x="0" y="537210"/>
                  </a:cubicBezTo>
                  <a:lnTo>
                    <a:pt x="0" y="128143"/>
                  </a:lnTo>
                  <a:lnTo>
                    <a:pt x="6350" y="128143"/>
                  </a:lnTo>
                  <a:lnTo>
                    <a:pt x="0" y="128143"/>
                  </a:lnTo>
                  <a:moveTo>
                    <a:pt x="12700" y="128143"/>
                  </a:moveTo>
                  <a:lnTo>
                    <a:pt x="12700" y="537210"/>
                  </a:lnTo>
                  <a:lnTo>
                    <a:pt x="6350" y="537210"/>
                  </a:lnTo>
                  <a:lnTo>
                    <a:pt x="12700" y="537210"/>
                  </a:lnTo>
                  <a:cubicBezTo>
                    <a:pt x="12700" y="600964"/>
                    <a:pt x="64389" y="652653"/>
                    <a:pt x="128143" y="652653"/>
                  </a:cubicBezTo>
                  <a:lnTo>
                    <a:pt x="537210" y="652653"/>
                  </a:lnTo>
                  <a:cubicBezTo>
                    <a:pt x="600964" y="652653"/>
                    <a:pt x="652653" y="600964"/>
                    <a:pt x="652653" y="537210"/>
                  </a:cubicBezTo>
                  <a:lnTo>
                    <a:pt x="652653" y="128143"/>
                  </a:lnTo>
                  <a:cubicBezTo>
                    <a:pt x="652653" y="64389"/>
                    <a:pt x="600964" y="12700"/>
                    <a:pt x="537210" y="12700"/>
                  </a:cubicBezTo>
                  <a:lnTo>
                    <a:pt x="128143" y="12700"/>
                  </a:lnTo>
                  <a:lnTo>
                    <a:pt x="128143" y="6350"/>
                  </a:lnTo>
                  <a:lnTo>
                    <a:pt x="128143" y="12700"/>
                  </a:lnTo>
                  <a:cubicBezTo>
                    <a:pt x="64389" y="12700"/>
                    <a:pt x="12700" y="64389"/>
                    <a:pt x="12700" y="128143"/>
                  </a:cubicBezTo>
                  <a:close/>
                </a:path>
              </a:pathLst>
            </a:custGeom>
            <a:solidFill>
              <a:srgbClr val="C3D4CC"/>
            </a:solidFill>
          </p:spPr>
        </p:sp>
      </p:grpSp>
      <p:sp>
        <p:nvSpPr>
          <p:cNvPr name="Freeform 29" id="29" descr="preencoded.png"/>
          <p:cNvSpPr/>
          <p:nvPr/>
        </p:nvSpPr>
        <p:spPr>
          <a:xfrm flipH="false" flipV="false" rot="0">
            <a:off x="7282309" y="6331669"/>
            <a:ext cx="326231" cy="407789"/>
          </a:xfrm>
          <a:custGeom>
            <a:avLst/>
            <a:gdLst/>
            <a:ahLst/>
            <a:cxnLst/>
            <a:rect r="r" b="b" t="t" l="l"/>
            <a:pathLst>
              <a:path h="407789" w="326231">
                <a:moveTo>
                  <a:pt x="0" y="0"/>
                </a:moveTo>
                <a:lnTo>
                  <a:pt x="326231" y="0"/>
                </a:lnTo>
                <a:lnTo>
                  <a:pt x="326231" y="407788"/>
                </a:lnTo>
                <a:lnTo>
                  <a:pt x="0" y="407788"/>
                </a:lnTo>
                <a:lnTo>
                  <a:pt x="0" y="0"/>
                </a:lnTo>
                <a:close/>
              </a:path>
            </a:pathLst>
          </a:custGeom>
          <a:blipFill>
            <a:blip r:embed="rId5"/>
            <a:stretch>
              <a:fillRect l="0" t="-588" r="0" b="-588"/>
            </a:stretch>
          </a:blipFill>
        </p:spPr>
      </p:sp>
      <p:grpSp>
        <p:nvGrpSpPr>
          <p:cNvPr name="Group 30" id="30"/>
          <p:cNvGrpSpPr/>
          <p:nvPr/>
        </p:nvGrpSpPr>
        <p:grpSpPr>
          <a:xfrm rot="0">
            <a:off x="6085880" y="7405836"/>
            <a:ext cx="2719388" cy="339775"/>
            <a:chOff x="0" y="0"/>
            <a:chExt cx="3625850" cy="453033"/>
          </a:xfrm>
        </p:grpSpPr>
        <p:sp>
          <p:nvSpPr>
            <p:cNvPr name="Freeform 31" id="31"/>
            <p:cNvSpPr/>
            <p:nvPr/>
          </p:nvSpPr>
          <p:spPr>
            <a:xfrm flipH="false" flipV="false" rot="0">
              <a:off x="0" y="0"/>
              <a:ext cx="3625850" cy="453033"/>
            </a:xfrm>
            <a:custGeom>
              <a:avLst/>
              <a:gdLst/>
              <a:ahLst/>
              <a:cxnLst/>
              <a:rect r="r" b="b" t="t" l="l"/>
              <a:pathLst>
                <a:path h="453033" w="3625850">
                  <a:moveTo>
                    <a:pt x="0" y="0"/>
                  </a:moveTo>
                  <a:lnTo>
                    <a:pt x="3625850" y="0"/>
                  </a:lnTo>
                  <a:lnTo>
                    <a:pt x="3625850" y="453033"/>
                  </a:lnTo>
                  <a:lnTo>
                    <a:pt x="0" y="453033"/>
                  </a:lnTo>
                  <a:close/>
                </a:path>
              </a:pathLst>
            </a:custGeom>
            <a:solidFill>
              <a:srgbClr val="000000">
                <a:alpha val="0"/>
              </a:srgbClr>
            </a:solidFill>
          </p:spPr>
        </p:sp>
        <p:sp>
          <p:nvSpPr>
            <p:cNvPr name="TextBox 32" id="32"/>
            <p:cNvSpPr txBox="true"/>
            <p:nvPr/>
          </p:nvSpPr>
          <p:spPr>
            <a:xfrm>
              <a:off x="0" y="-19050"/>
              <a:ext cx="3625850" cy="472083"/>
            </a:xfrm>
            <a:prstGeom prst="rect">
              <a:avLst/>
            </a:prstGeom>
          </p:spPr>
          <p:txBody>
            <a:bodyPr anchor="t" rtlCol="false" tIns="0" lIns="0" bIns="0" rIns="0"/>
            <a:lstStyle/>
            <a:p>
              <a:pPr algn="ctr">
                <a:lnSpc>
                  <a:spcPts val="2625"/>
                </a:lnSpc>
              </a:pPr>
              <a:r>
                <a:rPr lang="en-US" sz="2125" b="true">
                  <a:solidFill>
                    <a:srgbClr val="3B4E4E"/>
                  </a:solidFill>
                  <a:latin typeface="Arimo Bold"/>
                  <a:ea typeface="Arimo Bold"/>
                  <a:cs typeface="Arimo Bold"/>
                  <a:sym typeface="Arimo Bold"/>
                </a:rPr>
                <a:t>Пуголовок</a:t>
              </a:r>
            </a:p>
          </p:txBody>
        </p:sp>
      </p:grpSp>
      <p:grpSp>
        <p:nvGrpSpPr>
          <p:cNvPr name="Group 33" id="33"/>
          <p:cNvGrpSpPr/>
          <p:nvPr/>
        </p:nvGrpSpPr>
        <p:grpSpPr>
          <a:xfrm rot="0">
            <a:off x="4375249" y="7876134"/>
            <a:ext cx="6140798" cy="696217"/>
            <a:chOff x="0" y="0"/>
            <a:chExt cx="8187730" cy="928290"/>
          </a:xfrm>
        </p:grpSpPr>
        <p:sp>
          <p:nvSpPr>
            <p:cNvPr name="Freeform 34" id="34"/>
            <p:cNvSpPr/>
            <p:nvPr/>
          </p:nvSpPr>
          <p:spPr>
            <a:xfrm flipH="false" flipV="false" rot="0">
              <a:off x="0" y="0"/>
              <a:ext cx="8187730" cy="928290"/>
            </a:xfrm>
            <a:custGeom>
              <a:avLst/>
              <a:gdLst/>
              <a:ahLst/>
              <a:cxnLst/>
              <a:rect r="r" b="b" t="t" l="l"/>
              <a:pathLst>
                <a:path h="928290" w="8187730">
                  <a:moveTo>
                    <a:pt x="0" y="0"/>
                  </a:moveTo>
                  <a:lnTo>
                    <a:pt x="8187730" y="0"/>
                  </a:lnTo>
                  <a:lnTo>
                    <a:pt x="8187730" y="928290"/>
                  </a:lnTo>
                  <a:lnTo>
                    <a:pt x="0" y="928290"/>
                  </a:lnTo>
                  <a:close/>
                </a:path>
              </a:pathLst>
            </a:custGeom>
            <a:solidFill>
              <a:srgbClr val="000000">
                <a:alpha val="0"/>
              </a:srgbClr>
            </a:solidFill>
          </p:spPr>
        </p:sp>
        <p:sp>
          <p:nvSpPr>
            <p:cNvPr name="TextBox 35" id="35"/>
            <p:cNvSpPr txBox="true"/>
            <p:nvPr/>
          </p:nvSpPr>
          <p:spPr>
            <a:xfrm>
              <a:off x="0" y="-104775"/>
              <a:ext cx="8187730" cy="1033065"/>
            </a:xfrm>
            <a:prstGeom prst="rect">
              <a:avLst/>
            </a:prstGeom>
          </p:spPr>
          <p:txBody>
            <a:bodyPr anchor="t" rtlCol="false" tIns="0" lIns="0" bIns="0" rIns="0"/>
            <a:lstStyle/>
            <a:p>
              <a:pPr algn="ctr">
                <a:lnSpc>
                  <a:spcPts val="2687"/>
                </a:lnSpc>
              </a:pPr>
              <a:r>
                <a:rPr lang="en-US" sz="1687">
                  <a:solidFill>
                    <a:srgbClr val="3B4E4E"/>
                  </a:solidFill>
                  <a:latin typeface="Overpass Light"/>
                  <a:ea typeface="Overpass Light"/>
                  <a:cs typeface="Overpass Light"/>
                  <a:sym typeface="Overpass Light"/>
                </a:rPr>
                <a:t>З ікринок вилуплюються пуголовки, які дихають зябрами, мають хвіст та живуть виключно у воді.</a:t>
              </a:r>
            </a:p>
          </p:txBody>
        </p:sp>
      </p:grpSp>
      <p:grpSp>
        <p:nvGrpSpPr>
          <p:cNvPr name="Group 36" id="36"/>
          <p:cNvGrpSpPr/>
          <p:nvPr/>
        </p:nvGrpSpPr>
        <p:grpSpPr>
          <a:xfrm rot="0">
            <a:off x="10827692" y="5883101"/>
            <a:ext cx="28575" cy="652611"/>
            <a:chOff x="0" y="0"/>
            <a:chExt cx="38100" cy="870148"/>
          </a:xfrm>
        </p:grpSpPr>
        <p:sp>
          <p:nvSpPr>
            <p:cNvPr name="Freeform 37" id="37"/>
            <p:cNvSpPr/>
            <p:nvPr/>
          </p:nvSpPr>
          <p:spPr>
            <a:xfrm flipH="false" flipV="false" rot="0">
              <a:off x="0" y="0"/>
              <a:ext cx="38100" cy="870204"/>
            </a:xfrm>
            <a:custGeom>
              <a:avLst/>
              <a:gdLst/>
              <a:ahLst/>
              <a:cxnLst/>
              <a:rect r="r" b="b" t="t" l="l"/>
              <a:pathLst>
                <a:path h="870204" w="38100">
                  <a:moveTo>
                    <a:pt x="0" y="19050"/>
                  </a:moveTo>
                  <a:cubicBezTo>
                    <a:pt x="0" y="8509"/>
                    <a:pt x="8509" y="0"/>
                    <a:pt x="19050" y="0"/>
                  </a:cubicBezTo>
                  <a:cubicBezTo>
                    <a:pt x="29591" y="0"/>
                    <a:pt x="38100" y="8509"/>
                    <a:pt x="38100" y="19050"/>
                  </a:cubicBezTo>
                  <a:lnTo>
                    <a:pt x="38100" y="851154"/>
                  </a:lnTo>
                  <a:cubicBezTo>
                    <a:pt x="38100" y="861695"/>
                    <a:pt x="29591" y="870204"/>
                    <a:pt x="19050" y="870204"/>
                  </a:cubicBezTo>
                  <a:cubicBezTo>
                    <a:pt x="8509" y="870204"/>
                    <a:pt x="0" y="861568"/>
                    <a:pt x="0" y="851154"/>
                  </a:cubicBezTo>
                  <a:close/>
                </a:path>
              </a:pathLst>
            </a:custGeom>
            <a:solidFill>
              <a:srgbClr val="C3D4CC"/>
            </a:solidFill>
          </p:spPr>
        </p:sp>
      </p:grpSp>
      <p:grpSp>
        <p:nvGrpSpPr>
          <p:cNvPr name="Group 38" id="38"/>
          <p:cNvGrpSpPr/>
          <p:nvPr/>
        </p:nvGrpSpPr>
        <p:grpSpPr>
          <a:xfrm rot="0">
            <a:off x="10592544" y="6286127"/>
            <a:ext cx="499021" cy="499021"/>
            <a:chOff x="0" y="0"/>
            <a:chExt cx="665362" cy="665362"/>
          </a:xfrm>
        </p:grpSpPr>
        <p:sp>
          <p:nvSpPr>
            <p:cNvPr name="Freeform 39" id="39"/>
            <p:cNvSpPr/>
            <p:nvPr/>
          </p:nvSpPr>
          <p:spPr>
            <a:xfrm flipH="false" flipV="false" rot="0">
              <a:off x="6350" y="6350"/>
              <a:ext cx="652653" cy="652653"/>
            </a:xfrm>
            <a:custGeom>
              <a:avLst/>
              <a:gdLst/>
              <a:ahLst/>
              <a:cxnLst/>
              <a:rect r="r" b="b" t="t" l="l"/>
              <a:pathLst>
                <a:path h="652653" w="652653">
                  <a:moveTo>
                    <a:pt x="0" y="121793"/>
                  </a:moveTo>
                  <a:cubicBezTo>
                    <a:pt x="0" y="54483"/>
                    <a:pt x="54483" y="0"/>
                    <a:pt x="121793" y="0"/>
                  </a:cubicBezTo>
                  <a:lnTo>
                    <a:pt x="530860" y="0"/>
                  </a:lnTo>
                  <a:cubicBezTo>
                    <a:pt x="598170" y="0"/>
                    <a:pt x="652653" y="54483"/>
                    <a:pt x="652653" y="121793"/>
                  </a:cubicBezTo>
                  <a:lnTo>
                    <a:pt x="652653" y="530860"/>
                  </a:lnTo>
                  <a:cubicBezTo>
                    <a:pt x="652653" y="598170"/>
                    <a:pt x="598170" y="652653"/>
                    <a:pt x="530860" y="652653"/>
                  </a:cubicBezTo>
                  <a:lnTo>
                    <a:pt x="121793" y="652653"/>
                  </a:lnTo>
                  <a:cubicBezTo>
                    <a:pt x="54483" y="652653"/>
                    <a:pt x="0" y="598170"/>
                    <a:pt x="0" y="530860"/>
                  </a:cubicBezTo>
                  <a:close/>
                </a:path>
              </a:pathLst>
            </a:custGeom>
            <a:solidFill>
              <a:srgbClr val="DDEEE6"/>
            </a:solidFill>
          </p:spPr>
        </p:sp>
        <p:sp>
          <p:nvSpPr>
            <p:cNvPr name="Freeform 40" id="40"/>
            <p:cNvSpPr/>
            <p:nvPr/>
          </p:nvSpPr>
          <p:spPr>
            <a:xfrm flipH="false" flipV="false" rot="0">
              <a:off x="0" y="0"/>
              <a:ext cx="665353" cy="665353"/>
            </a:xfrm>
            <a:custGeom>
              <a:avLst/>
              <a:gdLst/>
              <a:ahLst/>
              <a:cxnLst/>
              <a:rect r="r" b="b" t="t" l="l"/>
              <a:pathLst>
                <a:path h="665353" w="665353">
                  <a:moveTo>
                    <a:pt x="0" y="128143"/>
                  </a:moveTo>
                  <a:cubicBezTo>
                    <a:pt x="0" y="57404"/>
                    <a:pt x="57404" y="0"/>
                    <a:pt x="128143" y="0"/>
                  </a:cubicBezTo>
                  <a:lnTo>
                    <a:pt x="537210" y="0"/>
                  </a:lnTo>
                  <a:lnTo>
                    <a:pt x="537210" y="6350"/>
                  </a:lnTo>
                  <a:lnTo>
                    <a:pt x="537210" y="0"/>
                  </a:lnTo>
                  <a:cubicBezTo>
                    <a:pt x="607949" y="0"/>
                    <a:pt x="665353" y="57404"/>
                    <a:pt x="665353" y="128143"/>
                  </a:cubicBezTo>
                  <a:lnTo>
                    <a:pt x="659003" y="128143"/>
                  </a:lnTo>
                  <a:lnTo>
                    <a:pt x="665353" y="128143"/>
                  </a:lnTo>
                  <a:lnTo>
                    <a:pt x="665353" y="537210"/>
                  </a:lnTo>
                  <a:lnTo>
                    <a:pt x="659003" y="537210"/>
                  </a:lnTo>
                  <a:lnTo>
                    <a:pt x="665353" y="537210"/>
                  </a:lnTo>
                  <a:cubicBezTo>
                    <a:pt x="665353" y="607949"/>
                    <a:pt x="607949" y="665353"/>
                    <a:pt x="537210" y="665353"/>
                  </a:cubicBezTo>
                  <a:lnTo>
                    <a:pt x="537210" y="659003"/>
                  </a:lnTo>
                  <a:lnTo>
                    <a:pt x="537210" y="665353"/>
                  </a:lnTo>
                  <a:lnTo>
                    <a:pt x="128143" y="665353"/>
                  </a:lnTo>
                  <a:lnTo>
                    <a:pt x="128143" y="659003"/>
                  </a:lnTo>
                  <a:lnTo>
                    <a:pt x="128143" y="665353"/>
                  </a:lnTo>
                  <a:cubicBezTo>
                    <a:pt x="57404" y="665353"/>
                    <a:pt x="0" y="607949"/>
                    <a:pt x="0" y="537210"/>
                  </a:cubicBezTo>
                  <a:lnTo>
                    <a:pt x="0" y="128143"/>
                  </a:lnTo>
                  <a:lnTo>
                    <a:pt x="6350" y="128143"/>
                  </a:lnTo>
                  <a:lnTo>
                    <a:pt x="0" y="128143"/>
                  </a:lnTo>
                  <a:moveTo>
                    <a:pt x="12700" y="128143"/>
                  </a:moveTo>
                  <a:lnTo>
                    <a:pt x="12700" y="537210"/>
                  </a:lnTo>
                  <a:lnTo>
                    <a:pt x="6350" y="537210"/>
                  </a:lnTo>
                  <a:lnTo>
                    <a:pt x="12700" y="537210"/>
                  </a:lnTo>
                  <a:cubicBezTo>
                    <a:pt x="12700" y="600964"/>
                    <a:pt x="64389" y="652653"/>
                    <a:pt x="128143" y="652653"/>
                  </a:cubicBezTo>
                  <a:lnTo>
                    <a:pt x="537210" y="652653"/>
                  </a:lnTo>
                  <a:cubicBezTo>
                    <a:pt x="600964" y="652653"/>
                    <a:pt x="652653" y="600964"/>
                    <a:pt x="652653" y="537210"/>
                  </a:cubicBezTo>
                  <a:lnTo>
                    <a:pt x="652653" y="128143"/>
                  </a:lnTo>
                  <a:cubicBezTo>
                    <a:pt x="652653" y="64389"/>
                    <a:pt x="600964" y="12700"/>
                    <a:pt x="537210" y="12700"/>
                  </a:cubicBezTo>
                  <a:lnTo>
                    <a:pt x="128143" y="12700"/>
                  </a:lnTo>
                  <a:lnTo>
                    <a:pt x="128143" y="6350"/>
                  </a:lnTo>
                  <a:lnTo>
                    <a:pt x="128143" y="12700"/>
                  </a:lnTo>
                  <a:cubicBezTo>
                    <a:pt x="64389" y="12700"/>
                    <a:pt x="12700" y="64389"/>
                    <a:pt x="12700" y="128143"/>
                  </a:cubicBezTo>
                  <a:close/>
                </a:path>
              </a:pathLst>
            </a:custGeom>
            <a:solidFill>
              <a:srgbClr val="C3D4CC"/>
            </a:solidFill>
          </p:spPr>
        </p:sp>
      </p:grpSp>
      <p:sp>
        <p:nvSpPr>
          <p:cNvPr name="Freeform 41" id="41" descr="preencoded.png"/>
          <p:cNvSpPr/>
          <p:nvPr/>
        </p:nvSpPr>
        <p:spPr>
          <a:xfrm flipH="false" flipV="false" rot="0">
            <a:off x="10678865" y="6331669"/>
            <a:ext cx="326231" cy="407789"/>
          </a:xfrm>
          <a:custGeom>
            <a:avLst/>
            <a:gdLst/>
            <a:ahLst/>
            <a:cxnLst/>
            <a:rect r="r" b="b" t="t" l="l"/>
            <a:pathLst>
              <a:path h="407789" w="326231">
                <a:moveTo>
                  <a:pt x="0" y="0"/>
                </a:moveTo>
                <a:lnTo>
                  <a:pt x="326231" y="0"/>
                </a:lnTo>
                <a:lnTo>
                  <a:pt x="326231" y="407788"/>
                </a:lnTo>
                <a:lnTo>
                  <a:pt x="0" y="407788"/>
                </a:lnTo>
                <a:lnTo>
                  <a:pt x="0" y="0"/>
                </a:lnTo>
                <a:close/>
              </a:path>
            </a:pathLst>
          </a:custGeom>
          <a:blipFill>
            <a:blip r:embed="rId6"/>
            <a:stretch>
              <a:fillRect l="0" t="-588" r="0" b="-588"/>
            </a:stretch>
          </a:blipFill>
        </p:spPr>
      </p:sp>
      <p:grpSp>
        <p:nvGrpSpPr>
          <p:cNvPr name="Group 42" id="42"/>
          <p:cNvGrpSpPr/>
          <p:nvPr/>
        </p:nvGrpSpPr>
        <p:grpSpPr>
          <a:xfrm rot="0">
            <a:off x="9482435" y="4498925"/>
            <a:ext cx="2719388" cy="339775"/>
            <a:chOff x="0" y="0"/>
            <a:chExt cx="3625850" cy="453033"/>
          </a:xfrm>
        </p:grpSpPr>
        <p:sp>
          <p:nvSpPr>
            <p:cNvPr name="Freeform 43" id="43"/>
            <p:cNvSpPr/>
            <p:nvPr/>
          </p:nvSpPr>
          <p:spPr>
            <a:xfrm flipH="false" flipV="false" rot="0">
              <a:off x="0" y="0"/>
              <a:ext cx="3625850" cy="453033"/>
            </a:xfrm>
            <a:custGeom>
              <a:avLst/>
              <a:gdLst/>
              <a:ahLst/>
              <a:cxnLst/>
              <a:rect r="r" b="b" t="t" l="l"/>
              <a:pathLst>
                <a:path h="453033" w="3625850">
                  <a:moveTo>
                    <a:pt x="0" y="0"/>
                  </a:moveTo>
                  <a:lnTo>
                    <a:pt x="3625850" y="0"/>
                  </a:lnTo>
                  <a:lnTo>
                    <a:pt x="3625850" y="453033"/>
                  </a:lnTo>
                  <a:lnTo>
                    <a:pt x="0" y="453033"/>
                  </a:lnTo>
                  <a:close/>
                </a:path>
              </a:pathLst>
            </a:custGeom>
            <a:solidFill>
              <a:srgbClr val="000000">
                <a:alpha val="0"/>
              </a:srgbClr>
            </a:solidFill>
          </p:spPr>
        </p:sp>
        <p:sp>
          <p:nvSpPr>
            <p:cNvPr name="TextBox 44" id="44"/>
            <p:cNvSpPr txBox="true"/>
            <p:nvPr/>
          </p:nvSpPr>
          <p:spPr>
            <a:xfrm>
              <a:off x="0" y="-19050"/>
              <a:ext cx="3625850" cy="472083"/>
            </a:xfrm>
            <a:prstGeom prst="rect">
              <a:avLst/>
            </a:prstGeom>
          </p:spPr>
          <p:txBody>
            <a:bodyPr anchor="t" rtlCol="false" tIns="0" lIns="0" bIns="0" rIns="0"/>
            <a:lstStyle/>
            <a:p>
              <a:pPr algn="ctr">
                <a:lnSpc>
                  <a:spcPts val="2625"/>
                </a:lnSpc>
              </a:pPr>
              <a:r>
                <a:rPr lang="en-US" sz="2125" b="true">
                  <a:solidFill>
                    <a:srgbClr val="3B4E4E"/>
                  </a:solidFill>
                  <a:latin typeface="Arimo Bold"/>
                  <a:ea typeface="Arimo Bold"/>
                  <a:cs typeface="Arimo Bold"/>
                  <a:sym typeface="Arimo Bold"/>
                </a:rPr>
                <a:t>Метаморфоз</a:t>
              </a:r>
            </a:p>
          </p:txBody>
        </p:sp>
      </p:grpSp>
      <p:grpSp>
        <p:nvGrpSpPr>
          <p:cNvPr name="Group 45" id="45"/>
          <p:cNvGrpSpPr/>
          <p:nvPr/>
        </p:nvGrpSpPr>
        <p:grpSpPr>
          <a:xfrm rot="0">
            <a:off x="7771805" y="4969223"/>
            <a:ext cx="6140798" cy="696217"/>
            <a:chOff x="0" y="0"/>
            <a:chExt cx="8187730" cy="928290"/>
          </a:xfrm>
        </p:grpSpPr>
        <p:sp>
          <p:nvSpPr>
            <p:cNvPr name="Freeform 46" id="46"/>
            <p:cNvSpPr/>
            <p:nvPr/>
          </p:nvSpPr>
          <p:spPr>
            <a:xfrm flipH="false" flipV="false" rot="0">
              <a:off x="0" y="0"/>
              <a:ext cx="8187730" cy="928290"/>
            </a:xfrm>
            <a:custGeom>
              <a:avLst/>
              <a:gdLst/>
              <a:ahLst/>
              <a:cxnLst/>
              <a:rect r="r" b="b" t="t" l="l"/>
              <a:pathLst>
                <a:path h="928290" w="8187730">
                  <a:moveTo>
                    <a:pt x="0" y="0"/>
                  </a:moveTo>
                  <a:lnTo>
                    <a:pt x="8187730" y="0"/>
                  </a:lnTo>
                  <a:lnTo>
                    <a:pt x="8187730" y="928290"/>
                  </a:lnTo>
                  <a:lnTo>
                    <a:pt x="0" y="928290"/>
                  </a:lnTo>
                  <a:close/>
                </a:path>
              </a:pathLst>
            </a:custGeom>
            <a:solidFill>
              <a:srgbClr val="000000">
                <a:alpha val="0"/>
              </a:srgbClr>
            </a:solidFill>
          </p:spPr>
        </p:sp>
        <p:sp>
          <p:nvSpPr>
            <p:cNvPr name="TextBox 47" id="47"/>
            <p:cNvSpPr txBox="true"/>
            <p:nvPr/>
          </p:nvSpPr>
          <p:spPr>
            <a:xfrm>
              <a:off x="0" y="-104775"/>
              <a:ext cx="8187730" cy="1033065"/>
            </a:xfrm>
            <a:prstGeom prst="rect">
              <a:avLst/>
            </a:prstGeom>
          </p:spPr>
          <p:txBody>
            <a:bodyPr anchor="t" rtlCol="false" tIns="0" lIns="0" bIns="0" rIns="0"/>
            <a:lstStyle/>
            <a:p>
              <a:pPr algn="ctr">
                <a:lnSpc>
                  <a:spcPts val="2687"/>
                </a:lnSpc>
              </a:pPr>
              <a:r>
                <a:rPr lang="en-US" sz="1687">
                  <a:solidFill>
                    <a:srgbClr val="3B4E4E"/>
                  </a:solidFill>
                  <a:latin typeface="Overpass Light"/>
                  <a:ea typeface="Overpass Light"/>
                  <a:cs typeface="Overpass Light"/>
                  <a:sym typeface="Overpass Light"/>
                </a:rPr>
                <a:t>Пуголовок поступово трансформується: з'являються кінцівки, зникає хвіст, розвиваються легені.</a:t>
              </a:r>
            </a:p>
          </p:txBody>
        </p:sp>
      </p:grpSp>
      <p:grpSp>
        <p:nvGrpSpPr>
          <p:cNvPr name="Group 48" id="48"/>
          <p:cNvGrpSpPr/>
          <p:nvPr/>
        </p:nvGrpSpPr>
        <p:grpSpPr>
          <a:xfrm rot="0">
            <a:off x="14224247" y="6535564"/>
            <a:ext cx="28575" cy="652611"/>
            <a:chOff x="0" y="0"/>
            <a:chExt cx="38100" cy="870148"/>
          </a:xfrm>
        </p:grpSpPr>
        <p:sp>
          <p:nvSpPr>
            <p:cNvPr name="Freeform 49" id="49"/>
            <p:cNvSpPr/>
            <p:nvPr/>
          </p:nvSpPr>
          <p:spPr>
            <a:xfrm flipH="false" flipV="false" rot="0">
              <a:off x="0" y="0"/>
              <a:ext cx="38100" cy="870204"/>
            </a:xfrm>
            <a:custGeom>
              <a:avLst/>
              <a:gdLst/>
              <a:ahLst/>
              <a:cxnLst/>
              <a:rect r="r" b="b" t="t" l="l"/>
              <a:pathLst>
                <a:path h="870204" w="38100">
                  <a:moveTo>
                    <a:pt x="0" y="19050"/>
                  </a:moveTo>
                  <a:cubicBezTo>
                    <a:pt x="0" y="8509"/>
                    <a:pt x="8509" y="0"/>
                    <a:pt x="19050" y="0"/>
                  </a:cubicBezTo>
                  <a:cubicBezTo>
                    <a:pt x="29591" y="0"/>
                    <a:pt x="38100" y="8509"/>
                    <a:pt x="38100" y="19050"/>
                  </a:cubicBezTo>
                  <a:lnTo>
                    <a:pt x="38100" y="851154"/>
                  </a:lnTo>
                  <a:cubicBezTo>
                    <a:pt x="38100" y="861695"/>
                    <a:pt x="29591" y="870204"/>
                    <a:pt x="19050" y="870204"/>
                  </a:cubicBezTo>
                  <a:cubicBezTo>
                    <a:pt x="8509" y="870204"/>
                    <a:pt x="0" y="861568"/>
                    <a:pt x="0" y="851154"/>
                  </a:cubicBezTo>
                  <a:close/>
                </a:path>
              </a:pathLst>
            </a:custGeom>
            <a:solidFill>
              <a:srgbClr val="C3D4CC"/>
            </a:solidFill>
          </p:spPr>
        </p:sp>
      </p:grpSp>
      <p:grpSp>
        <p:nvGrpSpPr>
          <p:cNvPr name="Group 50" id="50"/>
          <p:cNvGrpSpPr/>
          <p:nvPr/>
        </p:nvGrpSpPr>
        <p:grpSpPr>
          <a:xfrm rot="0">
            <a:off x="13989100" y="6286127"/>
            <a:ext cx="499021" cy="499021"/>
            <a:chOff x="0" y="0"/>
            <a:chExt cx="665362" cy="665362"/>
          </a:xfrm>
        </p:grpSpPr>
        <p:sp>
          <p:nvSpPr>
            <p:cNvPr name="Freeform 51" id="51"/>
            <p:cNvSpPr/>
            <p:nvPr/>
          </p:nvSpPr>
          <p:spPr>
            <a:xfrm flipH="false" flipV="false" rot="0">
              <a:off x="6350" y="6350"/>
              <a:ext cx="652653" cy="652653"/>
            </a:xfrm>
            <a:custGeom>
              <a:avLst/>
              <a:gdLst/>
              <a:ahLst/>
              <a:cxnLst/>
              <a:rect r="r" b="b" t="t" l="l"/>
              <a:pathLst>
                <a:path h="652653" w="652653">
                  <a:moveTo>
                    <a:pt x="0" y="121793"/>
                  </a:moveTo>
                  <a:cubicBezTo>
                    <a:pt x="0" y="54483"/>
                    <a:pt x="54483" y="0"/>
                    <a:pt x="121793" y="0"/>
                  </a:cubicBezTo>
                  <a:lnTo>
                    <a:pt x="530860" y="0"/>
                  </a:lnTo>
                  <a:cubicBezTo>
                    <a:pt x="598170" y="0"/>
                    <a:pt x="652653" y="54483"/>
                    <a:pt x="652653" y="121793"/>
                  </a:cubicBezTo>
                  <a:lnTo>
                    <a:pt x="652653" y="530860"/>
                  </a:lnTo>
                  <a:cubicBezTo>
                    <a:pt x="652653" y="598170"/>
                    <a:pt x="598170" y="652653"/>
                    <a:pt x="530860" y="652653"/>
                  </a:cubicBezTo>
                  <a:lnTo>
                    <a:pt x="121793" y="652653"/>
                  </a:lnTo>
                  <a:cubicBezTo>
                    <a:pt x="54483" y="652653"/>
                    <a:pt x="0" y="598170"/>
                    <a:pt x="0" y="530860"/>
                  </a:cubicBezTo>
                  <a:close/>
                </a:path>
              </a:pathLst>
            </a:custGeom>
            <a:solidFill>
              <a:srgbClr val="DDEEE6"/>
            </a:solidFill>
          </p:spPr>
        </p:sp>
        <p:sp>
          <p:nvSpPr>
            <p:cNvPr name="Freeform 52" id="52"/>
            <p:cNvSpPr/>
            <p:nvPr/>
          </p:nvSpPr>
          <p:spPr>
            <a:xfrm flipH="false" flipV="false" rot="0">
              <a:off x="0" y="0"/>
              <a:ext cx="665353" cy="665353"/>
            </a:xfrm>
            <a:custGeom>
              <a:avLst/>
              <a:gdLst/>
              <a:ahLst/>
              <a:cxnLst/>
              <a:rect r="r" b="b" t="t" l="l"/>
              <a:pathLst>
                <a:path h="665353" w="665353">
                  <a:moveTo>
                    <a:pt x="0" y="128143"/>
                  </a:moveTo>
                  <a:cubicBezTo>
                    <a:pt x="0" y="57404"/>
                    <a:pt x="57404" y="0"/>
                    <a:pt x="128143" y="0"/>
                  </a:cubicBezTo>
                  <a:lnTo>
                    <a:pt x="537210" y="0"/>
                  </a:lnTo>
                  <a:lnTo>
                    <a:pt x="537210" y="6350"/>
                  </a:lnTo>
                  <a:lnTo>
                    <a:pt x="537210" y="0"/>
                  </a:lnTo>
                  <a:cubicBezTo>
                    <a:pt x="607949" y="0"/>
                    <a:pt x="665353" y="57404"/>
                    <a:pt x="665353" y="128143"/>
                  </a:cubicBezTo>
                  <a:lnTo>
                    <a:pt x="659003" y="128143"/>
                  </a:lnTo>
                  <a:lnTo>
                    <a:pt x="665353" y="128143"/>
                  </a:lnTo>
                  <a:lnTo>
                    <a:pt x="665353" y="537210"/>
                  </a:lnTo>
                  <a:lnTo>
                    <a:pt x="659003" y="537210"/>
                  </a:lnTo>
                  <a:lnTo>
                    <a:pt x="665353" y="537210"/>
                  </a:lnTo>
                  <a:cubicBezTo>
                    <a:pt x="665353" y="607949"/>
                    <a:pt x="607949" y="665353"/>
                    <a:pt x="537210" y="665353"/>
                  </a:cubicBezTo>
                  <a:lnTo>
                    <a:pt x="537210" y="659003"/>
                  </a:lnTo>
                  <a:lnTo>
                    <a:pt x="537210" y="665353"/>
                  </a:lnTo>
                  <a:lnTo>
                    <a:pt x="128143" y="665353"/>
                  </a:lnTo>
                  <a:lnTo>
                    <a:pt x="128143" y="659003"/>
                  </a:lnTo>
                  <a:lnTo>
                    <a:pt x="128143" y="665353"/>
                  </a:lnTo>
                  <a:cubicBezTo>
                    <a:pt x="57404" y="665353"/>
                    <a:pt x="0" y="607949"/>
                    <a:pt x="0" y="537210"/>
                  </a:cubicBezTo>
                  <a:lnTo>
                    <a:pt x="0" y="128143"/>
                  </a:lnTo>
                  <a:lnTo>
                    <a:pt x="6350" y="128143"/>
                  </a:lnTo>
                  <a:lnTo>
                    <a:pt x="0" y="128143"/>
                  </a:lnTo>
                  <a:moveTo>
                    <a:pt x="12700" y="128143"/>
                  </a:moveTo>
                  <a:lnTo>
                    <a:pt x="12700" y="537210"/>
                  </a:lnTo>
                  <a:lnTo>
                    <a:pt x="6350" y="537210"/>
                  </a:lnTo>
                  <a:lnTo>
                    <a:pt x="12700" y="537210"/>
                  </a:lnTo>
                  <a:cubicBezTo>
                    <a:pt x="12700" y="600964"/>
                    <a:pt x="64389" y="652653"/>
                    <a:pt x="128143" y="652653"/>
                  </a:cubicBezTo>
                  <a:lnTo>
                    <a:pt x="537210" y="652653"/>
                  </a:lnTo>
                  <a:cubicBezTo>
                    <a:pt x="600964" y="652653"/>
                    <a:pt x="652653" y="600964"/>
                    <a:pt x="652653" y="537210"/>
                  </a:cubicBezTo>
                  <a:lnTo>
                    <a:pt x="652653" y="128143"/>
                  </a:lnTo>
                  <a:cubicBezTo>
                    <a:pt x="652653" y="64389"/>
                    <a:pt x="600964" y="12700"/>
                    <a:pt x="537210" y="12700"/>
                  </a:cubicBezTo>
                  <a:lnTo>
                    <a:pt x="128143" y="12700"/>
                  </a:lnTo>
                  <a:lnTo>
                    <a:pt x="128143" y="6350"/>
                  </a:lnTo>
                  <a:lnTo>
                    <a:pt x="128143" y="12700"/>
                  </a:lnTo>
                  <a:cubicBezTo>
                    <a:pt x="64389" y="12700"/>
                    <a:pt x="12700" y="64389"/>
                    <a:pt x="12700" y="128143"/>
                  </a:cubicBezTo>
                  <a:close/>
                </a:path>
              </a:pathLst>
            </a:custGeom>
            <a:solidFill>
              <a:srgbClr val="C3D4CC"/>
            </a:solidFill>
          </p:spPr>
        </p:sp>
      </p:grpSp>
      <p:sp>
        <p:nvSpPr>
          <p:cNvPr name="Freeform 53" id="53" descr="preencoded.png"/>
          <p:cNvSpPr/>
          <p:nvPr/>
        </p:nvSpPr>
        <p:spPr>
          <a:xfrm flipH="false" flipV="false" rot="0">
            <a:off x="14075420" y="6331669"/>
            <a:ext cx="326231" cy="407789"/>
          </a:xfrm>
          <a:custGeom>
            <a:avLst/>
            <a:gdLst/>
            <a:ahLst/>
            <a:cxnLst/>
            <a:rect r="r" b="b" t="t" l="l"/>
            <a:pathLst>
              <a:path h="407789" w="326231">
                <a:moveTo>
                  <a:pt x="0" y="0"/>
                </a:moveTo>
                <a:lnTo>
                  <a:pt x="326231" y="0"/>
                </a:lnTo>
                <a:lnTo>
                  <a:pt x="326231" y="407788"/>
                </a:lnTo>
                <a:lnTo>
                  <a:pt x="0" y="407788"/>
                </a:lnTo>
                <a:lnTo>
                  <a:pt x="0" y="0"/>
                </a:lnTo>
                <a:close/>
              </a:path>
            </a:pathLst>
          </a:custGeom>
          <a:blipFill>
            <a:blip r:embed="rId7"/>
            <a:stretch>
              <a:fillRect l="0" t="-588" r="0" b="-588"/>
            </a:stretch>
          </a:blipFill>
        </p:spPr>
      </p:sp>
      <p:grpSp>
        <p:nvGrpSpPr>
          <p:cNvPr name="Group 54" id="54"/>
          <p:cNvGrpSpPr/>
          <p:nvPr/>
        </p:nvGrpSpPr>
        <p:grpSpPr>
          <a:xfrm rot="0">
            <a:off x="12878991" y="7405836"/>
            <a:ext cx="2719388" cy="339775"/>
            <a:chOff x="0" y="0"/>
            <a:chExt cx="3625850" cy="453033"/>
          </a:xfrm>
        </p:grpSpPr>
        <p:sp>
          <p:nvSpPr>
            <p:cNvPr name="Freeform 55" id="55"/>
            <p:cNvSpPr/>
            <p:nvPr/>
          </p:nvSpPr>
          <p:spPr>
            <a:xfrm flipH="false" flipV="false" rot="0">
              <a:off x="0" y="0"/>
              <a:ext cx="3625850" cy="453033"/>
            </a:xfrm>
            <a:custGeom>
              <a:avLst/>
              <a:gdLst/>
              <a:ahLst/>
              <a:cxnLst/>
              <a:rect r="r" b="b" t="t" l="l"/>
              <a:pathLst>
                <a:path h="453033" w="3625850">
                  <a:moveTo>
                    <a:pt x="0" y="0"/>
                  </a:moveTo>
                  <a:lnTo>
                    <a:pt x="3625850" y="0"/>
                  </a:lnTo>
                  <a:lnTo>
                    <a:pt x="3625850" y="453033"/>
                  </a:lnTo>
                  <a:lnTo>
                    <a:pt x="0" y="453033"/>
                  </a:lnTo>
                  <a:close/>
                </a:path>
              </a:pathLst>
            </a:custGeom>
            <a:solidFill>
              <a:srgbClr val="000000">
                <a:alpha val="0"/>
              </a:srgbClr>
            </a:solidFill>
          </p:spPr>
        </p:sp>
        <p:sp>
          <p:nvSpPr>
            <p:cNvPr name="TextBox 56" id="56"/>
            <p:cNvSpPr txBox="true"/>
            <p:nvPr/>
          </p:nvSpPr>
          <p:spPr>
            <a:xfrm>
              <a:off x="0" y="-19050"/>
              <a:ext cx="3625850" cy="472083"/>
            </a:xfrm>
            <a:prstGeom prst="rect">
              <a:avLst/>
            </a:prstGeom>
          </p:spPr>
          <p:txBody>
            <a:bodyPr anchor="t" rtlCol="false" tIns="0" lIns="0" bIns="0" rIns="0"/>
            <a:lstStyle/>
            <a:p>
              <a:pPr algn="ctr">
                <a:lnSpc>
                  <a:spcPts val="2625"/>
                </a:lnSpc>
              </a:pPr>
              <a:r>
                <a:rPr lang="en-US" sz="2125" b="true">
                  <a:solidFill>
                    <a:srgbClr val="3B4E4E"/>
                  </a:solidFill>
                  <a:latin typeface="Arimo Bold"/>
                  <a:ea typeface="Arimo Bold"/>
                  <a:cs typeface="Arimo Bold"/>
                  <a:sym typeface="Arimo Bold"/>
                </a:rPr>
                <a:t>Доросла жаба</a:t>
              </a:r>
            </a:p>
          </p:txBody>
        </p:sp>
      </p:grpSp>
      <p:grpSp>
        <p:nvGrpSpPr>
          <p:cNvPr name="Group 57" id="57"/>
          <p:cNvGrpSpPr/>
          <p:nvPr/>
        </p:nvGrpSpPr>
        <p:grpSpPr>
          <a:xfrm rot="0">
            <a:off x="11168360" y="7876134"/>
            <a:ext cx="6140797" cy="696217"/>
            <a:chOff x="0" y="0"/>
            <a:chExt cx="8187730" cy="928290"/>
          </a:xfrm>
        </p:grpSpPr>
        <p:sp>
          <p:nvSpPr>
            <p:cNvPr name="Freeform 58" id="58"/>
            <p:cNvSpPr/>
            <p:nvPr/>
          </p:nvSpPr>
          <p:spPr>
            <a:xfrm flipH="false" flipV="false" rot="0">
              <a:off x="0" y="0"/>
              <a:ext cx="8187730" cy="928290"/>
            </a:xfrm>
            <a:custGeom>
              <a:avLst/>
              <a:gdLst/>
              <a:ahLst/>
              <a:cxnLst/>
              <a:rect r="r" b="b" t="t" l="l"/>
              <a:pathLst>
                <a:path h="928290" w="8187730">
                  <a:moveTo>
                    <a:pt x="0" y="0"/>
                  </a:moveTo>
                  <a:lnTo>
                    <a:pt x="8187730" y="0"/>
                  </a:lnTo>
                  <a:lnTo>
                    <a:pt x="8187730" y="928290"/>
                  </a:lnTo>
                  <a:lnTo>
                    <a:pt x="0" y="928290"/>
                  </a:lnTo>
                  <a:close/>
                </a:path>
              </a:pathLst>
            </a:custGeom>
            <a:solidFill>
              <a:srgbClr val="000000">
                <a:alpha val="0"/>
              </a:srgbClr>
            </a:solidFill>
          </p:spPr>
        </p:sp>
        <p:sp>
          <p:nvSpPr>
            <p:cNvPr name="TextBox 59" id="59"/>
            <p:cNvSpPr txBox="true"/>
            <p:nvPr/>
          </p:nvSpPr>
          <p:spPr>
            <a:xfrm>
              <a:off x="0" y="-104775"/>
              <a:ext cx="8187730" cy="1033065"/>
            </a:xfrm>
            <a:prstGeom prst="rect">
              <a:avLst/>
            </a:prstGeom>
          </p:spPr>
          <p:txBody>
            <a:bodyPr anchor="t" rtlCol="false" tIns="0" lIns="0" bIns="0" rIns="0"/>
            <a:lstStyle/>
            <a:p>
              <a:pPr algn="ctr">
                <a:lnSpc>
                  <a:spcPts val="2687"/>
                </a:lnSpc>
              </a:pPr>
              <a:r>
                <a:rPr lang="en-US" sz="1687">
                  <a:solidFill>
                    <a:srgbClr val="3B4E4E"/>
                  </a:solidFill>
                  <a:latin typeface="Overpass Light"/>
                  <a:ea typeface="Overpass Light"/>
                  <a:cs typeface="Overpass Light"/>
                  <a:sym typeface="Overpass Light"/>
                </a:rPr>
                <a:t>Завершивши метаморфоз, молода жаба виходить на сушу і починає вести земноводний спосіб життя.</a:t>
              </a:r>
            </a:p>
          </p:txBody>
        </p:sp>
      </p:grpSp>
      <p:grpSp>
        <p:nvGrpSpPr>
          <p:cNvPr name="Group 60" id="60"/>
          <p:cNvGrpSpPr/>
          <p:nvPr/>
        </p:nvGrpSpPr>
        <p:grpSpPr>
          <a:xfrm rot="0">
            <a:off x="761405" y="8817025"/>
            <a:ext cx="16765190" cy="696217"/>
            <a:chOff x="0" y="0"/>
            <a:chExt cx="22353587" cy="928290"/>
          </a:xfrm>
        </p:grpSpPr>
        <p:sp>
          <p:nvSpPr>
            <p:cNvPr name="Freeform 61" id="61"/>
            <p:cNvSpPr/>
            <p:nvPr/>
          </p:nvSpPr>
          <p:spPr>
            <a:xfrm flipH="false" flipV="false" rot="0">
              <a:off x="0" y="0"/>
              <a:ext cx="22353588" cy="928290"/>
            </a:xfrm>
            <a:custGeom>
              <a:avLst/>
              <a:gdLst/>
              <a:ahLst/>
              <a:cxnLst/>
              <a:rect r="r" b="b" t="t" l="l"/>
              <a:pathLst>
                <a:path h="928290" w="22353588">
                  <a:moveTo>
                    <a:pt x="0" y="0"/>
                  </a:moveTo>
                  <a:lnTo>
                    <a:pt x="22353588" y="0"/>
                  </a:lnTo>
                  <a:lnTo>
                    <a:pt x="22353588" y="928290"/>
                  </a:lnTo>
                  <a:lnTo>
                    <a:pt x="0" y="928290"/>
                  </a:lnTo>
                  <a:close/>
                </a:path>
              </a:pathLst>
            </a:custGeom>
            <a:solidFill>
              <a:srgbClr val="000000">
                <a:alpha val="0"/>
              </a:srgbClr>
            </a:solidFill>
          </p:spPr>
        </p:sp>
        <p:sp>
          <p:nvSpPr>
            <p:cNvPr name="TextBox 62" id="62"/>
            <p:cNvSpPr txBox="true"/>
            <p:nvPr/>
          </p:nvSpPr>
          <p:spPr>
            <a:xfrm>
              <a:off x="0" y="-104775"/>
              <a:ext cx="22353587" cy="1033065"/>
            </a:xfrm>
            <a:prstGeom prst="rect">
              <a:avLst/>
            </a:prstGeom>
          </p:spPr>
          <p:txBody>
            <a:bodyPr anchor="t" rtlCol="false" tIns="0" lIns="0" bIns="0" rIns="0"/>
            <a:lstStyle/>
            <a:p>
              <a:pPr algn="l">
                <a:lnSpc>
                  <a:spcPts val="2687"/>
                </a:lnSpc>
              </a:pPr>
              <a:r>
                <a:rPr lang="en-US" sz="1687">
                  <a:solidFill>
                    <a:srgbClr val="3B4E4E"/>
                  </a:solidFill>
                  <a:latin typeface="Overpass Light"/>
                  <a:ea typeface="Overpass Light"/>
                  <a:cs typeface="Overpass Light"/>
                  <a:sym typeface="Overpass Light"/>
                </a:rPr>
                <a:t>Унікальність життєвого циклу жаб полягає в тому, що вони проходять повну трансформацію від водних тварин до земноводних. Цей процес метаморфозу є одним з найдивовижніших явищ у природі, який наочно демонструє еволюційний зв'язок між водними та наземними формами життя.</a:t>
              </a:r>
            </a:p>
          </p:txBody>
        </p:sp>
      </p:grpSp>
    </p:spTree>
  </p:cSld>
  <p:clrMapOvr>
    <a:masterClrMapping/>
  </p:clrMapOvr>
  <p:transition spd="fast">
    <p:circle/>
  </p:transition>
</p:sld>
</file>

<file path=ppt/slides/slide7.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0" y="0"/>
            <a:ext cx="18288000" cy="10287000"/>
            <a:chOff x="0" y="0"/>
            <a:chExt cx="24384000" cy="13716000"/>
          </a:xfrm>
        </p:grpSpPr>
        <p:sp>
          <p:nvSpPr>
            <p:cNvPr name="Freeform 3" id="3"/>
            <p:cNvSpPr/>
            <p:nvPr/>
          </p:nvSpPr>
          <p:spPr>
            <a:xfrm flipH="false" flipV="false" rot="0">
              <a:off x="0" y="0"/>
              <a:ext cx="24384000" cy="13716000"/>
            </a:xfrm>
            <a:custGeom>
              <a:avLst/>
              <a:gdLst/>
              <a:ahLst/>
              <a:cxnLst/>
              <a:rect r="r" b="b" t="t" l="l"/>
              <a:pathLst>
                <a:path h="13716000" w="24384000">
                  <a:moveTo>
                    <a:pt x="0" y="0"/>
                  </a:moveTo>
                  <a:lnTo>
                    <a:pt x="24384000" y="0"/>
                  </a:lnTo>
                  <a:lnTo>
                    <a:pt x="24384000" y="13716000"/>
                  </a:lnTo>
                  <a:lnTo>
                    <a:pt x="0" y="13716000"/>
                  </a:lnTo>
                  <a:close/>
                </a:path>
              </a:pathLst>
            </a:custGeom>
            <a:solidFill>
              <a:srgbClr val="F9F4BE"/>
            </a:solidFill>
          </p:spPr>
        </p:sp>
      </p:grpSp>
      <p:grpSp>
        <p:nvGrpSpPr>
          <p:cNvPr name="Group 4" id="4"/>
          <p:cNvGrpSpPr/>
          <p:nvPr/>
        </p:nvGrpSpPr>
        <p:grpSpPr>
          <a:xfrm rot="0">
            <a:off x="0" y="0"/>
            <a:ext cx="18288000" cy="10287000"/>
            <a:chOff x="0" y="0"/>
            <a:chExt cx="24384000" cy="13716000"/>
          </a:xfrm>
        </p:grpSpPr>
        <p:sp>
          <p:nvSpPr>
            <p:cNvPr name="Freeform 5" id="5"/>
            <p:cNvSpPr/>
            <p:nvPr/>
          </p:nvSpPr>
          <p:spPr>
            <a:xfrm flipH="false" flipV="false" rot="0">
              <a:off x="0" y="0"/>
              <a:ext cx="24384000" cy="13716000"/>
            </a:xfrm>
            <a:custGeom>
              <a:avLst/>
              <a:gdLst/>
              <a:ahLst/>
              <a:cxnLst/>
              <a:rect r="r" b="b" t="t" l="l"/>
              <a:pathLst>
                <a:path h="13716000" w="24384000">
                  <a:moveTo>
                    <a:pt x="0" y="0"/>
                  </a:moveTo>
                  <a:lnTo>
                    <a:pt x="24384000" y="0"/>
                  </a:lnTo>
                  <a:lnTo>
                    <a:pt x="24384000" y="13716000"/>
                  </a:lnTo>
                  <a:lnTo>
                    <a:pt x="0" y="13716000"/>
                  </a:lnTo>
                  <a:close/>
                </a:path>
              </a:pathLst>
            </a:custGeom>
            <a:solidFill>
              <a:srgbClr val="FFFDE6"/>
            </a:solidFill>
          </p:spPr>
        </p:sp>
      </p:grpSp>
      <p:grpSp>
        <p:nvGrpSpPr>
          <p:cNvPr name="Group 6" id="6"/>
          <p:cNvGrpSpPr/>
          <p:nvPr/>
        </p:nvGrpSpPr>
        <p:grpSpPr>
          <a:xfrm rot="0">
            <a:off x="806054" y="1614915"/>
            <a:ext cx="7243019" cy="919925"/>
            <a:chOff x="0" y="0"/>
            <a:chExt cx="9657358" cy="1226567"/>
          </a:xfrm>
        </p:grpSpPr>
        <p:sp>
          <p:nvSpPr>
            <p:cNvPr name="Freeform 7" id="7"/>
            <p:cNvSpPr/>
            <p:nvPr/>
          </p:nvSpPr>
          <p:spPr>
            <a:xfrm flipH="false" flipV="false" rot="0">
              <a:off x="0" y="0"/>
              <a:ext cx="9657359" cy="1226567"/>
            </a:xfrm>
            <a:custGeom>
              <a:avLst/>
              <a:gdLst/>
              <a:ahLst/>
              <a:cxnLst/>
              <a:rect r="r" b="b" t="t" l="l"/>
              <a:pathLst>
                <a:path h="1226567" w="9657359">
                  <a:moveTo>
                    <a:pt x="0" y="0"/>
                  </a:moveTo>
                  <a:lnTo>
                    <a:pt x="9657359" y="0"/>
                  </a:lnTo>
                  <a:lnTo>
                    <a:pt x="9657359" y="1226567"/>
                  </a:lnTo>
                  <a:lnTo>
                    <a:pt x="0" y="1226567"/>
                  </a:lnTo>
                  <a:close/>
                </a:path>
              </a:pathLst>
            </a:custGeom>
            <a:solidFill>
              <a:srgbClr val="000000">
                <a:alpha val="0"/>
              </a:srgbClr>
            </a:solidFill>
          </p:spPr>
        </p:sp>
        <p:sp>
          <p:nvSpPr>
            <p:cNvPr name="TextBox 8" id="8"/>
            <p:cNvSpPr txBox="true"/>
            <p:nvPr/>
          </p:nvSpPr>
          <p:spPr>
            <a:xfrm>
              <a:off x="0" y="-47625"/>
              <a:ext cx="9657358" cy="1274192"/>
            </a:xfrm>
            <a:prstGeom prst="rect">
              <a:avLst/>
            </a:prstGeom>
          </p:spPr>
          <p:txBody>
            <a:bodyPr anchor="t" rtlCol="false" tIns="0" lIns="0" bIns="0" rIns="0"/>
            <a:lstStyle/>
            <a:p>
              <a:pPr algn="l">
                <a:lnSpc>
                  <a:spcPts val="5625"/>
                </a:lnSpc>
              </a:pPr>
              <a:r>
                <a:rPr lang="en-US" sz="4499" b="true">
                  <a:solidFill>
                    <a:srgbClr val="233939"/>
                  </a:solidFill>
                  <a:latin typeface="Arimo Bold"/>
                  <a:ea typeface="Arimo Bold"/>
                  <a:cs typeface="Arimo Bold"/>
                  <a:sym typeface="Arimo Bold"/>
                </a:rPr>
                <a:t>Різноманіття жаб у світі</a:t>
              </a:r>
            </a:p>
          </p:txBody>
        </p:sp>
      </p:grpSp>
      <p:sp>
        <p:nvSpPr>
          <p:cNvPr name="Freeform 9" id="9" descr="preencoded.png"/>
          <p:cNvSpPr/>
          <p:nvPr/>
        </p:nvSpPr>
        <p:spPr>
          <a:xfrm flipH="false" flipV="false" rot="0">
            <a:off x="815579" y="3145482"/>
            <a:ext cx="3183880" cy="3183880"/>
          </a:xfrm>
          <a:custGeom>
            <a:avLst/>
            <a:gdLst/>
            <a:ahLst/>
            <a:cxnLst/>
            <a:rect r="r" b="b" t="t" l="l"/>
            <a:pathLst>
              <a:path h="3183880" w="3183880">
                <a:moveTo>
                  <a:pt x="0" y="0"/>
                </a:moveTo>
                <a:lnTo>
                  <a:pt x="3183880" y="0"/>
                </a:lnTo>
                <a:lnTo>
                  <a:pt x="3183880" y="3183880"/>
                </a:lnTo>
                <a:lnTo>
                  <a:pt x="0" y="3183880"/>
                </a:lnTo>
                <a:lnTo>
                  <a:pt x="0" y="0"/>
                </a:lnTo>
                <a:close/>
              </a:path>
            </a:pathLst>
          </a:custGeom>
          <a:blipFill>
            <a:blip r:embed="rId3"/>
            <a:stretch>
              <a:fillRect l="0" t="0" r="0" b="0"/>
            </a:stretch>
          </a:blipFill>
        </p:spPr>
      </p:sp>
      <p:sp>
        <p:nvSpPr>
          <p:cNvPr name="Freeform 10" id="10" descr="preencoded.png"/>
          <p:cNvSpPr/>
          <p:nvPr/>
        </p:nvSpPr>
        <p:spPr>
          <a:xfrm flipH="false" flipV="false" rot="0">
            <a:off x="4183707" y="3145482"/>
            <a:ext cx="3184029" cy="3184029"/>
          </a:xfrm>
          <a:custGeom>
            <a:avLst/>
            <a:gdLst/>
            <a:ahLst/>
            <a:cxnLst/>
            <a:rect r="r" b="b" t="t" l="l"/>
            <a:pathLst>
              <a:path h="3184029" w="3184029">
                <a:moveTo>
                  <a:pt x="0" y="0"/>
                </a:moveTo>
                <a:lnTo>
                  <a:pt x="3184029" y="0"/>
                </a:lnTo>
                <a:lnTo>
                  <a:pt x="3184029" y="3184029"/>
                </a:lnTo>
                <a:lnTo>
                  <a:pt x="0" y="3184029"/>
                </a:lnTo>
                <a:lnTo>
                  <a:pt x="0" y="0"/>
                </a:lnTo>
                <a:close/>
              </a:path>
            </a:pathLst>
          </a:custGeom>
          <a:blipFill>
            <a:blip r:embed="rId4"/>
            <a:stretch>
              <a:fillRect l="0" t="0" r="0" b="0"/>
            </a:stretch>
          </a:blipFill>
        </p:spPr>
      </p:sp>
      <p:sp>
        <p:nvSpPr>
          <p:cNvPr name="Freeform 11" id="11" descr="preencoded.png"/>
          <p:cNvSpPr/>
          <p:nvPr/>
        </p:nvSpPr>
        <p:spPr>
          <a:xfrm flipH="false" flipV="false" rot="0">
            <a:off x="7551985" y="3145482"/>
            <a:ext cx="3183880" cy="3183880"/>
          </a:xfrm>
          <a:custGeom>
            <a:avLst/>
            <a:gdLst/>
            <a:ahLst/>
            <a:cxnLst/>
            <a:rect r="r" b="b" t="t" l="l"/>
            <a:pathLst>
              <a:path h="3183880" w="3183880">
                <a:moveTo>
                  <a:pt x="0" y="0"/>
                </a:moveTo>
                <a:lnTo>
                  <a:pt x="3183880" y="0"/>
                </a:lnTo>
                <a:lnTo>
                  <a:pt x="3183880" y="3183880"/>
                </a:lnTo>
                <a:lnTo>
                  <a:pt x="0" y="3183880"/>
                </a:lnTo>
                <a:lnTo>
                  <a:pt x="0" y="0"/>
                </a:lnTo>
                <a:close/>
              </a:path>
            </a:pathLst>
          </a:custGeom>
          <a:blipFill>
            <a:blip r:embed="rId5"/>
            <a:stretch>
              <a:fillRect l="0" t="0" r="0" b="0"/>
            </a:stretch>
          </a:blipFill>
        </p:spPr>
      </p:sp>
      <p:sp>
        <p:nvSpPr>
          <p:cNvPr name="Freeform 12" id="12" descr="preencoded.png"/>
          <p:cNvSpPr/>
          <p:nvPr/>
        </p:nvSpPr>
        <p:spPr>
          <a:xfrm flipH="false" flipV="false" rot="0">
            <a:off x="10920115" y="3145482"/>
            <a:ext cx="3184029" cy="3184029"/>
          </a:xfrm>
          <a:custGeom>
            <a:avLst/>
            <a:gdLst/>
            <a:ahLst/>
            <a:cxnLst/>
            <a:rect r="r" b="b" t="t" l="l"/>
            <a:pathLst>
              <a:path h="3184029" w="3184029">
                <a:moveTo>
                  <a:pt x="0" y="0"/>
                </a:moveTo>
                <a:lnTo>
                  <a:pt x="3184029" y="0"/>
                </a:lnTo>
                <a:lnTo>
                  <a:pt x="3184029" y="3184029"/>
                </a:lnTo>
                <a:lnTo>
                  <a:pt x="0" y="3184029"/>
                </a:lnTo>
                <a:lnTo>
                  <a:pt x="0" y="0"/>
                </a:lnTo>
                <a:close/>
              </a:path>
            </a:pathLst>
          </a:custGeom>
          <a:blipFill>
            <a:blip r:embed="rId6"/>
            <a:stretch>
              <a:fillRect l="0" t="0" r="0" b="0"/>
            </a:stretch>
          </a:blipFill>
        </p:spPr>
      </p:sp>
      <p:sp>
        <p:nvSpPr>
          <p:cNvPr name="Freeform 13" id="13" descr="preencoded.png"/>
          <p:cNvSpPr/>
          <p:nvPr/>
        </p:nvSpPr>
        <p:spPr>
          <a:xfrm flipH="false" flipV="false" rot="0">
            <a:off x="14288392" y="3145482"/>
            <a:ext cx="3183880" cy="3183880"/>
          </a:xfrm>
          <a:custGeom>
            <a:avLst/>
            <a:gdLst/>
            <a:ahLst/>
            <a:cxnLst/>
            <a:rect r="r" b="b" t="t" l="l"/>
            <a:pathLst>
              <a:path h="3183880" w="3183880">
                <a:moveTo>
                  <a:pt x="0" y="0"/>
                </a:moveTo>
                <a:lnTo>
                  <a:pt x="3183880" y="0"/>
                </a:lnTo>
                <a:lnTo>
                  <a:pt x="3183880" y="3183880"/>
                </a:lnTo>
                <a:lnTo>
                  <a:pt x="0" y="3183880"/>
                </a:lnTo>
                <a:lnTo>
                  <a:pt x="0" y="0"/>
                </a:lnTo>
                <a:close/>
              </a:path>
            </a:pathLst>
          </a:custGeom>
          <a:blipFill>
            <a:blip r:embed="rId7"/>
            <a:stretch>
              <a:fillRect l="0" t="0" r="0" b="0"/>
            </a:stretch>
          </a:blipFill>
        </p:spPr>
      </p:sp>
      <p:grpSp>
        <p:nvGrpSpPr>
          <p:cNvPr name="Group 14" id="14"/>
          <p:cNvGrpSpPr/>
          <p:nvPr/>
        </p:nvGrpSpPr>
        <p:grpSpPr>
          <a:xfrm rot="0">
            <a:off x="806054" y="6738640"/>
            <a:ext cx="16675894" cy="736997"/>
            <a:chOff x="0" y="0"/>
            <a:chExt cx="22234525" cy="982663"/>
          </a:xfrm>
        </p:grpSpPr>
        <p:sp>
          <p:nvSpPr>
            <p:cNvPr name="Freeform 15" id="15"/>
            <p:cNvSpPr/>
            <p:nvPr/>
          </p:nvSpPr>
          <p:spPr>
            <a:xfrm flipH="false" flipV="false" rot="0">
              <a:off x="0" y="0"/>
              <a:ext cx="22234525" cy="982663"/>
            </a:xfrm>
            <a:custGeom>
              <a:avLst/>
              <a:gdLst/>
              <a:ahLst/>
              <a:cxnLst/>
              <a:rect r="r" b="b" t="t" l="l"/>
              <a:pathLst>
                <a:path h="982663" w="22234525">
                  <a:moveTo>
                    <a:pt x="0" y="0"/>
                  </a:moveTo>
                  <a:lnTo>
                    <a:pt x="22234525" y="0"/>
                  </a:lnTo>
                  <a:lnTo>
                    <a:pt x="22234525" y="982663"/>
                  </a:lnTo>
                  <a:lnTo>
                    <a:pt x="0" y="982663"/>
                  </a:lnTo>
                  <a:close/>
                </a:path>
              </a:pathLst>
            </a:custGeom>
            <a:solidFill>
              <a:srgbClr val="000000">
                <a:alpha val="0"/>
              </a:srgbClr>
            </a:solidFill>
          </p:spPr>
        </p:sp>
        <p:sp>
          <p:nvSpPr>
            <p:cNvPr name="TextBox 16" id="16"/>
            <p:cNvSpPr txBox="true"/>
            <p:nvPr/>
          </p:nvSpPr>
          <p:spPr>
            <a:xfrm>
              <a:off x="0" y="-114300"/>
              <a:ext cx="22234525" cy="1096963"/>
            </a:xfrm>
            <a:prstGeom prst="rect">
              <a:avLst/>
            </a:prstGeom>
          </p:spPr>
          <p:txBody>
            <a:bodyPr anchor="t" rtlCol="false" tIns="0" lIns="0" bIns="0" rIns="0"/>
            <a:lstStyle/>
            <a:p>
              <a:pPr algn="l">
                <a:lnSpc>
                  <a:spcPts val="2875"/>
                </a:lnSpc>
              </a:pPr>
              <a:r>
                <a:rPr lang="en-US" sz="1812">
                  <a:solidFill>
                    <a:srgbClr val="3B4E4E"/>
                  </a:solidFill>
                  <a:latin typeface="Overpass Light"/>
                  <a:ea typeface="Overpass Light"/>
                  <a:cs typeface="Overpass Light"/>
                  <a:sym typeface="Overpass Light"/>
                </a:rPr>
                <a:t>У світі налічується понад 7,400 видів жаб, і всі вони надзвичайно різноманітні. Від крихітних жабок розміром з нігтик до величезних жаб-голіафів вагою до 3 кг. Деякі з них мають яскраве забарвлення, що попереджає про їхню отруйність, інші можуть бути практично прозорими.</a:t>
              </a:r>
            </a:p>
          </p:txBody>
        </p:sp>
      </p:grpSp>
      <p:grpSp>
        <p:nvGrpSpPr>
          <p:cNvPr name="Group 17" id="17"/>
          <p:cNvGrpSpPr/>
          <p:nvPr/>
        </p:nvGrpSpPr>
        <p:grpSpPr>
          <a:xfrm rot="0">
            <a:off x="806054" y="7734746"/>
            <a:ext cx="16675894" cy="736997"/>
            <a:chOff x="0" y="0"/>
            <a:chExt cx="22234525" cy="982663"/>
          </a:xfrm>
        </p:grpSpPr>
        <p:sp>
          <p:nvSpPr>
            <p:cNvPr name="Freeform 18" id="18"/>
            <p:cNvSpPr/>
            <p:nvPr/>
          </p:nvSpPr>
          <p:spPr>
            <a:xfrm flipH="false" flipV="false" rot="0">
              <a:off x="0" y="0"/>
              <a:ext cx="22234525" cy="982663"/>
            </a:xfrm>
            <a:custGeom>
              <a:avLst/>
              <a:gdLst/>
              <a:ahLst/>
              <a:cxnLst/>
              <a:rect r="r" b="b" t="t" l="l"/>
              <a:pathLst>
                <a:path h="982663" w="22234525">
                  <a:moveTo>
                    <a:pt x="0" y="0"/>
                  </a:moveTo>
                  <a:lnTo>
                    <a:pt x="22234525" y="0"/>
                  </a:lnTo>
                  <a:lnTo>
                    <a:pt x="22234525" y="982663"/>
                  </a:lnTo>
                  <a:lnTo>
                    <a:pt x="0" y="982663"/>
                  </a:lnTo>
                  <a:close/>
                </a:path>
              </a:pathLst>
            </a:custGeom>
            <a:solidFill>
              <a:srgbClr val="000000">
                <a:alpha val="0"/>
              </a:srgbClr>
            </a:solidFill>
          </p:spPr>
        </p:sp>
        <p:sp>
          <p:nvSpPr>
            <p:cNvPr name="TextBox 19" id="19"/>
            <p:cNvSpPr txBox="true"/>
            <p:nvPr/>
          </p:nvSpPr>
          <p:spPr>
            <a:xfrm>
              <a:off x="0" y="-114300"/>
              <a:ext cx="22234525" cy="1096963"/>
            </a:xfrm>
            <a:prstGeom prst="rect">
              <a:avLst/>
            </a:prstGeom>
          </p:spPr>
          <p:txBody>
            <a:bodyPr anchor="t" rtlCol="false" tIns="0" lIns="0" bIns="0" rIns="0"/>
            <a:lstStyle/>
            <a:p>
              <a:pPr algn="l">
                <a:lnSpc>
                  <a:spcPts val="2875"/>
                </a:lnSpc>
              </a:pPr>
              <a:r>
                <a:rPr lang="en-US" sz="1812">
                  <a:solidFill>
                    <a:srgbClr val="3B4E4E"/>
                  </a:solidFill>
                  <a:latin typeface="Overpass Light"/>
                  <a:ea typeface="Overpass Light"/>
                  <a:cs typeface="Overpass Light"/>
                  <a:sym typeface="Overpass Light"/>
                </a:rPr>
                <a:t>В Україні мешкає близько 12 видів жаб, серед яких найпоширенішими є зелена, озерна, трав'яна та гостроморда жаби. Кожен вид має свої унікальні особливості та пристосування до певного середовища існування.</a:t>
              </a:r>
            </a:p>
          </p:txBody>
        </p:sp>
      </p:grpSp>
    </p:spTree>
  </p:cSld>
  <p:clrMapOvr>
    <a:masterClrMapping/>
  </p:clrMapOvr>
  <p:transition spd="fast">
    <p:circle/>
  </p:transition>
</p:sld>
</file>

<file path=ppt/slides/slide8.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0" y="0"/>
            <a:ext cx="18288000" cy="10287000"/>
            <a:chOff x="0" y="0"/>
            <a:chExt cx="24384000" cy="13716000"/>
          </a:xfrm>
        </p:grpSpPr>
        <p:sp>
          <p:nvSpPr>
            <p:cNvPr name="Freeform 3" id="3"/>
            <p:cNvSpPr/>
            <p:nvPr/>
          </p:nvSpPr>
          <p:spPr>
            <a:xfrm flipH="false" flipV="false" rot="0">
              <a:off x="0" y="0"/>
              <a:ext cx="24384000" cy="13716000"/>
            </a:xfrm>
            <a:custGeom>
              <a:avLst/>
              <a:gdLst/>
              <a:ahLst/>
              <a:cxnLst/>
              <a:rect r="r" b="b" t="t" l="l"/>
              <a:pathLst>
                <a:path h="13716000" w="24384000">
                  <a:moveTo>
                    <a:pt x="0" y="0"/>
                  </a:moveTo>
                  <a:lnTo>
                    <a:pt x="24384000" y="0"/>
                  </a:lnTo>
                  <a:lnTo>
                    <a:pt x="24384000" y="13716000"/>
                  </a:lnTo>
                  <a:lnTo>
                    <a:pt x="0" y="13716000"/>
                  </a:lnTo>
                  <a:close/>
                </a:path>
              </a:pathLst>
            </a:custGeom>
            <a:solidFill>
              <a:srgbClr val="F9F4BE"/>
            </a:solidFill>
          </p:spPr>
        </p:sp>
      </p:grpSp>
      <p:grpSp>
        <p:nvGrpSpPr>
          <p:cNvPr name="Group 4" id="4"/>
          <p:cNvGrpSpPr/>
          <p:nvPr/>
        </p:nvGrpSpPr>
        <p:grpSpPr>
          <a:xfrm rot="0">
            <a:off x="0" y="0"/>
            <a:ext cx="18288000" cy="10287000"/>
            <a:chOff x="0" y="0"/>
            <a:chExt cx="24384000" cy="13716000"/>
          </a:xfrm>
        </p:grpSpPr>
        <p:sp>
          <p:nvSpPr>
            <p:cNvPr name="Freeform 5" id="5"/>
            <p:cNvSpPr/>
            <p:nvPr/>
          </p:nvSpPr>
          <p:spPr>
            <a:xfrm flipH="false" flipV="false" rot="0">
              <a:off x="0" y="0"/>
              <a:ext cx="24384000" cy="13716000"/>
            </a:xfrm>
            <a:custGeom>
              <a:avLst/>
              <a:gdLst/>
              <a:ahLst/>
              <a:cxnLst/>
              <a:rect r="r" b="b" t="t" l="l"/>
              <a:pathLst>
                <a:path h="13716000" w="24384000">
                  <a:moveTo>
                    <a:pt x="0" y="0"/>
                  </a:moveTo>
                  <a:lnTo>
                    <a:pt x="24384000" y="0"/>
                  </a:lnTo>
                  <a:lnTo>
                    <a:pt x="24384000" y="13716000"/>
                  </a:lnTo>
                  <a:lnTo>
                    <a:pt x="0" y="13716000"/>
                  </a:lnTo>
                  <a:close/>
                </a:path>
              </a:pathLst>
            </a:custGeom>
            <a:solidFill>
              <a:srgbClr val="FFFDE6"/>
            </a:solidFill>
          </p:spPr>
        </p:sp>
      </p:grpSp>
      <p:sp>
        <p:nvSpPr>
          <p:cNvPr name="Freeform 6" id="6" descr="preencoded.png"/>
          <p:cNvSpPr/>
          <p:nvPr/>
        </p:nvSpPr>
        <p:spPr>
          <a:xfrm flipH="false" flipV="false" rot="0">
            <a:off x="0" y="0"/>
            <a:ext cx="6858000" cy="10287000"/>
          </a:xfrm>
          <a:custGeom>
            <a:avLst/>
            <a:gdLst/>
            <a:ahLst/>
            <a:cxnLst/>
            <a:rect r="r" b="b" t="t" l="l"/>
            <a:pathLst>
              <a:path h="10287000" w="6858000">
                <a:moveTo>
                  <a:pt x="0" y="0"/>
                </a:moveTo>
                <a:lnTo>
                  <a:pt x="6858000" y="0"/>
                </a:lnTo>
                <a:lnTo>
                  <a:pt x="6858000" y="10287000"/>
                </a:lnTo>
                <a:lnTo>
                  <a:pt x="0" y="10287000"/>
                </a:lnTo>
                <a:lnTo>
                  <a:pt x="0" y="0"/>
                </a:lnTo>
                <a:close/>
              </a:path>
            </a:pathLst>
          </a:custGeom>
          <a:blipFill>
            <a:blip r:embed="rId3"/>
            <a:stretch>
              <a:fillRect l="0" t="0" r="0" b="0"/>
            </a:stretch>
          </a:blipFill>
        </p:spPr>
      </p:sp>
      <p:grpSp>
        <p:nvGrpSpPr>
          <p:cNvPr name="Group 7" id="7"/>
          <p:cNvGrpSpPr/>
          <p:nvPr/>
        </p:nvGrpSpPr>
        <p:grpSpPr>
          <a:xfrm rot="0">
            <a:off x="7658249" y="381399"/>
            <a:ext cx="7612708" cy="962073"/>
            <a:chOff x="0" y="0"/>
            <a:chExt cx="10150277" cy="1282763"/>
          </a:xfrm>
        </p:grpSpPr>
        <p:sp>
          <p:nvSpPr>
            <p:cNvPr name="Freeform 8" id="8"/>
            <p:cNvSpPr/>
            <p:nvPr/>
          </p:nvSpPr>
          <p:spPr>
            <a:xfrm flipH="false" flipV="false" rot="0">
              <a:off x="0" y="0"/>
              <a:ext cx="10150277" cy="1282763"/>
            </a:xfrm>
            <a:custGeom>
              <a:avLst/>
              <a:gdLst/>
              <a:ahLst/>
              <a:cxnLst/>
              <a:rect r="r" b="b" t="t" l="l"/>
              <a:pathLst>
                <a:path h="1282763" w="10150277">
                  <a:moveTo>
                    <a:pt x="0" y="0"/>
                  </a:moveTo>
                  <a:lnTo>
                    <a:pt x="10150277" y="0"/>
                  </a:lnTo>
                  <a:lnTo>
                    <a:pt x="10150277" y="1282763"/>
                  </a:lnTo>
                  <a:lnTo>
                    <a:pt x="0" y="1282763"/>
                  </a:lnTo>
                  <a:close/>
                </a:path>
              </a:pathLst>
            </a:custGeom>
            <a:solidFill>
              <a:srgbClr val="000000">
                <a:alpha val="0"/>
              </a:srgbClr>
            </a:solidFill>
          </p:spPr>
        </p:sp>
        <p:sp>
          <p:nvSpPr>
            <p:cNvPr name="TextBox 9" id="9"/>
            <p:cNvSpPr txBox="true"/>
            <p:nvPr/>
          </p:nvSpPr>
          <p:spPr>
            <a:xfrm>
              <a:off x="0" y="-47625"/>
              <a:ext cx="10150277" cy="1330388"/>
            </a:xfrm>
            <a:prstGeom prst="rect">
              <a:avLst/>
            </a:prstGeom>
          </p:spPr>
          <p:txBody>
            <a:bodyPr anchor="t" rtlCol="false" tIns="0" lIns="0" bIns="0" rIns="0"/>
            <a:lstStyle/>
            <a:p>
              <a:pPr algn="l">
                <a:lnSpc>
                  <a:spcPts val="5625"/>
                </a:lnSpc>
              </a:pPr>
              <a:r>
                <a:rPr lang="en-US" sz="4499" b="true">
                  <a:solidFill>
                    <a:srgbClr val="233939"/>
                  </a:solidFill>
                  <a:latin typeface="Arimo Bold"/>
                  <a:ea typeface="Arimo Bold"/>
                  <a:cs typeface="Arimo Bold"/>
                  <a:sym typeface="Arimo Bold"/>
                </a:rPr>
                <a:t>Екологічне значення жаб</a:t>
              </a:r>
            </a:p>
          </p:txBody>
        </p:sp>
      </p:grpSp>
      <p:grpSp>
        <p:nvGrpSpPr>
          <p:cNvPr name="Group 10" id="10"/>
          <p:cNvGrpSpPr/>
          <p:nvPr/>
        </p:nvGrpSpPr>
        <p:grpSpPr>
          <a:xfrm rot="0">
            <a:off x="7653486" y="1938784"/>
            <a:ext cx="523875" cy="523875"/>
            <a:chOff x="0" y="0"/>
            <a:chExt cx="698500" cy="698500"/>
          </a:xfrm>
        </p:grpSpPr>
        <p:sp>
          <p:nvSpPr>
            <p:cNvPr name="Freeform 11" id="11"/>
            <p:cNvSpPr/>
            <p:nvPr/>
          </p:nvSpPr>
          <p:spPr>
            <a:xfrm flipH="false" flipV="false" rot="0">
              <a:off x="6350" y="6350"/>
              <a:ext cx="685800" cy="685800"/>
            </a:xfrm>
            <a:custGeom>
              <a:avLst/>
              <a:gdLst/>
              <a:ahLst/>
              <a:cxnLst/>
              <a:rect r="r" b="b" t="t" l="l"/>
              <a:pathLst>
                <a:path h="685800" w="685800">
                  <a:moveTo>
                    <a:pt x="0" y="128016"/>
                  </a:moveTo>
                  <a:cubicBezTo>
                    <a:pt x="0" y="57277"/>
                    <a:pt x="57277" y="0"/>
                    <a:pt x="128016" y="0"/>
                  </a:cubicBezTo>
                  <a:lnTo>
                    <a:pt x="557784" y="0"/>
                  </a:lnTo>
                  <a:cubicBezTo>
                    <a:pt x="628523" y="0"/>
                    <a:pt x="685800" y="57277"/>
                    <a:pt x="685800" y="128016"/>
                  </a:cubicBezTo>
                  <a:lnTo>
                    <a:pt x="685800" y="557784"/>
                  </a:lnTo>
                  <a:cubicBezTo>
                    <a:pt x="685800" y="628523"/>
                    <a:pt x="628523" y="685800"/>
                    <a:pt x="557784" y="685800"/>
                  </a:cubicBezTo>
                  <a:lnTo>
                    <a:pt x="128016" y="685800"/>
                  </a:lnTo>
                  <a:cubicBezTo>
                    <a:pt x="57277" y="685800"/>
                    <a:pt x="0" y="628523"/>
                    <a:pt x="0" y="557784"/>
                  </a:cubicBezTo>
                  <a:close/>
                </a:path>
              </a:pathLst>
            </a:custGeom>
            <a:solidFill>
              <a:srgbClr val="DDEEE6"/>
            </a:solidFill>
          </p:spPr>
        </p:sp>
        <p:sp>
          <p:nvSpPr>
            <p:cNvPr name="Freeform 12" id="12"/>
            <p:cNvSpPr/>
            <p:nvPr/>
          </p:nvSpPr>
          <p:spPr>
            <a:xfrm flipH="false" flipV="false" rot="0">
              <a:off x="0" y="0"/>
              <a:ext cx="698500" cy="698500"/>
            </a:xfrm>
            <a:custGeom>
              <a:avLst/>
              <a:gdLst/>
              <a:ahLst/>
              <a:cxnLst/>
              <a:rect r="r" b="b" t="t" l="l"/>
              <a:pathLst>
                <a:path h="698500" w="698500">
                  <a:moveTo>
                    <a:pt x="0" y="134366"/>
                  </a:moveTo>
                  <a:cubicBezTo>
                    <a:pt x="0" y="60198"/>
                    <a:pt x="60198" y="0"/>
                    <a:pt x="134366" y="0"/>
                  </a:cubicBezTo>
                  <a:lnTo>
                    <a:pt x="564134" y="0"/>
                  </a:lnTo>
                  <a:lnTo>
                    <a:pt x="564134" y="6350"/>
                  </a:lnTo>
                  <a:lnTo>
                    <a:pt x="564134" y="0"/>
                  </a:lnTo>
                  <a:cubicBezTo>
                    <a:pt x="638302" y="0"/>
                    <a:pt x="698500" y="60198"/>
                    <a:pt x="698500" y="134366"/>
                  </a:cubicBezTo>
                  <a:lnTo>
                    <a:pt x="692150" y="134366"/>
                  </a:lnTo>
                  <a:lnTo>
                    <a:pt x="698500" y="134366"/>
                  </a:lnTo>
                  <a:lnTo>
                    <a:pt x="698500" y="564134"/>
                  </a:lnTo>
                  <a:lnTo>
                    <a:pt x="692150" y="564134"/>
                  </a:lnTo>
                  <a:lnTo>
                    <a:pt x="698500" y="564134"/>
                  </a:lnTo>
                  <a:cubicBezTo>
                    <a:pt x="698500" y="638302"/>
                    <a:pt x="638302" y="698500"/>
                    <a:pt x="564134" y="698500"/>
                  </a:cubicBezTo>
                  <a:lnTo>
                    <a:pt x="564134" y="692150"/>
                  </a:lnTo>
                  <a:lnTo>
                    <a:pt x="564134" y="698500"/>
                  </a:lnTo>
                  <a:lnTo>
                    <a:pt x="134366" y="698500"/>
                  </a:lnTo>
                  <a:lnTo>
                    <a:pt x="134366" y="692150"/>
                  </a:lnTo>
                  <a:lnTo>
                    <a:pt x="134366" y="698500"/>
                  </a:lnTo>
                  <a:cubicBezTo>
                    <a:pt x="60198" y="698500"/>
                    <a:pt x="0" y="638302"/>
                    <a:pt x="0" y="564134"/>
                  </a:cubicBezTo>
                  <a:lnTo>
                    <a:pt x="0" y="134366"/>
                  </a:lnTo>
                  <a:lnTo>
                    <a:pt x="6350" y="134366"/>
                  </a:lnTo>
                  <a:lnTo>
                    <a:pt x="0" y="134366"/>
                  </a:lnTo>
                  <a:moveTo>
                    <a:pt x="12700" y="134366"/>
                  </a:moveTo>
                  <a:lnTo>
                    <a:pt x="12700" y="564134"/>
                  </a:lnTo>
                  <a:lnTo>
                    <a:pt x="6350" y="564134"/>
                  </a:lnTo>
                  <a:lnTo>
                    <a:pt x="12700" y="564134"/>
                  </a:lnTo>
                  <a:cubicBezTo>
                    <a:pt x="12700" y="631317"/>
                    <a:pt x="67183" y="685800"/>
                    <a:pt x="134366" y="685800"/>
                  </a:cubicBezTo>
                  <a:lnTo>
                    <a:pt x="564134" y="685800"/>
                  </a:lnTo>
                  <a:cubicBezTo>
                    <a:pt x="631317" y="685800"/>
                    <a:pt x="685800" y="631317"/>
                    <a:pt x="685800" y="564134"/>
                  </a:cubicBezTo>
                  <a:lnTo>
                    <a:pt x="685800" y="134366"/>
                  </a:lnTo>
                  <a:cubicBezTo>
                    <a:pt x="685800" y="67183"/>
                    <a:pt x="631317" y="12700"/>
                    <a:pt x="564134" y="12700"/>
                  </a:cubicBezTo>
                  <a:lnTo>
                    <a:pt x="134366" y="12700"/>
                  </a:lnTo>
                  <a:lnTo>
                    <a:pt x="134366" y="6350"/>
                  </a:lnTo>
                  <a:lnTo>
                    <a:pt x="134366" y="12700"/>
                  </a:lnTo>
                  <a:cubicBezTo>
                    <a:pt x="67183" y="12700"/>
                    <a:pt x="12700" y="67183"/>
                    <a:pt x="12700" y="134366"/>
                  </a:cubicBezTo>
                  <a:close/>
                </a:path>
              </a:pathLst>
            </a:custGeom>
            <a:solidFill>
              <a:srgbClr val="C3D4CC"/>
            </a:solidFill>
          </p:spPr>
        </p:sp>
      </p:grpSp>
      <p:sp>
        <p:nvSpPr>
          <p:cNvPr name="Freeform 13" id="13" descr="preencoded.png"/>
          <p:cNvSpPr/>
          <p:nvPr/>
        </p:nvSpPr>
        <p:spPr>
          <a:xfrm flipH="false" flipV="false" rot="0">
            <a:off x="7743974" y="1986409"/>
            <a:ext cx="342900" cy="428625"/>
          </a:xfrm>
          <a:custGeom>
            <a:avLst/>
            <a:gdLst/>
            <a:ahLst/>
            <a:cxnLst/>
            <a:rect r="r" b="b" t="t" l="l"/>
            <a:pathLst>
              <a:path h="428625" w="342900">
                <a:moveTo>
                  <a:pt x="0" y="0"/>
                </a:moveTo>
                <a:lnTo>
                  <a:pt x="342900" y="0"/>
                </a:lnTo>
                <a:lnTo>
                  <a:pt x="342900" y="428625"/>
                </a:lnTo>
                <a:lnTo>
                  <a:pt x="0" y="428625"/>
                </a:lnTo>
                <a:lnTo>
                  <a:pt x="0" y="0"/>
                </a:lnTo>
                <a:close/>
              </a:path>
            </a:pathLst>
          </a:custGeom>
          <a:blipFill>
            <a:blip r:embed="rId4"/>
            <a:stretch>
              <a:fillRect l="0" t="0" r="0" b="0"/>
            </a:stretch>
          </a:blipFill>
        </p:spPr>
      </p:sp>
      <p:grpSp>
        <p:nvGrpSpPr>
          <p:cNvPr name="Group 14" id="14"/>
          <p:cNvGrpSpPr/>
          <p:nvPr/>
        </p:nvGrpSpPr>
        <p:grpSpPr>
          <a:xfrm rot="0">
            <a:off x="8401199" y="1943546"/>
            <a:ext cx="2860179" cy="357336"/>
            <a:chOff x="0" y="0"/>
            <a:chExt cx="3813572" cy="476448"/>
          </a:xfrm>
        </p:grpSpPr>
        <p:sp>
          <p:nvSpPr>
            <p:cNvPr name="Freeform 15" id="15"/>
            <p:cNvSpPr/>
            <p:nvPr/>
          </p:nvSpPr>
          <p:spPr>
            <a:xfrm flipH="false" flipV="false" rot="0">
              <a:off x="0" y="0"/>
              <a:ext cx="3813572" cy="476448"/>
            </a:xfrm>
            <a:custGeom>
              <a:avLst/>
              <a:gdLst/>
              <a:ahLst/>
              <a:cxnLst/>
              <a:rect r="r" b="b" t="t" l="l"/>
              <a:pathLst>
                <a:path h="476448" w="3813572">
                  <a:moveTo>
                    <a:pt x="0" y="0"/>
                  </a:moveTo>
                  <a:lnTo>
                    <a:pt x="3813572" y="0"/>
                  </a:lnTo>
                  <a:lnTo>
                    <a:pt x="3813572" y="476448"/>
                  </a:lnTo>
                  <a:lnTo>
                    <a:pt x="0" y="476448"/>
                  </a:lnTo>
                  <a:close/>
                </a:path>
              </a:pathLst>
            </a:custGeom>
            <a:solidFill>
              <a:srgbClr val="000000">
                <a:alpha val="0"/>
              </a:srgbClr>
            </a:solidFill>
          </p:spPr>
        </p:sp>
        <p:sp>
          <p:nvSpPr>
            <p:cNvPr name="TextBox 16" id="16"/>
            <p:cNvSpPr txBox="true"/>
            <p:nvPr/>
          </p:nvSpPr>
          <p:spPr>
            <a:xfrm>
              <a:off x="0" y="-28575"/>
              <a:ext cx="3813572" cy="505023"/>
            </a:xfrm>
            <a:prstGeom prst="rect">
              <a:avLst/>
            </a:prstGeom>
          </p:spPr>
          <p:txBody>
            <a:bodyPr anchor="t" rtlCol="false" tIns="0" lIns="0" bIns="0" rIns="0"/>
            <a:lstStyle/>
            <a:p>
              <a:pPr algn="l">
                <a:lnSpc>
                  <a:spcPts val="2812"/>
                </a:lnSpc>
              </a:pPr>
              <a:r>
                <a:rPr lang="en-US" sz="2249" b="true">
                  <a:solidFill>
                    <a:srgbClr val="3B4E4E"/>
                  </a:solidFill>
                  <a:latin typeface="Arimo Bold"/>
                  <a:ea typeface="Arimo Bold"/>
                  <a:cs typeface="Arimo Bold"/>
                  <a:sym typeface="Arimo Bold"/>
                </a:rPr>
                <a:t>Природний баланс</a:t>
              </a:r>
            </a:p>
          </p:txBody>
        </p:sp>
      </p:grpSp>
      <p:grpSp>
        <p:nvGrpSpPr>
          <p:cNvPr name="Group 17" id="17"/>
          <p:cNvGrpSpPr/>
          <p:nvPr/>
        </p:nvGrpSpPr>
        <p:grpSpPr>
          <a:xfrm rot="0">
            <a:off x="8401199" y="2437954"/>
            <a:ext cx="9086553" cy="731341"/>
            <a:chOff x="0" y="0"/>
            <a:chExt cx="12115403" cy="975122"/>
          </a:xfrm>
        </p:grpSpPr>
        <p:sp>
          <p:nvSpPr>
            <p:cNvPr name="Freeform 18" id="18"/>
            <p:cNvSpPr/>
            <p:nvPr/>
          </p:nvSpPr>
          <p:spPr>
            <a:xfrm flipH="false" flipV="false" rot="0">
              <a:off x="0" y="0"/>
              <a:ext cx="12115403" cy="975122"/>
            </a:xfrm>
            <a:custGeom>
              <a:avLst/>
              <a:gdLst/>
              <a:ahLst/>
              <a:cxnLst/>
              <a:rect r="r" b="b" t="t" l="l"/>
              <a:pathLst>
                <a:path h="975122" w="12115403">
                  <a:moveTo>
                    <a:pt x="0" y="0"/>
                  </a:moveTo>
                  <a:lnTo>
                    <a:pt x="12115403" y="0"/>
                  </a:lnTo>
                  <a:lnTo>
                    <a:pt x="12115403" y="975122"/>
                  </a:lnTo>
                  <a:lnTo>
                    <a:pt x="0" y="975122"/>
                  </a:lnTo>
                  <a:close/>
                </a:path>
              </a:pathLst>
            </a:custGeom>
            <a:solidFill>
              <a:srgbClr val="000000">
                <a:alpha val="0"/>
              </a:srgbClr>
            </a:solidFill>
          </p:spPr>
        </p:sp>
        <p:sp>
          <p:nvSpPr>
            <p:cNvPr name="TextBox 19" id="19"/>
            <p:cNvSpPr txBox="true"/>
            <p:nvPr/>
          </p:nvSpPr>
          <p:spPr>
            <a:xfrm>
              <a:off x="0" y="-114300"/>
              <a:ext cx="12115403" cy="1089422"/>
            </a:xfrm>
            <a:prstGeom prst="rect">
              <a:avLst/>
            </a:prstGeom>
          </p:spPr>
          <p:txBody>
            <a:bodyPr anchor="t" rtlCol="false" tIns="0" lIns="0" bIns="0" rIns="0"/>
            <a:lstStyle/>
            <a:p>
              <a:pPr algn="l">
                <a:lnSpc>
                  <a:spcPts val="2874"/>
                </a:lnSpc>
              </a:pPr>
              <a:r>
                <a:rPr lang="en-US" sz="1750">
                  <a:solidFill>
                    <a:srgbClr val="3B4E4E"/>
                  </a:solidFill>
                  <a:latin typeface="Overpass Light"/>
                  <a:ea typeface="Overpass Light"/>
                  <a:cs typeface="Overpass Light"/>
                  <a:sym typeface="Overpass Light"/>
                </a:rPr>
                <a:t>Жаби є важливою ланкою харчового ланцюга: вони контролюють чисельність комах і самі є їжею для багатьох хижаків.</a:t>
              </a:r>
            </a:p>
          </p:txBody>
        </p:sp>
      </p:grpSp>
      <p:grpSp>
        <p:nvGrpSpPr>
          <p:cNvPr name="Group 20" id="20"/>
          <p:cNvGrpSpPr/>
          <p:nvPr/>
        </p:nvGrpSpPr>
        <p:grpSpPr>
          <a:xfrm rot="0">
            <a:off x="7653486" y="3650307"/>
            <a:ext cx="523875" cy="523875"/>
            <a:chOff x="0" y="0"/>
            <a:chExt cx="698500" cy="698500"/>
          </a:xfrm>
        </p:grpSpPr>
        <p:sp>
          <p:nvSpPr>
            <p:cNvPr name="Freeform 21" id="21"/>
            <p:cNvSpPr/>
            <p:nvPr/>
          </p:nvSpPr>
          <p:spPr>
            <a:xfrm flipH="false" flipV="false" rot="0">
              <a:off x="6350" y="6350"/>
              <a:ext cx="685800" cy="685800"/>
            </a:xfrm>
            <a:custGeom>
              <a:avLst/>
              <a:gdLst/>
              <a:ahLst/>
              <a:cxnLst/>
              <a:rect r="r" b="b" t="t" l="l"/>
              <a:pathLst>
                <a:path h="685800" w="685800">
                  <a:moveTo>
                    <a:pt x="0" y="128016"/>
                  </a:moveTo>
                  <a:cubicBezTo>
                    <a:pt x="0" y="57277"/>
                    <a:pt x="57277" y="0"/>
                    <a:pt x="128016" y="0"/>
                  </a:cubicBezTo>
                  <a:lnTo>
                    <a:pt x="557784" y="0"/>
                  </a:lnTo>
                  <a:cubicBezTo>
                    <a:pt x="628523" y="0"/>
                    <a:pt x="685800" y="57277"/>
                    <a:pt x="685800" y="128016"/>
                  </a:cubicBezTo>
                  <a:lnTo>
                    <a:pt x="685800" y="557784"/>
                  </a:lnTo>
                  <a:cubicBezTo>
                    <a:pt x="685800" y="628523"/>
                    <a:pt x="628523" y="685800"/>
                    <a:pt x="557784" y="685800"/>
                  </a:cubicBezTo>
                  <a:lnTo>
                    <a:pt x="128016" y="685800"/>
                  </a:lnTo>
                  <a:cubicBezTo>
                    <a:pt x="57277" y="685800"/>
                    <a:pt x="0" y="628523"/>
                    <a:pt x="0" y="557784"/>
                  </a:cubicBezTo>
                  <a:close/>
                </a:path>
              </a:pathLst>
            </a:custGeom>
            <a:solidFill>
              <a:srgbClr val="DDEEE6"/>
            </a:solidFill>
          </p:spPr>
        </p:sp>
        <p:sp>
          <p:nvSpPr>
            <p:cNvPr name="Freeform 22" id="22"/>
            <p:cNvSpPr/>
            <p:nvPr/>
          </p:nvSpPr>
          <p:spPr>
            <a:xfrm flipH="false" flipV="false" rot="0">
              <a:off x="0" y="0"/>
              <a:ext cx="698500" cy="698500"/>
            </a:xfrm>
            <a:custGeom>
              <a:avLst/>
              <a:gdLst/>
              <a:ahLst/>
              <a:cxnLst/>
              <a:rect r="r" b="b" t="t" l="l"/>
              <a:pathLst>
                <a:path h="698500" w="698500">
                  <a:moveTo>
                    <a:pt x="0" y="134366"/>
                  </a:moveTo>
                  <a:cubicBezTo>
                    <a:pt x="0" y="60198"/>
                    <a:pt x="60198" y="0"/>
                    <a:pt x="134366" y="0"/>
                  </a:cubicBezTo>
                  <a:lnTo>
                    <a:pt x="564134" y="0"/>
                  </a:lnTo>
                  <a:lnTo>
                    <a:pt x="564134" y="6350"/>
                  </a:lnTo>
                  <a:lnTo>
                    <a:pt x="564134" y="0"/>
                  </a:lnTo>
                  <a:cubicBezTo>
                    <a:pt x="638302" y="0"/>
                    <a:pt x="698500" y="60198"/>
                    <a:pt x="698500" y="134366"/>
                  </a:cubicBezTo>
                  <a:lnTo>
                    <a:pt x="692150" y="134366"/>
                  </a:lnTo>
                  <a:lnTo>
                    <a:pt x="698500" y="134366"/>
                  </a:lnTo>
                  <a:lnTo>
                    <a:pt x="698500" y="564134"/>
                  </a:lnTo>
                  <a:lnTo>
                    <a:pt x="692150" y="564134"/>
                  </a:lnTo>
                  <a:lnTo>
                    <a:pt x="698500" y="564134"/>
                  </a:lnTo>
                  <a:cubicBezTo>
                    <a:pt x="698500" y="638302"/>
                    <a:pt x="638302" y="698500"/>
                    <a:pt x="564134" y="698500"/>
                  </a:cubicBezTo>
                  <a:lnTo>
                    <a:pt x="564134" y="692150"/>
                  </a:lnTo>
                  <a:lnTo>
                    <a:pt x="564134" y="698500"/>
                  </a:lnTo>
                  <a:lnTo>
                    <a:pt x="134366" y="698500"/>
                  </a:lnTo>
                  <a:lnTo>
                    <a:pt x="134366" y="692150"/>
                  </a:lnTo>
                  <a:lnTo>
                    <a:pt x="134366" y="698500"/>
                  </a:lnTo>
                  <a:cubicBezTo>
                    <a:pt x="60198" y="698500"/>
                    <a:pt x="0" y="638302"/>
                    <a:pt x="0" y="564134"/>
                  </a:cubicBezTo>
                  <a:lnTo>
                    <a:pt x="0" y="134366"/>
                  </a:lnTo>
                  <a:lnTo>
                    <a:pt x="6350" y="134366"/>
                  </a:lnTo>
                  <a:lnTo>
                    <a:pt x="0" y="134366"/>
                  </a:lnTo>
                  <a:moveTo>
                    <a:pt x="12700" y="134366"/>
                  </a:moveTo>
                  <a:lnTo>
                    <a:pt x="12700" y="564134"/>
                  </a:lnTo>
                  <a:lnTo>
                    <a:pt x="6350" y="564134"/>
                  </a:lnTo>
                  <a:lnTo>
                    <a:pt x="12700" y="564134"/>
                  </a:lnTo>
                  <a:cubicBezTo>
                    <a:pt x="12700" y="631317"/>
                    <a:pt x="67183" y="685800"/>
                    <a:pt x="134366" y="685800"/>
                  </a:cubicBezTo>
                  <a:lnTo>
                    <a:pt x="564134" y="685800"/>
                  </a:lnTo>
                  <a:cubicBezTo>
                    <a:pt x="631317" y="685800"/>
                    <a:pt x="685800" y="631317"/>
                    <a:pt x="685800" y="564134"/>
                  </a:cubicBezTo>
                  <a:lnTo>
                    <a:pt x="685800" y="134366"/>
                  </a:lnTo>
                  <a:cubicBezTo>
                    <a:pt x="685800" y="67183"/>
                    <a:pt x="631317" y="12700"/>
                    <a:pt x="564134" y="12700"/>
                  </a:cubicBezTo>
                  <a:lnTo>
                    <a:pt x="134366" y="12700"/>
                  </a:lnTo>
                  <a:lnTo>
                    <a:pt x="134366" y="6350"/>
                  </a:lnTo>
                  <a:lnTo>
                    <a:pt x="134366" y="12700"/>
                  </a:lnTo>
                  <a:cubicBezTo>
                    <a:pt x="67183" y="12700"/>
                    <a:pt x="12700" y="67183"/>
                    <a:pt x="12700" y="134366"/>
                  </a:cubicBezTo>
                  <a:close/>
                </a:path>
              </a:pathLst>
            </a:custGeom>
            <a:solidFill>
              <a:srgbClr val="C3D4CC"/>
            </a:solidFill>
          </p:spPr>
        </p:sp>
      </p:grpSp>
      <p:sp>
        <p:nvSpPr>
          <p:cNvPr name="Freeform 23" id="23" descr="preencoded.png"/>
          <p:cNvSpPr/>
          <p:nvPr/>
        </p:nvSpPr>
        <p:spPr>
          <a:xfrm flipH="false" flipV="false" rot="0">
            <a:off x="7743974" y="3697932"/>
            <a:ext cx="342900" cy="428625"/>
          </a:xfrm>
          <a:custGeom>
            <a:avLst/>
            <a:gdLst/>
            <a:ahLst/>
            <a:cxnLst/>
            <a:rect r="r" b="b" t="t" l="l"/>
            <a:pathLst>
              <a:path h="428625" w="342900">
                <a:moveTo>
                  <a:pt x="0" y="0"/>
                </a:moveTo>
                <a:lnTo>
                  <a:pt x="342900" y="0"/>
                </a:lnTo>
                <a:lnTo>
                  <a:pt x="342900" y="428625"/>
                </a:lnTo>
                <a:lnTo>
                  <a:pt x="0" y="428625"/>
                </a:lnTo>
                <a:lnTo>
                  <a:pt x="0" y="0"/>
                </a:lnTo>
                <a:close/>
              </a:path>
            </a:pathLst>
          </a:custGeom>
          <a:blipFill>
            <a:blip r:embed="rId5"/>
            <a:stretch>
              <a:fillRect l="0" t="0" r="0" b="0"/>
            </a:stretch>
          </a:blipFill>
        </p:spPr>
      </p:sp>
      <p:grpSp>
        <p:nvGrpSpPr>
          <p:cNvPr name="Group 24" id="24"/>
          <p:cNvGrpSpPr/>
          <p:nvPr/>
        </p:nvGrpSpPr>
        <p:grpSpPr>
          <a:xfrm rot="0">
            <a:off x="8401199" y="3655070"/>
            <a:ext cx="2858244" cy="357336"/>
            <a:chOff x="0" y="0"/>
            <a:chExt cx="3810992" cy="476448"/>
          </a:xfrm>
        </p:grpSpPr>
        <p:sp>
          <p:nvSpPr>
            <p:cNvPr name="Freeform 25" id="25"/>
            <p:cNvSpPr/>
            <p:nvPr/>
          </p:nvSpPr>
          <p:spPr>
            <a:xfrm flipH="false" flipV="false" rot="0">
              <a:off x="0" y="0"/>
              <a:ext cx="3810992" cy="476448"/>
            </a:xfrm>
            <a:custGeom>
              <a:avLst/>
              <a:gdLst/>
              <a:ahLst/>
              <a:cxnLst/>
              <a:rect r="r" b="b" t="t" l="l"/>
              <a:pathLst>
                <a:path h="476448" w="3810992">
                  <a:moveTo>
                    <a:pt x="0" y="0"/>
                  </a:moveTo>
                  <a:lnTo>
                    <a:pt x="3810992" y="0"/>
                  </a:lnTo>
                  <a:lnTo>
                    <a:pt x="3810992" y="476448"/>
                  </a:lnTo>
                  <a:lnTo>
                    <a:pt x="0" y="476448"/>
                  </a:lnTo>
                  <a:close/>
                </a:path>
              </a:pathLst>
            </a:custGeom>
            <a:solidFill>
              <a:srgbClr val="000000">
                <a:alpha val="0"/>
              </a:srgbClr>
            </a:solidFill>
          </p:spPr>
        </p:sp>
        <p:sp>
          <p:nvSpPr>
            <p:cNvPr name="TextBox 26" id="26"/>
            <p:cNvSpPr txBox="true"/>
            <p:nvPr/>
          </p:nvSpPr>
          <p:spPr>
            <a:xfrm>
              <a:off x="0" y="-28575"/>
              <a:ext cx="3810992" cy="505023"/>
            </a:xfrm>
            <a:prstGeom prst="rect">
              <a:avLst/>
            </a:prstGeom>
          </p:spPr>
          <p:txBody>
            <a:bodyPr anchor="t" rtlCol="false" tIns="0" lIns="0" bIns="0" rIns="0"/>
            <a:lstStyle/>
            <a:p>
              <a:pPr algn="l">
                <a:lnSpc>
                  <a:spcPts val="2812"/>
                </a:lnSpc>
              </a:pPr>
              <a:r>
                <a:rPr lang="en-US" sz="2249" b="true">
                  <a:solidFill>
                    <a:srgbClr val="3B4E4E"/>
                  </a:solidFill>
                  <a:latin typeface="Arimo Bold"/>
                  <a:ea typeface="Arimo Bold"/>
                  <a:cs typeface="Arimo Bold"/>
                  <a:sym typeface="Arimo Bold"/>
                </a:rPr>
                <a:t>Біоіндикатори</a:t>
              </a:r>
            </a:p>
          </p:txBody>
        </p:sp>
      </p:grpSp>
      <p:grpSp>
        <p:nvGrpSpPr>
          <p:cNvPr name="Group 27" id="27"/>
          <p:cNvGrpSpPr/>
          <p:nvPr/>
        </p:nvGrpSpPr>
        <p:grpSpPr>
          <a:xfrm rot="0">
            <a:off x="8401199" y="4149477"/>
            <a:ext cx="9086553" cy="731341"/>
            <a:chOff x="0" y="0"/>
            <a:chExt cx="12115403" cy="975122"/>
          </a:xfrm>
        </p:grpSpPr>
        <p:sp>
          <p:nvSpPr>
            <p:cNvPr name="Freeform 28" id="28"/>
            <p:cNvSpPr/>
            <p:nvPr/>
          </p:nvSpPr>
          <p:spPr>
            <a:xfrm flipH="false" flipV="false" rot="0">
              <a:off x="0" y="0"/>
              <a:ext cx="12115403" cy="975122"/>
            </a:xfrm>
            <a:custGeom>
              <a:avLst/>
              <a:gdLst/>
              <a:ahLst/>
              <a:cxnLst/>
              <a:rect r="r" b="b" t="t" l="l"/>
              <a:pathLst>
                <a:path h="975122" w="12115403">
                  <a:moveTo>
                    <a:pt x="0" y="0"/>
                  </a:moveTo>
                  <a:lnTo>
                    <a:pt x="12115403" y="0"/>
                  </a:lnTo>
                  <a:lnTo>
                    <a:pt x="12115403" y="975122"/>
                  </a:lnTo>
                  <a:lnTo>
                    <a:pt x="0" y="975122"/>
                  </a:lnTo>
                  <a:close/>
                </a:path>
              </a:pathLst>
            </a:custGeom>
            <a:solidFill>
              <a:srgbClr val="000000">
                <a:alpha val="0"/>
              </a:srgbClr>
            </a:solidFill>
          </p:spPr>
        </p:sp>
        <p:sp>
          <p:nvSpPr>
            <p:cNvPr name="TextBox 29" id="29"/>
            <p:cNvSpPr txBox="true"/>
            <p:nvPr/>
          </p:nvSpPr>
          <p:spPr>
            <a:xfrm>
              <a:off x="0" y="-114300"/>
              <a:ext cx="12115403" cy="1089422"/>
            </a:xfrm>
            <a:prstGeom prst="rect">
              <a:avLst/>
            </a:prstGeom>
          </p:spPr>
          <p:txBody>
            <a:bodyPr anchor="t" rtlCol="false" tIns="0" lIns="0" bIns="0" rIns="0"/>
            <a:lstStyle/>
            <a:p>
              <a:pPr algn="l">
                <a:lnSpc>
                  <a:spcPts val="2874"/>
                </a:lnSpc>
              </a:pPr>
              <a:r>
                <a:rPr lang="en-US" sz="1750">
                  <a:solidFill>
                    <a:srgbClr val="3B4E4E"/>
                  </a:solidFill>
                  <a:latin typeface="Overpass Light"/>
                  <a:ea typeface="Overpass Light"/>
                  <a:cs typeface="Overpass Light"/>
                  <a:sym typeface="Overpass Light"/>
                </a:rPr>
                <a:t>Через особливості шкіри жаби дуже чутливі до забруднення середовища, тому їх присутність свідчить про екологічне здоров'я водойм.</a:t>
              </a:r>
            </a:p>
          </p:txBody>
        </p:sp>
      </p:grpSp>
      <p:grpSp>
        <p:nvGrpSpPr>
          <p:cNvPr name="Group 30" id="30"/>
          <p:cNvGrpSpPr/>
          <p:nvPr/>
        </p:nvGrpSpPr>
        <p:grpSpPr>
          <a:xfrm rot="0">
            <a:off x="7653486" y="5361831"/>
            <a:ext cx="523875" cy="523875"/>
            <a:chOff x="0" y="0"/>
            <a:chExt cx="698500" cy="698500"/>
          </a:xfrm>
        </p:grpSpPr>
        <p:sp>
          <p:nvSpPr>
            <p:cNvPr name="Freeform 31" id="31"/>
            <p:cNvSpPr/>
            <p:nvPr/>
          </p:nvSpPr>
          <p:spPr>
            <a:xfrm flipH="false" flipV="false" rot="0">
              <a:off x="6350" y="6350"/>
              <a:ext cx="685800" cy="685800"/>
            </a:xfrm>
            <a:custGeom>
              <a:avLst/>
              <a:gdLst/>
              <a:ahLst/>
              <a:cxnLst/>
              <a:rect r="r" b="b" t="t" l="l"/>
              <a:pathLst>
                <a:path h="685800" w="685800">
                  <a:moveTo>
                    <a:pt x="0" y="128016"/>
                  </a:moveTo>
                  <a:cubicBezTo>
                    <a:pt x="0" y="57277"/>
                    <a:pt x="57277" y="0"/>
                    <a:pt x="128016" y="0"/>
                  </a:cubicBezTo>
                  <a:lnTo>
                    <a:pt x="557784" y="0"/>
                  </a:lnTo>
                  <a:cubicBezTo>
                    <a:pt x="628523" y="0"/>
                    <a:pt x="685800" y="57277"/>
                    <a:pt x="685800" y="128016"/>
                  </a:cubicBezTo>
                  <a:lnTo>
                    <a:pt x="685800" y="557784"/>
                  </a:lnTo>
                  <a:cubicBezTo>
                    <a:pt x="685800" y="628523"/>
                    <a:pt x="628523" y="685800"/>
                    <a:pt x="557784" y="685800"/>
                  </a:cubicBezTo>
                  <a:lnTo>
                    <a:pt x="128016" y="685800"/>
                  </a:lnTo>
                  <a:cubicBezTo>
                    <a:pt x="57277" y="685800"/>
                    <a:pt x="0" y="628523"/>
                    <a:pt x="0" y="557784"/>
                  </a:cubicBezTo>
                  <a:close/>
                </a:path>
              </a:pathLst>
            </a:custGeom>
            <a:solidFill>
              <a:srgbClr val="DDEEE6"/>
            </a:solidFill>
          </p:spPr>
        </p:sp>
        <p:sp>
          <p:nvSpPr>
            <p:cNvPr name="Freeform 32" id="32"/>
            <p:cNvSpPr/>
            <p:nvPr/>
          </p:nvSpPr>
          <p:spPr>
            <a:xfrm flipH="false" flipV="false" rot="0">
              <a:off x="0" y="0"/>
              <a:ext cx="698500" cy="698500"/>
            </a:xfrm>
            <a:custGeom>
              <a:avLst/>
              <a:gdLst/>
              <a:ahLst/>
              <a:cxnLst/>
              <a:rect r="r" b="b" t="t" l="l"/>
              <a:pathLst>
                <a:path h="698500" w="698500">
                  <a:moveTo>
                    <a:pt x="0" y="134366"/>
                  </a:moveTo>
                  <a:cubicBezTo>
                    <a:pt x="0" y="60198"/>
                    <a:pt x="60198" y="0"/>
                    <a:pt x="134366" y="0"/>
                  </a:cubicBezTo>
                  <a:lnTo>
                    <a:pt x="564134" y="0"/>
                  </a:lnTo>
                  <a:lnTo>
                    <a:pt x="564134" y="6350"/>
                  </a:lnTo>
                  <a:lnTo>
                    <a:pt x="564134" y="0"/>
                  </a:lnTo>
                  <a:cubicBezTo>
                    <a:pt x="638302" y="0"/>
                    <a:pt x="698500" y="60198"/>
                    <a:pt x="698500" y="134366"/>
                  </a:cubicBezTo>
                  <a:lnTo>
                    <a:pt x="692150" y="134366"/>
                  </a:lnTo>
                  <a:lnTo>
                    <a:pt x="698500" y="134366"/>
                  </a:lnTo>
                  <a:lnTo>
                    <a:pt x="698500" y="564134"/>
                  </a:lnTo>
                  <a:lnTo>
                    <a:pt x="692150" y="564134"/>
                  </a:lnTo>
                  <a:lnTo>
                    <a:pt x="698500" y="564134"/>
                  </a:lnTo>
                  <a:cubicBezTo>
                    <a:pt x="698500" y="638302"/>
                    <a:pt x="638302" y="698500"/>
                    <a:pt x="564134" y="698500"/>
                  </a:cubicBezTo>
                  <a:lnTo>
                    <a:pt x="564134" y="692150"/>
                  </a:lnTo>
                  <a:lnTo>
                    <a:pt x="564134" y="698500"/>
                  </a:lnTo>
                  <a:lnTo>
                    <a:pt x="134366" y="698500"/>
                  </a:lnTo>
                  <a:lnTo>
                    <a:pt x="134366" y="692150"/>
                  </a:lnTo>
                  <a:lnTo>
                    <a:pt x="134366" y="698500"/>
                  </a:lnTo>
                  <a:cubicBezTo>
                    <a:pt x="60198" y="698500"/>
                    <a:pt x="0" y="638302"/>
                    <a:pt x="0" y="564134"/>
                  </a:cubicBezTo>
                  <a:lnTo>
                    <a:pt x="0" y="134366"/>
                  </a:lnTo>
                  <a:lnTo>
                    <a:pt x="6350" y="134366"/>
                  </a:lnTo>
                  <a:lnTo>
                    <a:pt x="0" y="134366"/>
                  </a:lnTo>
                  <a:moveTo>
                    <a:pt x="12700" y="134366"/>
                  </a:moveTo>
                  <a:lnTo>
                    <a:pt x="12700" y="564134"/>
                  </a:lnTo>
                  <a:lnTo>
                    <a:pt x="6350" y="564134"/>
                  </a:lnTo>
                  <a:lnTo>
                    <a:pt x="12700" y="564134"/>
                  </a:lnTo>
                  <a:cubicBezTo>
                    <a:pt x="12700" y="631317"/>
                    <a:pt x="67183" y="685800"/>
                    <a:pt x="134366" y="685800"/>
                  </a:cubicBezTo>
                  <a:lnTo>
                    <a:pt x="564134" y="685800"/>
                  </a:lnTo>
                  <a:cubicBezTo>
                    <a:pt x="631317" y="685800"/>
                    <a:pt x="685800" y="631317"/>
                    <a:pt x="685800" y="564134"/>
                  </a:cubicBezTo>
                  <a:lnTo>
                    <a:pt x="685800" y="134366"/>
                  </a:lnTo>
                  <a:cubicBezTo>
                    <a:pt x="685800" y="67183"/>
                    <a:pt x="631317" y="12700"/>
                    <a:pt x="564134" y="12700"/>
                  </a:cubicBezTo>
                  <a:lnTo>
                    <a:pt x="134366" y="12700"/>
                  </a:lnTo>
                  <a:lnTo>
                    <a:pt x="134366" y="6350"/>
                  </a:lnTo>
                  <a:lnTo>
                    <a:pt x="134366" y="12700"/>
                  </a:lnTo>
                  <a:cubicBezTo>
                    <a:pt x="67183" y="12700"/>
                    <a:pt x="12700" y="67183"/>
                    <a:pt x="12700" y="134366"/>
                  </a:cubicBezTo>
                  <a:close/>
                </a:path>
              </a:pathLst>
            </a:custGeom>
            <a:solidFill>
              <a:srgbClr val="C3D4CC"/>
            </a:solidFill>
          </p:spPr>
        </p:sp>
      </p:grpSp>
      <p:sp>
        <p:nvSpPr>
          <p:cNvPr name="Freeform 33" id="33" descr="preencoded.png"/>
          <p:cNvSpPr/>
          <p:nvPr/>
        </p:nvSpPr>
        <p:spPr>
          <a:xfrm flipH="false" flipV="false" rot="0">
            <a:off x="7743974" y="5409456"/>
            <a:ext cx="342900" cy="428625"/>
          </a:xfrm>
          <a:custGeom>
            <a:avLst/>
            <a:gdLst/>
            <a:ahLst/>
            <a:cxnLst/>
            <a:rect r="r" b="b" t="t" l="l"/>
            <a:pathLst>
              <a:path h="428625" w="342900">
                <a:moveTo>
                  <a:pt x="0" y="0"/>
                </a:moveTo>
                <a:lnTo>
                  <a:pt x="342900" y="0"/>
                </a:lnTo>
                <a:lnTo>
                  <a:pt x="342900" y="428625"/>
                </a:lnTo>
                <a:lnTo>
                  <a:pt x="0" y="428625"/>
                </a:lnTo>
                <a:lnTo>
                  <a:pt x="0" y="0"/>
                </a:lnTo>
                <a:close/>
              </a:path>
            </a:pathLst>
          </a:custGeom>
          <a:blipFill>
            <a:blip r:embed="rId6"/>
            <a:stretch>
              <a:fillRect l="0" t="0" r="0" b="0"/>
            </a:stretch>
          </a:blipFill>
        </p:spPr>
      </p:sp>
      <p:grpSp>
        <p:nvGrpSpPr>
          <p:cNvPr name="Group 34" id="34"/>
          <p:cNvGrpSpPr/>
          <p:nvPr/>
        </p:nvGrpSpPr>
        <p:grpSpPr>
          <a:xfrm rot="0">
            <a:off x="8401199" y="5366594"/>
            <a:ext cx="2872531" cy="357336"/>
            <a:chOff x="0" y="0"/>
            <a:chExt cx="3830042" cy="476448"/>
          </a:xfrm>
        </p:grpSpPr>
        <p:sp>
          <p:nvSpPr>
            <p:cNvPr name="Freeform 35" id="35"/>
            <p:cNvSpPr/>
            <p:nvPr/>
          </p:nvSpPr>
          <p:spPr>
            <a:xfrm flipH="false" flipV="false" rot="0">
              <a:off x="0" y="0"/>
              <a:ext cx="3830042" cy="476448"/>
            </a:xfrm>
            <a:custGeom>
              <a:avLst/>
              <a:gdLst/>
              <a:ahLst/>
              <a:cxnLst/>
              <a:rect r="r" b="b" t="t" l="l"/>
              <a:pathLst>
                <a:path h="476448" w="3830042">
                  <a:moveTo>
                    <a:pt x="0" y="0"/>
                  </a:moveTo>
                  <a:lnTo>
                    <a:pt x="3830042" y="0"/>
                  </a:lnTo>
                  <a:lnTo>
                    <a:pt x="3830042" y="476448"/>
                  </a:lnTo>
                  <a:lnTo>
                    <a:pt x="0" y="476448"/>
                  </a:lnTo>
                  <a:close/>
                </a:path>
              </a:pathLst>
            </a:custGeom>
            <a:solidFill>
              <a:srgbClr val="000000">
                <a:alpha val="0"/>
              </a:srgbClr>
            </a:solidFill>
          </p:spPr>
        </p:sp>
        <p:sp>
          <p:nvSpPr>
            <p:cNvPr name="TextBox 36" id="36"/>
            <p:cNvSpPr txBox="true"/>
            <p:nvPr/>
          </p:nvSpPr>
          <p:spPr>
            <a:xfrm>
              <a:off x="0" y="-28575"/>
              <a:ext cx="3830042" cy="505023"/>
            </a:xfrm>
            <a:prstGeom prst="rect">
              <a:avLst/>
            </a:prstGeom>
          </p:spPr>
          <p:txBody>
            <a:bodyPr anchor="t" rtlCol="false" tIns="0" lIns="0" bIns="0" rIns="0"/>
            <a:lstStyle/>
            <a:p>
              <a:pPr algn="l">
                <a:lnSpc>
                  <a:spcPts val="2812"/>
                </a:lnSpc>
              </a:pPr>
              <a:r>
                <a:rPr lang="en-US" sz="2249" b="true">
                  <a:solidFill>
                    <a:srgbClr val="3B4E4E"/>
                  </a:solidFill>
                  <a:latin typeface="Arimo Bold"/>
                  <a:ea typeface="Arimo Bold"/>
                  <a:cs typeface="Arimo Bold"/>
                  <a:sym typeface="Arimo Bold"/>
                </a:rPr>
                <a:t>Медичне значення</a:t>
              </a:r>
            </a:p>
          </p:txBody>
        </p:sp>
      </p:grpSp>
      <p:grpSp>
        <p:nvGrpSpPr>
          <p:cNvPr name="Group 37" id="37"/>
          <p:cNvGrpSpPr/>
          <p:nvPr/>
        </p:nvGrpSpPr>
        <p:grpSpPr>
          <a:xfrm rot="0">
            <a:off x="8401199" y="5861000"/>
            <a:ext cx="9086553" cy="731341"/>
            <a:chOff x="0" y="0"/>
            <a:chExt cx="12115403" cy="975122"/>
          </a:xfrm>
        </p:grpSpPr>
        <p:sp>
          <p:nvSpPr>
            <p:cNvPr name="Freeform 38" id="38"/>
            <p:cNvSpPr/>
            <p:nvPr/>
          </p:nvSpPr>
          <p:spPr>
            <a:xfrm flipH="false" flipV="false" rot="0">
              <a:off x="0" y="0"/>
              <a:ext cx="12115403" cy="975122"/>
            </a:xfrm>
            <a:custGeom>
              <a:avLst/>
              <a:gdLst/>
              <a:ahLst/>
              <a:cxnLst/>
              <a:rect r="r" b="b" t="t" l="l"/>
              <a:pathLst>
                <a:path h="975122" w="12115403">
                  <a:moveTo>
                    <a:pt x="0" y="0"/>
                  </a:moveTo>
                  <a:lnTo>
                    <a:pt x="12115403" y="0"/>
                  </a:lnTo>
                  <a:lnTo>
                    <a:pt x="12115403" y="975122"/>
                  </a:lnTo>
                  <a:lnTo>
                    <a:pt x="0" y="975122"/>
                  </a:lnTo>
                  <a:close/>
                </a:path>
              </a:pathLst>
            </a:custGeom>
            <a:solidFill>
              <a:srgbClr val="000000">
                <a:alpha val="0"/>
              </a:srgbClr>
            </a:solidFill>
          </p:spPr>
        </p:sp>
        <p:sp>
          <p:nvSpPr>
            <p:cNvPr name="TextBox 39" id="39"/>
            <p:cNvSpPr txBox="true"/>
            <p:nvPr/>
          </p:nvSpPr>
          <p:spPr>
            <a:xfrm>
              <a:off x="0" y="-114300"/>
              <a:ext cx="12115403" cy="1089422"/>
            </a:xfrm>
            <a:prstGeom prst="rect">
              <a:avLst/>
            </a:prstGeom>
          </p:spPr>
          <p:txBody>
            <a:bodyPr anchor="t" rtlCol="false" tIns="0" lIns="0" bIns="0" rIns="0"/>
            <a:lstStyle/>
            <a:p>
              <a:pPr algn="l">
                <a:lnSpc>
                  <a:spcPts val="2874"/>
                </a:lnSpc>
              </a:pPr>
              <a:r>
                <a:rPr lang="en-US" sz="1750">
                  <a:solidFill>
                    <a:srgbClr val="3B4E4E"/>
                  </a:solidFill>
                  <a:latin typeface="Overpass Light"/>
                  <a:ea typeface="Overpass Light"/>
                  <a:cs typeface="Overpass Light"/>
                  <a:sym typeface="Overpass Light"/>
                </a:rPr>
                <a:t>Шкіра багатьох видів жаб містить речовини, які використовуються для створення лікарських препаратів.</a:t>
              </a:r>
            </a:p>
          </p:txBody>
        </p:sp>
      </p:grpSp>
      <p:grpSp>
        <p:nvGrpSpPr>
          <p:cNvPr name="Group 40" id="40"/>
          <p:cNvGrpSpPr/>
          <p:nvPr/>
        </p:nvGrpSpPr>
        <p:grpSpPr>
          <a:xfrm rot="0">
            <a:off x="7653486" y="7073354"/>
            <a:ext cx="523875" cy="523875"/>
            <a:chOff x="0" y="0"/>
            <a:chExt cx="698500" cy="698500"/>
          </a:xfrm>
        </p:grpSpPr>
        <p:sp>
          <p:nvSpPr>
            <p:cNvPr name="Freeform 41" id="41"/>
            <p:cNvSpPr/>
            <p:nvPr/>
          </p:nvSpPr>
          <p:spPr>
            <a:xfrm flipH="false" flipV="false" rot="0">
              <a:off x="6350" y="6350"/>
              <a:ext cx="685800" cy="685800"/>
            </a:xfrm>
            <a:custGeom>
              <a:avLst/>
              <a:gdLst/>
              <a:ahLst/>
              <a:cxnLst/>
              <a:rect r="r" b="b" t="t" l="l"/>
              <a:pathLst>
                <a:path h="685800" w="685800">
                  <a:moveTo>
                    <a:pt x="0" y="128016"/>
                  </a:moveTo>
                  <a:cubicBezTo>
                    <a:pt x="0" y="57277"/>
                    <a:pt x="57277" y="0"/>
                    <a:pt x="128016" y="0"/>
                  </a:cubicBezTo>
                  <a:lnTo>
                    <a:pt x="557784" y="0"/>
                  </a:lnTo>
                  <a:cubicBezTo>
                    <a:pt x="628523" y="0"/>
                    <a:pt x="685800" y="57277"/>
                    <a:pt x="685800" y="128016"/>
                  </a:cubicBezTo>
                  <a:lnTo>
                    <a:pt x="685800" y="557784"/>
                  </a:lnTo>
                  <a:cubicBezTo>
                    <a:pt x="685800" y="628523"/>
                    <a:pt x="628523" y="685800"/>
                    <a:pt x="557784" y="685800"/>
                  </a:cubicBezTo>
                  <a:lnTo>
                    <a:pt x="128016" y="685800"/>
                  </a:lnTo>
                  <a:cubicBezTo>
                    <a:pt x="57277" y="685800"/>
                    <a:pt x="0" y="628523"/>
                    <a:pt x="0" y="557784"/>
                  </a:cubicBezTo>
                  <a:close/>
                </a:path>
              </a:pathLst>
            </a:custGeom>
            <a:solidFill>
              <a:srgbClr val="DDEEE6"/>
            </a:solidFill>
          </p:spPr>
        </p:sp>
        <p:sp>
          <p:nvSpPr>
            <p:cNvPr name="Freeform 42" id="42"/>
            <p:cNvSpPr/>
            <p:nvPr/>
          </p:nvSpPr>
          <p:spPr>
            <a:xfrm flipH="false" flipV="false" rot="0">
              <a:off x="0" y="0"/>
              <a:ext cx="698500" cy="698500"/>
            </a:xfrm>
            <a:custGeom>
              <a:avLst/>
              <a:gdLst/>
              <a:ahLst/>
              <a:cxnLst/>
              <a:rect r="r" b="b" t="t" l="l"/>
              <a:pathLst>
                <a:path h="698500" w="698500">
                  <a:moveTo>
                    <a:pt x="0" y="134366"/>
                  </a:moveTo>
                  <a:cubicBezTo>
                    <a:pt x="0" y="60198"/>
                    <a:pt x="60198" y="0"/>
                    <a:pt x="134366" y="0"/>
                  </a:cubicBezTo>
                  <a:lnTo>
                    <a:pt x="564134" y="0"/>
                  </a:lnTo>
                  <a:lnTo>
                    <a:pt x="564134" y="6350"/>
                  </a:lnTo>
                  <a:lnTo>
                    <a:pt x="564134" y="0"/>
                  </a:lnTo>
                  <a:cubicBezTo>
                    <a:pt x="638302" y="0"/>
                    <a:pt x="698500" y="60198"/>
                    <a:pt x="698500" y="134366"/>
                  </a:cubicBezTo>
                  <a:lnTo>
                    <a:pt x="692150" y="134366"/>
                  </a:lnTo>
                  <a:lnTo>
                    <a:pt x="698500" y="134366"/>
                  </a:lnTo>
                  <a:lnTo>
                    <a:pt x="698500" y="564134"/>
                  </a:lnTo>
                  <a:lnTo>
                    <a:pt x="692150" y="564134"/>
                  </a:lnTo>
                  <a:lnTo>
                    <a:pt x="698500" y="564134"/>
                  </a:lnTo>
                  <a:cubicBezTo>
                    <a:pt x="698500" y="638302"/>
                    <a:pt x="638302" y="698500"/>
                    <a:pt x="564134" y="698500"/>
                  </a:cubicBezTo>
                  <a:lnTo>
                    <a:pt x="564134" y="692150"/>
                  </a:lnTo>
                  <a:lnTo>
                    <a:pt x="564134" y="698500"/>
                  </a:lnTo>
                  <a:lnTo>
                    <a:pt x="134366" y="698500"/>
                  </a:lnTo>
                  <a:lnTo>
                    <a:pt x="134366" y="692150"/>
                  </a:lnTo>
                  <a:lnTo>
                    <a:pt x="134366" y="698500"/>
                  </a:lnTo>
                  <a:cubicBezTo>
                    <a:pt x="60198" y="698500"/>
                    <a:pt x="0" y="638302"/>
                    <a:pt x="0" y="564134"/>
                  </a:cubicBezTo>
                  <a:lnTo>
                    <a:pt x="0" y="134366"/>
                  </a:lnTo>
                  <a:lnTo>
                    <a:pt x="6350" y="134366"/>
                  </a:lnTo>
                  <a:lnTo>
                    <a:pt x="0" y="134366"/>
                  </a:lnTo>
                  <a:moveTo>
                    <a:pt x="12700" y="134366"/>
                  </a:moveTo>
                  <a:lnTo>
                    <a:pt x="12700" y="564134"/>
                  </a:lnTo>
                  <a:lnTo>
                    <a:pt x="6350" y="564134"/>
                  </a:lnTo>
                  <a:lnTo>
                    <a:pt x="12700" y="564134"/>
                  </a:lnTo>
                  <a:cubicBezTo>
                    <a:pt x="12700" y="631317"/>
                    <a:pt x="67183" y="685800"/>
                    <a:pt x="134366" y="685800"/>
                  </a:cubicBezTo>
                  <a:lnTo>
                    <a:pt x="564134" y="685800"/>
                  </a:lnTo>
                  <a:cubicBezTo>
                    <a:pt x="631317" y="685800"/>
                    <a:pt x="685800" y="631317"/>
                    <a:pt x="685800" y="564134"/>
                  </a:cubicBezTo>
                  <a:lnTo>
                    <a:pt x="685800" y="134366"/>
                  </a:lnTo>
                  <a:cubicBezTo>
                    <a:pt x="685800" y="67183"/>
                    <a:pt x="631317" y="12700"/>
                    <a:pt x="564134" y="12700"/>
                  </a:cubicBezTo>
                  <a:lnTo>
                    <a:pt x="134366" y="12700"/>
                  </a:lnTo>
                  <a:lnTo>
                    <a:pt x="134366" y="6350"/>
                  </a:lnTo>
                  <a:lnTo>
                    <a:pt x="134366" y="12700"/>
                  </a:lnTo>
                  <a:cubicBezTo>
                    <a:pt x="67183" y="12700"/>
                    <a:pt x="12700" y="67183"/>
                    <a:pt x="12700" y="134366"/>
                  </a:cubicBezTo>
                  <a:close/>
                </a:path>
              </a:pathLst>
            </a:custGeom>
            <a:solidFill>
              <a:srgbClr val="C3D4CC"/>
            </a:solidFill>
          </p:spPr>
        </p:sp>
      </p:grpSp>
      <p:sp>
        <p:nvSpPr>
          <p:cNvPr name="Freeform 43" id="43" descr="preencoded.png"/>
          <p:cNvSpPr/>
          <p:nvPr/>
        </p:nvSpPr>
        <p:spPr>
          <a:xfrm flipH="false" flipV="false" rot="0">
            <a:off x="7743974" y="7120979"/>
            <a:ext cx="342900" cy="428625"/>
          </a:xfrm>
          <a:custGeom>
            <a:avLst/>
            <a:gdLst/>
            <a:ahLst/>
            <a:cxnLst/>
            <a:rect r="r" b="b" t="t" l="l"/>
            <a:pathLst>
              <a:path h="428625" w="342900">
                <a:moveTo>
                  <a:pt x="0" y="0"/>
                </a:moveTo>
                <a:lnTo>
                  <a:pt x="342900" y="0"/>
                </a:lnTo>
                <a:lnTo>
                  <a:pt x="342900" y="428625"/>
                </a:lnTo>
                <a:lnTo>
                  <a:pt x="0" y="428625"/>
                </a:lnTo>
                <a:lnTo>
                  <a:pt x="0" y="0"/>
                </a:lnTo>
                <a:close/>
              </a:path>
            </a:pathLst>
          </a:custGeom>
          <a:blipFill>
            <a:blip r:embed="rId7"/>
            <a:stretch>
              <a:fillRect l="0" t="0" r="0" b="0"/>
            </a:stretch>
          </a:blipFill>
        </p:spPr>
      </p:sp>
      <p:grpSp>
        <p:nvGrpSpPr>
          <p:cNvPr name="Group 44" id="44"/>
          <p:cNvGrpSpPr/>
          <p:nvPr/>
        </p:nvGrpSpPr>
        <p:grpSpPr>
          <a:xfrm rot="0">
            <a:off x="8401199" y="7078116"/>
            <a:ext cx="2858244" cy="357336"/>
            <a:chOff x="0" y="0"/>
            <a:chExt cx="3810992" cy="476448"/>
          </a:xfrm>
        </p:grpSpPr>
        <p:sp>
          <p:nvSpPr>
            <p:cNvPr name="Freeform 45" id="45"/>
            <p:cNvSpPr/>
            <p:nvPr/>
          </p:nvSpPr>
          <p:spPr>
            <a:xfrm flipH="false" flipV="false" rot="0">
              <a:off x="0" y="0"/>
              <a:ext cx="3810992" cy="476448"/>
            </a:xfrm>
            <a:custGeom>
              <a:avLst/>
              <a:gdLst/>
              <a:ahLst/>
              <a:cxnLst/>
              <a:rect r="r" b="b" t="t" l="l"/>
              <a:pathLst>
                <a:path h="476448" w="3810992">
                  <a:moveTo>
                    <a:pt x="0" y="0"/>
                  </a:moveTo>
                  <a:lnTo>
                    <a:pt x="3810992" y="0"/>
                  </a:lnTo>
                  <a:lnTo>
                    <a:pt x="3810992" y="476448"/>
                  </a:lnTo>
                  <a:lnTo>
                    <a:pt x="0" y="476448"/>
                  </a:lnTo>
                  <a:close/>
                </a:path>
              </a:pathLst>
            </a:custGeom>
            <a:solidFill>
              <a:srgbClr val="000000">
                <a:alpha val="0"/>
              </a:srgbClr>
            </a:solidFill>
          </p:spPr>
        </p:sp>
        <p:sp>
          <p:nvSpPr>
            <p:cNvPr name="TextBox 46" id="46"/>
            <p:cNvSpPr txBox="true"/>
            <p:nvPr/>
          </p:nvSpPr>
          <p:spPr>
            <a:xfrm>
              <a:off x="0" y="-28575"/>
              <a:ext cx="3810992" cy="505023"/>
            </a:xfrm>
            <a:prstGeom prst="rect">
              <a:avLst/>
            </a:prstGeom>
          </p:spPr>
          <p:txBody>
            <a:bodyPr anchor="t" rtlCol="false" tIns="0" lIns="0" bIns="0" rIns="0"/>
            <a:lstStyle/>
            <a:p>
              <a:pPr algn="l">
                <a:lnSpc>
                  <a:spcPts val="2812"/>
                </a:lnSpc>
              </a:pPr>
              <a:r>
                <a:rPr lang="en-US" sz="2249" b="true">
                  <a:solidFill>
                    <a:srgbClr val="3B4E4E"/>
                  </a:solidFill>
                  <a:latin typeface="Arimo Bold"/>
                  <a:ea typeface="Arimo Bold"/>
                  <a:cs typeface="Arimo Bold"/>
                  <a:sym typeface="Arimo Bold"/>
                </a:rPr>
                <a:t>Біорізноманіття</a:t>
              </a:r>
            </a:p>
          </p:txBody>
        </p:sp>
      </p:grpSp>
      <p:grpSp>
        <p:nvGrpSpPr>
          <p:cNvPr name="Group 47" id="47"/>
          <p:cNvGrpSpPr/>
          <p:nvPr/>
        </p:nvGrpSpPr>
        <p:grpSpPr>
          <a:xfrm rot="0">
            <a:off x="8401199" y="7572524"/>
            <a:ext cx="9086553" cy="731341"/>
            <a:chOff x="0" y="0"/>
            <a:chExt cx="12115403" cy="975122"/>
          </a:xfrm>
        </p:grpSpPr>
        <p:sp>
          <p:nvSpPr>
            <p:cNvPr name="Freeform 48" id="48"/>
            <p:cNvSpPr/>
            <p:nvPr/>
          </p:nvSpPr>
          <p:spPr>
            <a:xfrm flipH="false" flipV="false" rot="0">
              <a:off x="0" y="0"/>
              <a:ext cx="12115403" cy="975122"/>
            </a:xfrm>
            <a:custGeom>
              <a:avLst/>
              <a:gdLst/>
              <a:ahLst/>
              <a:cxnLst/>
              <a:rect r="r" b="b" t="t" l="l"/>
              <a:pathLst>
                <a:path h="975122" w="12115403">
                  <a:moveTo>
                    <a:pt x="0" y="0"/>
                  </a:moveTo>
                  <a:lnTo>
                    <a:pt x="12115403" y="0"/>
                  </a:lnTo>
                  <a:lnTo>
                    <a:pt x="12115403" y="975122"/>
                  </a:lnTo>
                  <a:lnTo>
                    <a:pt x="0" y="975122"/>
                  </a:lnTo>
                  <a:close/>
                </a:path>
              </a:pathLst>
            </a:custGeom>
            <a:solidFill>
              <a:srgbClr val="000000">
                <a:alpha val="0"/>
              </a:srgbClr>
            </a:solidFill>
          </p:spPr>
        </p:sp>
        <p:sp>
          <p:nvSpPr>
            <p:cNvPr name="TextBox 49" id="49"/>
            <p:cNvSpPr txBox="true"/>
            <p:nvPr/>
          </p:nvSpPr>
          <p:spPr>
            <a:xfrm>
              <a:off x="0" y="-114300"/>
              <a:ext cx="12115403" cy="1089422"/>
            </a:xfrm>
            <a:prstGeom prst="rect">
              <a:avLst/>
            </a:prstGeom>
          </p:spPr>
          <p:txBody>
            <a:bodyPr anchor="t" rtlCol="false" tIns="0" lIns="0" bIns="0" rIns="0"/>
            <a:lstStyle/>
            <a:p>
              <a:pPr algn="l">
                <a:lnSpc>
                  <a:spcPts val="2874"/>
                </a:lnSpc>
              </a:pPr>
              <a:r>
                <a:rPr lang="en-US" sz="1750">
                  <a:solidFill>
                    <a:srgbClr val="3B4E4E"/>
                  </a:solidFill>
                  <a:latin typeface="Overpass Light"/>
                  <a:ea typeface="Overpass Light"/>
                  <a:cs typeface="Overpass Light"/>
                  <a:sym typeface="Overpass Light"/>
                </a:rPr>
                <a:t>Жаби збагачують біорізноманіття планети своєю присутністю та беруть участь у багатьох природних процесах.</a:t>
              </a:r>
            </a:p>
          </p:txBody>
        </p:sp>
      </p:grpSp>
      <p:grpSp>
        <p:nvGrpSpPr>
          <p:cNvPr name="Group 50" id="50"/>
          <p:cNvGrpSpPr/>
          <p:nvPr/>
        </p:nvGrpSpPr>
        <p:grpSpPr>
          <a:xfrm rot="0">
            <a:off x="7658249" y="8561040"/>
            <a:ext cx="9829502" cy="1097012"/>
            <a:chOff x="0" y="0"/>
            <a:chExt cx="13106003" cy="1462683"/>
          </a:xfrm>
        </p:grpSpPr>
        <p:sp>
          <p:nvSpPr>
            <p:cNvPr name="Freeform 51" id="51"/>
            <p:cNvSpPr/>
            <p:nvPr/>
          </p:nvSpPr>
          <p:spPr>
            <a:xfrm flipH="false" flipV="false" rot="0">
              <a:off x="0" y="0"/>
              <a:ext cx="13106003" cy="1462683"/>
            </a:xfrm>
            <a:custGeom>
              <a:avLst/>
              <a:gdLst/>
              <a:ahLst/>
              <a:cxnLst/>
              <a:rect r="r" b="b" t="t" l="l"/>
              <a:pathLst>
                <a:path h="1462683" w="13106003">
                  <a:moveTo>
                    <a:pt x="0" y="0"/>
                  </a:moveTo>
                  <a:lnTo>
                    <a:pt x="13106003" y="0"/>
                  </a:lnTo>
                  <a:lnTo>
                    <a:pt x="13106003" y="1462683"/>
                  </a:lnTo>
                  <a:lnTo>
                    <a:pt x="0" y="1462683"/>
                  </a:lnTo>
                  <a:close/>
                </a:path>
              </a:pathLst>
            </a:custGeom>
            <a:solidFill>
              <a:srgbClr val="000000">
                <a:alpha val="0"/>
              </a:srgbClr>
            </a:solidFill>
          </p:spPr>
        </p:sp>
        <p:sp>
          <p:nvSpPr>
            <p:cNvPr name="TextBox 52" id="52"/>
            <p:cNvSpPr txBox="true"/>
            <p:nvPr/>
          </p:nvSpPr>
          <p:spPr>
            <a:xfrm>
              <a:off x="0" y="-114300"/>
              <a:ext cx="13106003" cy="1576983"/>
            </a:xfrm>
            <a:prstGeom prst="rect">
              <a:avLst/>
            </a:prstGeom>
          </p:spPr>
          <p:txBody>
            <a:bodyPr anchor="t" rtlCol="false" tIns="0" lIns="0" bIns="0" rIns="0"/>
            <a:lstStyle/>
            <a:p>
              <a:pPr algn="l">
                <a:lnSpc>
                  <a:spcPts val="2874"/>
                </a:lnSpc>
              </a:pPr>
              <a:r>
                <a:rPr lang="en-US" sz="1750">
                  <a:solidFill>
                    <a:srgbClr val="3B4E4E"/>
                  </a:solidFill>
                  <a:latin typeface="Overpass Light"/>
                  <a:ea typeface="Overpass Light"/>
                  <a:cs typeface="Overpass Light"/>
                  <a:sym typeface="Overpass Light"/>
                </a:rPr>
                <a:t>Зникнення жаб може мати серйозні екологічні наслідки, порушуючи балансу в екосистемах та призводячи до розмноження шкідників. Саме тому збереження цих істот є надзвичайно важливим завданням для всього людства.</a:t>
              </a:r>
            </a:p>
          </p:txBody>
        </p:sp>
      </p:grpSp>
    </p:spTree>
  </p:cSld>
  <p:clrMapOvr>
    <a:masterClrMapping/>
  </p:clrMapOvr>
  <p:transition spd="fast">
    <p:circle/>
  </p:transition>
</p:sld>
</file>

<file path=ppt/slides/slide9.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0" y="0"/>
            <a:ext cx="18288000" cy="10287000"/>
            <a:chOff x="0" y="0"/>
            <a:chExt cx="24384000" cy="13716000"/>
          </a:xfrm>
        </p:grpSpPr>
        <p:sp>
          <p:nvSpPr>
            <p:cNvPr name="Freeform 3" id="3"/>
            <p:cNvSpPr/>
            <p:nvPr/>
          </p:nvSpPr>
          <p:spPr>
            <a:xfrm flipH="false" flipV="false" rot="0">
              <a:off x="0" y="0"/>
              <a:ext cx="24384000" cy="13716000"/>
            </a:xfrm>
            <a:custGeom>
              <a:avLst/>
              <a:gdLst/>
              <a:ahLst/>
              <a:cxnLst/>
              <a:rect r="r" b="b" t="t" l="l"/>
              <a:pathLst>
                <a:path h="13716000" w="24384000">
                  <a:moveTo>
                    <a:pt x="0" y="0"/>
                  </a:moveTo>
                  <a:lnTo>
                    <a:pt x="24384000" y="0"/>
                  </a:lnTo>
                  <a:lnTo>
                    <a:pt x="24384000" y="13716000"/>
                  </a:lnTo>
                  <a:lnTo>
                    <a:pt x="0" y="13716000"/>
                  </a:lnTo>
                  <a:close/>
                </a:path>
              </a:pathLst>
            </a:custGeom>
            <a:solidFill>
              <a:srgbClr val="F9F4BE"/>
            </a:solidFill>
          </p:spPr>
        </p:sp>
      </p:grpSp>
      <p:grpSp>
        <p:nvGrpSpPr>
          <p:cNvPr name="Group 4" id="4"/>
          <p:cNvGrpSpPr/>
          <p:nvPr/>
        </p:nvGrpSpPr>
        <p:grpSpPr>
          <a:xfrm rot="0">
            <a:off x="0" y="0"/>
            <a:ext cx="18288000" cy="10287000"/>
            <a:chOff x="0" y="0"/>
            <a:chExt cx="24384000" cy="13716000"/>
          </a:xfrm>
        </p:grpSpPr>
        <p:sp>
          <p:nvSpPr>
            <p:cNvPr name="Freeform 5" id="5"/>
            <p:cNvSpPr/>
            <p:nvPr/>
          </p:nvSpPr>
          <p:spPr>
            <a:xfrm flipH="false" flipV="false" rot="0">
              <a:off x="0" y="0"/>
              <a:ext cx="24384000" cy="13716000"/>
            </a:xfrm>
            <a:custGeom>
              <a:avLst/>
              <a:gdLst/>
              <a:ahLst/>
              <a:cxnLst/>
              <a:rect r="r" b="b" t="t" l="l"/>
              <a:pathLst>
                <a:path h="13716000" w="24384000">
                  <a:moveTo>
                    <a:pt x="0" y="0"/>
                  </a:moveTo>
                  <a:lnTo>
                    <a:pt x="24384000" y="0"/>
                  </a:lnTo>
                  <a:lnTo>
                    <a:pt x="24384000" y="13716000"/>
                  </a:lnTo>
                  <a:lnTo>
                    <a:pt x="0" y="13716000"/>
                  </a:lnTo>
                  <a:close/>
                </a:path>
              </a:pathLst>
            </a:custGeom>
            <a:solidFill>
              <a:srgbClr val="FFFDE6"/>
            </a:solidFill>
          </p:spPr>
        </p:sp>
      </p:grpSp>
      <p:grpSp>
        <p:nvGrpSpPr>
          <p:cNvPr name="Group 6" id="6"/>
          <p:cNvGrpSpPr/>
          <p:nvPr/>
        </p:nvGrpSpPr>
        <p:grpSpPr>
          <a:xfrm rot="0">
            <a:off x="821234" y="454409"/>
            <a:ext cx="5866954" cy="926418"/>
            <a:chOff x="0" y="0"/>
            <a:chExt cx="7822605" cy="1235224"/>
          </a:xfrm>
        </p:grpSpPr>
        <p:sp>
          <p:nvSpPr>
            <p:cNvPr name="Freeform 7" id="7"/>
            <p:cNvSpPr/>
            <p:nvPr/>
          </p:nvSpPr>
          <p:spPr>
            <a:xfrm flipH="false" flipV="false" rot="0">
              <a:off x="0" y="0"/>
              <a:ext cx="7822605" cy="1235224"/>
            </a:xfrm>
            <a:custGeom>
              <a:avLst/>
              <a:gdLst/>
              <a:ahLst/>
              <a:cxnLst/>
              <a:rect r="r" b="b" t="t" l="l"/>
              <a:pathLst>
                <a:path h="1235224" w="7822605">
                  <a:moveTo>
                    <a:pt x="0" y="0"/>
                  </a:moveTo>
                  <a:lnTo>
                    <a:pt x="7822605" y="0"/>
                  </a:lnTo>
                  <a:lnTo>
                    <a:pt x="7822605" y="1235224"/>
                  </a:lnTo>
                  <a:lnTo>
                    <a:pt x="0" y="1235224"/>
                  </a:lnTo>
                  <a:close/>
                </a:path>
              </a:pathLst>
            </a:custGeom>
            <a:solidFill>
              <a:srgbClr val="000000">
                <a:alpha val="0"/>
              </a:srgbClr>
            </a:solidFill>
          </p:spPr>
        </p:sp>
        <p:sp>
          <p:nvSpPr>
            <p:cNvPr name="TextBox 8" id="8"/>
            <p:cNvSpPr txBox="true"/>
            <p:nvPr/>
          </p:nvSpPr>
          <p:spPr>
            <a:xfrm>
              <a:off x="0" y="-47625"/>
              <a:ext cx="7822605" cy="1282849"/>
            </a:xfrm>
            <a:prstGeom prst="rect">
              <a:avLst/>
            </a:prstGeom>
          </p:spPr>
          <p:txBody>
            <a:bodyPr anchor="t" rtlCol="false" tIns="0" lIns="0" bIns="0" rIns="0"/>
            <a:lstStyle/>
            <a:p>
              <a:pPr algn="l">
                <a:lnSpc>
                  <a:spcPts val="5750"/>
                </a:lnSpc>
              </a:pPr>
              <a:r>
                <a:rPr lang="en-US" sz="4562" b="true">
                  <a:solidFill>
                    <a:srgbClr val="233939"/>
                  </a:solidFill>
                  <a:latin typeface="Arimo Bold"/>
                  <a:ea typeface="Arimo Bold"/>
                  <a:cs typeface="Arimo Bold"/>
                  <a:sym typeface="Arimo Bold"/>
                </a:rPr>
                <a:t>Загрози для жаб</a:t>
              </a:r>
            </a:p>
          </p:txBody>
        </p:sp>
      </p:grpSp>
      <p:grpSp>
        <p:nvGrpSpPr>
          <p:cNvPr name="Group 9" id="9"/>
          <p:cNvGrpSpPr/>
          <p:nvPr/>
        </p:nvGrpSpPr>
        <p:grpSpPr>
          <a:xfrm rot="0">
            <a:off x="816471" y="1845320"/>
            <a:ext cx="2090142" cy="1361480"/>
            <a:chOff x="0" y="0"/>
            <a:chExt cx="2786857" cy="1815307"/>
          </a:xfrm>
        </p:grpSpPr>
        <p:sp>
          <p:nvSpPr>
            <p:cNvPr name="Freeform 10" id="10"/>
            <p:cNvSpPr/>
            <p:nvPr/>
          </p:nvSpPr>
          <p:spPr>
            <a:xfrm flipH="false" flipV="false" rot="0">
              <a:off x="6350" y="6350"/>
              <a:ext cx="2774061" cy="1802638"/>
            </a:xfrm>
            <a:custGeom>
              <a:avLst/>
              <a:gdLst/>
              <a:ahLst/>
              <a:cxnLst/>
              <a:rect r="r" b="b" t="t" l="l"/>
              <a:pathLst>
                <a:path h="1802638" w="2774061">
                  <a:moveTo>
                    <a:pt x="0" y="131445"/>
                  </a:moveTo>
                  <a:cubicBezTo>
                    <a:pt x="0" y="58801"/>
                    <a:pt x="58928" y="0"/>
                    <a:pt x="131699" y="0"/>
                  </a:cubicBezTo>
                  <a:lnTo>
                    <a:pt x="2642362" y="0"/>
                  </a:lnTo>
                  <a:cubicBezTo>
                    <a:pt x="2715133" y="0"/>
                    <a:pt x="2774061" y="58801"/>
                    <a:pt x="2774061" y="131445"/>
                  </a:cubicBezTo>
                  <a:lnTo>
                    <a:pt x="2774061" y="1671193"/>
                  </a:lnTo>
                  <a:cubicBezTo>
                    <a:pt x="2774061" y="1743837"/>
                    <a:pt x="2715133" y="1802638"/>
                    <a:pt x="2642362" y="1802638"/>
                  </a:cubicBezTo>
                  <a:lnTo>
                    <a:pt x="131699" y="1802638"/>
                  </a:lnTo>
                  <a:cubicBezTo>
                    <a:pt x="58928" y="1802638"/>
                    <a:pt x="0" y="1743710"/>
                    <a:pt x="0" y="1671193"/>
                  </a:cubicBezTo>
                  <a:close/>
                </a:path>
              </a:pathLst>
            </a:custGeom>
            <a:solidFill>
              <a:srgbClr val="DDEEE6"/>
            </a:solidFill>
          </p:spPr>
        </p:sp>
        <p:sp>
          <p:nvSpPr>
            <p:cNvPr name="Freeform 11" id="11"/>
            <p:cNvSpPr/>
            <p:nvPr/>
          </p:nvSpPr>
          <p:spPr>
            <a:xfrm flipH="false" flipV="false" rot="0">
              <a:off x="0" y="0"/>
              <a:ext cx="2786761" cy="1815338"/>
            </a:xfrm>
            <a:custGeom>
              <a:avLst/>
              <a:gdLst/>
              <a:ahLst/>
              <a:cxnLst/>
              <a:rect r="r" b="b" t="t" l="l"/>
              <a:pathLst>
                <a:path h="1815338" w="2786761">
                  <a:moveTo>
                    <a:pt x="0" y="137795"/>
                  </a:moveTo>
                  <a:cubicBezTo>
                    <a:pt x="0" y="61722"/>
                    <a:pt x="61849" y="0"/>
                    <a:pt x="138049" y="0"/>
                  </a:cubicBezTo>
                  <a:lnTo>
                    <a:pt x="2648712" y="0"/>
                  </a:lnTo>
                  <a:lnTo>
                    <a:pt x="2648712" y="6350"/>
                  </a:lnTo>
                  <a:lnTo>
                    <a:pt x="2648712" y="0"/>
                  </a:lnTo>
                  <a:cubicBezTo>
                    <a:pt x="2724912" y="0"/>
                    <a:pt x="2786761" y="61722"/>
                    <a:pt x="2786761" y="137795"/>
                  </a:cubicBezTo>
                  <a:lnTo>
                    <a:pt x="2780411" y="137795"/>
                  </a:lnTo>
                  <a:lnTo>
                    <a:pt x="2786761" y="137795"/>
                  </a:lnTo>
                  <a:lnTo>
                    <a:pt x="2786761" y="1677543"/>
                  </a:lnTo>
                  <a:lnTo>
                    <a:pt x="2780411" y="1677543"/>
                  </a:lnTo>
                  <a:lnTo>
                    <a:pt x="2786761" y="1677543"/>
                  </a:lnTo>
                  <a:cubicBezTo>
                    <a:pt x="2786761" y="1753616"/>
                    <a:pt x="2724912" y="1815338"/>
                    <a:pt x="2648712" y="1815338"/>
                  </a:cubicBezTo>
                  <a:lnTo>
                    <a:pt x="2648712" y="1808988"/>
                  </a:lnTo>
                  <a:lnTo>
                    <a:pt x="2648712" y="1815338"/>
                  </a:lnTo>
                  <a:lnTo>
                    <a:pt x="138049" y="1815338"/>
                  </a:lnTo>
                  <a:lnTo>
                    <a:pt x="138049" y="1808988"/>
                  </a:lnTo>
                  <a:lnTo>
                    <a:pt x="138049" y="1815338"/>
                  </a:lnTo>
                  <a:cubicBezTo>
                    <a:pt x="61849" y="1815338"/>
                    <a:pt x="0" y="1753616"/>
                    <a:pt x="0" y="1677543"/>
                  </a:cubicBezTo>
                  <a:lnTo>
                    <a:pt x="0" y="137795"/>
                  </a:lnTo>
                  <a:lnTo>
                    <a:pt x="6350" y="137795"/>
                  </a:lnTo>
                  <a:lnTo>
                    <a:pt x="0" y="137795"/>
                  </a:lnTo>
                  <a:moveTo>
                    <a:pt x="12700" y="137795"/>
                  </a:moveTo>
                  <a:lnTo>
                    <a:pt x="12700" y="1677543"/>
                  </a:lnTo>
                  <a:lnTo>
                    <a:pt x="6350" y="1677543"/>
                  </a:lnTo>
                  <a:lnTo>
                    <a:pt x="12700" y="1677543"/>
                  </a:lnTo>
                  <a:cubicBezTo>
                    <a:pt x="12700" y="1746631"/>
                    <a:pt x="68834" y="1802638"/>
                    <a:pt x="138049" y="1802638"/>
                  </a:cubicBezTo>
                  <a:lnTo>
                    <a:pt x="2648712" y="1802638"/>
                  </a:lnTo>
                  <a:cubicBezTo>
                    <a:pt x="2717927" y="1802638"/>
                    <a:pt x="2774061" y="1746631"/>
                    <a:pt x="2774061" y="1677543"/>
                  </a:cubicBezTo>
                  <a:lnTo>
                    <a:pt x="2774061" y="137795"/>
                  </a:lnTo>
                  <a:cubicBezTo>
                    <a:pt x="2774061" y="68707"/>
                    <a:pt x="2717927" y="12700"/>
                    <a:pt x="2648712" y="12700"/>
                  </a:cubicBezTo>
                  <a:lnTo>
                    <a:pt x="138049" y="12700"/>
                  </a:lnTo>
                  <a:lnTo>
                    <a:pt x="138049" y="6350"/>
                  </a:lnTo>
                  <a:lnTo>
                    <a:pt x="138049" y="12700"/>
                  </a:lnTo>
                  <a:cubicBezTo>
                    <a:pt x="68834" y="12700"/>
                    <a:pt x="12700" y="68707"/>
                    <a:pt x="12700" y="137795"/>
                  </a:cubicBezTo>
                  <a:close/>
                </a:path>
              </a:pathLst>
            </a:custGeom>
            <a:solidFill>
              <a:srgbClr val="C3D4CC"/>
            </a:solidFill>
          </p:spPr>
        </p:sp>
      </p:grpSp>
      <p:sp>
        <p:nvSpPr>
          <p:cNvPr name="Freeform 12" id="12" descr="preencoded.png"/>
          <p:cNvSpPr/>
          <p:nvPr/>
        </p:nvSpPr>
        <p:spPr>
          <a:xfrm flipH="false" flipV="false" rot="0">
            <a:off x="1696491" y="2319784"/>
            <a:ext cx="329953" cy="412402"/>
          </a:xfrm>
          <a:custGeom>
            <a:avLst/>
            <a:gdLst/>
            <a:ahLst/>
            <a:cxnLst/>
            <a:rect r="r" b="b" t="t" l="l"/>
            <a:pathLst>
              <a:path h="412402" w="329953">
                <a:moveTo>
                  <a:pt x="0" y="0"/>
                </a:moveTo>
                <a:lnTo>
                  <a:pt x="329953" y="0"/>
                </a:lnTo>
                <a:lnTo>
                  <a:pt x="329953" y="412402"/>
                </a:lnTo>
                <a:lnTo>
                  <a:pt x="0" y="412402"/>
                </a:lnTo>
                <a:lnTo>
                  <a:pt x="0" y="0"/>
                </a:lnTo>
                <a:close/>
              </a:path>
            </a:pathLst>
          </a:custGeom>
          <a:blipFill>
            <a:blip r:embed="rId3"/>
            <a:stretch>
              <a:fillRect l="-867" t="0" r="-867" b="0"/>
            </a:stretch>
          </a:blipFill>
        </p:spPr>
      </p:sp>
      <p:grpSp>
        <p:nvGrpSpPr>
          <p:cNvPr name="Group 13" id="13"/>
          <p:cNvGrpSpPr/>
          <p:nvPr/>
        </p:nvGrpSpPr>
        <p:grpSpPr>
          <a:xfrm rot="0">
            <a:off x="3136404" y="2084635"/>
            <a:ext cx="3297436" cy="366564"/>
            <a:chOff x="0" y="0"/>
            <a:chExt cx="4396582" cy="488752"/>
          </a:xfrm>
        </p:grpSpPr>
        <p:sp>
          <p:nvSpPr>
            <p:cNvPr name="Freeform 14" id="14"/>
            <p:cNvSpPr/>
            <p:nvPr/>
          </p:nvSpPr>
          <p:spPr>
            <a:xfrm flipH="false" flipV="false" rot="0">
              <a:off x="0" y="0"/>
              <a:ext cx="4396582" cy="488752"/>
            </a:xfrm>
            <a:custGeom>
              <a:avLst/>
              <a:gdLst/>
              <a:ahLst/>
              <a:cxnLst/>
              <a:rect r="r" b="b" t="t" l="l"/>
              <a:pathLst>
                <a:path h="488752" w="4396582">
                  <a:moveTo>
                    <a:pt x="0" y="0"/>
                  </a:moveTo>
                  <a:lnTo>
                    <a:pt x="4396582" y="0"/>
                  </a:lnTo>
                  <a:lnTo>
                    <a:pt x="4396582" y="488752"/>
                  </a:lnTo>
                  <a:lnTo>
                    <a:pt x="0" y="488752"/>
                  </a:lnTo>
                  <a:close/>
                </a:path>
              </a:pathLst>
            </a:custGeom>
            <a:solidFill>
              <a:srgbClr val="000000">
                <a:alpha val="0"/>
              </a:srgbClr>
            </a:solidFill>
          </p:spPr>
        </p:sp>
        <p:sp>
          <p:nvSpPr>
            <p:cNvPr name="TextBox 15" id="15"/>
            <p:cNvSpPr txBox="true"/>
            <p:nvPr/>
          </p:nvSpPr>
          <p:spPr>
            <a:xfrm>
              <a:off x="0" y="-28575"/>
              <a:ext cx="4396582" cy="517327"/>
            </a:xfrm>
            <a:prstGeom prst="rect">
              <a:avLst/>
            </a:prstGeom>
          </p:spPr>
          <p:txBody>
            <a:bodyPr anchor="t" rtlCol="false" tIns="0" lIns="0" bIns="0" rIns="0"/>
            <a:lstStyle/>
            <a:p>
              <a:pPr algn="l">
                <a:lnSpc>
                  <a:spcPts val="2875"/>
                </a:lnSpc>
              </a:pPr>
              <a:r>
                <a:rPr lang="en-US" sz="2249" b="true">
                  <a:solidFill>
                    <a:srgbClr val="3B4E4E"/>
                  </a:solidFill>
                  <a:latin typeface="Arimo Bold"/>
                  <a:ea typeface="Arimo Bold"/>
                  <a:cs typeface="Arimo Bold"/>
                  <a:sym typeface="Arimo Bold"/>
                </a:rPr>
                <a:t>Забруднення водойм</a:t>
              </a:r>
            </a:p>
          </p:txBody>
        </p:sp>
      </p:grpSp>
      <p:grpSp>
        <p:nvGrpSpPr>
          <p:cNvPr name="Group 16" id="16"/>
          <p:cNvGrpSpPr/>
          <p:nvPr/>
        </p:nvGrpSpPr>
        <p:grpSpPr>
          <a:xfrm rot="0">
            <a:off x="3136404" y="2591991"/>
            <a:ext cx="6110436" cy="375494"/>
            <a:chOff x="0" y="0"/>
            <a:chExt cx="8147248" cy="500658"/>
          </a:xfrm>
        </p:grpSpPr>
        <p:sp>
          <p:nvSpPr>
            <p:cNvPr name="Freeform 17" id="17"/>
            <p:cNvSpPr/>
            <p:nvPr/>
          </p:nvSpPr>
          <p:spPr>
            <a:xfrm flipH="false" flipV="false" rot="0">
              <a:off x="0" y="0"/>
              <a:ext cx="8147248" cy="500658"/>
            </a:xfrm>
            <a:custGeom>
              <a:avLst/>
              <a:gdLst/>
              <a:ahLst/>
              <a:cxnLst/>
              <a:rect r="r" b="b" t="t" l="l"/>
              <a:pathLst>
                <a:path h="500658" w="8147248">
                  <a:moveTo>
                    <a:pt x="0" y="0"/>
                  </a:moveTo>
                  <a:lnTo>
                    <a:pt x="8147248" y="0"/>
                  </a:lnTo>
                  <a:lnTo>
                    <a:pt x="8147248" y="500658"/>
                  </a:lnTo>
                  <a:lnTo>
                    <a:pt x="0" y="500658"/>
                  </a:lnTo>
                  <a:close/>
                </a:path>
              </a:pathLst>
            </a:custGeom>
            <a:solidFill>
              <a:srgbClr val="000000">
                <a:alpha val="0"/>
              </a:srgbClr>
            </a:solidFill>
          </p:spPr>
        </p:sp>
        <p:sp>
          <p:nvSpPr>
            <p:cNvPr name="TextBox 18" id="18"/>
            <p:cNvSpPr txBox="true"/>
            <p:nvPr/>
          </p:nvSpPr>
          <p:spPr>
            <a:xfrm>
              <a:off x="0" y="-123825"/>
              <a:ext cx="8147248" cy="624483"/>
            </a:xfrm>
            <a:prstGeom prst="rect">
              <a:avLst/>
            </a:prstGeom>
          </p:spPr>
          <p:txBody>
            <a:bodyPr anchor="t" rtlCol="false" tIns="0" lIns="0" bIns="0" rIns="0"/>
            <a:lstStyle/>
            <a:p>
              <a:pPr algn="l">
                <a:lnSpc>
                  <a:spcPts val="2937"/>
                </a:lnSpc>
              </a:pPr>
              <a:r>
                <a:rPr lang="en-US" sz="1812">
                  <a:solidFill>
                    <a:srgbClr val="3B4E4E"/>
                  </a:solidFill>
                  <a:latin typeface="Overpass Light"/>
                  <a:ea typeface="Overpass Light"/>
                  <a:cs typeface="Overpass Light"/>
                  <a:sym typeface="Overpass Light"/>
                </a:rPr>
                <a:t>Хімікати та відходи у воді проникають через шкіру жаб</a:t>
              </a:r>
            </a:p>
          </p:txBody>
        </p:sp>
      </p:grpSp>
      <p:grpSp>
        <p:nvGrpSpPr>
          <p:cNvPr name="Group 19" id="19"/>
          <p:cNvGrpSpPr/>
          <p:nvPr/>
        </p:nvGrpSpPr>
        <p:grpSpPr>
          <a:xfrm rot="0">
            <a:off x="3019128" y="3190131"/>
            <a:ext cx="14330362" cy="14288"/>
            <a:chOff x="0" y="0"/>
            <a:chExt cx="19107150" cy="19050"/>
          </a:xfrm>
        </p:grpSpPr>
        <p:sp>
          <p:nvSpPr>
            <p:cNvPr name="Freeform 20" id="20"/>
            <p:cNvSpPr/>
            <p:nvPr/>
          </p:nvSpPr>
          <p:spPr>
            <a:xfrm flipH="false" flipV="false" rot="0">
              <a:off x="0" y="0"/>
              <a:ext cx="19107150" cy="19050"/>
            </a:xfrm>
            <a:custGeom>
              <a:avLst/>
              <a:gdLst/>
              <a:ahLst/>
              <a:cxnLst/>
              <a:rect r="r" b="b" t="t" l="l"/>
              <a:pathLst>
                <a:path h="19050" w="19107150">
                  <a:moveTo>
                    <a:pt x="0" y="9525"/>
                  </a:moveTo>
                  <a:cubicBezTo>
                    <a:pt x="0" y="4318"/>
                    <a:pt x="4318" y="0"/>
                    <a:pt x="9525" y="0"/>
                  </a:cubicBezTo>
                  <a:lnTo>
                    <a:pt x="19097625" y="0"/>
                  </a:lnTo>
                  <a:cubicBezTo>
                    <a:pt x="19102832" y="0"/>
                    <a:pt x="19107150" y="4318"/>
                    <a:pt x="19107150" y="9525"/>
                  </a:cubicBezTo>
                  <a:cubicBezTo>
                    <a:pt x="19107150" y="14732"/>
                    <a:pt x="19102832" y="19050"/>
                    <a:pt x="19097625" y="19050"/>
                  </a:cubicBezTo>
                  <a:lnTo>
                    <a:pt x="9525" y="19050"/>
                  </a:lnTo>
                  <a:cubicBezTo>
                    <a:pt x="4318" y="19050"/>
                    <a:pt x="0" y="14732"/>
                    <a:pt x="0" y="9525"/>
                  </a:cubicBezTo>
                  <a:close/>
                </a:path>
              </a:pathLst>
            </a:custGeom>
            <a:solidFill>
              <a:srgbClr val="C3D4CC"/>
            </a:solidFill>
          </p:spPr>
        </p:sp>
      </p:grpSp>
      <p:grpSp>
        <p:nvGrpSpPr>
          <p:cNvPr name="Group 21" id="21"/>
          <p:cNvGrpSpPr/>
          <p:nvPr/>
        </p:nvGrpSpPr>
        <p:grpSpPr>
          <a:xfrm rot="0">
            <a:off x="816471" y="3314551"/>
            <a:ext cx="4170909" cy="1361480"/>
            <a:chOff x="0" y="0"/>
            <a:chExt cx="5561212" cy="1815307"/>
          </a:xfrm>
        </p:grpSpPr>
        <p:sp>
          <p:nvSpPr>
            <p:cNvPr name="Freeform 22" id="22"/>
            <p:cNvSpPr/>
            <p:nvPr/>
          </p:nvSpPr>
          <p:spPr>
            <a:xfrm flipH="false" flipV="false" rot="0">
              <a:off x="6350" y="6350"/>
              <a:ext cx="5548630" cy="1802638"/>
            </a:xfrm>
            <a:custGeom>
              <a:avLst/>
              <a:gdLst/>
              <a:ahLst/>
              <a:cxnLst/>
              <a:rect r="r" b="b" t="t" l="l"/>
              <a:pathLst>
                <a:path h="1802638" w="5548630">
                  <a:moveTo>
                    <a:pt x="0" y="131445"/>
                  </a:moveTo>
                  <a:cubicBezTo>
                    <a:pt x="0" y="58801"/>
                    <a:pt x="59182" y="0"/>
                    <a:pt x="132080" y="0"/>
                  </a:cubicBezTo>
                  <a:lnTo>
                    <a:pt x="5416550" y="0"/>
                  </a:lnTo>
                  <a:cubicBezTo>
                    <a:pt x="5489448" y="0"/>
                    <a:pt x="5548630" y="58801"/>
                    <a:pt x="5548630" y="131445"/>
                  </a:cubicBezTo>
                  <a:lnTo>
                    <a:pt x="5548630" y="1671193"/>
                  </a:lnTo>
                  <a:cubicBezTo>
                    <a:pt x="5548630" y="1743837"/>
                    <a:pt x="5489448" y="1802638"/>
                    <a:pt x="5416550" y="1802638"/>
                  </a:cubicBezTo>
                  <a:lnTo>
                    <a:pt x="132080" y="1802638"/>
                  </a:lnTo>
                  <a:cubicBezTo>
                    <a:pt x="59182" y="1802638"/>
                    <a:pt x="0" y="1743710"/>
                    <a:pt x="0" y="1671193"/>
                  </a:cubicBezTo>
                  <a:close/>
                </a:path>
              </a:pathLst>
            </a:custGeom>
            <a:solidFill>
              <a:srgbClr val="DDEEE6"/>
            </a:solidFill>
          </p:spPr>
        </p:sp>
        <p:sp>
          <p:nvSpPr>
            <p:cNvPr name="Freeform 23" id="23"/>
            <p:cNvSpPr/>
            <p:nvPr/>
          </p:nvSpPr>
          <p:spPr>
            <a:xfrm flipH="false" flipV="false" rot="0">
              <a:off x="0" y="0"/>
              <a:ext cx="5561330" cy="1815338"/>
            </a:xfrm>
            <a:custGeom>
              <a:avLst/>
              <a:gdLst/>
              <a:ahLst/>
              <a:cxnLst/>
              <a:rect r="r" b="b" t="t" l="l"/>
              <a:pathLst>
                <a:path h="1815338" w="5561330">
                  <a:moveTo>
                    <a:pt x="0" y="137795"/>
                  </a:moveTo>
                  <a:cubicBezTo>
                    <a:pt x="0" y="61595"/>
                    <a:pt x="61976" y="0"/>
                    <a:pt x="138430" y="0"/>
                  </a:cubicBezTo>
                  <a:lnTo>
                    <a:pt x="5422900" y="0"/>
                  </a:lnTo>
                  <a:lnTo>
                    <a:pt x="5422900" y="6350"/>
                  </a:lnTo>
                  <a:lnTo>
                    <a:pt x="5422900" y="0"/>
                  </a:lnTo>
                  <a:cubicBezTo>
                    <a:pt x="5499354" y="0"/>
                    <a:pt x="5561330" y="61595"/>
                    <a:pt x="5561330" y="137795"/>
                  </a:cubicBezTo>
                  <a:lnTo>
                    <a:pt x="5554980" y="137795"/>
                  </a:lnTo>
                  <a:lnTo>
                    <a:pt x="5561330" y="137795"/>
                  </a:lnTo>
                  <a:lnTo>
                    <a:pt x="5561330" y="1677543"/>
                  </a:lnTo>
                  <a:lnTo>
                    <a:pt x="5554980" y="1677543"/>
                  </a:lnTo>
                  <a:lnTo>
                    <a:pt x="5561330" y="1677543"/>
                  </a:lnTo>
                  <a:cubicBezTo>
                    <a:pt x="5561330" y="1753616"/>
                    <a:pt x="5499354" y="1815338"/>
                    <a:pt x="5422900" y="1815338"/>
                  </a:cubicBezTo>
                  <a:lnTo>
                    <a:pt x="5422900" y="1808988"/>
                  </a:lnTo>
                  <a:lnTo>
                    <a:pt x="5422900" y="1815338"/>
                  </a:lnTo>
                  <a:lnTo>
                    <a:pt x="138430" y="1815338"/>
                  </a:lnTo>
                  <a:lnTo>
                    <a:pt x="138430" y="1808988"/>
                  </a:lnTo>
                  <a:lnTo>
                    <a:pt x="138430" y="1815338"/>
                  </a:lnTo>
                  <a:cubicBezTo>
                    <a:pt x="61976" y="1815338"/>
                    <a:pt x="0" y="1753743"/>
                    <a:pt x="0" y="1677543"/>
                  </a:cubicBezTo>
                  <a:lnTo>
                    <a:pt x="0" y="137795"/>
                  </a:lnTo>
                  <a:lnTo>
                    <a:pt x="6350" y="137795"/>
                  </a:lnTo>
                  <a:lnTo>
                    <a:pt x="0" y="137795"/>
                  </a:lnTo>
                  <a:moveTo>
                    <a:pt x="12700" y="137795"/>
                  </a:moveTo>
                  <a:lnTo>
                    <a:pt x="12700" y="1677543"/>
                  </a:lnTo>
                  <a:lnTo>
                    <a:pt x="6350" y="1677543"/>
                  </a:lnTo>
                  <a:lnTo>
                    <a:pt x="12700" y="1677543"/>
                  </a:lnTo>
                  <a:cubicBezTo>
                    <a:pt x="12700" y="1746631"/>
                    <a:pt x="68961" y="1802638"/>
                    <a:pt x="138430" y="1802638"/>
                  </a:cubicBezTo>
                  <a:lnTo>
                    <a:pt x="5422900" y="1802638"/>
                  </a:lnTo>
                  <a:cubicBezTo>
                    <a:pt x="5492369" y="1802638"/>
                    <a:pt x="5548630" y="1746631"/>
                    <a:pt x="5548630" y="1677543"/>
                  </a:cubicBezTo>
                  <a:lnTo>
                    <a:pt x="5548630" y="137795"/>
                  </a:lnTo>
                  <a:cubicBezTo>
                    <a:pt x="5548630" y="68707"/>
                    <a:pt x="5492369" y="12700"/>
                    <a:pt x="5422900" y="12700"/>
                  </a:cubicBezTo>
                  <a:lnTo>
                    <a:pt x="138430" y="12700"/>
                  </a:lnTo>
                  <a:lnTo>
                    <a:pt x="138430" y="6350"/>
                  </a:lnTo>
                  <a:lnTo>
                    <a:pt x="138430" y="12700"/>
                  </a:lnTo>
                  <a:cubicBezTo>
                    <a:pt x="68961" y="12700"/>
                    <a:pt x="12700" y="68707"/>
                    <a:pt x="12700" y="137795"/>
                  </a:cubicBezTo>
                  <a:close/>
                </a:path>
              </a:pathLst>
            </a:custGeom>
            <a:solidFill>
              <a:srgbClr val="C3D4CC"/>
            </a:solidFill>
          </p:spPr>
        </p:sp>
      </p:grpSp>
      <p:sp>
        <p:nvSpPr>
          <p:cNvPr name="Freeform 24" id="24" descr="preencoded.png"/>
          <p:cNvSpPr/>
          <p:nvPr/>
        </p:nvSpPr>
        <p:spPr>
          <a:xfrm flipH="false" flipV="false" rot="0">
            <a:off x="2736949" y="3789015"/>
            <a:ext cx="329953" cy="412402"/>
          </a:xfrm>
          <a:custGeom>
            <a:avLst/>
            <a:gdLst/>
            <a:ahLst/>
            <a:cxnLst/>
            <a:rect r="r" b="b" t="t" l="l"/>
            <a:pathLst>
              <a:path h="412402" w="329953">
                <a:moveTo>
                  <a:pt x="0" y="0"/>
                </a:moveTo>
                <a:lnTo>
                  <a:pt x="329952" y="0"/>
                </a:lnTo>
                <a:lnTo>
                  <a:pt x="329952" y="412402"/>
                </a:lnTo>
                <a:lnTo>
                  <a:pt x="0" y="412402"/>
                </a:lnTo>
                <a:lnTo>
                  <a:pt x="0" y="0"/>
                </a:lnTo>
                <a:close/>
              </a:path>
            </a:pathLst>
          </a:custGeom>
          <a:blipFill>
            <a:blip r:embed="rId4"/>
            <a:stretch>
              <a:fillRect l="-867" t="0" r="-867" b="0"/>
            </a:stretch>
          </a:blipFill>
        </p:spPr>
      </p:sp>
      <p:grpSp>
        <p:nvGrpSpPr>
          <p:cNvPr name="Group 25" id="25"/>
          <p:cNvGrpSpPr/>
          <p:nvPr/>
        </p:nvGrpSpPr>
        <p:grpSpPr>
          <a:xfrm rot="0">
            <a:off x="5217170" y="3553866"/>
            <a:ext cx="4806106" cy="366564"/>
            <a:chOff x="0" y="0"/>
            <a:chExt cx="6408142" cy="488752"/>
          </a:xfrm>
        </p:grpSpPr>
        <p:sp>
          <p:nvSpPr>
            <p:cNvPr name="Freeform 26" id="26"/>
            <p:cNvSpPr/>
            <p:nvPr/>
          </p:nvSpPr>
          <p:spPr>
            <a:xfrm flipH="false" flipV="false" rot="0">
              <a:off x="0" y="0"/>
              <a:ext cx="6408142" cy="488752"/>
            </a:xfrm>
            <a:custGeom>
              <a:avLst/>
              <a:gdLst/>
              <a:ahLst/>
              <a:cxnLst/>
              <a:rect r="r" b="b" t="t" l="l"/>
              <a:pathLst>
                <a:path h="488752" w="6408142">
                  <a:moveTo>
                    <a:pt x="0" y="0"/>
                  </a:moveTo>
                  <a:lnTo>
                    <a:pt x="6408142" y="0"/>
                  </a:lnTo>
                  <a:lnTo>
                    <a:pt x="6408142" y="488752"/>
                  </a:lnTo>
                  <a:lnTo>
                    <a:pt x="0" y="488752"/>
                  </a:lnTo>
                  <a:close/>
                </a:path>
              </a:pathLst>
            </a:custGeom>
            <a:solidFill>
              <a:srgbClr val="000000">
                <a:alpha val="0"/>
              </a:srgbClr>
            </a:solidFill>
          </p:spPr>
        </p:sp>
        <p:sp>
          <p:nvSpPr>
            <p:cNvPr name="TextBox 27" id="27"/>
            <p:cNvSpPr txBox="true"/>
            <p:nvPr/>
          </p:nvSpPr>
          <p:spPr>
            <a:xfrm>
              <a:off x="0" y="-28575"/>
              <a:ext cx="6408142" cy="517327"/>
            </a:xfrm>
            <a:prstGeom prst="rect">
              <a:avLst/>
            </a:prstGeom>
          </p:spPr>
          <p:txBody>
            <a:bodyPr anchor="t" rtlCol="false" tIns="0" lIns="0" bIns="0" rIns="0"/>
            <a:lstStyle/>
            <a:p>
              <a:pPr algn="l">
                <a:lnSpc>
                  <a:spcPts val="2875"/>
                </a:lnSpc>
              </a:pPr>
              <a:r>
                <a:rPr lang="en-US" sz="2249" b="true">
                  <a:solidFill>
                    <a:srgbClr val="3B4E4E"/>
                  </a:solidFill>
                  <a:latin typeface="Arimo Bold"/>
                  <a:ea typeface="Arimo Bold"/>
                  <a:cs typeface="Arimo Bold"/>
                  <a:sym typeface="Arimo Bold"/>
                </a:rPr>
                <a:t>Руйнування місць проживання</a:t>
              </a:r>
            </a:p>
          </p:txBody>
        </p:sp>
      </p:grpSp>
      <p:grpSp>
        <p:nvGrpSpPr>
          <p:cNvPr name="Group 28" id="28"/>
          <p:cNvGrpSpPr/>
          <p:nvPr/>
        </p:nvGrpSpPr>
        <p:grpSpPr>
          <a:xfrm rot="0">
            <a:off x="5217170" y="4061222"/>
            <a:ext cx="7275760" cy="375494"/>
            <a:chOff x="0" y="0"/>
            <a:chExt cx="9701013" cy="500658"/>
          </a:xfrm>
        </p:grpSpPr>
        <p:sp>
          <p:nvSpPr>
            <p:cNvPr name="Freeform 29" id="29"/>
            <p:cNvSpPr/>
            <p:nvPr/>
          </p:nvSpPr>
          <p:spPr>
            <a:xfrm flipH="false" flipV="false" rot="0">
              <a:off x="0" y="0"/>
              <a:ext cx="9701013" cy="500658"/>
            </a:xfrm>
            <a:custGeom>
              <a:avLst/>
              <a:gdLst/>
              <a:ahLst/>
              <a:cxnLst/>
              <a:rect r="r" b="b" t="t" l="l"/>
              <a:pathLst>
                <a:path h="500658" w="9701013">
                  <a:moveTo>
                    <a:pt x="0" y="0"/>
                  </a:moveTo>
                  <a:lnTo>
                    <a:pt x="9701013" y="0"/>
                  </a:lnTo>
                  <a:lnTo>
                    <a:pt x="9701013" y="500658"/>
                  </a:lnTo>
                  <a:lnTo>
                    <a:pt x="0" y="500658"/>
                  </a:lnTo>
                  <a:close/>
                </a:path>
              </a:pathLst>
            </a:custGeom>
            <a:solidFill>
              <a:srgbClr val="000000">
                <a:alpha val="0"/>
              </a:srgbClr>
            </a:solidFill>
          </p:spPr>
        </p:sp>
        <p:sp>
          <p:nvSpPr>
            <p:cNvPr name="TextBox 30" id="30"/>
            <p:cNvSpPr txBox="true"/>
            <p:nvPr/>
          </p:nvSpPr>
          <p:spPr>
            <a:xfrm>
              <a:off x="0" y="-123825"/>
              <a:ext cx="9701013" cy="624483"/>
            </a:xfrm>
            <a:prstGeom prst="rect">
              <a:avLst/>
            </a:prstGeom>
          </p:spPr>
          <p:txBody>
            <a:bodyPr anchor="t" rtlCol="false" tIns="0" lIns="0" bIns="0" rIns="0"/>
            <a:lstStyle/>
            <a:p>
              <a:pPr algn="l">
                <a:lnSpc>
                  <a:spcPts val="2937"/>
                </a:lnSpc>
              </a:pPr>
              <a:r>
                <a:rPr lang="en-US" sz="1812">
                  <a:solidFill>
                    <a:srgbClr val="3B4E4E"/>
                  </a:solidFill>
                  <a:latin typeface="Overpass Light"/>
                  <a:ea typeface="Overpass Light"/>
                  <a:cs typeface="Overpass Light"/>
                  <a:sym typeface="Overpass Light"/>
                </a:rPr>
                <a:t>Осушення боліт і вирубка лісів зменшують природне середовище</a:t>
              </a:r>
            </a:p>
          </p:txBody>
        </p:sp>
      </p:grpSp>
      <p:grpSp>
        <p:nvGrpSpPr>
          <p:cNvPr name="Group 31" id="31"/>
          <p:cNvGrpSpPr/>
          <p:nvPr/>
        </p:nvGrpSpPr>
        <p:grpSpPr>
          <a:xfrm rot="0">
            <a:off x="5099894" y="4659362"/>
            <a:ext cx="12249596" cy="14288"/>
            <a:chOff x="0" y="0"/>
            <a:chExt cx="16332795" cy="19050"/>
          </a:xfrm>
        </p:grpSpPr>
        <p:sp>
          <p:nvSpPr>
            <p:cNvPr name="Freeform 32" id="32"/>
            <p:cNvSpPr/>
            <p:nvPr/>
          </p:nvSpPr>
          <p:spPr>
            <a:xfrm flipH="false" flipV="false" rot="0">
              <a:off x="0" y="0"/>
              <a:ext cx="16332836" cy="19050"/>
            </a:xfrm>
            <a:custGeom>
              <a:avLst/>
              <a:gdLst/>
              <a:ahLst/>
              <a:cxnLst/>
              <a:rect r="r" b="b" t="t" l="l"/>
              <a:pathLst>
                <a:path h="19050" w="16332836">
                  <a:moveTo>
                    <a:pt x="0" y="9525"/>
                  </a:moveTo>
                  <a:cubicBezTo>
                    <a:pt x="0" y="4318"/>
                    <a:pt x="4318" y="0"/>
                    <a:pt x="9525" y="0"/>
                  </a:cubicBezTo>
                  <a:lnTo>
                    <a:pt x="16323311" y="0"/>
                  </a:lnTo>
                  <a:cubicBezTo>
                    <a:pt x="16328518" y="0"/>
                    <a:pt x="16332836" y="4318"/>
                    <a:pt x="16332836" y="9525"/>
                  </a:cubicBezTo>
                  <a:cubicBezTo>
                    <a:pt x="16332836" y="14732"/>
                    <a:pt x="16328518" y="19050"/>
                    <a:pt x="16323311" y="19050"/>
                  </a:cubicBezTo>
                  <a:lnTo>
                    <a:pt x="9525" y="19050"/>
                  </a:lnTo>
                  <a:cubicBezTo>
                    <a:pt x="4318" y="19050"/>
                    <a:pt x="0" y="14732"/>
                    <a:pt x="0" y="9525"/>
                  </a:cubicBezTo>
                  <a:close/>
                </a:path>
              </a:pathLst>
            </a:custGeom>
            <a:solidFill>
              <a:srgbClr val="C3D4CC"/>
            </a:solidFill>
          </p:spPr>
        </p:sp>
      </p:grpSp>
      <p:grpSp>
        <p:nvGrpSpPr>
          <p:cNvPr name="Group 33" id="33"/>
          <p:cNvGrpSpPr/>
          <p:nvPr/>
        </p:nvGrpSpPr>
        <p:grpSpPr>
          <a:xfrm rot="0">
            <a:off x="816471" y="4783782"/>
            <a:ext cx="6251525" cy="1361480"/>
            <a:chOff x="0" y="0"/>
            <a:chExt cx="8335367" cy="1815307"/>
          </a:xfrm>
        </p:grpSpPr>
        <p:sp>
          <p:nvSpPr>
            <p:cNvPr name="Freeform 34" id="34"/>
            <p:cNvSpPr/>
            <p:nvPr/>
          </p:nvSpPr>
          <p:spPr>
            <a:xfrm flipH="false" flipV="false" rot="0">
              <a:off x="6350" y="6350"/>
              <a:ext cx="8322690" cy="1802638"/>
            </a:xfrm>
            <a:custGeom>
              <a:avLst/>
              <a:gdLst/>
              <a:ahLst/>
              <a:cxnLst/>
              <a:rect r="r" b="b" t="t" l="l"/>
              <a:pathLst>
                <a:path h="1802638" w="8322690">
                  <a:moveTo>
                    <a:pt x="0" y="131445"/>
                  </a:moveTo>
                  <a:cubicBezTo>
                    <a:pt x="0" y="58801"/>
                    <a:pt x="59182" y="0"/>
                    <a:pt x="132207" y="0"/>
                  </a:cubicBezTo>
                  <a:lnTo>
                    <a:pt x="8190484" y="0"/>
                  </a:lnTo>
                  <a:cubicBezTo>
                    <a:pt x="8263509" y="0"/>
                    <a:pt x="8322690" y="58801"/>
                    <a:pt x="8322690" y="131445"/>
                  </a:cubicBezTo>
                  <a:lnTo>
                    <a:pt x="8322690" y="1671193"/>
                  </a:lnTo>
                  <a:cubicBezTo>
                    <a:pt x="8322690" y="1743837"/>
                    <a:pt x="8263509" y="1802638"/>
                    <a:pt x="8190484" y="1802638"/>
                  </a:cubicBezTo>
                  <a:lnTo>
                    <a:pt x="132207" y="1802638"/>
                  </a:lnTo>
                  <a:cubicBezTo>
                    <a:pt x="59182" y="1802638"/>
                    <a:pt x="0" y="1743710"/>
                    <a:pt x="0" y="1671193"/>
                  </a:cubicBezTo>
                  <a:close/>
                </a:path>
              </a:pathLst>
            </a:custGeom>
            <a:solidFill>
              <a:srgbClr val="DDEEE6"/>
            </a:solidFill>
          </p:spPr>
        </p:sp>
        <p:sp>
          <p:nvSpPr>
            <p:cNvPr name="Freeform 35" id="35"/>
            <p:cNvSpPr/>
            <p:nvPr/>
          </p:nvSpPr>
          <p:spPr>
            <a:xfrm flipH="false" flipV="false" rot="0">
              <a:off x="0" y="0"/>
              <a:ext cx="8335390" cy="1815338"/>
            </a:xfrm>
            <a:custGeom>
              <a:avLst/>
              <a:gdLst/>
              <a:ahLst/>
              <a:cxnLst/>
              <a:rect r="r" b="b" t="t" l="l"/>
              <a:pathLst>
                <a:path h="1815338" w="8335390">
                  <a:moveTo>
                    <a:pt x="0" y="137795"/>
                  </a:moveTo>
                  <a:cubicBezTo>
                    <a:pt x="0" y="61595"/>
                    <a:pt x="62103" y="0"/>
                    <a:pt x="138557" y="0"/>
                  </a:cubicBezTo>
                  <a:lnTo>
                    <a:pt x="8196834" y="0"/>
                  </a:lnTo>
                  <a:lnTo>
                    <a:pt x="8196834" y="6350"/>
                  </a:lnTo>
                  <a:lnTo>
                    <a:pt x="8196834" y="0"/>
                  </a:lnTo>
                  <a:cubicBezTo>
                    <a:pt x="8273288" y="0"/>
                    <a:pt x="8335390" y="61595"/>
                    <a:pt x="8335390" y="137795"/>
                  </a:cubicBezTo>
                  <a:lnTo>
                    <a:pt x="8329040" y="137795"/>
                  </a:lnTo>
                  <a:lnTo>
                    <a:pt x="8335390" y="137795"/>
                  </a:lnTo>
                  <a:lnTo>
                    <a:pt x="8335390" y="1677543"/>
                  </a:lnTo>
                  <a:lnTo>
                    <a:pt x="8329040" y="1677543"/>
                  </a:lnTo>
                  <a:lnTo>
                    <a:pt x="8335390" y="1677543"/>
                  </a:lnTo>
                  <a:cubicBezTo>
                    <a:pt x="8335390" y="1753616"/>
                    <a:pt x="8273288" y="1815338"/>
                    <a:pt x="8196834" y="1815338"/>
                  </a:cubicBezTo>
                  <a:lnTo>
                    <a:pt x="8196834" y="1808988"/>
                  </a:lnTo>
                  <a:lnTo>
                    <a:pt x="8196834" y="1815338"/>
                  </a:lnTo>
                  <a:lnTo>
                    <a:pt x="138557" y="1815338"/>
                  </a:lnTo>
                  <a:lnTo>
                    <a:pt x="138557" y="1808988"/>
                  </a:lnTo>
                  <a:lnTo>
                    <a:pt x="138557" y="1815338"/>
                  </a:lnTo>
                  <a:cubicBezTo>
                    <a:pt x="62103" y="1815338"/>
                    <a:pt x="0" y="1753616"/>
                    <a:pt x="0" y="1677543"/>
                  </a:cubicBezTo>
                  <a:lnTo>
                    <a:pt x="0" y="137795"/>
                  </a:lnTo>
                  <a:lnTo>
                    <a:pt x="6350" y="137795"/>
                  </a:lnTo>
                  <a:lnTo>
                    <a:pt x="0" y="137795"/>
                  </a:lnTo>
                  <a:moveTo>
                    <a:pt x="12700" y="137795"/>
                  </a:moveTo>
                  <a:lnTo>
                    <a:pt x="12700" y="1677543"/>
                  </a:lnTo>
                  <a:lnTo>
                    <a:pt x="6350" y="1677543"/>
                  </a:lnTo>
                  <a:lnTo>
                    <a:pt x="12700" y="1677543"/>
                  </a:lnTo>
                  <a:cubicBezTo>
                    <a:pt x="12700" y="1746631"/>
                    <a:pt x="68961" y="1802638"/>
                    <a:pt x="138557" y="1802638"/>
                  </a:cubicBezTo>
                  <a:lnTo>
                    <a:pt x="8196834" y="1802638"/>
                  </a:lnTo>
                  <a:cubicBezTo>
                    <a:pt x="8266302" y="1802638"/>
                    <a:pt x="8322690" y="1746631"/>
                    <a:pt x="8322690" y="1677543"/>
                  </a:cubicBezTo>
                  <a:lnTo>
                    <a:pt x="8322690" y="137795"/>
                  </a:lnTo>
                  <a:cubicBezTo>
                    <a:pt x="8322690" y="68707"/>
                    <a:pt x="8266430" y="12700"/>
                    <a:pt x="8196834" y="12700"/>
                  </a:cubicBezTo>
                  <a:lnTo>
                    <a:pt x="138557" y="12700"/>
                  </a:lnTo>
                  <a:lnTo>
                    <a:pt x="138557" y="6350"/>
                  </a:lnTo>
                  <a:lnTo>
                    <a:pt x="138557" y="12700"/>
                  </a:lnTo>
                  <a:cubicBezTo>
                    <a:pt x="68961" y="12700"/>
                    <a:pt x="12700" y="68707"/>
                    <a:pt x="12700" y="137795"/>
                  </a:cubicBezTo>
                  <a:close/>
                </a:path>
              </a:pathLst>
            </a:custGeom>
            <a:solidFill>
              <a:srgbClr val="C3D4CC"/>
            </a:solidFill>
          </p:spPr>
        </p:sp>
      </p:grpSp>
      <p:sp>
        <p:nvSpPr>
          <p:cNvPr name="Freeform 36" id="36" descr="preencoded.png"/>
          <p:cNvSpPr/>
          <p:nvPr/>
        </p:nvSpPr>
        <p:spPr>
          <a:xfrm flipH="false" flipV="false" rot="0">
            <a:off x="3777257" y="5258246"/>
            <a:ext cx="329953" cy="412402"/>
          </a:xfrm>
          <a:custGeom>
            <a:avLst/>
            <a:gdLst/>
            <a:ahLst/>
            <a:cxnLst/>
            <a:rect r="r" b="b" t="t" l="l"/>
            <a:pathLst>
              <a:path h="412402" w="329953">
                <a:moveTo>
                  <a:pt x="0" y="0"/>
                </a:moveTo>
                <a:lnTo>
                  <a:pt x="329953" y="0"/>
                </a:lnTo>
                <a:lnTo>
                  <a:pt x="329953" y="412403"/>
                </a:lnTo>
                <a:lnTo>
                  <a:pt x="0" y="412403"/>
                </a:lnTo>
                <a:lnTo>
                  <a:pt x="0" y="0"/>
                </a:lnTo>
                <a:close/>
              </a:path>
            </a:pathLst>
          </a:custGeom>
          <a:blipFill>
            <a:blip r:embed="rId5"/>
            <a:stretch>
              <a:fillRect l="-867" t="0" r="-867" b="0"/>
            </a:stretch>
          </a:blipFill>
        </p:spPr>
      </p:sp>
      <p:grpSp>
        <p:nvGrpSpPr>
          <p:cNvPr name="Group 37" id="37"/>
          <p:cNvGrpSpPr/>
          <p:nvPr/>
        </p:nvGrpSpPr>
        <p:grpSpPr>
          <a:xfrm rot="0">
            <a:off x="7297788" y="5023097"/>
            <a:ext cx="2933403" cy="366564"/>
            <a:chOff x="0" y="0"/>
            <a:chExt cx="3911203" cy="488752"/>
          </a:xfrm>
        </p:grpSpPr>
        <p:sp>
          <p:nvSpPr>
            <p:cNvPr name="Freeform 38" id="38"/>
            <p:cNvSpPr/>
            <p:nvPr/>
          </p:nvSpPr>
          <p:spPr>
            <a:xfrm flipH="false" flipV="false" rot="0">
              <a:off x="0" y="0"/>
              <a:ext cx="3911204" cy="488752"/>
            </a:xfrm>
            <a:custGeom>
              <a:avLst/>
              <a:gdLst/>
              <a:ahLst/>
              <a:cxnLst/>
              <a:rect r="r" b="b" t="t" l="l"/>
              <a:pathLst>
                <a:path h="488752" w="3911204">
                  <a:moveTo>
                    <a:pt x="0" y="0"/>
                  </a:moveTo>
                  <a:lnTo>
                    <a:pt x="3911204" y="0"/>
                  </a:lnTo>
                  <a:lnTo>
                    <a:pt x="3911204" y="488752"/>
                  </a:lnTo>
                  <a:lnTo>
                    <a:pt x="0" y="488752"/>
                  </a:lnTo>
                  <a:close/>
                </a:path>
              </a:pathLst>
            </a:custGeom>
            <a:solidFill>
              <a:srgbClr val="000000">
                <a:alpha val="0"/>
              </a:srgbClr>
            </a:solidFill>
          </p:spPr>
        </p:sp>
        <p:sp>
          <p:nvSpPr>
            <p:cNvPr name="TextBox 39" id="39"/>
            <p:cNvSpPr txBox="true"/>
            <p:nvPr/>
          </p:nvSpPr>
          <p:spPr>
            <a:xfrm>
              <a:off x="0" y="-28575"/>
              <a:ext cx="3911203" cy="517327"/>
            </a:xfrm>
            <a:prstGeom prst="rect">
              <a:avLst/>
            </a:prstGeom>
          </p:spPr>
          <p:txBody>
            <a:bodyPr anchor="t" rtlCol="false" tIns="0" lIns="0" bIns="0" rIns="0"/>
            <a:lstStyle/>
            <a:p>
              <a:pPr algn="l">
                <a:lnSpc>
                  <a:spcPts val="2875"/>
                </a:lnSpc>
              </a:pPr>
              <a:r>
                <a:rPr lang="en-US" sz="2249" b="true">
                  <a:solidFill>
                    <a:srgbClr val="3B4E4E"/>
                  </a:solidFill>
                  <a:latin typeface="Arimo Bold"/>
                  <a:ea typeface="Arimo Bold"/>
                  <a:cs typeface="Arimo Bold"/>
                  <a:sym typeface="Arimo Bold"/>
                </a:rPr>
                <a:t>Зміна клімату</a:t>
              </a:r>
            </a:p>
          </p:txBody>
        </p:sp>
      </p:grpSp>
      <p:grpSp>
        <p:nvGrpSpPr>
          <p:cNvPr name="Group 40" id="40"/>
          <p:cNvGrpSpPr/>
          <p:nvPr/>
        </p:nvGrpSpPr>
        <p:grpSpPr>
          <a:xfrm rot="0">
            <a:off x="7297788" y="5530454"/>
            <a:ext cx="7100144" cy="375494"/>
            <a:chOff x="0" y="0"/>
            <a:chExt cx="9466858" cy="500658"/>
          </a:xfrm>
        </p:grpSpPr>
        <p:sp>
          <p:nvSpPr>
            <p:cNvPr name="Freeform 41" id="41"/>
            <p:cNvSpPr/>
            <p:nvPr/>
          </p:nvSpPr>
          <p:spPr>
            <a:xfrm flipH="false" flipV="false" rot="0">
              <a:off x="0" y="0"/>
              <a:ext cx="9466859" cy="500658"/>
            </a:xfrm>
            <a:custGeom>
              <a:avLst/>
              <a:gdLst/>
              <a:ahLst/>
              <a:cxnLst/>
              <a:rect r="r" b="b" t="t" l="l"/>
              <a:pathLst>
                <a:path h="500658" w="9466859">
                  <a:moveTo>
                    <a:pt x="0" y="0"/>
                  </a:moveTo>
                  <a:lnTo>
                    <a:pt x="9466859" y="0"/>
                  </a:lnTo>
                  <a:lnTo>
                    <a:pt x="9466859" y="500658"/>
                  </a:lnTo>
                  <a:lnTo>
                    <a:pt x="0" y="500658"/>
                  </a:lnTo>
                  <a:close/>
                </a:path>
              </a:pathLst>
            </a:custGeom>
            <a:solidFill>
              <a:srgbClr val="000000">
                <a:alpha val="0"/>
              </a:srgbClr>
            </a:solidFill>
          </p:spPr>
        </p:sp>
        <p:sp>
          <p:nvSpPr>
            <p:cNvPr name="TextBox 42" id="42"/>
            <p:cNvSpPr txBox="true"/>
            <p:nvPr/>
          </p:nvSpPr>
          <p:spPr>
            <a:xfrm>
              <a:off x="0" y="-123825"/>
              <a:ext cx="9466858" cy="624483"/>
            </a:xfrm>
            <a:prstGeom prst="rect">
              <a:avLst/>
            </a:prstGeom>
          </p:spPr>
          <p:txBody>
            <a:bodyPr anchor="t" rtlCol="false" tIns="0" lIns="0" bIns="0" rIns="0"/>
            <a:lstStyle/>
            <a:p>
              <a:pPr algn="l">
                <a:lnSpc>
                  <a:spcPts val="2937"/>
                </a:lnSpc>
              </a:pPr>
              <a:r>
                <a:rPr lang="en-US" sz="1812">
                  <a:solidFill>
                    <a:srgbClr val="3B4E4E"/>
                  </a:solidFill>
                  <a:latin typeface="Overpass Light"/>
                  <a:ea typeface="Overpass Light"/>
                  <a:cs typeface="Overpass Light"/>
                  <a:sym typeface="Overpass Light"/>
                </a:rPr>
                <a:t>Підвищення температури порушує життєвий цикл земноводних</a:t>
              </a:r>
            </a:p>
          </p:txBody>
        </p:sp>
      </p:grpSp>
      <p:grpSp>
        <p:nvGrpSpPr>
          <p:cNvPr name="Group 43" id="43"/>
          <p:cNvGrpSpPr/>
          <p:nvPr/>
        </p:nvGrpSpPr>
        <p:grpSpPr>
          <a:xfrm rot="0">
            <a:off x="7180510" y="6128594"/>
            <a:ext cx="10168979" cy="14288"/>
            <a:chOff x="0" y="0"/>
            <a:chExt cx="13558638" cy="19050"/>
          </a:xfrm>
        </p:grpSpPr>
        <p:sp>
          <p:nvSpPr>
            <p:cNvPr name="Freeform 44" id="44"/>
            <p:cNvSpPr/>
            <p:nvPr/>
          </p:nvSpPr>
          <p:spPr>
            <a:xfrm flipH="false" flipV="false" rot="0">
              <a:off x="0" y="0"/>
              <a:ext cx="13558647" cy="19050"/>
            </a:xfrm>
            <a:custGeom>
              <a:avLst/>
              <a:gdLst/>
              <a:ahLst/>
              <a:cxnLst/>
              <a:rect r="r" b="b" t="t" l="l"/>
              <a:pathLst>
                <a:path h="19050" w="13558647">
                  <a:moveTo>
                    <a:pt x="0" y="9525"/>
                  </a:moveTo>
                  <a:cubicBezTo>
                    <a:pt x="0" y="4318"/>
                    <a:pt x="4318" y="0"/>
                    <a:pt x="9525" y="0"/>
                  </a:cubicBezTo>
                  <a:lnTo>
                    <a:pt x="13549122" y="0"/>
                  </a:lnTo>
                  <a:cubicBezTo>
                    <a:pt x="13554329" y="0"/>
                    <a:pt x="13558647" y="4318"/>
                    <a:pt x="13558647" y="9525"/>
                  </a:cubicBezTo>
                  <a:cubicBezTo>
                    <a:pt x="13558647" y="14732"/>
                    <a:pt x="13554329" y="19050"/>
                    <a:pt x="13549122" y="19050"/>
                  </a:cubicBezTo>
                  <a:lnTo>
                    <a:pt x="9525" y="19050"/>
                  </a:lnTo>
                  <a:cubicBezTo>
                    <a:pt x="4318" y="19050"/>
                    <a:pt x="0" y="14732"/>
                    <a:pt x="0" y="9525"/>
                  </a:cubicBezTo>
                  <a:close/>
                </a:path>
              </a:pathLst>
            </a:custGeom>
            <a:solidFill>
              <a:srgbClr val="C3D4CC"/>
            </a:solidFill>
          </p:spPr>
        </p:sp>
      </p:grpSp>
      <p:grpSp>
        <p:nvGrpSpPr>
          <p:cNvPr name="Group 45" id="45"/>
          <p:cNvGrpSpPr/>
          <p:nvPr/>
        </p:nvGrpSpPr>
        <p:grpSpPr>
          <a:xfrm rot="0">
            <a:off x="816471" y="6253014"/>
            <a:ext cx="8332291" cy="1361480"/>
            <a:chOff x="0" y="0"/>
            <a:chExt cx="11109722" cy="1815307"/>
          </a:xfrm>
        </p:grpSpPr>
        <p:sp>
          <p:nvSpPr>
            <p:cNvPr name="Freeform 46" id="46"/>
            <p:cNvSpPr/>
            <p:nvPr/>
          </p:nvSpPr>
          <p:spPr>
            <a:xfrm flipH="false" flipV="false" rot="0">
              <a:off x="6350" y="6350"/>
              <a:ext cx="11097006" cy="1802638"/>
            </a:xfrm>
            <a:custGeom>
              <a:avLst/>
              <a:gdLst/>
              <a:ahLst/>
              <a:cxnLst/>
              <a:rect r="r" b="b" t="t" l="l"/>
              <a:pathLst>
                <a:path h="1802638" w="11097006">
                  <a:moveTo>
                    <a:pt x="0" y="131445"/>
                  </a:moveTo>
                  <a:cubicBezTo>
                    <a:pt x="0" y="58801"/>
                    <a:pt x="59182" y="0"/>
                    <a:pt x="132207" y="0"/>
                  </a:cubicBezTo>
                  <a:lnTo>
                    <a:pt x="10964799" y="0"/>
                  </a:lnTo>
                  <a:cubicBezTo>
                    <a:pt x="11037824" y="0"/>
                    <a:pt x="11097006" y="58801"/>
                    <a:pt x="11097006" y="131445"/>
                  </a:cubicBezTo>
                  <a:lnTo>
                    <a:pt x="11097006" y="1671193"/>
                  </a:lnTo>
                  <a:cubicBezTo>
                    <a:pt x="11097006" y="1743837"/>
                    <a:pt x="11037824" y="1802638"/>
                    <a:pt x="10964799" y="1802638"/>
                  </a:cubicBezTo>
                  <a:lnTo>
                    <a:pt x="132207" y="1802638"/>
                  </a:lnTo>
                  <a:cubicBezTo>
                    <a:pt x="59182" y="1802638"/>
                    <a:pt x="0" y="1743710"/>
                    <a:pt x="0" y="1671193"/>
                  </a:cubicBezTo>
                  <a:close/>
                </a:path>
              </a:pathLst>
            </a:custGeom>
            <a:solidFill>
              <a:srgbClr val="DDEEE6"/>
            </a:solidFill>
          </p:spPr>
        </p:sp>
        <p:sp>
          <p:nvSpPr>
            <p:cNvPr name="Freeform 47" id="47"/>
            <p:cNvSpPr/>
            <p:nvPr/>
          </p:nvSpPr>
          <p:spPr>
            <a:xfrm flipH="false" flipV="false" rot="0">
              <a:off x="0" y="0"/>
              <a:ext cx="11109706" cy="1815338"/>
            </a:xfrm>
            <a:custGeom>
              <a:avLst/>
              <a:gdLst/>
              <a:ahLst/>
              <a:cxnLst/>
              <a:rect r="r" b="b" t="t" l="l"/>
              <a:pathLst>
                <a:path h="1815338" w="11109706">
                  <a:moveTo>
                    <a:pt x="0" y="137795"/>
                  </a:moveTo>
                  <a:cubicBezTo>
                    <a:pt x="0" y="61595"/>
                    <a:pt x="62103" y="0"/>
                    <a:pt x="138557" y="0"/>
                  </a:cubicBezTo>
                  <a:lnTo>
                    <a:pt x="10971149" y="0"/>
                  </a:lnTo>
                  <a:lnTo>
                    <a:pt x="10971149" y="6350"/>
                  </a:lnTo>
                  <a:lnTo>
                    <a:pt x="10971149" y="0"/>
                  </a:lnTo>
                  <a:cubicBezTo>
                    <a:pt x="11047603" y="0"/>
                    <a:pt x="11109706" y="61595"/>
                    <a:pt x="11109706" y="137795"/>
                  </a:cubicBezTo>
                  <a:lnTo>
                    <a:pt x="11103356" y="137795"/>
                  </a:lnTo>
                  <a:lnTo>
                    <a:pt x="11109706" y="137795"/>
                  </a:lnTo>
                  <a:lnTo>
                    <a:pt x="11109706" y="1677543"/>
                  </a:lnTo>
                  <a:lnTo>
                    <a:pt x="11103356" y="1677543"/>
                  </a:lnTo>
                  <a:lnTo>
                    <a:pt x="11109706" y="1677543"/>
                  </a:lnTo>
                  <a:cubicBezTo>
                    <a:pt x="11109706" y="1753616"/>
                    <a:pt x="11047603" y="1815338"/>
                    <a:pt x="10971149" y="1815338"/>
                  </a:cubicBezTo>
                  <a:lnTo>
                    <a:pt x="10971149" y="1808988"/>
                  </a:lnTo>
                  <a:lnTo>
                    <a:pt x="10971149" y="1815338"/>
                  </a:lnTo>
                  <a:lnTo>
                    <a:pt x="138557" y="1815338"/>
                  </a:lnTo>
                  <a:lnTo>
                    <a:pt x="138557" y="1808988"/>
                  </a:lnTo>
                  <a:lnTo>
                    <a:pt x="138557" y="1815338"/>
                  </a:lnTo>
                  <a:cubicBezTo>
                    <a:pt x="62103" y="1815338"/>
                    <a:pt x="0" y="1753616"/>
                    <a:pt x="0" y="1677543"/>
                  </a:cubicBezTo>
                  <a:lnTo>
                    <a:pt x="0" y="137795"/>
                  </a:lnTo>
                  <a:lnTo>
                    <a:pt x="6350" y="137795"/>
                  </a:lnTo>
                  <a:lnTo>
                    <a:pt x="0" y="137795"/>
                  </a:lnTo>
                  <a:moveTo>
                    <a:pt x="12700" y="137795"/>
                  </a:moveTo>
                  <a:lnTo>
                    <a:pt x="12700" y="1677543"/>
                  </a:lnTo>
                  <a:lnTo>
                    <a:pt x="6350" y="1677543"/>
                  </a:lnTo>
                  <a:lnTo>
                    <a:pt x="12700" y="1677543"/>
                  </a:lnTo>
                  <a:cubicBezTo>
                    <a:pt x="12700" y="1746631"/>
                    <a:pt x="68961" y="1802638"/>
                    <a:pt x="138557" y="1802638"/>
                  </a:cubicBezTo>
                  <a:lnTo>
                    <a:pt x="10971149" y="1802638"/>
                  </a:lnTo>
                  <a:cubicBezTo>
                    <a:pt x="11040745" y="1802638"/>
                    <a:pt x="11097006" y="1746631"/>
                    <a:pt x="11097006" y="1677543"/>
                  </a:cubicBezTo>
                  <a:lnTo>
                    <a:pt x="11097006" y="137795"/>
                  </a:lnTo>
                  <a:cubicBezTo>
                    <a:pt x="11097006" y="68707"/>
                    <a:pt x="11040745" y="12700"/>
                    <a:pt x="10971149" y="12700"/>
                  </a:cubicBezTo>
                  <a:lnTo>
                    <a:pt x="138557" y="12700"/>
                  </a:lnTo>
                  <a:lnTo>
                    <a:pt x="138557" y="6350"/>
                  </a:lnTo>
                  <a:lnTo>
                    <a:pt x="138557" y="12700"/>
                  </a:lnTo>
                  <a:cubicBezTo>
                    <a:pt x="68961" y="12700"/>
                    <a:pt x="12700" y="68707"/>
                    <a:pt x="12700" y="137795"/>
                  </a:cubicBezTo>
                  <a:close/>
                </a:path>
              </a:pathLst>
            </a:custGeom>
            <a:solidFill>
              <a:srgbClr val="C3D4CC"/>
            </a:solidFill>
          </p:spPr>
        </p:sp>
      </p:grpSp>
      <p:sp>
        <p:nvSpPr>
          <p:cNvPr name="Freeform 48" id="48" descr="preencoded.png"/>
          <p:cNvSpPr/>
          <p:nvPr/>
        </p:nvSpPr>
        <p:spPr>
          <a:xfrm flipH="false" flipV="false" rot="0">
            <a:off x="4817566" y="6727477"/>
            <a:ext cx="329952" cy="412402"/>
          </a:xfrm>
          <a:custGeom>
            <a:avLst/>
            <a:gdLst/>
            <a:ahLst/>
            <a:cxnLst/>
            <a:rect r="r" b="b" t="t" l="l"/>
            <a:pathLst>
              <a:path h="412402" w="329952">
                <a:moveTo>
                  <a:pt x="0" y="0"/>
                </a:moveTo>
                <a:lnTo>
                  <a:pt x="329953" y="0"/>
                </a:lnTo>
                <a:lnTo>
                  <a:pt x="329953" y="412403"/>
                </a:lnTo>
                <a:lnTo>
                  <a:pt x="0" y="412403"/>
                </a:lnTo>
                <a:lnTo>
                  <a:pt x="0" y="0"/>
                </a:lnTo>
                <a:close/>
              </a:path>
            </a:pathLst>
          </a:custGeom>
          <a:blipFill>
            <a:blip r:embed="rId6"/>
            <a:stretch>
              <a:fillRect l="-867" t="0" r="-867" b="0"/>
            </a:stretch>
          </a:blipFill>
        </p:spPr>
      </p:sp>
      <p:grpSp>
        <p:nvGrpSpPr>
          <p:cNvPr name="Group 49" id="49"/>
          <p:cNvGrpSpPr/>
          <p:nvPr/>
        </p:nvGrpSpPr>
        <p:grpSpPr>
          <a:xfrm rot="0">
            <a:off x="9378554" y="6492329"/>
            <a:ext cx="3280916" cy="366564"/>
            <a:chOff x="0" y="0"/>
            <a:chExt cx="4374555" cy="488752"/>
          </a:xfrm>
        </p:grpSpPr>
        <p:sp>
          <p:nvSpPr>
            <p:cNvPr name="Freeform 50" id="50"/>
            <p:cNvSpPr/>
            <p:nvPr/>
          </p:nvSpPr>
          <p:spPr>
            <a:xfrm flipH="false" flipV="false" rot="0">
              <a:off x="0" y="0"/>
              <a:ext cx="4374555" cy="488752"/>
            </a:xfrm>
            <a:custGeom>
              <a:avLst/>
              <a:gdLst/>
              <a:ahLst/>
              <a:cxnLst/>
              <a:rect r="r" b="b" t="t" l="l"/>
              <a:pathLst>
                <a:path h="488752" w="4374555">
                  <a:moveTo>
                    <a:pt x="0" y="0"/>
                  </a:moveTo>
                  <a:lnTo>
                    <a:pt x="4374555" y="0"/>
                  </a:lnTo>
                  <a:lnTo>
                    <a:pt x="4374555" y="488752"/>
                  </a:lnTo>
                  <a:lnTo>
                    <a:pt x="0" y="488752"/>
                  </a:lnTo>
                  <a:close/>
                </a:path>
              </a:pathLst>
            </a:custGeom>
            <a:solidFill>
              <a:srgbClr val="000000">
                <a:alpha val="0"/>
              </a:srgbClr>
            </a:solidFill>
          </p:spPr>
        </p:sp>
        <p:sp>
          <p:nvSpPr>
            <p:cNvPr name="TextBox 51" id="51"/>
            <p:cNvSpPr txBox="true"/>
            <p:nvPr/>
          </p:nvSpPr>
          <p:spPr>
            <a:xfrm>
              <a:off x="0" y="-28575"/>
              <a:ext cx="4374555" cy="517327"/>
            </a:xfrm>
            <a:prstGeom prst="rect">
              <a:avLst/>
            </a:prstGeom>
          </p:spPr>
          <p:txBody>
            <a:bodyPr anchor="t" rtlCol="false" tIns="0" lIns="0" bIns="0" rIns="0"/>
            <a:lstStyle/>
            <a:p>
              <a:pPr algn="l">
                <a:lnSpc>
                  <a:spcPts val="2875"/>
                </a:lnSpc>
              </a:pPr>
              <a:r>
                <a:rPr lang="en-US" sz="2249" b="true">
                  <a:solidFill>
                    <a:srgbClr val="3B4E4E"/>
                  </a:solidFill>
                  <a:latin typeface="Arimo Bold"/>
                  <a:ea typeface="Arimo Bold"/>
                  <a:cs typeface="Arimo Bold"/>
                  <a:sym typeface="Arimo Bold"/>
                </a:rPr>
                <a:t>Хвороби та паразити</a:t>
              </a:r>
            </a:p>
          </p:txBody>
        </p:sp>
      </p:grpSp>
      <p:grpSp>
        <p:nvGrpSpPr>
          <p:cNvPr name="Group 52" id="52"/>
          <p:cNvGrpSpPr/>
          <p:nvPr/>
        </p:nvGrpSpPr>
        <p:grpSpPr>
          <a:xfrm rot="0">
            <a:off x="9378554" y="6999685"/>
            <a:ext cx="6899673" cy="375494"/>
            <a:chOff x="0" y="0"/>
            <a:chExt cx="9199563" cy="500658"/>
          </a:xfrm>
        </p:grpSpPr>
        <p:sp>
          <p:nvSpPr>
            <p:cNvPr name="Freeform 53" id="53"/>
            <p:cNvSpPr/>
            <p:nvPr/>
          </p:nvSpPr>
          <p:spPr>
            <a:xfrm flipH="false" flipV="false" rot="0">
              <a:off x="0" y="0"/>
              <a:ext cx="9199563" cy="500658"/>
            </a:xfrm>
            <a:custGeom>
              <a:avLst/>
              <a:gdLst/>
              <a:ahLst/>
              <a:cxnLst/>
              <a:rect r="r" b="b" t="t" l="l"/>
              <a:pathLst>
                <a:path h="500658" w="9199563">
                  <a:moveTo>
                    <a:pt x="0" y="0"/>
                  </a:moveTo>
                  <a:lnTo>
                    <a:pt x="9199563" y="0"/>
                  </a:lnTo>
                  <a:lnTo>
                    <a:pt x="9199563" y="500658"/>
                  </a:lnTo>
                  <a:lnTo>
                    <a:pt x="0" y="500658"/>
                  </a:lnTo>
                  <a:close/>
                </a:path>
              </a:pathLst>
            </a:custGeom>
            <a:solidFill>
              <a:srgbClr val="000000">
                <a:alpha val="0"/>
              </a:srgbClr>
            </a:solidFill>
          </p:spPr>
        </p:sp>
        <p:sp>
          <p:nvSpPr>
            <p:cNvPr name="TextBox 54" id="54"/>
            <p:cNvSpPr txBox="true"/>
            <p:nvPr/>
          </p:nvSpPr>
          <p:spPr>
            <a:xfrm>
              <a:off x="0" y="-123825"/>
              <a:ext cx="9199563" cy="624483"/>
            </a:xfrm>
            <a:prstGeom prst="rect">
              <a:avLst/>
            </a:prstGeom>
          </p:spPr>
          <p:txBody>
            <a:bodyPr anchor="t" rtlCol="false" tIns="0" lIns="0" bIns="0" rIns="0"/>
            <a:lstStyle/>
            <a:p>
              <a:pPr algn="l">
                <a:lnSpc>
                  <a:spcPts val="2937"/>
                </a:lnSpc>
              </a:pPr>
              <a:r>
                <a:rPr lang="en-US" sz="1812">
                  <a:solidFill>
                    <a:srgbClr val="3B4E4E"/>
                  </a:solidFill>
                  <a:latin typeface="Overpass Light"/>
                  <a:ea typeface="Overpass Light"/>
                  <a:cs typeface="Overpass Light"/>
                  <a:sym typeface="Overpass Light"/>
                </a:rPr>
                <a:t>Грибкові інфекції спричиняють масову загибель земноводних</a:t>
              </a:r>
            </a:p>
          </p:txBody>
        </p:sp>
      </p:grpSp>
      <p:grpSp>
        <p:nvGrpSpPr>
          <p:cNvPr name="Group 55" id="55"/>
          <p:cNvGrpSpPr/>
          <p:nvPr/>
        </p:nvGrpSpPr>
        <p:grpSpPr>
          <a:xfrm rot="0">
            <a:off x="821234" y="7873602"/>
            <a:ext cx="16645532" cy="750986"/>
            <a:chOff x="0" y="0"/>
            <a:chExt cx="22194043" cy="1001315"/>
          </a:xfrm>
        </p:grpSpPr>
        <p:sp>
          <p:nvSpPr>
            <p:cNvPr name="Freeform 56" id="56"/>
            <p:cNvSpPr/>
            <p:nvPr/>
          </p:nvSpPr>
          <p:spPr>
            <a:xfrm flipH="false" flipV="false" rot="0">
              <a:off x="0" y="0"/>
              <a:ext cx="22194044" cy="1001315"/>
            </a:xfrm>
            <a:custGeom>
              <a:avLst/>
              <a:gdLst/>
              <a:ahLst/>
              <a:cxnLst/>
              <a:rect r="r" b="b" t="t" l="l"/>
              <a:pathLst>
                <a:path h="1001315" w="22194044">
                  <a:moveTo>
                    <a:pt x="0" y="0"/>
                  </a:moveTo>
                  <a:lnTo>
                    <a:pt x="22194044" y="0"/>
                  </a:lnTo>
                  <a:lnTo>
                    <a:pt x="22194044" y="1001315"/>
                  </a:lnTo>
                  <a:lnTo>
                    <a:pt x="0" y="1001315"/>
                  </a:lnTo>
                  <a:close/>
                </a:path>
              </a:pathLst>
            </a:custGeom>
            <a:solidFill>
              <a:srgbClr val="000000">
                <a:alpha val="0"/>
              </a:srgbClr>
            </a:solidFill>
          </p:spPr>
        </p:sp>
        <p:sp>
          <p:nvSpPr>
            <p:cNvPr name="TextBox 57" id="57"/>
            <p:cNvSpPr txBox="true"/>
            <p:nvPr/>
          </p:nvSpPr>
          <p:spPr>
            <a:xfrm>
              <a:off x="0" y="-123825"/>
              <a:ext cx="22194043" cy="1125140"/>
            </a:xfrm>
            <a:prstGeom prst="rect">
              <a:avLst/>
            </a:prstGeom>
          </p:spPr>
          <p:txBody>
            <a:bodyPr anchor="t" rtlCol="false" tIns="0" lIns="0" bIns="0" rIns="0"/>
            <a:lstStyle/>
            <a:p>
              <a:pPr algn="l">
                <a:lnSpc>
                  <a:spcPts val="2937"/>
                </a:lnSpc>
              </a:pPr>
              <a:r>
                <a:rPr lang="en-US" sz="1812">
                  <a:solidFill>
                    <a:srgbClr val="3B4E4E"/>
                  </a:solidFill>
                  <a:latin typeface="Overpass Light"/>
                  <a:ea typeface="Overpass Light"/>
                  <a:cs typeface="Overpass Light"/>
                  <a:sym typeface="Overpass Light"/>
                </a:rPr>
                <a:t>Згідно з дослідженнями Міжнародного союзу охорони природи (IUCN), близько 40% усіх видів земноводних у світі знаходяться під загрозою зникнення. Це найвищий показник серед усіх груп хребетних тварин, що викликає серйозне занепокоєння вчених.</a:t>
              </a:r>
            </a:p>
          </p:txBody>
        </p:sp>
      </p:grpSp>
      <p:grpSp>
        <p:nvGrpSpPr>
          <p:cNvPr name="Group 58" id="58"/>
          <p:cNvGrpSpPr/>
          <p:nvPr/>
        </p:nvGrpSpPr>
        <p:grpSpPr>
          <a:xfrm rot="0">
            <a:off x="821234" y="8888462"/>
            <a:ext cx="16645532" cy="750986"/>
            <a:chOff x="0" y="0"/>
            <a:chExt cx="22194043" cy="1001315"/>
          </a:xfrm>
        </p:grpSpPr>
        <p:sp>
          <p:nvSpPr>
            <p:cNvPr name="Freeform 59" id="59"/>
            <p:cNvSpPr/>
            <p:nvPr/>
          </p:nvSpPr>
          <p:spPr>
            <a:xfrm flipH="false" flipV="false" rot="0">
              <a:off x="0" y="0"/>
              <a:ext cx="22194044" cy="1001315"/>
            </a:xfrm>
            <a:custGeom>
              <a:avLst/>
              <a:gdLst/>
              <a:ahLst/>
              <a:cxnLst/>
              <a:rect r="r" b="b" t="t" l="l"/>
              <a:pathLst>
                <a:path h="1001315" w="22194044">
                  <a:moveTo>
                    <a:pt x="0" y="0"/>
                  </a:moveTo>
                  <a:lnTo>
                    <a:pt x="22194044" y="0"/>
                  </a:lnTo>
                  <a:lnTo>
                    <a:pt x="22194044" y="1001315"/>
                  </a:lnTo>
                  <a:lnTo>
                    <a:pt x="0" y="1001315"/>
                  </a:lnTo>
                  <a:close/>
                </a:path>
              </a:pathLst>
            </a:custGeom>
            <a:solidFill>
              <a:srgbClr val="000000">
                <a:alpha val="0"/>
              </a:srgbClr>
            </a:solidFill>
          </p:spPr>
        </p:sp>
        <p:sp>
          <p:nvSpPr>
            <p:cNvPr name="TextBox 60" id="60"/>
            <p:cNvSpPr txBox="true"/>
            <p:nvPr/>
          </p:nvSpPr>
          <p:spPr>
            <a:xfrm>
              <a:off x="0" y="-123825"/>
              <a:ext cx="22194043" cy="1125140"/>
            </a:xfrm>
            <a:prstGeom prst="rect">
              <a:avLst/>
            </a:prstGeom>
          </p:spPr>
          <p:txBody>
            <a:bodyPr anchor="t" rtlCol="false" tIns="0" lIns="0" bIns="0" rIns="0"/>
            <a:lstStyle/>
            <a:p>
              <a:pPr algn="l">
                <a:lnSpc>
                  <a:spcPts val="2937"/>
                </a:lnSpc>
              </a:pPr>
              <a:r>
                <a:rPr lang="en-US" sz="1812">
                  <a:solidFill>
                    <a:srgbClr val="3B4E4E"/>
                  </a:solidFill>
                  <a:latin typeface="Overpass Light"/>
                  <a:ea typeface="Overpass Light"/>
                  <a:cs typeface="Overpass Light"/>
                  <a:sym typeface="Overpass Light"/>
                </a:rPr>
                <a:t>Особливу тривогу викликає хітридіомікоз – грибкове захворювання, яке з 1980-х років призвело до різкого скорочення або вимирання понад 200 видів жаб у всьому світі.</a:t>
              </a:r>
            </a:p>
          </p:txBody>
        </p:sp>
      </p:grpSp>
    </p:spTree>
  </p:cSld>
  <p:clrMapOvr>
    <a:masterClrMapping/>
  </p:clrMapOvr>
  <p:transition spd="fast">
    <p:circle/>
  </p:transition>
</p:sld>
</file>

<file path=ppt/slides/slide10.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0" y="0"/>
            <a:ext cx="18288000" cy="10287000"/>
            <a:chOff x="0" y="0"/>
            <a:chExt cx="24384000" cy="13716000"/>
          </a:xfrm>
        </p:grpSpPr>
        <p:sp>
          <p:nvSpPr>
            <p:cNvPr name="Freeform 3" id="3"/>
            <p:cNvSpPr/>
            <p:nvPr/>
          </p:nvSpPr>
          <p:spPr>
            <a:xfrm flipH="false" flipV="false" rot="0">
              <a:off x="0" y="0"/>
              <a:ext cx="24384000" cy="13716000"/>
            </a:xfrm>
            <a:custGeom>
              <a:avLst/>
              <a:gdLst/>
              <a:ahLst/>
              <a:cxnLst/>
              <a:rect r="r" b="b" t="t" l="l"/>
              <a:pathLst>
                <a:path h="13716000" w="24384000">
                  <a:moveTo>
                    <a:pt x="0" y="0"/>
                  </a:moveTo>
                  <a:lnTo>
                    <a:pt x="24384000" y="0"/>
                  </a:lnTo>
                  <a:lnTo>
                    <a:pt x="24384000" y="13716000"/>
                  </a:lnTo>
                  <a:lnTo>
                    <a:pt x="0" y="13716000"/>
                  </a:lnTo>
                  <a:close/>
                </a:path>
              </a:pathLst>
            </a:custGeom>
            <a:solidFill>
              <a:srgbClr val="F9F4BE"/>
            </a:solidFill>
          </p:spPr>
        </p:sp>
      </p:grpSp>
      <p:grpSp>
        <p:nvGrpSpPr>
          <p:cNvPr name="Group 4" id="4"/>
          <p:cNvGrpSpPr/>
          <p:nvPr/>
        </p:nvGrpSpPr>
        <p:grpSpPr>
          <a:xfrm rot="0">
            <a:off x="0" y="0"/>
            <a:ext cx="18288000" cy="10287000"/>
            <a:chOff x="0" y="0"/>
            <a:chExt cx="24384000" cy="13716000"/>
          </a:xfrm>
        </p:grpSpPr>
        <p:sp>
          <p:nvSpPr>
            <p:cNvPr name="Freeform 5" id="5"/>
            <p:cNvSpPr/>
            <p:nvPr/>
          </p:nvSpPr>
          <p:spPr>
            <a:xfrm flipH="false" flipV="false" rot="0">
              <a:off x="0" y="0"/>
              <a:ext cx="24384000" cy="13716000"/>
            </a:xfrm>
            <a:custGeom>
              <a:avLst/>
              <a:gdLst/>
              <a:ahLst/>
              <a:cxnLst/>
              <a:rect r="r" b="b" t="t" l="l"/>
              <a:pathLst>
                <a:path h="13716000" w="24384000">
                  <a:moveTo>
                    <a:pt x="0" y="0"/>
                  </a:moveTo>
                  <a:lnTo>
                    <a:pt x="24384000" y="0"/>
                  </a:lnTo>
                  <a:lnTo>
                    <a:pt x="24384000" y="13716000"/>
                  </a:lnTo>
                  <a:lnTo>
                    <a:pt x="0" y="13716000"/>
                  </a:lnTo>
                  <a:close/>
                </a:path>
              </a:pathLst>
            </a:custGeom>
            <a:solidFill>
              <a:srgbClr val="FFFDE6"/>
            </a:solidFill>
          </p:spPr>
        </p:sp>
      </p:grpSp>
      <p:grpSp>
        <p:nvGrpSpPr>
          <p:cNvPr name="Group 6" id="6"/>
          <p:cNvGrpSpPr/>
          <p:nvPr/>
        </p:nvGrpSpPr>
        <p:grpSpPr>
          <a:xfrm rot="0">
            <a:off x="992237" y="534541"/>
            <a:ext cx="14632037" cy="1132334"/>
            <a:chOff x="0" y="0"/>
            <a:chExt cx="19509383" cy="1509779"/>
          </a:xfrm>
        </p:grpSpPr>
        <p:sp>
          <p:nvSpPr>
            <p:cNvPr name="Freeform 7" id="7"/>
            <p:cNvSpPr/>
            <p:nvPr/>
          </p:nvSpPr>
          <p:spPr>
            <a:xfrm flipH="false" flipV="false" rot="0">
              <a:off x="0" y="0"/>
              <a:ext cx="19509383" cy="1509779"/>
            </a:xfrm>
            <a:custGeom>
              <a:avLst/>
              <a:gdLst/>
              <a:ahLst/>
              <a:cxnLst/>
              <a:rect r="r" b="b" t="t" l="l"/>
              <a:pathLst>
                <a:path h="1509779" w="19509383">
                  <a:moveTo>
                    <a:pt x="0" y="0"/>
                  </a:moveTo>
                  <a:lnTo>
                    <a:pt x="19509383" y="0"/>
                  </a:lnTo>
                  <a:lnTo>
                    <a:pt x="19509383" y="1509779"/>
                  </a:lnTo>
                  <a:lnTo>
                    <a:pt x="0" y="1509779"/>
                  </a:lnTo>
                  <a:close/>
                </a:path>
              </a:pathLst>
            </a:custGeom>
            <a:solidFill>
              <a:srgbClr val="000000">
                <a:alpha val="0"/>
              </a:srgbClr>
            </a:solidFill>
          </p:spPr>
        </p:sp>
        <p:sp>
          <p:nvSpPr>
            <p:cNvPr name="TextBox 8" id="8"/>
            <p:cNvSpPr txBox="true"/>
            <p:nvPr/>
          </p:nvSpPr>
          <p:spPr>
            <a:xfrm>
              <a:off x="0" y="-57150"/>
              <a:ext cx="19509383" cy="1566929"/>
            </a:xfrm>
            <a:prstGeom prst="rect">
              <a:avLst/>
            </a:prstGeom>
          </p:spPr>
          <p:txBody>
            <a:bodyPr anchor="t" rtlCol="false" tIns="0" lIns="0" bIns="0" rIns="0"/>
            <a:lstStyle/>
            <a:p>
              <a:pPr algn="l">
                <a:lnSpc>
                  <a:spcPts val="6937"/>
                </a:lnSpc>
              </a:pPr>
              <a:r>
                <a:rPr lang="en-US" sz="5562" b="true">
                  <a:solidFill>
                    <a:srgbClr val="233939"/>
                  </a:solidFill>
                  <a:latin typeface="Arimo Bold"/>
                  <a:ea typeface="Arimo Bold"/>
                  <a:cs typeface="Arimo Bold"/>
                  <a:sym typeface="Arimo Bold"/>
                </a:rPr>
                <a:t>Як відсвяткувати Всесвітній день жаби</a:t>
              </a:r>
            </a:p>
          </p:txBody>
        </p:sp>
      </p:grpSp>
      <p:sp>
        <p:nvSpPr>
          <p:cNvPr name="Freeform 9" id="9" descr="preencoded.png"/>
          <p:cNvSpPr/>
          <p:nvPr/>
        </p:nvSpPr>
        <p:spPr>
          <a:xfrm flipH="false" flipV="false" rot="0">
            <a:off x="992238" y="2283470"/>
            <a:ext cx="708720" cy="708720"/>
          </a:xfrm>
          <a:custGeom>
            <a:avLst/>
            <a:gdLst/>
            <a:ahLst/>
            <a:cxnLst/>
            <a:rect r="r" b="b" t="t" l="l"/>
            <a:pathLst>
              <a:path h="708720" w="708720">
                <a:moveTo>
                  <a:pt x="0" y="0"/>
                </a:moveTo>
                <a:lnTo>
                  <a:pt x="708719" y="0"/>
                </a:lnTo>
                <a:lnTo>
                  <a:pt x="708719" y="708720"/>
                </a:lnTo>
                <a:lnTo>
                  <a:pt x="0" y="708720"/>
                </a:lnTo>
                <a:lnTo>
                  <a:pt x="0" y="0"/>
                </a:lnTo>
                <a:close/>
              </a:path>
            </a:pathLst>
          </a:custGeom>
          <a:blipFill>
            <a:blip r:embed="rId3"/>
            <a:stretch>
              <a:fillRect l="0" t="0" r="0" b="0"/>
            </a:stretch>
          </a:blipFill>
        </p:spPr>
      </p:sp>
      <p:grpSp>
        <p:nvGrpSpPr>
          <p:cNvPr name="Group 10" id="10"/>
          <p:cNvGrpSpPr/>
          <p:nvPr/>
        </p:nvGrpSpPr>
        <p:grpSpPr>
          <a:xfrm rot="0">
            <a:off x="1984474" y="2233910"/>
            <a:ext cx="2764631" cy="442912"/>
            <a:chOff x="0" y="0"/>
            <a:chExt cx="3686175" cy="590550"/>
          </a:xfrm>
        </p:grpSpPr>
        <p:sp>
          <p:nvSpPr>
            <p:cNvPr name="Freeform 11" id="11"/>
            <p:cNvSpPr/>
            <p:nvPr/>
          </p:nvSpPr>
          <p:spPr>
            <a:xfrm flipH="false" flipV="false" rot="0">
              <a:off x="0" y="0"/>
              <a:ext cx="3686175" cy="590550"/>
            </a:xfrm>
            <a:custGeom>
              <a:avLst/>
              <a:gdLst/>
              <a:ahLst/>
              <a:cxnLst/>
              <a:rect r="r" b="b" t="t" l="l"/>
              <a:pathLst>
                <a:path h="590550" w="3686175">
                  <a:moveTo>
                    <a:pt x="0" y="0"/>
                  </a:moveTo>
                  <a:lnTo>
                    <a:pt x="3686175" y="0"/>
                  </a:lnTo>
                  <a:lnTo>
                    <a:pt x="3686175" y="590550"/>
                  </a:lnTo>
                  <a:lnTo>
                    <a:pt x="0" y="590550"/>
                  </a:lnTo>
                  <a:close/>
                </a:path>
              </a:pathLst>
            </a:custGeom>
            <a:solidFill>
              <a:srgbClr val="000000">
                <a:alpha val="0"/>
              </a:srgbClr>
            </a:solidFill>
          </p:spPr>
        </p:sp>
        <p:sp>
          <p:nvSpPr>
            <p:cNvPr name="TextBox 12" id="12"/>
            <p:cNvSpPr txBox="true"/>
            <p:nvPr/>
          </p:nvSpPr>
          <p:spPr>
            <a:xfrm>
              <a:off x="0" y="-38100"/>
              <a:ext cx="3686175" cy="628650"/>
            </a:xfrm>
            <a:prstGeom prst="rect">
              <a:avLst/>
            </a:prstGeom>
          </p:spPr>
          <p:txBody>
            <a:bodyPr anchor="t" rtlCol="false" tIns="0" lIns="0" bIns="0" rIns="0"/>
            <a:lstStyle/>
            <a:p>
              <a:pPr algn="l">
                <a:lnSpc>
                  <a:spcPts val="3437"/>
                </a:lnSpc>
              </a:pPr>
              <a:r>
                <a:rPr lang="en-US" sz="2750" b="true">
                  <a:solidFill>
                    <a:srgbClr val="3B4E4E"/>
                  </a:solidFill>
                  <a:latin typeface="Arimo Bold"/>
                  <a:ea typeface="Arimo Bold"/>
                  <a:cs typeface="Arimo Bold"/>
                  <a:sym typeface="Arimo Bold"/>
                </a:rPr>
                <a:t>Творчі заняття</a:t>
              </a:r>
            </a:p>
          </p:txBody>
        </p:sp>
      </p:grpSp>
      <p:grpSp>
        <p:nvGrpSpPr>
          <p:cNvPr name="Group 13" id="13"/>
          <p:cNvGrpSpPr/>
          <p:nvPr/>
        </p:nvGrpSpPr>
        <p:grpSpPr>
          <a:xfrm rot="0">
            <a:off x="1984474" y="2846934"/>
            <a:ext cx="2764631" cy="4536281"/>
            <a:chOff x="0" y="0"/>
            <a:chExt cx="3686175" cy="6048375"/>
          </a:xfrm>
        </p:grpSpPr>
        <p:sp>
          <p:nvSpPr>
            <p:cNvPr name="Freeform 14" id="14"/>
            <p:cNvSpPr/>
            <p:nvPr/>
          </p:nvSpPr>
          <p:spPr>
            <a:xfrm flipH="false" flipV="false" rot="0">
              <a:off x="0" y="0"/>
              <a:ext cx="3686175" cy="6048375"/>
            </a:xfrm>
            <a:custGeom>
              <a:avLst/>
              <a:gdLst/>
              <a:ahLst/>
              <a:cxnLst/>
              <a:rect r="r" b="b" t="t" l="l"/>
              <a:pathLst>
                <a:path h="6048375" w="3686175">
                  <a:moveTo>
                    <a:pt x="0" y="0"/>
                  </a:moveTo>
                  <a:lnTo>
                    <a:pt x="3686175" y="0"/>
                  </a:lnTo>
                  <a:lnTo>
                    <a:pt x="3686175" y="6048375"/>
                  </a:lnTo>
                  <a:lnTo>
                    <a:pt x="0" y="6048375"/>
                  </a:lnTo>
                  <a:close/>
                </a:path>
              </a:pathLst>
            </a:custGeom>
            <a:solidFill>
              <a:srgbClr val="000000">
                <a:alpha val="0"/>
              </a:srgbClr>
            </a:solidFill>
          </p:spPr>
        </p:sp>
        <p:sp>
          <p:nvSpPr>
            <p:cNvPr name="TextBox 15" id="15"/>
            <p:cNvSpPr txBox="true"/>
            <p:nvPr/>
          </p:nvSpPr>
          <p:spPr>
            <a:xfrm>
              <a:off x="0" y="-142875"/>
              <a:ext cx="3686175" cy="6191250"/>
            </a:xfrm>
            <a:prstGeom prst="rect">
              <a:avLst/>
            </a:prstGeom>
          </p:spPr>
          <p:txBody>
            <a:bodyPr anchor="t" rtlCol="false" tIns="0" lIns="0" bIns="0" rIns="0"/>
            <a:lstStyle/>
            <a:p>
              <a:pPr algn="l">
                <a:lnSpc>
                  <a:spcPts val="3562"/>
                </a:lnSpc>
              </a:pPr>
              <a:r>
                <a:rPr lang="en-US" sz="2187">
                  <a:solidFill>
                    <a:srgbClr val="3B4E4E"/>
                  </a:solidFill>
                  <a:latin typeface="Overpass Light"/>
                  <a:ea typeface="Overpass Light"/>
                  <a:cs typeface="Overpass Light"/>
                  <a:sym typeface="Overpass Light"/>
                </a:rPr>
                <a:t>Намалюйте жабу або зробіть її модель із кольорового паперу, пластиліну чи інших матеріалів. Організуйте виставку малюнків на тему "Жаби нашого краю".</a:t>
              </a:r>
            </a:p>
          </p:txBody>
        </p:sp>
      </p:grpSp>
      <p:sp>
        <p:nvSpPr>
          <p:cNvPr name="Freeform 16" id="16" descr="preencoded.png"/>
          <p:cNvSpPr/>
          <p:nvPr/>
        </p:nvSpPr>
        <p:spPr>
          <a:xfrm flipH="false" flipV="false" rot="0">
            <a:off x="5174308" y="2283470"/>
            <a:ext cx="708720" cy="708720"/>
          </a:xfrm>
          <a:custGeom>
            <a:avLst/>
            <a:gdLst/>
            <a:ahLst/>
            <a:cxnLst/>
            <a:rect r="r" b="b" t="t" l="l"/>
            <a:pathLst>
              <a:path h="708720" w="708720">
                <a:moveTo>
                  <a:pt x="0" y="0"/>
                </a:moveTo>
                <a:lnTo>
                  <a:pt x="708720" y="0"/>
                </a:lnTo>
                <a:lnTo>
                  <a:pt x="708720" y="708720"/>
                </a:lnTo>
                <a:lnTo>
                  <a:pt x="0" y="708720"/>
                </a:lnTo>
                <a:lnTo>
                  <a:pt x="0" y="0"/>
                </a:lnTo>
                <a:close/>
              </a:path>
            </a:pathLst>
          </a:custGeom>
          <a:blipFill>
            <a:blip r:embed="rId4"/>
            <a:stretch>
              <a:fillRect l="0" t="0" r="0" b="0"/>
            </a:stretch>
          </a:blipFill>
        </p:spPr>
      </p:sp>
      <p:grpSp>
        <p:nvGrpSpPr>
          <p:cNvPr name="Group 17" id="17"/>
          <p:cNvGrpSpPr/>
          <p:nvPr/>
        </p:nvGrpSpPr>
        <p:grpSpPr>
          <a:xfrm rot="0">
            <a:off x="6166545" y="2233910"/>
            <a:ext cx="2764780" cy="442912"/>
            <a:chOff x="0" y="0"/>
            <a:chExt cx="3686373" cy="590550"/>
          </a:xfrm>
        </p:grpSpPr>
        <p:sp>
          <p:nvSpPr>
            <p:cNvPr name="Freeform 18" id="18"/>
            <p:cNvSpPr/>
            <p:nvPr/>
          </p:nvSpPr>
          <p:spPr>
            <a:xfrm flipH="false" flipV="false" rot="0">
              <a:off x="0" y="0"/>
              <a:ext cx="3686373" cy="590550"/>
            </a:xfrm>
            <a:custGeom>
              <a:avLst/>
              <a:gdLst/>
              <a:ahLst/>
              <a:cxnLst/>
              <a:rect r="r" b="b" t="t" l="l"/>
              <a:pathLst>
                <a:path h="590550" w="3686373">
                  <a:moveTo>
                    <a:pt x="0" y="0"/>
                  </a:moveTo>
                  <a:lnTo>
                    <a:pt x="3686373" y="0"/>
                  </a:lnTo>
                  <a:lnTo>
                    <a:pt x="3686373" y="590550"/>
                  </a:lnTo>
                  <a:lnTo>
                    <a:pt x="0" y="590550"/>
                  </a:lnTo>
                  <a:close/>
                </a:path>
              </a:pathLst>
            </a:custGeom>
            <a:solidFill>
              <a:srgbClr val="000000">
                <a:alpha val="0"/>
              </a:srgbClr>
            </a:solidFill>
          </p:spPr>
        </p:sp>
        <p:sp>
          <p:nvSpPr>
            <p:cNvPr name="TextBox 19" id="19"/>
            <p:cNvSpPr txBox="true"/>
            <p:nvPr/>
          </p:nvSpPr>
          <p:spPr>
            <a:xfrm>
              <a:off x="0" y="-38100"/>
              <a:ext cx="3686373" cy="628650"/>
            </a:xfrm>
            <a:prstGeom prst="rect">
              <a:avLst/>
            </a:prstGeom>
          </p:spPr>
          <p:txBody>
            <a:bodyPr anchor="t" rtlCol="false" tIns="0" lIns="0" bIns="0" rIns="0"/>
            <a:lstStyle/>
            <a:p>
              <a:pPr algn="l">
                <a:lnSpc>
                  <a:spcPts val="3437"/>
                </a:lnSpc>
              </a:pPr>
              <a:r>
                <a:rPr lang="en-US" sz="2750" b="true">
                  <a:solidFill>
                    <a:srgbClr val="3B4E4E"/>
                  </a:solidFill>
                  <a:latin typeface="Arimo Bold"/>
                  <a:ea typeface="Arimo Bold"/>
                  <a:cs typeface="Arimo Bold"/>
                  <a:sym typeface="Arimo Bold"/>
                </a:rPr>
                <a:t>Читання казок</a:t>
              </a:r>
            </a:p>
          </p:txBody>
        </p:sp>
      </p:grpSp>
      <p:grpSp>
        <p:nvGrpSpPr>
          <p:cNvPr name="Group 20" id="20"/>
          <p:cNvGrpSpPr/>
          <p:nvPr/>
        </p:nvGrpSpPr>
        <p:grpSpPr>
          <a:xfrm rot="0">
            <a:off x="6166545" y="2846934"/>
            <a:ext cx="2764780" cy="4536281"/>
            <a:chOff x="0" y="0"/>
            <a:chExt cx="3686373" cy="6048375"/>
          </a:xfrm>
        </p:grpSpPr>
        <p:sp>
          <p:nvSpPr>
            <p:cNvPr name="Freeform 21" id="21"/>
            <p:cNvSpPr/>
            <p:nvPr/>
          </p:nvSpPr>
          <p:spPr>
            <a:xfrm flipH="false" flipV="false" rot="0">
              <a:off x="0" y="0"/>
              <a:ext cx="3686373" cy="6048375"/>
            </a:xfrm>
            <a:custGeom>
              <a:avLst/>
              <a:gdLst/>
              <a:ahLst/>
              <a:cxnLst/>
              <a:rect r="r" b="b" t="t" l="l"/>
              <a:pathLst>
                <a:path h="6048375" w="3686373">
                  <a:moveTo>
                    <a:pt x="0" y="0"/>
                  </a:moveTo>
                  <a:lnTo>
                    <a:pt x="3686373" y="0"/>
                  </a:lnTo>
                  <a:lnTo>
                    <a:pt x="3686373" y="6048375"/>
                  </a:lnTo>
                  <a:lnTo>
                    <a:pt x="0" y="6048375"/>
                  </a:lnTo>
                  <a:close/>
                </a:path>
              </a:pathLst>
            </a:custGeom>
            <a:solidFill>
              <a:srgbClr val="000000">
                <a:alpha val="0"/>
              </a:srgbClr>
            </a:solidFill>
          </p:spPr>
        </p:sp>
        <p:sp>
          <p:nvSpPr>
            <p:cNvPr name="TextBox 22" id="22"/>
            <p:cNvSpPr txBox="true"/>
            <p:nvPr/>
          </p:nvSpPr>
          <p:spPr>
            <a:xfrm>
              <a:off x="0" y="-142875"/>
              <a:ext cx="3686373" cy="6191250"/>
            </a:xfrm>
            <a:prstGeom prst="rect">
              <a:avLst/>
            </a:prstGeom>
          </p:spPr>
          <p:txBody>
            <a:bodyPr anchor="t" rtlCol="false" tIns="0" lIns="0" bIns="0" rIns="0"/>
            <a:lstStyle/>
            <a:p>
              <a:pPr algn="l">
                <a:lnSpc>
                  <a:spcPts val="3562"/>
                </a:lnSpc>
              </a:pPr>
              <a:r>
                <a:rPr lang="en-US" sz="2187">
                  <a:solidFill>
                    <a:srgbClr val="3B4E4E"/>
                  </a:solidFill>
                  <a:latin typeface="Overpass Light"/>
                  <a:ea typeface="Overpass Light"/>
                  <a:cs typeface="Overpass Light"/>
                  <a:sym typeface="Overpass Light"/>
                </a:rPr>
                <a:t>Прочитайте дітям казки про жаб, наприклад, "Царівну-жабу" або "Жабу-мандрівницю". Обговоріть, як жаби зображуються в народних казках різних країн.</a:t>
              </a:r>
            </a:p>
          </p:txBody>
        </p:sp>
      </p:grpSp>
      <p:sp>
        <p:nvSpPr>
          <p:cNvPr name="Freeform 23" id="23" descr="preencoded.png"/>
          <p:cNvSpPr/>
          <p:nvPr/>
        </p:nvSpPr>
        <p:spPr>
          <a:xfrm flipH="false" flipV="false" rot="0">
            <a:off x="9356526" y="2283470"/>
            <a:ext cx="708720" cy="708720"/>
          </a:xfrm>
          <a:custGeom>
            <a:avLst/>
            <a:gdLst/>
            <a:ahLst/>
            <a:cxnLst/>
            <a:rect r="r" b="b" t="t" l="l"/>
            <a:pathLst>
              <a:path h="708720" w="708720">
                <a:moveTo>
                  <a:pt x="0" y="0"/>
                </a:moveTo>
                <a:lnTo>
                  <a:pt x="708720" y="0"/>
                </a:lnTo>
                <a:lnTo>
                  <a:pt x="708720" y="708720"/>
                </a:lnTo>
                <a:lnTo>
                  <a:pt x="0" y="708720"/>
                </a:lnTo>
                <a:lnTo>
                  <a:pt x="0" y="0"/>
                </a:lnTo>
                <a:close/>
              </a:path>
            </a:pathLst>
          </a:custGeom>
          <a:blipFill>
            <a:blip r:embed="rId5"/>
            <a:stretch>
              <a:fillRect l="0" t="0" r="0" b="0"/>
            </a:stretch>
          </a:blipFill>
        </p:spPr>
      </p:sp>
      <p:grpSp>
        <p:nvGrpSpPr>
          <p:cNvPr name="Group 24" id="24"/>
          <p:cNvGrpSpPr/>
          <p:nvPr/>
        </p:nvGrpSpPr>
        <p:grpSpPr>
          <a:xfrm rot="0">
            <a:off x="10348764" y="2233910"/>
            <a:ext cx="2764780" cy="885825"/>
            <a:chOff x="0" y="0"/>
            <a:chExt cx="3686373" cy="1181100"/>
          </a:xfrm>
        </p:grpSpPr>
        <p:sp>
          <p:nvSpPr>
            <p:cNvPr name="Freeform 25" id="25"/>
            <p:cNvSpPr/>
            <p:nvPr/>
          </p:nvSpPr>
          <p:spPr>
            <a:xfrm flipH="false" flipV="false" rot="0">
              <a:off x="0" y="0"/>
              <a:ext cx="3686373" cy="1181100"/>
            </a:xfrm>
            <a:custGeom>
              <a:avLst/>
              <a:gdLst/>
              <a:ahLst/>
              <a:cxnLst/>
              <a:rect r="r" b="b" t="t" l="l"/>
              <a:pathLst>
                <a:path h="1181100" w="3686373">
                  <a:moveTo>
                    <a:pt x="0" y="0"/>
                  </a:moveTo>
                  <a:lnTo>
                    <a:pt x="3686373" y="0"/>
                  </a:lnTo>
                  <a:lnTo>
                    <a:pt x="3686373" y="1181100"/>
                  </a:lnTo>
                  <a:lnTo>
                    <a:pt x="0" y="1181100"/>
                  </a:lnTo>
                  <a:close/>
                </a:path>
              </a:pathLst>
            </a:custGeom>
            <a:solidFill>
              <a:srgbClr val="000000">
                <a:alpha val="0"/>
              </a:srgbClr>
            </a:solidFill>
          </p:spPr>
        </p:sp>
        <p:sp>
          <p:nvSpPr>
            <p:cNvPr name="TextBox 26" id="26"/>
            <p:cNvSpPr txBox="true"/>
            <p:nvPr/>
          </p:nvSpPr>
          <p:spPr>
            <a:xfrm>
              <a:off x="0" y="-38100"/>
              <a:ext cx="3686373" cy="1219200"/>
            </a:xfrm>
            <a:prstGeom prst="rect">
              <a:avLst/>
            </a:prstGeom>
          </p:spPr>
          <p:txBody>
            <a:bodyPr anchor="t" rtlCol="false" tIns="0" lIns="0" bIns="0" rIns="0"/>
            <a:lstStyle/>
            <a:p>
              <a:pPr algn="l">
                <a:lnSpc>
                  <a:spcPts val="3437"/>
                </a:lnSpc>
              </a:pPr>
              <a:r>
                <a:rPr lang="en-US" sz="2750" b="true">
                  <a:solidFill>
                    <a:srgbClr val="3B4E4E"/>
                  </a:solidFill>
                  <a:latin typeface="Arimo Bold"/>
                  <a:ea typeface="Arimo Bold"/>
                  <a:cs typeface="Arimo Bold"/>
                  <a:sym typeface="Arimo Bold"/>
                </a:rPr>
                <a:t>Міні-дослідження</a:t>
              </a:r>
            </a:p>
          </p:txBody>
        </p:sp>
      </p:grpSp>
      <p:grpSp>
        <p:nvGrpSpPr>
          <p:cNvPr name="Group 27" id="27"/>
          <p:cNvGrpSpPr/>
          <p:nvPr/>
        </p:nvGrpSpPr>
        <p:grpSpPr>
          <a:xfrm rot="0">
            <a:off x="10348764" y="3289846"/>
            <a:ext cx="2764780" cy="4989910"/>
            <a:chOff x="0" y="0"/>
            <a:chExt cx="3686373" cy="6653213"/>
          </a:xfrm>
        </p:grpSpPr>
        <p:sp>
          <p:nvSpPr>
            <p:cNvPr name="Freeform 28" id="28"/>
            <p:cNvSpPr/>
            <p:nvPr/>
          </p:nvSpPr>
          <p:spPr>
            <a:xfrm flipH="false" flipV="false" rot="0">
              <a:off x="0" y="0"/>
              <a:ext cx="3686373" cy="6653213"/>
            </a:xfrm>
            <a:custGeom>
              <a:avLst/>
              <a:gdLst/>
              <a:ahLst/>
              <a:cxnLst/>
              <a:rect r="r" b="b" t="t" l="l"/>
              <a:pathLst>
                <a:path h="6653213" w="3686373">
                  <a:moveTo>
                    <a:pt x="0" y="0"/>
                  </a:moveTo>
                  <a:lnTo>
                    <a:pt x="3686373" y="0"/>
                  </a:lnTo>
                  <a:lnTo>
                    <a:pt x="3686373" y="6653213"/>
                  </a:lnTo>
                  <a:lnTo>
                    <a:pt x="0" y="6653213"/>
                  </a:lnTo>
                  <a:close/>
                </a:path>
              </a:pathLst>
            </a:custGeom>
            <a:solidFill>
              <a:srgbClr val="000000">
                <a:alpha val="0"/>
              </a:srgbClr>
            </a:solidFill>
          </p:spPr>
        </p:sp>
        <p:sp>
          <p:nvSpPr>
            <p:cNvPr name="TextBox 29" id="29"/>
            <p:cNvSpPr txBox="true"/>
            <p:nvPr/>
          </p:nvSpPr>
          <p:spPr>
            <a:xfrm>
              <a:off x="0" y="-142875"/>
              <a:ext cx="3686373" cy="6796088"/>
            </a:xfrm>
            <a:prstGeom prst="rect">
              <a:avLst/>
            </a:prstGeom>
          </p:spPr>
          <p:txBody>
            <a:bodyPr anchor="t" rtlCol="false" tIns="0" lIns="0" bIns="0" rIns="0"/>
            <a:lstStyle/>
            <a:p>
              <a:pPr algn="l">
                <a:lnSpc>
                  <a:spcPts val="3562"/>
                </a:lnSpc>
              </a:pPr>
              <a:r>
                <a:rPr lang="en-US" sz="2187">
                  <a:solidFill>
                    <a:srgbClr val="3B4E4E"/>
                  </a:solidFill>
                  <a:latin typeface="Overpass Light"/>
                  <a:ea typeface="Overpass Light"/>
                  <a:cs typeface="Overpass Light"/>
                  <a:sym typeface="Overpass Light"/>
                </a:rPr>
                <a:t>Дізнайтеся, які види жаб живуть у вашій місцевості. Якщо можливо, організуйте екскурсію до найближчої водойми, щоб спостерігати за жабами в природних умовах.</a:t>
              </a:r>
            </a:p>
          </p:txBody>
        </p:sp>
      </p:grpSp>
      <p:sp>
        <p:nvSpPr>
          <p:cNvPr name="Freeform 30" id="30" descr="preencoded.png"/>
          <p:cNvSpPr/>
          <p:nvPr/>
        </p:nvSpPr>
        <p:spPr>
          <a:xfrm flipH="false" flipV="false" rot="0">
            <a:off x="13538746" y="2283470"/>
            <a:ext cx="708720" cy="708720"/>
          </a:xfrm>
          <a:custGeom>
            <a:avLst/>
            <a:gdLst/>
            <a:ahLst/>
            <a:cxnLst/>
            <a:rect r="r" b="b" t="t" l="l"/>
            <a:pathLst>
              <a:path h="708720" w="708720">
                <a:moveTo>
                  <a:pt x="0" y="0"/>
                </a:moveTo>
                <a:lnTo>
                  <a:pt x="708720" y="0"/>
                </a:lnTo>
                <a:lnTo>
                  <a:pt x="708720" y="708720"/>
                </a:lnTo>
                <a:lnTo>
                  <a:pt x="0" y="708720"/>
                </a:lnTo>
                <a:lnTo>
                  <a:pt x="0" y="0"/>
                </a:lnTo>
                <a:close/>
              </a:path>
            </a:pathLst>
          </a:custGeom>
          <a:blipFill>
            <a:blip r:embed="rId6"/>
            <a:stretch>
              <a:fillRect l="0" t="0" r="0" b="0"/>
            </a:stretch>
          </a:blipFill>
        </p:spPr>
      </p:sp>
      <p:grpSp>
        <p:nvGrpSpPr>
          <p:cNvPr name="Group 31" id="31"/>
          <p:cNvGrpSpPr/>
          <p:nvPr/>
        </p:nvGrpSpPr>
        <p:grpSpPr>
          <a:xfrm rot="0">
            <a:off x="14530982" y="2233910"/>
            <a:ext cx="2764780" cy="442912"/>
            <a:chOff x="0" y="0"/>
            <a:chExt cx="3686373" cy="590550"/>
          </a:xfrm>
        </p:grpSpPr>
        <p:sp>
          <p:nvSpPr>
            <p:cNvPr name="Freeform 32" id="32"/>
            <p:cNvSpPr/>
            <p:nvPr/>
          </p:nvSpPr>
          <p:spPr>
            <a:xfrm flipH="false" flipV="false" rot="0">
              <a:off x="0" y="0"/>
              <a:ext cx="3686373" cy="590550"/>
            </a:xfrm>
            <a:custGeom>
              <a:avLst/>
              <a:gdLst/>
              <a:ahLst/>
              <a:cxnLst/>
              <a:rect r="r" b="b" t="t" l="l"/>
              <a:pathLst>
                <a:path h="590550" w="3686373">
                  <a:moveTo>
                    <a:pt x="0" y="0"/>
                  </a:moveTo>
                  <a:lnTo>
                    <a:pt x="3686373" y="0"/>
                  </a:lnTo>
                  <a:lnTo>
                    <a:pt x="3686373" y="590550"/>
                  </a:lnTo>
                  <a:lnTo>
                    <a:pt x="0" y="590550"/>
                  </a:lnTo>
                  <a:close/>
                </a:path>
              </a:pathLst>
            </a:custGeom>
            <a:solidFill>
              <a:srgbClr val="000000">
                <a:alpha val="0"/>
              </a:srgbClr>
            </a:solidFill>
          </p:spPr>
        </p:sp>
        <p:sp>
          <p:nvSpPr>
            <p:cNvPr name="TextBox 33" id="33"/>
            <p:cNvSpPr txBox="true"/>
            <p:nvPr/>
          </p:nvSpPr>
          <p:spPr>
            <a:xfrm>
              <a:off x="0" y="-38100"/>
              <a:ext cx="3686373" cy="628650"/>
            </a:xfrm>
            <a:prstGeom prst="rect">
              <a:avLst/>
            </a:prstGeom>
          </p:spPr>
          <p:txBody>
            <a:bodyPr anchor="t" rtlCol="false" tIns="0" lIns="0" bIns="0" rIns="0"/>
            <a:lstStyle/>
            <a:p>
              <a:pPr algn="l">
                <a:lnSpc>
                  <a:spcPts val="3437"/>
                </a:lnSpc>
              </a:pPr>
              <a:r>
                <a:rPr lang="en-US" sz="2750" b="true">
                  <a:solidFill>
                    <a:srgbClr val="3B4E4E"/>
                  </a:solidFill>
                  <a:latin typeface="Arimo Bold"/>
                  <a:ea typeface="Arimo Bold"/>
                  <a:cs typeface="Arimo Bold"/>
                  <a:sym typeface="Arimo Bold"/>
                </a:rPr>
                <a:t>Еко-акція</a:t>
              </a:r>
            </a:p>
          </p:txBody>
        </p:sp>
      </p:grpSp>
      <p:grpSp>
        <p:nvGrpSpPr>
          <p:cNvPr name="Group 34" id="34"/>
          <p:cNvGrpSpPr/>
          <p:nvPr/>
        </p:nvGrpSpPr>
        <p:grpSpPr>
          <a:xfrm rot="0">
            <a:off x="14530982" y="2846934"/>
            <a:ext cx="2764780" cy="4989910"/>
            <a:chOff x="0" y="0"/>
            <a:chExt cx="3686373" cy="6653213"/>
          </a:xfrm>
        </p:grpSpPr>
        <p:sp>
          <p:nvSpPr>
            <p:cNvPr name="Freeform 35" id="35"/>
            <p:cNvSpPr/>
            <p:nvPr/>
          </p:nvSpPr>
          <p:spPr>
            <a:xfrm flipH="false" flipV="false" rot="0">
              <a:off x="0" y="0"/>
              <a:ext cx="3686373" cy="6653213"/>
            </a:xfrm>
            <a:custGeom>
              <a:avLst/>
              <a:gdLst/>
              <a:ahLst/>
              <a:cxnLst/>
              <a:rect r="r" b="b" t="t" l="l"/>
              <a:pathLst>
                <a:path h="6653213" w="3686373">
                  <a:moveTo>
                    <a:pt x="0" y="0"/>
                  </a:moveTo>
                  <a:lnTo>
                    <a:pt x="3686373" y="0"/>
                  </a:lnTo>
                  <a:lnTo>
                    <a:pt x="3686373" y="6653213"/>
                  </a:lnTo>
                  <a:lnTo>
                    <a:pt x="0" y="6653213"/>
                  </a:lnTo>
                  <a:close/>
                </a:path>
              </a:pathLst>
            </a:custGeom>
            <a:solidFill>
              <a:srgbClr val="000000">
                <a:alpha val="0"/>
              </a:srgbClr>
            </a:solidFill>
          </p:spPr>
        </p:sp>
        <p:sp>
          <p:nvSpPr>
            <p:cNvPr name="TextBox 36" id="36"/>
            <p:cNvSpPr txBox="true"/>
            <p:nvPr/>
          </p:nvSpPr>
          <p:spPr>
            <a:xfrm>
              <a:off x="0" y="-142875"/>
              <a:ext cx="3686373" cy="6796088"/>
            </a:xfrm>
            <a:prstGeom prst="rect">
              <a:avLst/>
            </a:prstGeom>
          </p:spPr>
          <p:txBody>
            <a:bodyPr anchor="t" rtlCol="false" tIns="0" lIns="0" bIns="0" rIns="0"/>
            <a:lstStyle/>
            <a:p>
              <a:pPr algn="l">
                <a:lnSpc>
                  <a:spcPts val="3562"/>
                </a:lnSpc>
              </a:pPr>
              <a:r>
                <a:rPr lang="en-US" sz="2187">
                  <a:solidFill>
                    <a:srgbClr val="3B4E4E"/>
                  </a:solidFill>
                  <a:latin typeface="Overpass Light"/>
                  <a:ea typeface="Overpass Light"/>
                  <a:cs typeface="Overpass Light"/>
                  <a:sym typeface="Overpass Light"/>
                </a:rPr>
                <a:t>Організуйте прибирання берегів річки чи озера від сміття, щоб покращити умови життя для місцевих земноводних. Розкажіть дітям про важливість збереження чистоти водойм.</a:t>
              </a:r>
            </a:p>
          </p:txBody>
        </p:sp>
      </p:grpSp>
      <p:grpSp>
        <p:nvGrpSpPr>
          <p:cNvPr name="Group 37" id="37"/>
          <p:cNvGrpSpPr/>
          <p:nvPr/>
        </p:nvGrpSpPr>
        <p:grpSpPr>
          <a:xfrm rot="0">
            <a:off x="992238" y="8598694"/>
            <a:ext cx="16303526" cy="907256"/>
            <a:chOff x="0" y="0"/>
            <a:chExt cx="21738035" cy="1209675"/>
          </a:xfrm>
        </p:grpSpPr>
        <p:sp>
          <p:nvSpPr>
            <p:cNvPr name="Freeform 38" id="38"/>
            <p:cNvSpPr/>
            <p:nvPr/>
          </p:nvSpPr>
          <p:spPr>
            <a:xfrm flipH="false" flipV="false" rot="0">
              <a:off x="0" y="0"/>
              <a:ext cx="21738034" cy="1209675"/>
            </a:xfrm>
            <a:custGeom>
              <a:avLst/>
              <a:gdLst/>
              <a:ahLst/>
              <a:cxnLst/>
              <a:rect r="r" b="b" t="t" l="l"/>
              <a:pathLst>
                <a:path h="1209675" w="21738034">
                  <a:moveTo>
                    <a:pt x="0" y="0"/>
                  </a:moveTo>
                  <a:lnTo>
                    <a:pt x="21738034" y="0"/>
                  </a:lnTo>
                  <a:lnTo>
                    <a:pt x="21738034" y="1209675"/>
                  </a:lnTo>
                  <a:lnTo>
                    <a:pt x="0" y="1209675"/>
                  </a:lnTo>
                  <a:close/>
                </a:path>
              </a:pathLst>
            </a:custGeom>
            <a:solidFill>
              <a:srgbClr val="000000">
                <a:alpha val="0"/>
              </a:srgbClr>
            </a:solidFill>
          </p:spPr>
        </p:sp>
        <p:sp>
          <p:nvSpPr>
            <p:cNvPr name="TextBox 39" id="39"/>
            <p:cNvSpPr txBox="true"/>
            <p:nvPr/>
          </p:nvSpPr>
          <p:spPr>
            <a:xfrm>
              <a:off x="0" y="-142875"/>
              <a:ext cx="21738035" cy="1352550"/>
            </a:xfrm>
            <a:prstGeom prst="rect">
              <a:avLst/>
            </a:prstGeom>
          </p:spPr>
          <p:txBody>
            <a:bodyPr anchor="t" rtlCol="false" tIns="0" lIns="0" bIns="0" rIns="0"/>
            <a:lstStyle/>
            <a:p>
              <a:pPr algn="l">
                <a:lnSpc>
                  <a:spcPts val="3562"/>
                </a:lnSpc>
              </a:pPr>
              <a:r>
                <a:rPr lang="en-US" sz="2187">
                  <a:solidFill>
                    <a:srgbClr val="3B4E4E"/>
                  </a:solidFill>
                  <a:latin typeface="Overpass Light"/>
                  <a:ea typeface="Overpass Light"/>
                  <a:cs typeface="Overpass Light"/>
                  <a:sym typeface="Overpass Light"/>
                </a:rPr>
                <a:t>Відзначення Всесвітнього дня жаби – це чудова нагода для екологічної освіти, яка поєднує розваги та корисні знання. Такі заходи допомагають дітям розвинути любов до природи та розуміння важливості збереження всіх її створінь.</a:t>
              </a:r>
            </a:p>
          </p:txBody>
        </p:sp>
      </p:grpSp>
    </p:spTree>
  </p:cSld>
  <p:clrMapOvr>
    <a:masterClrMapping/>
  </p:clrMapOvr>
  <p:transition spd="fast">
    <p:circle/>
  </p:transition>
</p:sld>
</file>

<file path=ppt/slides/slide1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0" y="0"/>
            <a:ext cx="18288000" cy="10287000"/>
            <a:chOff x="0" y="0"/>
            <a:chExt cx="24384000" cy="13716000"/>
          </a:xfrm>
        </p:grpSpPr>
        <p:sp>
          <p:nvSpPr>
            <p:cNvPr name="Freeform 3" id="3"/>
            <p:cNvSpPr/>
            <p:nvPr/>
          </p:nvSpPr>
          <p:spPr>
            <a:xfrm flipH="false" flipV="false" rot="0">
              <a:off x="0" y="0"/>
              <a:ext cx="24384000" cy="13716000"/>
            </a:xfrm>
            <a:custGeom>
              <a:avLst/>
              <a:gdLst/>
              <a:ahLst/>
              <a:cxnLst/>
              <a:rect r="r" b="b" t="t" l="l"/>
              <a:pathLst>
                <a:path h="13716000" w="24384000">
                  <a:moveTo>
                    <a:pt x="0" y="0"/>
                  </a:moveTo>
                  <a:lnTo>
                    <a:pt x="24384000" y="0"/>
                  </a:lnTo>
                  <a:lnTo>
                    <a:pt x="24384000" y="13716000"/>
                  </a:lnTo>
                  <a:lnTo>
                    <a:pt x="0" y="13716000"/>
                  </a:lnTo>
                  <a:close/>
                </a:path>
              </a:pathLst>
            </a:custGeom>
            <a:solidFill>
              <a:srgbClr val="F9F4BE"/>
            </a:solidFill>
          </p:spPr>
        </p:sp>
      </p:grpSp>
      <p:grpSp>
        <p:nvGrpSpPr>
          <p:cNvPr name="Group 4" id="4"/>
          <p:cNvGrpSpPr/>
          <p:nvPr/>
        </p:nvGrpSpPr>
        <p:grpSpPr>
          <a:xfrm rot="0">
            <a:off x="0" y="0"/>
            <a:ext cx="18288000" cy="10287000"/>
            <a:chOff x="0" y="0"/>
            <a:chExt cx="24384000" cy="13716000"/>
          </a:xfrm>
        </p:grpSpPr>
        <p:sp>
          <p:nvSpPr>
            <p:cNvPr name="Freeform 5" id="5"/>
            <p:cNvSpPr/>
            <p:nvPr/>
          </p:nvSpPr>
          <p:spPr>
            <a:xfrm flipH="false" flipV="false" rot="0">
              <a:off x="0" y="0"/>
              <a:ext cx="24384000" cy="13716000"/>
            </a:xfrm>
            <a:custGeom>
              <a:avLst/>
              <a:gdLst/>
              <a:ahLst/>
              <a:cxnLst/>
              <a:rect r="r" b="b" t="t" l="l"/>
              <a:pathLst>
                <a:path h="13716000" w="24384000">
                  <a:moveTo>
                    <a:pt x="0" y="0"/>
                  </a:moveTo>
                  <a:lnTo>
                    <a:pt x="24384000" y="0"/>
                  </a:lnTo>
                  <a:lnTo>
                    <a:pt x="24384000" y="13716000"/>
                  </a:lnTo>
                  <a:lnTo>
                    <a:pt x="0" y="13716000"/>
                  </a:lnTo>
                  <a:close/>
                </a:path>
              </a:pathLst>
            </a:custGeom>
            <a:solidFill>
              <a:srgbClr val="FFFDE6"/>
            </a:solidFill>
          </p:spPr>
        </p:sp>
      </p:grpSp>
      <p:grpSp>
        <p:nvGrpSpPr>
          <p:cNvPr name="Group 6" id="6"/>
          <p:cNvGrpSpPr/>
          <p:nvPr/>
        </p:nvGrpSpPr>
        <p:grpSpPr>
          <a:xfrm rot="0">
            <a:off x="785366" y="579936"/>
            <a:ext cx="10380464" cy="891230"/>
            <a:chOff x="0" y="0"/>
            <a:chExt cx="13840618" cy="1188307"/>
          </a:xfrm>
        </p:grpSpPr>
        <p:sp>
          <p:nvSpPr>
            <p:cNvPr name="Freeform 7" id="7"/>
            <p:cNvSpPr/>
            <p:nvPr/>
          </p:nvSpPr>
          <p:spPr>
            <a:xfrm flipH="false" flipV="false" rot="0">
              <a:off x="0" y="0"/>
              <a:ext cx="13840619" cy="1188307"/>
            </a:xfrm>
            <a:custGeom>
              <a:avLst/>
              <a:gdLst/>
              <a:ahLst/>
              <a:cxnLst/>
              <a:rect r="r" b="b" t="t" l="l"/>
              <a:pathLst>
                <a:path h="1188307" w="13840619">
                  <a:moveTo>
                    <a:pt x="0" y="0"/>
                  </a:moveTo>
                  <a:lnTo>
                    <a:pt x="13840619" y="0"/>
                  </a:lnTo>
                  <a:lnTo>
                    <a:pt x="13840619" y="1188307"/>
                  </a:lnTo>
                  <a:lnTo>
                    <a:pt x="0" y="1188307"/>
                  </a:lnTo>
                  <a:close/>
                </a:path>
              </a:pathLst>
            </a:custGeom>
            <a:solidFill>
              <a:srgbClr val="000000">
                <a:alpha val="0"/>
              </a:srgbClr>
            </a:solidFill>
          </p:spPr>
        </p:sp>
        <p:sp>
          <p:nvSpPr>
            <p:cNvPr name="TextBox 8" id="8"/>
            <p:cNvSpPr txBox="true"/>
            <p:nvPr/>
          </p:nvSpPr>
          <p:spPr>
            <a:xfrm>
              <a:off x="0" y="-47625"/>
              <a:ext cx="13840618" cy="1235932"/>
            </a:xfrm>
            <a:prstGeom prst="rect">
              <a:avLst/>
            </a:prstGeom>
          </p:spPr>
          <p:txBody>
            <a:bodyPr anchor="t" rtlCol="false" tIns="0" lIns="0" bIns="0" rIns="0"/>
            <a:lstStyle/>
            <a:p>
              <a:pPr algn="l">
                <a:lnSpc>
                  <a:spcPts val="5500"/>
                </a:lnSpc>
              </a:pPr>
              <a:r>
                <a:rPr lang="en-US" sz="4375" b="true">
                  <a:solidFill>
                    <a:srgbClr val="233939"/>
                  </a:solidFill>
                  <a:latin typeface="Arimo Bold"/>
                  <a:ea typeface="Arimo Bold"/>
                  <a:cs typeface="Arimo Bold"/>
                  <a:sym typeface="Arimo Bold"/>
                </a:rPr>
                <a:t>Як діти можуть допомогти жабам?</a:t>
              </a:r>
            </a:p>
          </p:txBody>
        </p:sp>
      </p:grpSp>
      <p:sp>
        <p:nvSpPr>
          <p:cNvPr name="Freeform 9" id="9" descr="preencoded.png"/>
          <p:cNvSpPr/>
          <p:nvPr/>
        </p:nvSpPr>
        <p:spPr>
          <a:xfrm flipH="false" flipV="false" rot="0">
            <a:off x="785366" y="1919882"/>
            <a:ext cx="1122015" cy="1651695"/>
          </a:xfrm>
          <a:custGeom>
            <a:avLst/>
            <a:gdLst/>
            <a:ahLst/>
            <a:cxnLst/>
            <a:rect r="r" b="b" t="t" l="l"/>
            <a:pathLst>
              <a:path h="1651695" w="1122015">
                <a:moveTo>
                  <a:pt x="0" y="0"/>
                </a:moveTo>
                <a:lnTo>
                  <a:pt x="1122015" y="0"/>
                </a:lnTo>
                <a:lnTo>
                  <a:pt x="1122015" y="1651695"/>
                </a:lnTo>
                <a:lnTo>
                  <a:pt x="0" y="1651695"/>
                </a:lnTo>
                <a:lnTo>
                  <a:pt x="0" y="0"/>
                </a:lnTo>
                <a:close/>
              </a:path>
            </a:pathLst>
          </a:custGeom>
          <a:blipFill>
            <a:blip r:embed="rId3"/>
            <a:stretch>
              <a:fillRect l="-203" t="0" r="-203" b="0"/>
            </a:stretch>
          </a:blipFill>
        </p:spPr>
      </p:sp>
      <p:grpSp>
        <p:nvGrpSpPr>
          <p:cNvPr name="Group 10" id="10"/>
          <p:cNvGrpSpPr/>
          <p:nvPr/>
        </p:nvGrpSpPr>
        <p:grpSpPr>
          <a:xfrm rot="0">
            <a:off x="2243881" y="2144166"/>
            <a:ext cx="3381524" cy="350639"/>
            <a:chOff x="0" y="0"/>
            <a:chExt cx="4508698" cy="467518"/>
          </a:xfrm>
        </p:grpSpPr>
        <p:sp>
          <p:nvSpPr>
            <p:cNvPr name="Freeform 11" id="11"/>
            <p:cNvSpPr/>
            <p:nvPr/>
          </p:nvSpPr>
          <p:spPr>
            <a:xfrm flipH="false" flipV="false" rot="0">
              <a:off x="0" y="0"/>
              <a:ext cx="4508698" cy="467518"/>
            </a:xfrm>
            <a:custGeom>
              <a:avLst/>
              <a:gdLst/>
              <a:ahLst/>
              <a:cxnLst/>
              <a:rect r="r" b="b" t="t" l="l"/>
              <a:pathLst>
                <a:path h="467518" w="4508698">
                  <a:moveTo>
                    <a:pt x="0" y="0"/>
                  </a:moveTo>
                  <a:lnTo>
                    <a:pt x="4508698" y="0"/>
                  </a:lnTo>
                  <a:lnTo>
                    <a:pt x="4508698" y="467518"/>
                  </a:lnTo>
                  <a:lnTo>
                    <a:pt x="0" y="467518"/>
                  </a:lnTo>
                  <a:close/>
                </a:path>
              </a:pathLst>
            </a:custGeom>
            <a:solidFill>
              <a:srgbClr val="000000">
                <a:alpha val="0"/>
              </a:srgbClr>
            </a:solidFill>
          </p:spPr>
        </p:sp>
        <p:sp>
          <p:nvSpPr>
            <p:cNvPr name="TextBox 12" id="12"/>
            <p:cNvSpPr txBox="true"/>
            <p:nvPr/>
          </p:nvSpPr>
          <p:spPr>
            <a:xfrm>
              <a:off x="0" y="-28575"/>
              <a:ext cx="4508698" cy="496093"/>
            </a:xfrm>
            <a:prstGeom prst="rect">
              <a:avLst/>
            </a:prstGeom>
          </p:spPr>
          <p:txBody>
            <a:bodyPr anchor="t" rtlCol="false" tIns="0" lIns="0" bIns="0" rIns="0"/>
            <a:lstStyle/>
            <a:p>
              <a:pPr algn="l">
                <a:lnSpc>
                  <a:spcPts val="2750"/>
                </a:lnSpc>
              </a:pPr>
              <a:r>
                <a:rPr lang="en-US" sz="2187" b="true">
                  <a:solidFill>
                    <a:srgbClr val="3B4E4E"/>
                  </a:solidFill>
                  <a:latin typeface="Arimo Bold"/>
                  <a:ea typeface="Arimo Bold"/>
                  <a:cs typeface="Arimo Bold"/>
                  <a:sym typeface="Arimo Bold"/>
                </a:rPr>
                <a:t>Створіть міні-водойму</a:t>
              </a:r>
            </a:p>
          </p:txBody>
        </p:sp>
      </p:grpSp>
      <p:grpSp>
        <p:nvGrpSpPr>
          <p:cNvPr name="Group 13" id="13"/>
          <p:cNvGrpSpPr/>
          <p:nvPr/>
        </p:nvGrpSpPr>
        <p:grpSpPr>
          <a:xfrm rot="0">
            <a:off x="2243881" y="2629346"/>
            <a:ext cx="15258752" cy="717947"/>
            <a:chOff x="0" y="0"/>
            <a:chExt cx="20345003" cy="957263"/>
          </a:xfrm>
        </p:grpSpPr>
        <p:sp>
          <p:nvSpPr>
            <p:cNvPr name="Freeform 14" id="14"/>
            <p:cNvSpPr/>
            <p:nvPr/>
          </p:nvSpPr>
          <p:spPr>
            <a:xfrm flipH="false" flipV="false" rot="0">
              <a:off x="0" y="0"/>
              <a:ext cx="20345003" cy="957263"/>
            </a:xfrm>
            <a:custGeom>
              <a:avLst/>
              <a:gdLst/>
              <a:ahLst/>
              <a:cxnLst/>
              <a:rect r="r" b="b" t="t" l="l"/>
              <a:pathLst>
                <a:path h="957263" w="20345003">
                  <a:moveTo>
                    <a:pt x="0" y="0"/>
                  </a:moveTo>
                  <a:lnTo>
                    <a:pt x="20345003" y="0"/>
                  </a:lnTo>
                  <a:lnTo>
                    <a:pt x="20345003" y="957263"/>
                  </a:lnTo>
                  <a:lnTo>
                    <a:pt x="0" y="957263"/>
                  </a:lnTo>
                  <a:close/>
                </a:path>
              </a:pathLst>
            </a:custGeom>
            <a:solidFill>
              <a:srgbClr val="000000">
                <a:alpha val="0"/>
              </a:srgbClr>
            </a:solidFill>
          </p:spPr>
        </p:sp>
        <p:sp>
          <p:nvSpPr>
            <p:cNvPr name="TextBox 15" id="15"/>
            <p:cNvSpPr txBox="true"/>
            <p:nvPr/>
          </p:nvSpPr>
          <p:spPr>
            <a:xfrm>
              <a:off x="0" y="-114300"/>
              <a:ext cx="20345003" cy="1071563"/>
            </a:xfrm>
            <a:prstGeom prst="rect">
              <a:avLst/>
            </a:prstGeom>
          </p:spPr>
          <p:txBody>
            <a:bodyPr anchor="t" rtlCol="false" tIns="0" lIns="0" bIns="0" rIns="0"/>
            <a:lstStyle/>
            <a:p>
              <a:pPr algn="l">
                <a:lnSpc>
                  <a:spcPts val="2812"/>
                </a:lnSpc>
              </a:pPr>
              <a:r>
                <a:rPr lang="en-US" sz="1750">
                  <a:solidFill>
                    <a:srgbClr val="3B4E4E"/>
                  </a:solidFill>
                  <a:latin typeface="Overpass Light"/>
                  <a:ea typeface="Overpass Light"/>
                  <a:cs typeface="Overpass Light"/>
                  <a:sym typeface="Overpass Light"/>
                </a:rPr>
                <a:t>Навіть невеликий ставок у саду може стати домівкою для жаб. Переконайтеся, що він має пологі береги, щоб жаби могли легко виходити і заходити у воду.</a:t>
              </a:r>
            </a:p>
          </p:txBody>
        </p:sp>
      </p:grpSp>
      <p:sp>
        <p:nvSpPr>
          <p:cNvPr name="Freeform 16" id="16" descr="preencoded.png"/>
          <p:cNvSpPr/>
          <p:nvPr/>
        </p:nvSpPr>
        <p:spPr>
          <a:xfrm flipH="false" flipV="false" rot="0">
            <a:off x="785366" y="3571577"/>
            <a:ext cx="1122015" cy="1346447"/>
          </a:xfrm>
          <a:custGeom>
            <a:avLst/>
            <a:gdLst/>
            <a:ahLst/>
            <a:cxnLst/>
            <a:rect r="r" b="b" t="t" l="l"/>
            <a:pathLst>
              <a:path h="1346447" w="1122015">
                <a:moveTo>
                  <a:pt x="0" y="0"/>
                </a:moveTo>
                <a:lnTo>
                  <a:pt x="1122015" y="0"/>
                </a:lnTo>
                <a:lnTo>
                  <a:pt x="1122015" y="1346448"/>
                </a:lnTo>
                <a:lnTo>
                  <a:pt x="0" y="1346448"/>
                </a:lnTo>
                <a:lnTo>
                  <a:pt x="0" y="0"/>
                </a:lnTo>
                <a:close/>
              </a:path>
            </a:pathLst>
          </a:custGeom>
          <a:blipFill>
            <a:blip r:embed="rId4"/>
            <a:stretch>
              <a:fillRect l="-213" t="0" r="-213" b="0"/>
            </a:stretch>
          </a:blipFill>
        </p:spPr>
      </p:sp>
      <p:grpSp>
        <p:nvGrpSpPr>
          <p:cNvPr name="Group 17" id="17"/>
          <p:cNvGrpSpPr/>
          <p:nvPr/>
        </p:nvGrpSpPr>
        <p:grpSpPr>
          <a:xfrm rot="0">
            <a:off x="2243881" y="3795861"/>
            <a:ext cx="4886325" cy="350639"/>
            <a:chOff x="0" y="0"/>
            <a:chExt cx="6515100" cy="467518"/>
          </a:xfrm>
        </p:grpSpPr>
        <p:sp>
          <p:nvSpPr>
            <p:cNvPr name="Freeform 18" id="18"/>
            <p:cNvSpPr/>
            <p:nvPr/>
          </p:nvSpPr>
          <p:spPr>
            <a:xfrm flipH="false" flipV="false" rot="0">
              <a:off x="0" y="0"/>
              <a:ext cx="6515100" cy="467518"/>
            </a:xfrm>
            <a:custGeom>
              <a:avLst/>
              <a:gdLst/>
              <a:ahLst/>
              <a:cxnLst/>
              <a:rect r="r" b="b" t="t" l="l"/>
              <a:pathLst>
                <a:path h="467518" w="6515100">
                  <a:moveTo>
                    <a:pt x="0" y="0"/>
                  </a:moveTo>
                  <a:lnTo>
                    <a:pt x="6515100" y="0"/>
                  </a:lnTo>
                  <a:lnTo>
                    <a:pt x="6515100" y="467518"/>
                  </a:lnTo>
                  <a:lnTo>
                    <a:pt x="0" y="467518"/>
                  </a:lnTo>
                  <a:close/>
                </a:path>
              </a:pathLst>
            </a:custGeom>
            <a:solidFill>
              <a:srgbClr val="000000">
                <a:alpha val="0"/>
              </a:srgbClr>
            </a:solidFill>
          </p:spPr>
        </p:sp>
        <p:sp>
          <p:nvSpPr>
            <p:cNvPr name="TextBox 19" id="19"/>
            <p:cNvSpPr txBox="true"/>
            <p:nvPr/>
          </p:nvSpPr>
          <p:spPr>
            <a:xfrm>
              <a:off x="0" y="-28575"/>
              <a:ext cx="6515100" cy="496093"/>
            </a:xfrm>
            <a:prstGeom prst="rect">
              <a:avLst/>
            </a:prstGeom>
          </p:spPr>
          <p:txBody>
            <a:bodyPr anchor="t" rtlCol="false" tIns="0" lIns="0" bIns="0" rIns="0"/>
            <a:lstStyle/>
            <a:p>
              <a:pPr algn="l">
                <a:lnSpc>
                  <a:spcPts val="2750"/>
                </a:lnSpc>
              </a:pPr>
              <a:r>
                <a:rPr lang="en-US" sz="2187" b="true">
                  <a:solidFill>
                    <a:srgbClr val="3B4E4E"/>
                  </a:solidFill>
                  <a:latin typeface="Arimo Bold"/>
                  <a:ea typeface="Arimo Bold"/>
                  <a:cs typeface="Arimo Bold"/>
                  <a:sym typeface="Arimo Bold"/>
                </a:rPr>
                <a:t>Облаштуйте "жаб'ячий будинок"</a:t>
              </a:r>
            </a:p>
          </p:txBody>
        </p:sp>
      </p:grpSp>
      <p:grpSp>
        <p:nvGrpSpPr>
          <p:cNvPr name="Group 20" id="20"/>
          <p:cNvGrpSpPr/>
          <p:nvPr/>
        </p:nvGrpSpPr>
        <p:grpSpPr>
          <a:xfrm rot="0">
            <a:off x="2243881" y="4281041"/>
            <a:ext cx="15258752" cy="358974"/>
            <a:chOff x="0" y="0"/>
            <a:chExt cx="20345003" cy="478632"/>
          </a:xfrm>
        </p:grpSpPr>
        <p:sp>
          <p:nvSpPr>
            <p:cNvPr name="Freeform 21" id="21"/>
            <p:cNvSpPr/>
            <p:nvPr/>
          </p:nvSpPr>
          <p:spPr>
            <a:xfrm flipH="false" flipV="false" rot="0">
              <a:off x="0" y="0"/>
              <a:ext cx="20345003" cy="478632"/>
            </a:xfrm>
            <a:custGeom>
              <a:avLst/>
              <a:gdLst/>
              <a:ahLst/>
              <a:cxnLst/>
              <a:rect r="r" b="b" t="t" l="l"/>
              <a:pathLst>
                <a:path h="478632" w="20345003">
                  <a:moveTo>
                    <a:pt x="0" y="0"/>
                  </a:moveTo>
                  <a:lnTo>
                    <a:pt x="20345003" y="0"/>
                  </a:lnTo>
                  <a:lnTo>
                    <a:pt x="20345003" y="478632"/>
                  </a:lnTo>
                  <a:lnTo>
                    <a:pt x="0" y="478632"/>
                  </a:lnTo>
                  <a:close/>
                </a:path>
              </a:pathLst>
            </a:custGeom>
            <a:solidFill>
              <a:srgbClr val="000000">
                <a:alpha val="0"/>
              </a:srgbClr>
            </a:solidFill>
          </p:spPr>
        </p:sp>
        <p:sp>
          <p:nvSpPr>
            <p:cNvPr name="TextBox 22" id="22"/>
            <p:cNvSpPr txBox="true"/>
            <p:nvPr/>
          </p:nvSpPr>
          <p:spPr>
            <a:xfrm>
              <a:off x="0" y="-114300"/>
              <a:ext cx="20345003" cy="592932"/>
            </a:xfrm>
            <a:prstGeom prst="rect">
              <a:avLst/>
            </a:prstGeom>
          </p:spPr>
          <p:txBody>
            <a:bodyPr anchor="t" rtlCol="false" tIns="0" lIns="0" bIns="0" rIns="0"/>
            <a:lstStyle/>
            <a:p>
              <a:pPr algn="l">
                <a:lnSpc>
                  <a:spcPts val="2812"/>
                </a:lnSpc>
              </a:pPr>
              <a:r>
                <a:rPr lang="en-US" sz="1750">
                  <a:solidFill>
                    <a:srgbClr val="3B4E4E"/>
                  </a:solidFill>
                  <a:latin typeface="Overpass Light"/>
                  <a:ea typeface="Overpass Light"/>
                  <a:cs typeface="Overpass Light"/>
                  <a:sym typeface="Overpass Light"/>
                </a:rPr>
                <a:t>Зробіть притулок для жаб з перевернутого глиняного горщика з отвором збоку, розташувавши його у затінку неподалік від водойми.</a:t>
              </a:r>
            </a:p>
          </p:txBody>
        </p:sp>
      </p:grpSp>
      <p:sp>
        <p:nvSpPr>
          <p:cNvPr name="Freeform 23" id="23" descr="preencoded.png"/>
          <p:cNvSpPr/>
          <p:nvPr/>
        </p:nvSpPr>
        <p:spPr>
          <a:xfrm flipH="false" flipV="false" rot="0">
            <a:off x="785366" y="4918025"/>
            <a:ext cx="1122015" cy="1651695"/>
          </a:xfrm>
          <a:custGeom>
            <a:avLst/>
            <a:gdLst/>
            <a:ahLst/>
            <a:cxnLst/>
            <a:rect r="r" b="b" t="t" l="l"/>
            <a:pathLst>
              <a:path h="1651695" w="1122015">
                <a:moveTo>
                  <a:pt x="0" y="0"/>
                </a:moveTo>
                <a:lnTo>
                  <a:pt x="1122015" y="0"/>
                </a:lnTo>
                <a:lnTo>
                  <a:pt x="1122015" y="1651695"/>
                </a:lnTo>
                <a:lnTo>
                  <a:pt x="0" y="1651695"/>
                </a:lnTo>
                <a:lnTo>
                  <a:pt x="0" y="0"/>
                </a:lnTo>
                <a:close/>
              </a:path>
            </a:pathLst>
          </a:custGeom>
          <a:blipFill>
            <a:blip r:embed="rId5"/>
            <a:stretch>
              <a:fillRect l="-203" t="0" r="-203" b="0"/>
            </a:stretch>
          </a:blipFill>
        </p:spPr>
      </p:sp>
      <p:grpSp>
        <p:nvGrpSpPr>
          <p:cNvPr name="Group 24" id="24"/>
          <p:cNvGrpSpPr/>
          <p:nvPr/>
        </p:nvGrpSpPr>
        <p:grpSpPr>
          <a:xfrm rot="0">
            <a:off x="2243881" y="5142309"/>
            <a:ext cx="3782765" cy="350639"/>
            <a:chOff x="0" y="0"/>
            <a:chExt cx="5043687" cy="467518"/>
          </a:xfrm>
        </p:grpSpPr>
        <p:sp>
          <p:nvSpPr>
            <p:cNvPr name="Freeform 25" id="25"/>
            <p:cNvSpPr/>
            <p:nvPr/>
          </p:nvSpPr>
          <p:spPr>
            <a:xfrm flipH="false" flipV="false" rot="0">
              <a:off x="0" y="0"/>
              <a:ext cx="5043687" cy="467518"/>
            </a:xfrm>
            <a:custGeom>
              <a:avLst/>
              <a:gdLst/>
              <a:ahLst/>
              <a:cxnLst/>
              <a:rect r="r" b="b" t="t" l="l"/>
              <a:pathLst>
                <a:path h="467518" w="5043687">
                  <a:moveTo>
                    <a:pt x="0" y="0"/>
                  </a:moveTo>
                  <a:lnTo>
                    <a:pt x="5043687" y="0"/>
                  </a:lnTo>
                  <a:lnTo>
                    <a:pt x="5043687" y="467518"/>
                  </a:lnTo>
                  <a:lnTo>
                    <a:pt x="0" y="467518"/>
                  </a:lnTo>
                  <a:close/>
                </a:path>
              </a:pathLst>
            </a:custGeom>
            <a:solidFill>
              <a:srgbClr val="000000">
                <a:alpha val="0"/>
              </a:srgbClr>
            </a:solidFill>
          </p:spPr>
        </p:sp>
        <p:sp>
          <p:nvSpPr>
            <p:cNvPr name="TextBox 26" id="26"/>
            <p:cNvSpPr txBox="true"/>
            <p:nvPr/>
          </p:nvSpPr>
          <p:spPr>
            <a:xfrm>
              <a:off x="0" y="-28575"/>
              <a:ext cx="5043687" cy="496093"/>
            </a:xfrm>
            <a:prstGeom prst="rect">
              <a:avLst/>
            </a:prstGeom>
          </p:spPr>
          <p:txBody>
            <a:bodyPr anchor="t" rtlCol="false" tIns="0" lIns="0" bIns="0" rIns="0"/>
            <a:lstStyle/>
            <a:p>
              <a:pPr algn="l">
                <a:lnSpc>
                  <a:spcPts val="2750"/>
                </a:lnSpc>
              </a:pPr>
              <a:r>
                <a:rPr lang="en-US" sz="2187" b="true">
                  <a:solidFill>
                    <a:srgbClr val="3B4E4E"/>
                  </a:solidFill>
                  <a:latin typeface="Arimo Bold"/>
                  <a:ea typeface="Arimo Bold"/>
                  <a:cs typeface="Arimo Bold"/>
                  <a:sym typeface="Arimo Bold"/>
                </a:rPr>
                <a:t>Посадіть місцеві рослини</a:t>
              </a:r>
            </a:p>
          </p:txBody>
        </p:sp>
      </p:grpSp>
      <p:grpSp>
        <p:nvGrpSpPr>
          <p:cNvPr name="Group 27" id="27"/>
          <p:cNvGrpSpPr/>
          <p:nvPr/>
        </p:nvGrpSpPr>
        <p:grpSpPr>
          <a:xfrm rot="0">
            <a:off x="2243881" y="5627489"/>
            <a:ext cx="15258752" cy="717947"/>
            <a:chOff x="0" y="0"/>
            <a:chExt cx="20345003" cy="957263"/>
          </a:xfrm>
        </p:grpSpPr>
        <p:sp>
          <p:nvSpPr>
            <p:cNvPr name="Freeform 28" id="28"/>
            <p:cNvSpPr/>
            <p:nvPr/>
          </p:nvSpPr>
          <p:spPr>
            <a:xfrm flipH="false" flipV="false" rot="0">
              <a:off x="0" y="0"/>
              <a:ext cx="20345003" cy="957263"/>
            </a:xfrm>
            <a:custGeom>
              <a:avLst/>
              <a:gdLst/>
              <a:ahLst/>
              <a:cxnLst/>
              <a:rect r="r" b="b" t="t" l="l"/>
              <a:pathLst>
                <a:path h="957263" w="20345003">
                  <a:moveTo>
                    <a:pt x="0" y="0"/>
                  </a:moveTo>
                  <a:lnTo>
                    <a:pt x="20345003" y="0"/>
                  </a:lnTo>
                  <a:lnTo>
                    <a:pt x="20345003" y="957263"/>
                  </a:lnTo>
                  <a:lnTo>
                    <a:pt x="0" y="957263"/>
                  </a:lnTo>
                  <a:close/>
                </a:path>
              </a:pathLst>
            </a:custGeom>
            <a:solidFill>
              <a:srgbClr val="000000">
                <a:alpha val="0"/>
              </a:srgbClr>
            </a:solidFill>
          </p:spPr>
        </p:sp>
        <p:sp>
          <p:nvSpPr>
            <p:cNvPr name="TextBox 29" id="29"/>
            <p:cNvSpPr txBox="true"/>
            <p:nvPr/>
          </p:nvSpPr>
          <p:spPr>
            <a:xfrm>
              <a:off x="0" y="-114300"/>
              <a:ext cx="20345003" cy="1071563"/>
            </a:xfrm>
            <a:prstGeom prst="rect">
              <a:avLst/>
            </a:prstGeom>
          </p:spPr>
          <p:txBody>
            <a:bodyPr anchor="t" rtlCol="false" tIns="0" lIns="0" bIns="0" rIns="0"/>
            <a:lstStyle/>
            <a:p>
              <a:pPr algn="l">
                <a:lnSpc>
                  <a:spcPts val="2812"/>
                </a:lnSpc>
              </a:pPr>
              <a:r>
                <a:rPr lang="en-US" sz="1750">
                  <a:solidFill>
                    <a:srgbClr val="3B4E4E"/>
                  </a:solidFill>
                  <a:latin typeface="Overpass Light"/>
                  <a:ea typeface="Overpass Light"/>
                  <a:cs typeface="Overpass Light"/>
                  <a:sym typeface="Overpass Light"/>
                </a:rPr>
                <a:t>Створіть природне середовище з місцевими рослинами, які не потребують пестицидів. Залиште кілька купок листя та гілок, де жаби зможуть сховатися.</a:t>
              </a:r>
            </a:p>
          </p:txBody>
        </p:sp>
      </p:grpSp>
      <p:sp>
        <p:nvSpPr>
          <p:cNvPr name="Freeform 30" id="30" descr="preencoded.png"/>
          <p:cNvSpPr/>
          <p:nvPr/>
        </p:nvSpPr>
        <p:spPr>
          <a:xfrm flipH="false" flipV="false" rot="0">
            <a:off x="785366" y="6569720"/>
            <a:ext cx="1122015" cy="1346447"/>
          </a:xfrm>
          <a:custGeom>
            <a:avLst/>
            <a:gdLst/>
            <a:ahLst/>
            <a:cxnLst/>
            <a:rect r="r" b="b" t="t" l="l"/>
            <a:pathLst>
              <a:path h="1346447" w="1122015">
                <a:moveTo>
                  <a:pt x="0" y="0"/>
                </a:moveTo>
                <a:lnTo>
                  <a:pt x="1122015" y="0"/>
                </a:lnTo>
                <a:lnTo>
                  <a:pt x="1122015" y="1346447"/>
                </a:lnTo>
                <a:lnTo>
                  <a:pt x="0" y="1346447"/>
                </a:lnTo>
                <a:lnTo>
                  <a:pt x="0" y="0"/>
                </a:lnTo>
                <a:close/>
              </a:path>
            </a:pathLst>
          </a:custGeom>
          <a:blipFill>
            <a:blip r:embed="rId6"/>
            <a:stretch>
              <a:fillRect l="-213" t="0" r="-213" b="0"/>
            </a:stretch>
          </a:blipFill>
        </p:spPr>
      </p:sp>
      <p:grpSp>
        <p:nvGrpSpPr>
          <p:cNvPr name="Group 31" id="31"/>
          <p:cNvGrpSpPr/>
          <p:nvPr/>
        </p:nvGrpSpPr>
        <p:grpSpPr>
          <a:xfrm rot="0">
            <a:off x="2243881" y="6794004"/>
            <a:ext cx="3650902" cy="350639"/>
            <a:chOff x="0" y="0"/>
            <a:chExt cx="4867870" cy="467518"/>
          </a:xfrm>
        </p:grpSpPr>
        <p:sp>
          <p:nvSpPr>
            <p:cNvPr name="Freeform 32" id="32"/>
            <p:cNvSpPr/>
            <p:nvPr/>
          </p:nvSpPr>
          <p:spPr>
            <a:xfrm flipH="false" flipV="false" rot="0">
              <a:off x="0" y="0"/>
              <a:ext cx="4867870" cy="467518"/>
            </a:xfrm>
            <a:custGeom>
              <a:avLst/>
              <a:gdLst/>
              <a:ahLst/>
              <a:cxnLst/>
              <a:rect r="r" b="b" t="t" l="l"/>
              <a:pathLst>
                <a:path h="467518" w="4867870">
                  <a:moveTo>
                    <a:pt x="0" y="0"/>
                  </a:moveTo>
                  <a:lnTo>
                    <a:pt x="4867870" y="0"/>
                  </a:lnTo>
                  <a:lnTo>
                    <a:pt x="4867870" y="467518"/>
                  </a:lnTo>
                  <a:lnTo>
                    <a:pt x="0" y="467518"/>
                  </a:lnTo>
                  <a:close/>
                </a:path>
              </a:pathLst>
            </a:custGeom>
            <a:solidFill>
              <a:srgbClr val="000000">
                <a:alpha val="0"/>
              </a:srgbClr>
            </a:solidFill>
          </p:spPr>
        </p:sp>
        <p:sp>
          <p:nvSpPr>
            <p:cNvPr name="TextBox 33" id="33"/>
            <p:cNvSpPr txBox="true"/>
            <p:nvPr/>
          </p:nvSpPr>
          <p:spPr>
            <a:xfrm>
              <a:off x="0" y="-28575"/>
              <a:ext cx="4867870" cy="496093"/>
            </a:xfrm>
            <a:prstGeom prst="rect">
              <a:avLst/>
            </a:prstGeom>
          </p:spPr>
          <p:txBody>
            <a:bodyPr anchor="t" rtlCol="false" tIns="0" lIns="0" bIns="0" rIns="0"/>
            <a:lstStyle/>
            <a:p>
              <a:pPr algn="l">
                <a:lnSpc>
                  <a:spcPts val="2750"/>
                </a:lnSpc>
              </a:pPr>
              <a:r>
                <a:rPr lang="en-US" sz="2187" b="true">
                  <a:solidFill>
                    <a:srgbClr val="3B4E4E"/>
                  </a:solidFill>
                  <a:latin typeface="Arimo Bold"/>
                  <a:ea typeface="Arimo Bold"/>
                  <a:cs typeface="Arimo Bold"/>
                  <a:sym typeface="Arimo Bold"/>
                </a:rPr>
                <a:t>Поширюйте інформацію</a:t>
              </a:r>
            </a:p>
          </p:txBody>
        </p:sp>
      </p:grpSp>
      <p:grpSp>
        <p:nvGrpSpPr>
          <p:cNvPr name="Group 34" id="34"/>
          <p:cNvGrpSpPr/>
          <p:nvPr/>
        </p:nvGrpSpPr>
        <p:grpSpPr>
          <a:xfrm rot="0">
            <a:off x="2243881" y="7279184"/>
            <a:ext cx="15258752" cy="358974"/>
            <a:chOff x="0" y="0"/>
            <a:chExt cx="20345003" cy="478632"/>
          </a:xfrm>
        </p:grpSpPr>
        <p:sp>
          <p:nvSpPr>
            <p:cNvPr name="Freeform 35" id="35"/>
            <p:cNvSpPr/>
            <p:nvPr/>
          </p:nvSpPr>
          <p:spPr>
            <a:xfrm flipH="false" flipV="false" rot="0">
              <a:off x="0" y="0"/>
              <a:ext cx="20345003" cy="478632"/>
            </a:xfrm>
            <a:custGeom>
              <a:avLst/>
              <a:gdLst/>
              <a:ahLst/>
              <a:cxnLst/>
              <a:rect r="r" b="b" t="t" l="l"/>
              <a:pathLst>
                <a:path h="478632" w="20345003">
                  <a:moveTo>
                    <a:pt x="0" y="0"/>
                  </a:moveTo>
                  <a:lnTo>
                    <a:pt x="20345003" y="0"/>
                  </a:lnTo>
                  <a:lnTo>
                    <a:pt x="20345003" y="478632"/>
                  </a:lnTo>
                  <a:lnTo>
                    <a:pt x="0" y="478632"/>
                  </a:lnTo>
                  <a:close/>
                </a:path>
              </a:pathLst>
            </a:custGeom>
            <a:solidFill>
              <a:srgbClr val="000000">
                <a:alpha val="0"/>
              </a:srgbClr>
            </a:solidFill>
          </p:spPr>
        </p:sp>
        <p:sp>
          <p:nvSpPr>
            <p:cNvPr name="TextBox 36" id="36"/>
            <p:cNvSpPr txBox="true"/>
            <p:nvPr/>
          </p:nvSpPr>
          <p:spPr>
            <a:xfrm>
              <a:off x="0" y="-114300"/>
              <a:ext cx="20345003" cy="592932"/>
            </a:xfrm>
            <a:prstGeom prst="rect">
              <a:avLst/>
            </a:prstGeom>
          </p:spPr>
          <p:txBody>
            <a:bodyPr anchor="t" rtlCol="false" tIns="0" lIns="0" bIns="0" rIns="0"/>
            <a:lstStyle/>
            <a:p>
              <a:pPr algn="l">
                <a:lnSpc>
                  <a:spcPts val="2812"/>
                </a:lnSpc>
              </a:pPr>
              <a:r>
                <a:rPr lang="en-US" sz="1750">
                  <a:solidFill>
                    <a:srgbClr val="3B4E4E"/>
                  </a:solidFill>
                  <a:latin typeface="Overpass Light"/>
                  <a:ea typeface="Overpass Light"/>
                  <a:cs typeface="Overpass Light"/>
                  <a:sym typeface="Overpass Light"/>
                </a:rPr>
                <a:t>Розкажіть своїм друзям про важливість жаб та як їх захищати. Діліться знаннями про цих дивовижних істот з іншими дітьми та дорослими.</a:t>
              </a:r>
            </a:p>
          </p:txBody>
        </p:sp>
      </p:grpSp>
      <p:grpSp>
        <p:nvGrpSpPr>
          <p:cNvPr name="Group 37" id="37"/>
          <p:cNvGrpSpPr/>
          <p:nvPr/>
        </p:nvGrpSpPr>
        <p:grpSpPr>
          <a:xfrm rot="0">
            <a:off x="785366" y="8168580"/>
            <a:ext cx="16717267" cy="717947"/>
            <a:chOff x="0" y="0"/>
            <a:chExt cx="22289690" cy="957263"/>
          </a:xfrm>
        </p:grpSpPr>
        <p:sp>
          <p:nvSpPr>
            <p:cNvPr name="Freeform 38" id="38"/>
            <p:cNvSpPr/>
            <p:nvPr/>
          </p:nvSpPr>
          <p:spPr>
            <a:xfrm flipH="false" flipV="false" rot="0">
              <a:off x="0" y="0"/>
              <a:ext cx="22289691" cy="957263"/>
            </a:xfrm>
            <a:custGeom>
              <a:avLst/>
              <a:gdLst/>
              <a:ahLst/>
              <a:cxnLst/>
              <a:rect r="r" b="b" t="t" l="l"/>
              <a:pathLst>
                <a:path h="957263" w="22289691">
                  <a:moveTo>
                    <a:pt x="0" y="0"/>
                  </a:moveTo>
                  <a:lnTo>
                    <a:pt x="22289691" y="0"/>
                  </a:lnTo>
                  <a:lnTo>
                    <a:pt x="22289691" y="957263"/>
                  </a:lnTo>
                  <a:lnTo>
                    <a:pt x="0" y="957263"/>
                  </a:lnTo>
                  <a:close/>
                </a:path>
              </a:pathLst>
            </a:custGeom>
            <a:solidFill>
              <a:srgbClr val="000000">
                <a:alpha val="0"/>
              </a:srgbClr>
            </a:solidFill>
          </p:spPr>
        </p:sp>
        <p:sp>
          <p:nvSpPr>
            <p:cNvPr name="TextBox 39" id="39"/>
            <p:cNvSpPr txBox="true"/>
            <p:nvPr/>
          </p:nvSpPr>
          <p:spPr>
            <a:xfrm>
              <a:off x="0" y="-114300"/>
              <a:ext cx="22289690" cy="1071563"/>
            </a:xfrm>
            <a:prstGeom prst="rect">
              <a:avLst/>
            </a:prstGeom>
          </p:spPr>
          <p:txBody>
            <a:bodyPr anchor="t" rtlCol="false" tIns="0" lIns="0" bIns="0" rIns="0"/>
            <a:lstStyle/>
            <a:p>
              <a:pPr algn="l">
                <a:lnSpc>
                  <a:spcPts val="2812"/>
                </a:lnSpc>
              </a:pPr>
              <a:r>
                <a:rPr lang="en-US" sz="1750">
                  <a:solidFill>
                    <a:srgbClr val="3B4E4E"/>
                  </a:solidFill>
                  <a:latin typeface="Overpass Light"/>
                  <a:ea typeface="Overpass Light"/>
                  <a:cs typeface="Overpass Light"/>
                  <a:sym typeface="Overpass Light"/>
                </a:rPr>
                <a:t>Кожна дитина може стати захисником природи! Навіть маленькі кроки мають велике значення для збереження жаб та інших тварин нашої планети. Якщо ми всі об'єднаємо зусилля, то зможемо забезпечити безпечне майбутнє для цих дивовижних земноводних.</a:t>
              </a:r>
            </a:p>
          </p:txBody>
        </p:sp>
      </p:grpSp>
    </p:spTree>
  </p:cSld>
  <p:clrMapOvr>
    <a:masterClrMapping/>
  </p:clrMapOvr>
  <p:transition spd="fast">
    <p:circle/>
  </p:transition>
</p:sld>
</file>

<file path=ppt/slides/slide1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0" y="0"/>
            <a:ext cx="18288000" cy="10287000"/>
            <a:chOff x="0" y="0"/>
            <a:chExt cx="24384000" cy="13716000"/>
          </a:xfrm>
        </p:grpSpPr>
        <p:sp>
          <p:nvSpPr>
            <p:cNvPr name="Freeform 3" id="3"/>
            <p:cNvSpPr/>
            <p:nvPr/>
          </p:nvSpPr>
          <p:spPr>
            <a:xfrm flipH="false" flipV="false" rot="0">
              <a:off x="0" y="0"/>
              <a:ext cx="24384000" cy="13716000"/>
            </a:xfrm>
            <a:custGeom>
              <a:avLst/>
              <a:gdLst/>
              <a:ahLst/>
              <a:cxnLst/>
              <a:rect r="r" b="b" t="t" l="l"/>
              <a:pathLst>
                <a:path h="13716000" w="24384000">
                  <a:moveTo>
                    <a:pt x="0" y="0"/>
                  </a:moveTo>
                  <a:lnTo>
                    <a:pt x="24384000" y="0"/>
                  </a:lnTo>
                  <a:lnTo>
                    <a:pt x="24384000" y="13716000"/>
                  </a:lnTo>
                  <a:lnTo>
                    <a:pt x="0" y="13716000"/>
                  </a:lnTo>
                  <a:close/>
                </a:path>
              </a:pathLst>
            </a:custGeom>
            <a:solidFill>
              <a:srgbClr val="F9F4BE"/>
            </a:solidFill>
          </p:spPr>
        </p:sp>
      </p:grpSp>
      <p:grpSp>
        <p:nvGrpSpPr>
          <p:cNvPr name="Group 4" id="4"/>
          <p:cNvGrpSpPr/>
          <p:nvPr/>
        </p:nvGrpSpPr>
        <p:grpSpPr>
          <a:xfrm rot="0">
            <a:off x="0" y="0"/>
            <a:ext cx="18288000" cy="10287000"/>
            <a:chOff x="0" y="0"/>
            <a:chExt cx="24384000" cy="13716000"/>
          </a:xfrm>
        </p:grpSpPr>
        <p:sp>
          <p:nvSpPr>
            <p:cNvPr name="Freeform 5" id="5"/>
            <p:cNvSpPr/>
            <p:nvPr/>
          </p:nvSpPr>
          <p:spPr>
            <a:xfrm flipH="false" flipV="false" rot="0">
              <a:off x="0" y="0"/>
              <a:ext cx="24384000" cy="13716000"/>
            </a:xfrm>
            <a:custGeom>
              <a:avLst/>
              <a:gdLst/>
              <a:ahLst/>
              <a:cxnLst/>
              <a:rect r="r" b="b" t="t" l="l"/>
              <a:pathLst>
                <a:path h="13716000" w="24384000">
                  <a:moveTo>
                    <a:pt x="0" y="0"/>
                  </a:moveTo>
                  <a:lnTo>
                    <a:pt x="24384000" y="0"/>
                  </a:lnTo>
                  <a:lnTo>
                    <a:pt x="24384000" y="13716000"/>
                  </a:lnTo>
                  <a:lnTo>
                    <a:pt x="0" y="13716000"/>
                  </a:lnTo>
                  <a:close/>
                </a:path>
              </a:pathLst>
            </a:custGeom>
            <a:solidFill>
              <a:srgbClr val="FFFDE6"/>
            </a:solidFill>
          </p:spPr>
        </p:sp>
      </p:grpSp>
      <p:grpSp>
        <p:nvGrpSpPr>
          <p:cNvPr name="Group 6" id="6"/>
          <p:cNvGrpSpPr/>
          <p:nvPr/>
        </p:nvGrpSpPr>
        <p:grpSpPr>
          <a:xfrm rot="0">
            <a:off x="2940360" y="9772180"/>
            <a:ext cx="463154" cy="463154"/>
            <a:chOff x="0" y="0"/>
            <a:chExt cx="617538" cy="617538"/>
          </a:xfrm>
        </p:grpSpPr>
        <p:sp>
          <p:nvSpPr>
            <p:cNvPr name="Freeform 7" id="7"/>
            <p:cNvSpPr/>
            <p:nvPr/>
          </p:nvSpPr>
          <p:spPr>
            <a:xfrm flipH="false" flipV="false" rot="0">
              <a:off x="0" y="0"/>
              <a:ext cx="617601" cy="617601"/>
            </a:xfrm>
            <a:custGeom>
              <a:avLst/>
              <a:gdLst/>
              <a:ahLst/>
              <a:cxnLst/>
              <a:rect r="r" b="b" t="t" l="l"/>
              <a:pathLst>
                <a:path h="617601" w="617601">
                  <a:moveTo>
                    <a:pt x="0" y="308737"/>
                  </a:moveTo>
                  <a:cubicBezTo>
                    <a:pt x="0" y="138303"/>
                    <a:pt x="138303" y="0"/>
                    <a:pt x="308737" y="0"/>
                  </a:cubicBezTo>
                  <a:cubicBezTo>
                    <a:pt x="310642" y="0"/>
                    <a:pt x="312547" y="889"/>
                    <a:pt x="313690" y="2413"/>
                  </a:cubicBezTo>
                  <a:lnTo>
                    <a:pt x="308737" y="6350"/>
                  </a:lnTo>
                  <a:lnTo>
                    <a:pt x="308737" y="0"/>
                  </a:lnTo>
                  <a:lnTo>
                    <a:pt x="308737" y="6350"/>
                  </a:lnTo>
                  <a:lnTo>
                    <a:pt x="308737" y="0"/>
                  </a:lnTo>
                  <a:cubicBezTo>
                    <a:pt x="479298" y="0"/>
                    <a:pt x="617601" y="138303"/>
                    <a:pt x="617601" y="308737"/>
                  </a:cubicBezTo>
                  <a:cubicBezTo>
                    <a:pt x="617601" y="311150"/>
                    <a:pt x="616204" y="313309"/>
                    <a:pt x="614045" y="314452"/>
                  </a:cubicBezTo>
                  <a:lnTo>
                    <a:pt x="611251" y="308737"/>
                  </a:lnTo>
                  <a:lnTo>
                    <a:pt x="617601" y="308737"/>
                  </a:lnTo>
                  <a:cubicBezTo>
                    <a:pt x="617601" y="479298"/>
                    <a:pt x="479298" y="617474"/>
                    <a:pt x="308864" y="617474"/>
                  </a:cubicBezTo>
                  <a:lnTo>
                    <a:pt x="308864" y="611124"/>
                  </a:lnTo>
                  <a:lnTo>
                    <a:pt x="308864" y="604774"/>
                  </a:lnTo>
                  <a:lnTo>
                    <a:pt x="308864" y="611124"/>
                  </a:lnTo>
                  <a:lnTo>
                    <a:pt x="308864" y="617474"/>
                  </a:lnTo>
                  <a:cubicBezTo>
                    <a:pt x="138303" y="617601"/>
                    <a:pt x="0" y="479298"/>
                    <a:pt x="0" y="308737"/>
                  </a:cubicBezTo>
                  <a:lnTo>
                    <a:pt x="6350" y="308737"/>
                  </a:lnTo>
                  <a:lnTo>
                    <a:pt x="0" y="308737"/>
                  </a:lnTo>
                  <a:moveTo>
                    <a:pt x="12700" y="308737"/>
                  </a:moveTo>
                  <a:lnTo>
                    <a:pt x="6350" y="308737"/>
                  </a:lnTo>
                  <a:lnTo>
                    <a:pt x="12700" y="308737"/>
                  </a:lnTo>
                  <a:cubicBezTo>
                    <a:pt x="12700" y="472313"/>
                    <a:pt x="145288" y="604901"/>
                    <a:pt x="308737" y="604901"/>
                  </a:cubicBezTo>
                  <a:cubicBezTo>
                    <a:pt x="312293" y="604901"/>
                    <a:pt x="315087" y="607695"/>
                    <a:pt x="315087" y="611251"/>
                  </a:cubicBezTo>
                  <a:cubicBezTo>
                    <a:pt x="315087" y="614807"/>
                    <a:pt x="312293" y="617601"/>
                    <a:pt x="308737" y="617601"/>
                  </a:cubicBezTo>
                  <a:cubicBezTo>
                    <a:pt x="305181" y="617601"/>
                    <a:pt x="302387" y="614807"/>
                    <a:pt x="302387" y="611251"/>
                  </a:cubicBezTo>
                  <a:cubicBezTo>
                    <a:pt x="302387" y="607695"/>
                    <a:pt x="305181" y="604901"/>
                    <a:pt x="308737" y="604901"/>
                  </a:cubicBezTo>
                  <a:cubicBezTo>
                    <a:pt x="472313" y="604901"/>
                    <a:pt x="604774" y="472313"/>
                    <a:pt x="604774" y="308864"/>
                  </a:cubicBezTo>
                  <a:cubicBezTo>
                    <a:pt x="604774" y="306451"/>
                    <a:pt x="606171" y="304292"/>
                    <a:pt x="608330" y="303149"/>
                  </a:cubicBezTo>
                  <a:lnTo>
                    <a:pt x="611124" y="308864"/>
                  </a:lnTo>
                  <a:lnTo>
                    <a:pt x="604774" y="308864"/>
                  </a:lnTo>
                  <a:cubicBezTo>
                    <a:pt x="604901" y="145288"/>
                    <a:pt x="472313" y="12700"/>
                    <a:pt x="308737" y="12700"/>
                  </a:cubicBezTo>
                  <a:cubicBezTo>
                    <a:pt x="306832" y="12700"/>
                    <a:pt x="304927" y="11811"/>
                    <a:pt x="303784" y="10287"/>
                  </a:cubicBezTo>
                  <a:lnTo>
                    <a:pt x="308737" y="6350"/>
                  </a:lnTo>
                  <a:lnTo>
                    <a:pt x="308737" y="12700"/>
                  </a:lnTo>
                  <a:cubicBezTo>
                    <a:pt x="145288" y="12700"/>
                    <a:pt x="12700" y="145288"/>
                    <a:pt x="12700" y="308737"/>
                  </a:cubicBezTo>
                  <a:close/>
                </a:path>
              </a:pathLst>
            </a:custGeom>
            <a:solidFill>
              <a:srgbClr val="FFFFFF"/>
            </a:solidFill>
          </p:spPr>
        </p:sp>
      </p:grpSp>
      <p:sp>
        <p:nvSpPr>
          <p:cNvPr name="Freeform 8" id="8" descr="preencoded.png"/>
          <p:cNvSpPr/>
          <p:nvPr/>
        </p:nvSpPr>
        <p:spPr>
          <a:xfrm flipH="false" flipV="false" rot="0">
            <a:off x="2954647" y="9786468"/>
            <a:ext cx="434579" cy="434579"/>
          </a:xfrm>
          <a:custGeom>
            <a:avLst/>
            <a:gdLst/>
            <a:ahLst/>
            <a:cxnLst/>
            <a:rect r="r" b="b" t="t" l="l"/>
            <a:pathLst>
              <a:path h="434579" w="434579">
                <a:moveTo>
                  <a:pt x="0" y="0"/>
                </a:moveTo>
                <a:lnTo>
                  <a:pt x="434579" y="0"/>
                </a:lnTo>
                <a:lnTo>
                  <a:pt x="434579" y="434578"/>
                </a:lnTo>
                <a:lnTo>
                  <a:pt x="0" y="434578"/>
                </a:lnTo>
                <a:lnTo>
                  <a:pt x="0" y="0"/>
                </a:lnTo>
                <a:close/>
              </a:path>
            </a:pathLst>
          </a:custGeom>
          <a:blipFill>
            <a:blip r:embed="rId3"/>
            <a:stretch>
              <a:fillRect l="0" t="0" r="0" b="0"/>
            </a:stretch>
          </a:blipFill>
        </p:spPr>
      </p:sp>
      <p:grpSp>
        <p:nvGrpSpPr>
          <p:cNvPr name="Group 9" id="9"/>
          <p:cNvGrpSpPr/>
          <p:nvPr/>
        </p:nvGrpSpPr>
        <p:grpSpPr>
          <a:xfrm rot="0">
            <a:off x="3567940" y="9720514"/>
            <a:ext cx="6869824" cy="784979"/>
            <a:chOff x="0" y="0"/>
            <a:chExt cx="9159765" cy="1046638"/>
          </a:xfrm>
        </p:grpSpPr>
        <p:sp>
          <p:nvSpPr>
            <p:cNvPr name="Freeform 10" id="10"/>
            <p:cNvSpPr/>
            <p:nvPr/>
          </p:nvSpPr>
          <p:spPr>
            <a:xfrm flipH="false" flipV="false" rot="0">
              <a:off x="0" y="0"/>
              <a:ext cx="9159765" cy="1046638"/>
            </a:xfrm>
            <a:custGeom>
              <a:avLst/>
              <a:gdLst/>
              <a:ahLst/>
              <a:cxnLst/>
              <a:rect r="r" b="b" t="t" l="l"/>
              <a:pathLst>
                <a:path h="1046638" w="9159765">
                  <a:moveTo>
                    <a:pt x="0" y="0"/>
                  </a:moveTo>
                  <a:lnTo>
                    <a:pt x="9159765" y="0"/>
                  </a:lnTo>
                  <a:lnTo>
                    <a:pt x="9159765" y="1046638"/>
                  </a:lnTo>
                  <a:lnTo>
                    <a:pt x="0" y="1046638"/>
                  </a:lnTo>
                  <a:close/>
                </a:path>
              </a:pathLst>
            </a:custGeom>
            <a:solidFill>
              <a:srgbClr val="000000">
                <a:alpha val="0"/>
              </a:srgbClr>
            </a:solidFill>
          </p:spPr>
        </p:sp>
        <p:sp>
          <p:nvSpPr>
            <p:cNvPr name="TextBox 11" id="11"/>
            <p:cNvSpPr txBox="true"/>
            <p:nvPr/>
          </p:nvSpPr>
          <p:spPr>
            <a:xfrm>
              <a:off x="0" y="-161925"/>
              <a:ext cx="9159765" cy="1208563"/>
            </a:xfrm>
            <a:prstGeom prst="rect">
              <a:avLst/>
            </a:prstGeom>
          </p:spPr>
          <p:txBody>
            <a:bodyPr anchor="t" rtlCol="false" tIns="0" lIns="0" bIns="0" rIns="0"/>
            <a:lstStyle/>
            <a:p>
              <a:pPr algn="l">
                <a:lnSpc>
                  <a:spcPts val="5424"/>
                </a:lnSpc>
              </a:pPr>
              <a:r>
                <a:rPr lang="en-US" sz="3849">
                  <a:solidFill>
                    <a:srgbClr val="3B4E4E"/>
                  </a:solidFill>
                  <a:latin typeface="Shelley Script"/>
                  <a:ea typeface="Shelley Script"/>
                  <a:cs typeface="Shelley Script"/>
                  <a:sym typeface="Shelley Script"/>
                </a:rPr>
                <a:t> Анна Анатоліївна Тимченко</a:t>
              </a:r>
            </a:p>
          </p:txBody>
        </p:sp>
      </p:grpSp>
      <p:sp>
        <p:nvSpPr>
          <p:cNvPr name="Freeform 12" id="12"/>
          <p:cNvSpPr/>
          <p:nvPr/>
        </p:nvSpPr>
        <p:spPr>
          <a:xfrm flipH="false" flipV="false" rot="0">
            <a:off x="1212281" y="3818857"/>
            <a:ext cx="8975687" cy="5609804"/>
          </a:xfrm>
          <a:custGeom>
            <a:avLst/>
            <a:gdLst/>
            <a:ahLst/>
            <a:cxnLst/>
            <a:rect r="r" b="b" t="t" l="l"/>
            <a:pathLst>
              <a:path h="5609804" w="8975687">
                <a:moveTo>
                  <a:pt x="0" y="0"/>
                </a:moveTo>
                <a:lnTo>
                  <a:pt x="8975687" y="0"/>
                </a:lnTo>
                <a:lnTo>
                  <a:pt x="8975687" y="5609804"/>
                </a:lnTo>
                <a:lnTo>
                  <a:pt x="0" y="5609804"/>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13" id="13"/>
          <p:cNvSpPr/>
          <p:nvPr/>
        </p:nvSpPr>
        <p:spPr>
          <a:xfrm flipH="false" flipV="false" rot="5080138">
            <a:off x="423144" y="828603"/>
            <a:ext cx="2070020" cy="1262712"/>
          </a:xfrm>
          <a:custGeom>
            <a:avLst/>
            <a:gdLst/>
            <a:ahLst/>
            <a:cxnLst/>
            <a:rect r="r" b="b" t="t" l="l"/>
            <a:pathLst>
              <a:path h="1262712" w="2070020">
                <a:moveTo>
                  <a:pt x="0" y="0"/>
                </a:moveTo>
                <a:lnTo>
                  <a:pt x="2070020" y="0"/>
                </a:lnTo>
                <a:lnTo>
                  <a:pt x="2070020" y="1262712"/>
                </a:lnTo>
                <a:lnTo>
                  <a:pt x="0" y="1262712"/>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14" id="14"/>
          <p:cNvSpPr/>
          <p:nvPr/>
        </p:nvSpPr>
        <p:spPr>
          <a:xfrm flipH="false" flipV="false" rot="5080138">
            <a:off x="3079004" y="828603"/>
            <a:ext cx="2070020" cy="1262712"/>
          </a:xfrm>
          <a:custGeom>
            <a:avLst/>
            <a:gdLst/>
            <a:ahLst/>
            <a:cxnLst/>
            <a:rect r="r" b="b" t="t" l="l"/>
            <a:pathLst>
              <a:path h="1262712" w="2070020">
                <a:moveTo>
                  <a:pt x="0" y="0"/>
                </a:moveTo>
                <a:lnTo>
                  <a:pt x="2070020" y="0"/>
                </a:lnTo>
                <a:lnTo>
                  <a:pt x="2070020" y="1262712"/>
                </a:lnTo>
                <a:lnTo>
                  <a:pt x="0" y="1262712"/>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15" id="15"/>
          <p:cNvSpPr/>
          <p:nvPr/>
        </p:nvSpPr>
        <p:spPr>
          <a:xfrm flipH="false" flipV="false" rot="5080138">
            <a:off x="6115981" y="828603"/>
            <a:ext cx="2070020" cy="1262712"/>
          </a:xfrm>
          <a:custGeom>
            <a:avLst/>
            <a:gdLst/>
            <a:ahLst/>
            <a:cxnLst/>
            <a:rect r="r" b="b" t="t" l="l"/>
            <a:pathLst>
              <a:path h="1262712" w="2070020">
                <a:moveTo>
                  <a:pt x="0" y="0"/>
                </a:moveTo>
                <a:lnTo>
                  <a:pt x="2070020" y="0"/>
                </a:lnTo>
                <a:lnTo>
                  <a:pt x="2070020" y="1262712"/>
                </a:lnTo>
                <a:lnTo>
                  <a:pt x="0" y="1262712"/>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16" id="16"/>
          <p:cNvSpPr/>
          <p:nvPr/>
        </p:nvSpPr>
        <p:spPr>
          <a:xfrm flipH="false" flipV="false" rot="5080138">
            <a:off x="9152957" y="828603"/>
            <a:ext cx="2070020" cy="1262712"/>
          </a:xfrm>
          <a:custGeom>
            <a:avLst/>
            <a:gdLst/>
            <a:ahLst/>
            <a:cxnLst/>
            <a:rect r="r" b="b" t="t" l="l"/>
            <a:pathLst>
              <a:path h="1262712" w="2070020">
                <a:moveTo>
                  <a:pt x="0" y="0"/>
                </a:moveTo>
                <a:lnTo>
                  <a:pt x="2070021" y="0"/>
                </a:lnTo>
                <a:lnTo>
                  <a:pt x="2070021" y="1262712"/>
                </a:lnTo>
                <a:lnTo>
                  <a:pt x="0" y="1262712"/>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grpSp>
        <p:nvGrpSpPr>
          <p:cNvPr name="Group 17" id="17"/>
          <p:cNvGrpSpPr/>
          <p:nvPr/>
        </p:nvGrpSpPr>
        <p:grpSpPr>
          <a:xfrm rot="0">
            <a:off x="1212281" y="2911762"/>
            <a:ext cx="9455837" cy="1039208"/>
            <a:chOff x="0" y="0"/>
            <a:chExt cx="12607783" cy="1385611"/>
          </a:xfrm>
        </p:grpSpPr>
        <p:sp>
          <p:nvSpPr>
            <p:cNvPr name="Freeform 18" id="18"/>
            <p:cNvSpPr/>
            <p:nvPr/>
          </p:nvSpPr>
          <p:spPr>
            <a:xfrm flipH="false" flipV="false" rot="0">
              <a:off x="0" y="0"/>
              <a:ext cx="12607784" cy="1385611"/>
            </a:xfrm>
            <a:custGeom>
              <a:avLst/>
              <a:gdLst/>
              <a:ahLst/>
              <a:cxnLst/>
              <a:rect r="r" b="b" t="t" l="l"/>
              <a:pathLst>
                <a:path h="1385611" w="12607784">
                  <a:moveTo>
                    <a:pt x="0" y="0"/>
                  </a:moveTo>
                  <a:lnTo>
                    <a:pt x="12607784" y="0"/>
                  </a:lnTo>
                  <a:lnTo>
                    <a:pt x="12607784" y="1385611"/>
                  </a:lnTo>
                  <a:lnTo>
                    <a:pt x="0" y="1385611"/>
                  </a:lnTo>
                  <a:close/>
                </a:path>
              </a:pathLst>
            </a:custGeom>
            <a:solidFill>
              <a:srgbClr val="000000">
                <a:alpha val="0"/>
              </a:srgbClr>
            </a:solidFill>
          </p:spPr>
        </p:sp>
        <p:sp>
          <p:nvSpPr>
            <p:cNvPr name="TextBox 19" id="19"/>
            <p:cNvSpPr txBox="true"/>
            <p:nvPr/>
          </p:nvSpPr>
          <p:spPr>
            <a:xfrm>
              <a:off x="0" y="-152400"/>
              <a:ext cx="12607783" cy="1538011"/>
            </a:xfrm>
            <a:prstGeom prst="rect">
              <a:avLst/>
            </a:prstGeom>
          </p:spPr>
          <p:txBody>
            <a:bodyPr anchor="t" rtlCol="false" tIns="0" lIns="0" bIns="0" rIns="0"/>
            <a:lstStyle/>
            <a:p>
              <a:pPr algn="ctr">
                <a:lnSpc>
                  <a:spcPts val="4098"/>
                </a:lnSpc>
              </a:pPr>
              <a:r>
                <a:rPr lang="en-US" sz="2549" b="true">
                  <a:solidFill>
                    <a:srgbClr val="3B4E4E"/>
                  </a:solidFill>
                  <a:latin typeface="Overpass Ultra-Bold"/>
                  <a:ea typeface="Overpass Ultra-Bold"/>
                  <a:cs typeface="Overpass Ultra-Bold"/>
                  <a:sym typeface="Overpass Ultra-Bold"/>
                </a:rPr>
                <a:t>Дбаймо про природу, щоб жаби й надалі радували нас своїм кумканням! </a:t>
              </a:r>
              <a:r>
                <a:rPr lang="en-US" sz="2549" b="true">
                  <a:solidFill>
                    <a:srgbClr val="000000"/>
                  </a:solidFill>
                  <a:latin typeface="Overpass Ultra-Bold"/>
                  <a:ea typeface="Overpass Ultra-Bold"/>
                  <a:cs typeface="Overpass Ultra-Bold"/>
                  <a:sym typeface="Overpass Ultra-Bold"/>
                </a:rPr>
                <a:t>🐸💚</a:t>
              </a:r>
            </a:p>
          </p:txBody>
        </p:sp>
      </p:grpSp>
      <p:sp>
        <p:nvSpPr>
          <p:cNvPr name="Freeform 20" id="20"/>
          <p:cNvSpPr/>
          <p:nvPr/>
        </p:nvSpPr>
        <p:spPr>
          <a:xfrm flipH="false" flipV="false" rot="0">
            <a:off x="12503074" y="0"/>
            <a:ext cx="5784926" cy="10287000"/>
          </a:xfrm>
          <a:custGeom>
            <a:avLst/>
            <a:gdLst/>
            <a:ahLst/>
            <a:cxnLst/>
            <a:rect r="r" b="b" t="t" l="l"/>
            <a:pathLst>
              <a:path h="10287000" w="5784926">
                <a:moveTo>
                  <a:pt x="0" y="0"/>
                </a:moveTo>
                <a:lnTo>
                  <a:pt x="5784926" y="0"/>
                </a:lnTo>
                <a:lnTo>
                  <a:pt x="5784926" y="10287000"/>
                </a:lnTo>
                <a:lnTo>
                  <a:pt x="0" y="10287000"/>
                </a:lnTo>
                <a:lnTo>
                  <a:pt x="0" y="0"/>
                </a:lnTo>
                <a:close/>
              </a:path>
            </a:pathLst>
          </a:custGeom>
          <a:blipFill>
            <a:blip r:embed="rId8"/>
            <a:stretch>
              <a:fillRect l="-10834" t="0" r="-10834" b="0"/>
            </a:stretch>
          </a:blipFill>
        </p:spPr>
      </p:sp>
    </p:spTree>
  </p:cSld>
  <p:clrMapOvr>
    <a:masterClrMapping/>
  </p:clrMapOvr>
  <p:transition spd="fast">
    <p:circle/>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DAGiRTcfufw</dc:identifier>
  <dcterms:modified xsi:type="dcterms:W3CDTF">2011-08-01T06:04:30Z</dcterms:modified>
  <cp:revision>1</cp:revision>
  <dc:title>Всесвітній день жаби</dc:title>
</cp:coreProperties>
</file>