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71" r:id="rId9"/>
    <p:sldId id="266" r:id="rId10"/>
    <p:sldId id="267" r:id="rId11"/>
    <p:sldId id="268" r:id="rId12"/>
    <p:sldId id="269" r:id="rId13"/>
    <p:sldId id="270" r:id="rId14"/>
    <p:sldId id="272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671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5411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8246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991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587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069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201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2802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4761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265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895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25CD7-2E7F-467E-AA4C-7706ABC50B92}" type="datetimeFigureOut">
              <a:rPr lang="ru-RU" smtClean="0"/>
              <a:t>17.12.2021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51B60-7CF2-445A-906D-73A98C32D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809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Архив\фони презентації\книги-нашей-молодости-заставка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r="24417"/>
          <a:stretch/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69269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ІНТЕЛЕКТУАЛЬНИЙ КОНКУРС 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/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«КНИГИ – КЛЮЧ ДО ЗНАНЬ»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92080" y="3068960"/>
            <a:ext cx="3520480" cy="1224136"/>
          </a:xfrm>
        </p:spPr>
        <p:txBody>
          <a:bodyPr>
            <a:noAutofit/>
          </a:bodyPr>
          <a:lstStyle/>
          <a:p>
            <a:pPr algn="r">
              <a:spcBef>
                <a:spcPts val="0"/>
              </a:spcBef>
            </a:pPr>
            <a:r>
              <a:rPr lang="uk-UA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Підготувала учитель </a:t>
            </a:r>
          </a:p>
          <a:p>
            <a:pPr algn="r">
              <a:spcBef>
                <a:spcPts val="0"/>
              </a:spcBef>
            </a:pPr>
            <a:r>
              <a:rPr lang="uk-UA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української мови та літератури </a:t>
            </a:r>
          </a:p>
          <a:p>
            <a:pPr algn="r">
              <a:spcBef>
                <a:spcPts val="0"/>
              </a:spcBef>
            </a:pPr>
            <a:r>
              <a:rPr lang="uk-UA" sz="1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Охтирської ЗОШ І-ІІІ ступенів №8 Захарченко М.С.</a:t>
            </a:r>
            <a:endParaRPr lang="ru-RU" sz="1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6889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Архив\фони презентації\195365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4" r="3826"/>
          <a:stretch/>
        </p:blipFill>
        <p:spPr bwMode="auto">
          <a:xfrm>
            <a:off x="0" y="0"/>
            <a:ext cx="915356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611560" y="404664"/>
            <a:ext cx="4896544" cy="2664296"/>
          </a:xfrm>
        </p:spPr>
        <p:txBody>
          <a:bodyPr>
            <a:noAutofit/>
          </a:bodyPr>
          <a:lstStyle/>
          <a:p>
            <a:r>
              <a:rPr lang="uk-UA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Книги – морська глибина.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 в них пірне аж до </a:t>
            </a:r>
            <a:r>
              <a:rPr lang="uk-UA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дна</a:t>
            </a:r>
            <a:r>
              <a:rPr lang="uk-UA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Той, хоч і труду мав досить,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28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Дивнії</a:t>
            </a:r>
            <a:r>
              <a:rPr lang="uk-UA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перли виносять.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</a:t>
            </a:r>
            <a:r>
              <a:rPr lang="uk-UA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uk-UA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Іван Франко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7602780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Архив\фони презентації\1611924357_18-p-knizhnii-fon-dlya-prezentatsii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76" y="0"/>
            <a:ext cx="9153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15297" y="824518"/>
            <a:ext cx="8577183" cy="5844842"/>
          </a:xfrm>
        </p:spPr>
        <p:txBody>
          <a:bodyPr>
            <a:noAutofit/>
          </a:bodyPr>
          <a:lstStyle/>
          <a:p>
            <a:pPr lvl="0" algn="l"/>
            <a:r>
              <a:rPr lang="uk-UA" sz="190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Запитання для І команди</a:t>
            </a: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Що </a:t>
            </a:r>
            <a:r>
              <a:rPr lang="uk-UA" sz="1900" dirty="0">
                <a:solidFill>
                  <a:schemeClr val="tx1"/>
                </a:solidFill>
              </a:rPr>
              <a:t>було першими сторінками книги? </a:t>
            </a:r>
            <a:endParaRPr lang="uk-UA" sz="1900" dirty="0" smtClean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У </a:t>
            </a:r>
            <a:r>
              <a:rPr lang="uk-UA" sz="1900" dirty="0">
                <a:solidFill>
                  <a:schemeClr val="tx1"/>
                </a:solidFill>
              </a:rPr>
              <a:t>якій країні </a:t>
            </a:r>
            <a:r>
              <a:rPr lang="uk-UA" sz="1900" dirty="0" err="1">
                <a:solidFill>
                  <a:schemeClr val="tx1"/>
                </a:solidFill>
              </a:rPr>
              <a:t>збереглася</a:t>
            </a:r>
            <a:r>
              <a:rPr lang="uk-UA" sz="1900" dirty="0">
                <a:solidFill>
                  <a:schemeClr val="tx1"/>
                </a:solidFill>
              </a:rPr>
              <a:t> одна з найдавніших і найбільших книг у світі, «сторінки» такої кам’яної «книги» сягають у ширину 40метрів. 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Назвати матеріали, з яких виготовляли книги.(Не менше п’яти). 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Скільки років книгам, знайденим у древній Месопотамії (Межиріччя)? 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Назвіть найбільшу бібліотеку стародавнього світу. </a:t>
            </a:r>
            <a:endParaRPr lang="uk-UA" sz="1900" dirty="0" smtClean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Що </a:t>
            </a:r>
            <a:r>
              <a:rPr lang="uk-UA" sz="1900" dirty="0">
                <a:solidFill>
                  <a:schemeClr val="tx1"/>
                </a:solidFill>
              </a:rPr>
              <a:t>таке папірус? 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З чого виробляли пергамент? </a:t>
            </a:r>
            <a:endParaRPr lang="uk-UA" sz="1900" dirty="0" smtClean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Де </a:t>
            </a:r>
            <a:r>
              <a:rPr lang="uk-UA" sz="1900" dirty="0">
                <a:solidFill>
                  <a:schemeClr val="tx1"/>
                </a:solidFill>
              </a:rPr>
              <a:t>винайшли пергамент? </a:t>
            </a:r>
            <a:endParaRPr lang="uk-UA" sz="1900" i="1" dirty="0" smtClean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Що </a:t>
            </a:r>
            <a:r>
              <a:rPr lang="uk-UA" sz="1900" dirty="0">
                <a:solidFill>
                  <a:schemeClr val="tx1"/>
                </a:solidFill>
              </a:rPr>
              <a:t>в перекладі з грецької означає слово «Біблія»? </a:t>
            </a:r>
            <a:endParaRPr lang="uk-UA" sz="1900" i="1" dirty="0" smtClean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Систематизований </a:t>
            </a:r>
            <a:r>
              <a:rPr lang="uk-UA" sz="1900" dirty="0">
                <a:solidFill>
                  <a:schemeClr val="tx1"/>
                </a:solidFill>
              </a:rPr>
              <a:t>перелік книг, складений для полегшення їх розшуку? </a:t>
            </a:r>
            <a:endParaRPr lang="uk-UA" sz="1900" i="1" dirty="0" smtClean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126370" y="116632"/>
            <a:ext cx="47307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Конкурс №1. </a:t>
            </a:r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Розминка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858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Архив\фони презентації\1611924357_18-p-knizhnii-fon-dlya-prezentatsii-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76" y="0"/>
            <a:ext cx="91538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15297" y="824518"/>
            <a:ext cx="8577183" cy="5844842"/>
          </a:xfrm>
        </p:spPr>
        <p:txBody>
          <a:bodyPr>
            <a:noAutofit/>
          </a:bodyPr>
          <a:lstStyle/>
          <a:p>
            <a:pPr lvl="0" algn="l"/>
            <a:r>
              <a:rPr lang="uk-UA" sz="190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І команди</a:t>
            </a: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Що </a:t>
            </a:r>
            <a:r>
              <a:rPr lang="uk-UA" sz="1900" dirty="0">
                <a:solidFill>
                  <a:schemeClr val="tx1"/>
                </a:solidFill>
              </a:rPr>
              <a:t>було першими сторінками книги?  </a:t>
            </a:r>
            <a:r>
              <a:rPr lang="uk-UA" sz="1900" i="1" dirty="0">
                <a:solidFill>
                  <a:schemeClr val="tx1"/>
                </a:solidFill>
              </a:rPr>
              <a:t>(Скелі, кам’яні брили)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У якій країні </a:t>
            </a:r>
            <a:r>
              <a:rPr lang="uk-UA" sz="1900" dirty="0" err="1">
                <a:solidFill>
                  <a:schemeClr val="tx1"/>
                </a:solidFill>
              </a:rPr>
              <a:t>збереглася</a:t>
            </a:r>
            <a:r>
              <a:rPr lang="uk-UA" sz="1900" dirty="0">
                <a:solidFill>
                  <a:schemeClr val="tx1"/>
                </a:solidFill>
              </a:rPr>
              <a:t> одна з найдавніших і найбільших книг у світі, «сторінки» такої кам’яної «книги» сягають у ширину 40метрів. </a:t>
            </a:r>
            <a:r>
              <a:rPr lang="uk-UA" sz="1900" i="1" dirty="0">
                <a:solidFill>
                  <a:schemeClr val="tx1"/>
                </a:solidFill>
              </a:rPr>
              <a:t>(У Єгипті, в колишній столиці - </a:t>
            </a:r>
            <a:r>
              <a:rPr lang="uk-UA" sz="1900" i="1" dirty="0" err="1">
                <a:solidFill>
                  <a:schemeClr val="tx1"/>
                </a:solidFill>
              </a:rPr>
              <a:t>Фівах</a:t>
            </a:r>
            <a:r>
              <a:rPr lang="uk-UA" sz="1900" i="1" dirty="0">
                <a:solidFill>
                  <a:schemeClr val="tx1"/>
                </a:solidFill>
              </a:rPr>
              <a:t>)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Назвати матеріали, з яких виготовляли книги.(Не менше п’яти). </a:t>
            </a:r>
            <a:r>
              <a:rPr lang="uk-UA" sz="1900" i="1" dirty="0">
                <a:solidFill>
                  <a:schemeClr val="tx1"/>
                </a:solidFill>
              </a:rPr>
              <a:t>(Глина, листя та кора дерев, шкіра тварин, бамбук. Папірус, шовк)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Скільки років книгам, знайденим у древній Месопотамії (Межиріччя)? </a:t>
            </a:r>
            <a:r>
              <a:rPr lang="uk-UA" sz="1900" i="1" dirty="0">
                <a:solidFill>
                  <a:schemeClr val="tx1"/>
                </a:solidFill>
              </a:rPr>
              <a:t>(Більше п’яти тисяч років)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Назвіть найбільшу бібліотеку стародавнього світу. </a:t>
            </a:r>
            <a:r>
              <a:rPr lang="uk-UA" sz="1900" i="1" dirty="0">
                <a:solidFill>
                  <a:schemeClr val="tx1"/>
                </a:solidFill>
              </a:rPr>
              <a:t>(</a:t>
            </a:r>
            <a:r>
              <a:rPr lang="uk-UA" sz="1900" i="1" dirty="0" err="1">
                <a:solidFill>
                  <a:schemeClr val="tx1"/>
                </a:solidFill>
              </a:rPr>
              <a:t>Александрійська</a:t>
            </a:r>
            <a:r>
              <a:rPr lang="uk-UA" sz="1900" i="1" dirty="0">
                <a:solidFill>
                  <a:schemeClr val="tx1"/>
                </a:solidFill>
              </a:rPr>
              <a:t> в Єгипті)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Що таке папірус? </a:t>
            </a:r>
            <a:r>
              <a:rPr lang="uk-UA" sz="1900" i="1" dirty="0">
                <a:solidFill>
                  <a:schemeClr val="tx1"/>
                </a:solidFill>
              </a:rPr>
              <a:t>(Рослина, яка колись росла по берегах Нілу в древньому Єгипті)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З чого виробляли пергамент? </a:t>
            </a:r>
            <a:r>
              <a:rPr lang="uk-UA" sz="1900" i="1" dirty="0">
                <a:solidFill>
                  <a:schemeClr val="tx1"/>
                </a:solidFill>
              </a:rPr>
              <a:t>(Зі шкір телят і ягнят)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Де винайшли пергамент? </a:t>
            </a:r>
            <a:r>
              <a:rPr lang="uk-UA" sz="1900" i="1" dirty="0">
                <a:solidFill>
                  <a:schemeClr val="tx1"/>
                </a:solidFill>
              </a:rPr>
              <a:t>(У </a:t>
            </a:r>
            <a:r>
              <a:rPr lang="uk-UA" sz="1900" i="1" dirty="0" err="1">
                <a:solidFill>
                  <a:schemeClr val="tx1"/>
                </a:solidFill>
              </a:rPr>
              <a:t>Пергамському</a:t>
            </a:r>
            <a:r>
              <a:rPr lang="uk-UA" sz="1900" i="1" dirty="0">
                <a:solidFill>
                  <a:schemeClr val="tx1"/>
                </a:solidFill>
              </a:rPr>
              <a:t> царстві)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Що в перекладі з грецької означає слово «Біблія»? </a:t>
            </a:r>
            <a:r>
              <a:rPr lang="uk-UA" sz="1900" i="1" dirty="0">
                <a:solidFill>
                  <a:schemeClr val="tx1"/>
                </a:solidFill>
              </a:rPr>
              <a:t>(Книга)</a:t>
            </a:r>
            <a:endParaRPr lang="ru-RU" sz="1900" dirty="0">
              <a:solidFill>
                <a:schemeClr val="tx1"/>
              </a:solidFill>
            </a:endParaRPr>
          </a:p>
          <a:p>
            <a:pPr marL="285750" lvl="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Систематизований перелік книг, складений для полегшення їх розшуку? </a:t>
            </a:r>
            <a:r>
              <a:rPr lang="uk-UA" sz="1900" i="1" dirty="0">
                <a:solidFill>
                  <a:schemeClr val="tx1"/>
                </a:solidFill>
              </a:rPr>
              <a:t>(Каталог)</a:t>
            </a:r>
            <a:endParaRPr lang="ru-RU" sz="19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72023" y="116632"/>
            <a:ext cx="72394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Відповіді до запитань конкурсу </a:t>
            </a:r>
            <a:r>
              <a:rPr lang="uk-UA" sz="4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№1. 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620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Архив\фони презентації\unna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15297" y="824518"/>
            <a:ext cx="8577183" cy="5844842"/>
          </a:xfrm>
        </p:spPr>
        <p:txBody>
          <a:bodyPr>
            <a:noAutofit/>
          </a:bodyPr>
          <a:lstStyle/>
          <a:p>
            <a:pPr lvl="0" algn="l"/>
            <a:r>
              <a:rPr lang="uk-UA" sz="190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Запитання для  ІІ команди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Назвіть відому пергаментну книгу, створену в Київській Русі, що </a:t>
            </a:r>
            <a:r>
              <a:rPr lang="uk-UA" sz="1900" dirty="0" err="1">
                <a:solidFill>
                  <a:schemeClr val="tx1"/>
                </a:solidFill>
              </a:rPr>
              <a:t>збереглася</a:t>
            </a:r>
            <a:r>
              <a:rPr lang="uk-UA" sz="1900" dirty="0">
                <a:solidFill>
                  <a:schemeClr val="tx1"/>
                </a:solidFill>
              </a:rPr>
              <a:t> й до наших днів. </a:t>
            </a:r>
            <a:endParaRPr lang="uk-UA" sz="1900" dirty="0" smtClean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З </a:t>
            </a:r>
            <a:r>
              <a:rPr lang="uk-UA" sz="1900" dirty="0">
                <a:solidFill>
                  <a:schemeClr val="tx1"/>
                </a:solidFill>
              </a:rPr>
              <a:t>чого виготовляли в Київській Русі берест – матеріал для писання? </a:t>
            </a:r>
            <a:endParaRPr lang="uk-UA" sz="1900" dirty="0" smtClean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Де </a:t>
            </a:r>
            <a:r>
              <a:rPr lang="uk-UA" sz="1900" dirty="0">
                <a:solidFill>
                  <a:schemeClr val="tx1"/>
                </a:solidFill>
              </a:rPr>
              <a:t>була створена перша на Русі бібліотека? </a:t>
            </a:r>
            <a:endParaRPr lang="uk-UA" sz="1900" dirty="0" smtClean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Хто </a:t>
            </a:r>
            <a:r>
              <a:rPr lang="uk-UA" sz="1900" dirty="0">
                <a:solidFill>
                  <a:schemeClr val="tx1"/>
                </a:solidFill>
              </a:rPr>
              <a:t>заснував першу відому бібліотеку в Київській Русі? </a:t>
            </a:r>
            <a:endParaRPr lang="uk-UA" sz="1900" dirty="0" smtClean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Який </a:t>
            </a:r>
            <a:r>
              <a:rPr lang="uk-UA" sz="1900" dirty="0">
                <a:solidFill>
                  <a:schemeClr val="tx1"/>
                </a:solidFill>
              </a:rPr>
              <a:t>народ винайшов сучасний папір для книжок? </a:t>
            </a:r>
            <a:endParaRPr lang="uk-UA" sz="1900" dirty="0" smtClean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Коли </a:t>
            </a:r>
            <a:r>
              <a:rPr lang="uk-UA" sz="1900" dirty="0">
                <a:solidFill>
                  <a:schemeClr val="tx1"/>
                </a:solidFill>
              </a:rPr>
              <a:t>винайшли сучасний папір для книжок?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У </a:t>
            </a:r>
            <a:r>
              <a:rPr lang="uk-UA" sz="1900" dirty="0">
                <a:solidFill>
                  <a:schemeClr val="tx1"/>
                </a:solidFill>
              </a:rPr>
              <a:t>якому столітті навчилися виготовляти сучасний папір для книжок в Європі? </a:t>
            </a:r>
            <a:endParaRPr lang="uk-UA" sz="1900" dirty="0" smtClean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У </a:t>
            </a:r>
            <a:r>
              <a:rPr lang="uk-UA" sz="1900" dirty="0">
                <a:solidFill>
                  <a:schemeClr val="tx1"/>
                </a:solidFill>
              </a:rPr>
              <a:t>якому році було надруковано на Русі першу книгу? </a:t>
            </a:r>
            <a:endParaRPr lang="uk-UA" sz="1900" dirty="0" smtClean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 smtClean="0">
                <a:solidFill>
                  <a:schemeClr val="tx1"/>
                </a:solidFill>
              </a:rPr>
              <a:t>Хто </a:t>
            </a:r>
            <a:r>
              <a:rPr lang="uk-UA" sz="1900" dirty="0">
                <a:solidFill>
                  <a:schemeClr val="tx1"/>
                </a:solidFill>
              </a:rPr>
              <a:t>надрукував першу книгу в Київській Русі? </a:t>
            </a:r>
            <a:endParaRPr lang="ru-RU" sz="19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Як називалася перша надрукована Федоровим і Мстиславцем книга? </a:t>
            </a:r>
            <a:endParaRPr lang="uk-UA" sz="1900" i="1" dirty="0" smtClean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013798" y="188640"/>
            <a:ext cx="510107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Конкурс №1. «Розминка»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6307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Архив\фони презентації\unna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15297" y="824518"/>
            <a:ext cx="8577183" cy="5844842"/>
          </a:xfrm>
        </p:spPr>
        <p:txBody>
          <a:bodyPr>
            <a:noAutofit/>
          </a:bodyPr>
          <a:lstStyle/>
          <a:p>
            <a:pPr lvl="0" algn="l"/>
            <a:r>
              <a:rPr lang="uk-UA" sz="19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uk-UA" sz="190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ля  ІІ команди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Назвіть відому пергаментну книгу, створену в Київській Русі, що </a:t>
            </a:r>
            <a:r>
              <a:rPr lang="uk-UA" sz="1900" dirty="0" err="1">
                <a:solidFill>
                  <a:schemeClr val="tx1"/>
                </a:solidFill>
              </a:rPr>
              <a:t>збереглася</a:t>
            </a:r>
            <a:r>
              <a:rPr lang="uk-UA" sz="1900" dirty="0">
                <a:solidFill>
                  <a:schemeClr val="tx1"/>
                </a:solidFill>
              </a:rPr>
              <a:t> й до наших днів. («</a:t>
            </a:r>
            <a:r>
              <a:rPr lang="uk-UA" sz="1900" dirty="0" err="1">
                <a:solidFill>
                  <a:schemeClr val="tx1"/>
                </a:solidFill>
              </a:rPr>
              <a:t>Остромирове</a:t>
            </a:r>
            <a:r>
              <a:rPr lang="uk-UA" sz="1900" dirty="0">
                <a:solidFill>
                  <a:schemeClr val="tx1"/>
                </a:solidFill>
              </a:rPr>
              <a:t> Євангеліє»)</a:t>
            </a:r>
            <a:endParaRPr lang="ru-RU" sz="19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З чого виготовляли в Київській Русі берест – матеріал для писання? (Із тонкого листу березової кори)</a:t>
            </a:r>
            <a:endParaRPr lang="ru-RU" sz="19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Де була створена перша на Русі бібліотека? (Софійський собор, Київ, 1037р.)</a:t>
            </a:r>
            <a:endParaRPr lang="ru-RU" sz="19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Хто заснував першу відому бібліотеку в Київській Русі? (Ярослав Мудрий)</a:t>
            </a:r>
            <a:endParaRPr lang="ru-RU" sz="19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Який народ винайшов сучасний папір для книжок? (Китайці)</a:t>
            </a:r>
            <a:endParaRPr lang="ru-RU" sz="19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Коли винайшли сучасний папір для книжок? (105 року до нашої ери)</a:t>
            </a:r>
            <a:endParaRPr lang="ru-RU" sz="19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У якому столітті навчилися виготовляти сучасний папір для книжок в Європі? (У </a:t>
            </a:r>
            <a:r>
              <a:rPr lang="uk-UA" sz="1900" dirty="0" err="1">
                <a:solidFill>
                  <a:schemeClr val="tx1"/>
                </a:solidFill>
              </a:rPr>
              <a:t>ХІІІст.н.е</a:t>
            </a:r>
            <a:r>
              <a:rPr lang="uk-UA" sz="1900" dirty="0">
                <a:solidFill>
                  <a:schemeClr val="tx1"/>
                </a:solidFill>
              </a:rPr>
              <a:t>.)</a:t>
            </a:r>
            <a:endParaRPr lang="ru-RU" sz="19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У якому році було надруковано на Русі першу книгу? (1654)</a:t>
            </a:r>
            <a:endParaRPr lang="ru-RU" sz="19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Хто надрукував першу книгу в Київській Русі? (Іван Федоров та Петро Мстиславець)</a:t>
            </a:r>
            <a:endParaRPr lang="ru-RU" sz="1900" dirty="0">
              <a:solidFill>
                <a:schemeClr val="tx1"/>
              </a:solidFill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1900" dirty="0">
                <a:solidFill>
                  <a:schemeClr val="tx1"/>
                </a:solidFill>
              </a:rPr>
              <a:t>Як називалася перша надрукована Федоровим і Мстиславцем книга? («Апостол»)  </a:t>
            </a:r>
            <a:endParaRPr lang="ru-RU" sz="1900" dirty="0">
              <a:solidFill>
                <a:schemeClr val="tx1"/>
              </a:solidFill>
            </a:endParaRPr>
          </a:p>
          <a:p>
            <a:pPr lvl="0" algn="l"/>
            <a:r>
              <a:rPr lang="uk-UA" sz="1900" dirty="0" smtClean="0">
                <a:solidFill>
                  <a:schemeClr val="tx1"/>
                </a:solidFill>
              </a:rPr>
              <a:t> </a:t>
            </a:r>
            <a:endParaRPr lang="uk-UA" sz="1900" i="1" dirty="0" smtClean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44598" y="188640"/>
            <a:ext cx="723948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Відповіді до запитань конкурсу </a:t>
            </a:r>
            <a:r>
              <a:rPr lang="uk-UA" sz="40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№</a:t>
            </a:r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1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3644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Архив\фони презентації\1616538583_10-p-fon-dlya-prezentatsii-literatura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50" y="1"/>
            <a:ext cx="9161850" cy="688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15297" y="824518"/>
            <a:ext cx="8577183" cy="5844842"/>
          </a:xfrm>
        </p:spPr>
        <p:txBody>
          <a:bodyPr>
            <a:noAutofit/>
          </a:bodyPr>
          <a:lstStyle/>
          <a:p>
            <a:pPr algn="l"/>
            <a:r>
              <a:rPr lang="uk-UA" sz="2400" u="sng" dirty="0" smtClean="0">
                <a:solidFill>
                  <a:schemeClr val="tx1"/>
                </a:solidFill>
              </a:rPr>
              <a:t>Відгадати загадки</a:t>
            </a:r>
          </a:p>
          <a:p>
            <a:pPr marL="457200" indent="-457200" algn="l">
              <a:buAutoNum type="arabicPeriod"/>
            </a:pP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Кожен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скільки хоче бере, а все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залишається.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По білому полю комашки гуляли,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 цікаві речі нам з тобою розказали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Біле поле, чорне насіння,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 його сіє, той усе розуміє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6"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Завжди можу стати в пригоді,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6"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Моїх вам порад не злічить.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6"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кажуть про мене в народі :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6"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«Мовчить, а сто дурнів навчить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 </a:t>
            </a:r>
            <a:endParaRPr lang="ru-RU" sz="2800" dirty="0">
              <a:solidFill>
                <a:schemeClr val="tx1"/>
              </a:solidFill>
            </a:endParaRPr>
          </a:p>
          <a:p>
            <a:pPr algn="l"/>
            <a:endParaRPr lang="ru-RU" sz="2800" dirty="0">
              <a:solidFill>
                <a:schemeClr val="tx1"/>
              </a:solidFill>
            </a:endParaRPr>
          </a:p>
          <a:p>
            <a:pPr algn="l"/>
            <a:endParaRPr lang="ru-RU" sz="2800" dirty="0" smtClean="0">
              <a:solidFill>
                <a:schemeClr val="tx1"/>
              </a:solidFill>
            </a:endParaRPr>
          </a:p>
          <a:p>
            <a:pPr algn="l"/>
            <a:r>
              <a:rPr lang="uk-UA" sz="2800" dirty="0" smtClean="0">
                <a:solidFill>
                  <a:schemeClr val="tx1"/>
                </a:solidFill>
              </a:rPr>
              <a:t>                                                                            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35353" y="188640"/>
            <a:ext cx="68579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Конкурс №2. «Заморочки з діжки»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372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Архив\фони презентації\1616538583_10-p-fon-dlya-prezentatsii-literatura-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50" y="1"/>
            <a:ext cx="9161850" cy="688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315297" y="824518"/>
            <a:ext cx="8577183" cy="5844842"/>
          </a:xfrm>
        </p:spPr>
        <p:txBody>
          <a:bodyPr>
            <a:noAutofit/>
          </a:bodyPr>
          <a:lstStyle/>
          <a:p>
            <a:pPr marL="457200" indent="-457200" algn="l">
              <a:buAutoNum type="arabicPeriod"/>
            </a:pP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Кожен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скільки хоче бере, а все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залишається.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2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(Книга)</a:t>
            </a: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По білому полю комашки гуляли,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 цікаві речі нам з тобою розказали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uk-UA" sz="2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(Букви)</a:t>
            </a: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Біле поле, чорне насіння,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Хто його сіє, той усе розуміє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uk-UA" sz="2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(Книга, письменник)</a:t>
            </a: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6"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Завжди можу стати в пригоді,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6"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Моїх вам порад не злічить.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6"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 кажуть про мене в народі :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6"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«Мовчить, а сто дурнів навчить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 </a:t>
            </a:r>
            <a:r>
              <a:rPr lang="uk-UA" sz="24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(Книга)</a:t>
            </a:r>
            <a:endParaRPr lang="ru-RU" sz="2800" dirty="0">
              <a:solidFill>
                <a:schemeClr val="accent2"/>
              </a:solidFill>
            </a:endParaRPr>
          </a:p>
          <a:p>
            <a:pPr algn="l"/>
            <a:endParaRPr lang="ru-RU" sz="2800" dirty="0">
              <a:solidFill>
                <a:schemeClr val="tx1"/>
              </a:solidFill>
            </a:endParaRPr>
          </a:p>
          <a:p>
            <a:pPr algn="l"/>
            <a:endParaRPr lang="ru-RU" sz="2800" dirty="0" smtClean="0">
              <a:solidFill>
                <a:schemeClr val="tx1"/>
              </a:solidFill>
            </a:endParaRPr>
          </a:p>
          <a:p>
            <a:pPr algn="l"/>
            <a:r>
              <a:rPr lang="uk-UA" sz="2800" dirty="0" smtClean="0">
                <a:solidFill>
                  <a:schemeClr val="tx1"/>
                </a:solidFill>
              </a:rPr>
              <a:t>                                                                            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35353" y="188640"/>
            <a:ext cx="68579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Конкурс №2. «Заморочки з діжки»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875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Архив\фони презентації\1616542596_32-p-fon-dlya-prezentatsii-kniga-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2" r="10067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283409" y="1052736"/>
            <a:ext cx="8577183" cy="3756610"/>
          </a:xfrm>
        </p:spPr>
        <p:txBody>
          <a:bodyPr>
            <a:noAutofit/>
          </a:bodyPr>
          <a:lstStyle/>
          <a:p>
            <a:r>
              <a:rPr lang="uk-UA" sz="2400" u="sng" dirty="0">
                <a:solidFill>
                  <a:schemeClr val="tx1"/>
                </a:solidFill>
              </a:rPr>
              <a:t>Визначити, кому належать слова</a:t>
            </a:r>
            <a:r>
              <a:rPr lang="uk-UA" sz="2400" u="sng" dirty="0" smtClean="0">
                <a:solidFill>
                  <a:schemeClr val="tx1"/>
                </a:solidFill>
              </a:rPr>
              <a:t>:</a:t>
            </a:r>
            <a:endParaRPr lang="ru-RU" sz="2400" u="sng" dirty="0">
              <a:solidFill>
                <a:schemeClr val="tx1"/>
              </a:solidFill>
            </a:endParaRP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«Автор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пише лише одну частину книги, іншу пише читач».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а) М.Пирогов; б) О.Холмс; в) Д.Конрад.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«Під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 читання я зупиняюсь на кожній прекрасній думці, як зупиняюсь перед кожною істиною».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а) Р. Емерсон; б) А.Франс; в) Ф. Вольтер</a:t>
            </a:r>
            <a:r>
              <a:rPr lang="uk-UA" sz="2400" dirty="0" smtClean="0">
                <a:solidFill>
                  <a:schemeClr val="tx1"/>
                </a:solidFill>
              </a:rPr>
              <a:t>.</a:t>
            </a:r>
          </a:p>
          <a:p>
            <a:endParaRPr lang="uk-UA" sz="2400" dirty="0" smtClean="0"/>
          </a:p>
          <a:p>
            <a:endParaRPr lang="ru-RU" sz="2400" dirty="0"/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ru-RU" sz="2800" dirty="0" smtClean="0">
              <a:solidFill>
                <a:schemeClr val="tx1"/>
              </a:solidFill>
            </a:endParaRPr>
          </a:p>
          <a:p>
            <a:pPr algn="l"/>
            <a:r>
              <a:rPr lang="uk-UA" sz="2800" dirty="0" smtClean="0">
                <a:solidFill>
                  <a:schemeClr val="tx1"/>
                </a:solidFill>
              </a:rPr>
              <a:t>                                                                            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34268" y="188640"/>
            <a:ext cx="54601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Конкурс №3. «Чий вислів?»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685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Архив\фони презентації\1616542596_32-p-fon-dlya-prezentatsii-kniga-3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2" r="10067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283409" y="1052736"/>
            <a:ext cx="8577183" cy="3756610"/>
          </a:xfrm>
        </p:spPr>
        <p:txBody>
          <a:bodyPr>
            <a:noAutofit/>
          </a:bodyPr>
          <a:lstStyle/>
          <a:p>
            <a:r>
              <a:rPr lang="uk-UA" sz="2400" u="sng" dirty="0">
                <a:solidFill>
                  <a:schemeClr val="tx1"/>
                </a:solidFill>
              </a:rPr>
              <a:t>Визначити, кому належать слова</a:t>
            </a:r>
            <a:r>
              <a:rPr lang="uk-UA" sz="2400" u="sng" dirty="0" smtClean="0">
                <a:solidFill>
                  <a:schemeClr val="tx1"/>
                </a:solidFill>
              </a:rPr>
              <a:t>:</a:t>
            </a:r>
            <a:endParaRPr lang="ru-RU" sz="2400" u="sng" dirty="0">
              <a:solidFill>
                <a:schemeClr val="tx1"/>
              </a:solidFill>
            </a:endParaRP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«Автор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пише лише одну частину книги, іншу пише читач».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а) М.Пирогов; б) О.Холмс; </a:t>
            </a:r>
            <a:r>
              <a:rPr lang="uk-UA" sz="2400" u="sng" dirty="0">
                <a:solidFill>
                  <a:schemeClr val="tx1"/>
                </a:solidFill>
              </a:rPr>
              <a:t>в) Д.Конрад</a:t>
            </a:r>
            <a:r>
              <a:rPr lang="uk-UA" sz="2400" dirty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«Під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час читання я зупиняюсь на кожній прекрасній думці, як зупиняюсь перед кожною істиною».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u="sng" dirty="0">
                <a:solidFill>
                  <a:schemeClr val="tx1"/>
                </a:solidFill>
              </a:rPr>
              <a:t>а) Р. Емерсон</a:t>
            </a:r>
            <a:r>
              <a:rPr lang="uk-UA" sz="2400" dirty="0">
                <a:solidFill>
                  <a:schemeClr val="tx1"/>
                </a:solidFill>
              </a:rPr>
              <a:t>; б) А.Франс; в) Ф. Вольтер</a:t>
            </a:r>
            <a:r>
              <a:rPr lang="uk-UA" sz="2400" dirty="0" smtClean="0">
                <a:solidFill>
                  <a:schemeClr val="tx1"/>
                </a:solidFill>
              </a:rPr>
              <a:t>.</a:t>
            </a:r>
          </a:p>
          <a:p>
            <a:endParaRPr lang="uk-UA" sz="2400" dirty="0" smtClean="0"/>
          </a:p>
          <a:p>
            <a:endParaRPr lang="ru-RU" sz="2400" dirty="0"/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ru-RU" sz="2800" dirty="0" smtClean="0">
              <a:solidFill>
                <a:schemeClr val="tx1"/>
              </a:solidFill>
            </a:endParaRPr>
          </a:p>
          <a:p>
            <a:pPr algn="l"/>
            <a:r>
              <a:rPr lang="uk-UA" sz="2800" dirty="0" smtClean="0">
                <a:solidFill>
                  <a:schemeClr val="tx1"/>
                </a:solidFill>
              </a:rPr>
              <a:t>                                                                            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43372" y="188640"/>
            <a:ext cx="68419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Відповіді до завдань конкурсу №3. 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6864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Архив\фони презентації\starie-knig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17"/>
          <a:stretch/>
        </p:blipFill>
        <p:spPr bwMode="auto">
          <a:xfrm>
            <a:off x="0" y="-45720"/>
            <a:ext cx="9144000" cy="690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2411760" y="896526"/>
            <a:ext cx="6408712" cy="5700826"/>
          </a:xfrm>
        </p:spPr>
        <p:txBody>
          <a:bodyPr>
            <a:noAutofit/>
          </a:bodyPr>
          <a:lstStyle/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Книга вчить …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Книга – ключ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Одна книга тисячу …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Багато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читаєш – …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Книга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міст у …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ручаїв – ріки, …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Золото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добувають із землі, …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Книгу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читають не очима, а …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Книга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корисна,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Дім без книги –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 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на користь книгу читати, …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Книга 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твій друг, без неї, 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400" dirty="0" smtClean="0"/>
          </a:p>
          <a:p>
            <a:endParaRPr lang="ru-RU" sz="2400" dirty="0"/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ru-RU" sz="2800" dirty="0" smtClean="0">
              <a:solidFill>
                <a:schemeClr val="tx1"/>
              </a:solidFill>
            </a:endParaRPr>
          </a:p>
          <a:p>
            <a:pPr algn="l"/>
            <a:r>
              <a:rPr lang="uk-UA" sz="2800" dirty="0" smtClean="0">
                <a:solidFill>
                  <a:schemeClr val="tx1"/>
                </a:solidFill>
              </a:rPr>
              <a:t>                                                                            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88681" y="188640"/>
            <a:ext cx="71513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Конкурс №4. «Закінчити прислів‘я»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4771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Архив\фони презентації\starie-knig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17"/>
          <a:stretch/>
        </p:blipFill>
        <p:spPr bwMode="auto">
          <a:xfrm>
            <a:off x="0" y="-45720"/>
            <a:ext cx="9144000" cy="690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2483768" y="620688"/>
            <a:ext cx="6480720" cy="5961474"/>
          </a:xfrm>
        </p:spPr>
        <p:txBody>
          <a:bodyPr>
            <a:noAutofit/>
          </a:bodyPr>
          <a:lstStyle/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Книга вчить … ( як на світі </a:t>
            </a:r>
            <a:r>
              <a:rPr lang="uk-UA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жить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Книга – ключ … (до знань).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Одна книга тисячу … (людей навчає).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Багато читаєш – … (багато знаєш).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Книга – міст у … (світ знань).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ручаїв – ріки, … (з книг – знання).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Золото добувають із землі, … (а знання -  з книги).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Книгу читають не очима, а … (розумом). </a:t>
            </a:r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Книга корисна, … (коли її читають).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Дім без книги – … (день без сонця).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на користь книгу читати, … (коли вершки хапати).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Книга – твій друг, без неї, …   (як без рук).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uk-UA" sz="2400" dirty="0" smtClean="0"/>
          </a:p>
          <a:p>
            <a:endParaRPr lang="ru-RU" sz="2400" dirty="0"/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ru-RU" sz="2800" dirty="0" smtClean="0">
              <a:solidFill>
                <a:schemeClr val="tx1"/>
              </a:solidFill>
            </a:endParaRPr>
          </a:p>
          <a:p>
            <a:pPr algn="l"/>
            <a:r>
              <a:rPr lang="uk-UA" sz="2800" dirty="0" smtClean="0">
                <a:solidFill>
                  <a:schemeClr val="tx1"/>
                </a:solidFill>
              </a:rPr>
              <a:t>                                                                            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59632" y="-9144"/>
            <a:ext cx="684193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Відповіді до завдань конкурсу №4. 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642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Архив\фони презентації\5-книг-для-неисправимых-романтиков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448"/>
            <a:ext cx="9180597" cy="6885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467544" y="896526"/>
            <a:ext cx="8352928" cy="1596370"/>
          </a:xfrm>
        </p:spPr>
        <p:txBody>
          <a:bodyPr>
            <a:noAutofit/>
          </a:bodyPr>
          <a:lstStyle/>
          <a:p>
            <a:endParaRPr lang="uk-UA" sz="2400" dirty="0" smtClean="0"/>
          </a:p>
          <a:p>
            <a:r>
              <a:rPr lang="uk-UA" sz="3600" dirty="0" smtClean="0">
                <a:solidFill>
                  <a:schemeClr val="tx1"/>
                </a:solidFill>
              </a:rPr>
              <a:t>Передати </a:t>
            </a:r>
            <a:r>
              <a:rPr lang="uk-UA" sz="3600" dirty="0" smtClean="0">
                <a:solidFill>
                  <a:schemeClr val="tx1"/>
                </a:solidFill>
              </a:rPr>
              <a:t>малюнком </a:t>
            </a:r>
            <a:r>
              <a:rPr lang="uk-UA" sz="3600" dirty="0" smtClean="0">
                <a:solidFill>
                  <a:schemeClr val="tx1"/>
                </a:solidFill>
              </a:rPr>
              <a:t>улюблену </a:t>
            </a:r>
            <a:r>
              <a:rPr lang="uk-UA" sz="3600" dirty="0">
                <a:solidFill>
                  <a:schemeClr val="tx1"/>
                </a:solidFill>
              </a:rPr>
              <a:t>книгу.</a:t>
            </a:r>
            <a:endParaRPr lang="ru-RU" sz="3600" dirty="0">
              <a:solidFill>
                <a:schemeClr val="tx1"/>
              </a:solidFill>
            </a:endParaRP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800" dirty="0" smtClean="0">
                <a:solidFill>
                  <a:schemeClr val="tx1"/>
                </a:solidFill>
              </a:rPr>
              <a:t>                                                                          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70897" y="188640"/>
            <a:ext cx="47868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Конкурс №5. «Графіті»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1749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Архив\фони презентації\белорусская_энциклопедия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" r="11110"/>
          <a:stretch/>
        </p:blipFill>
        <p:spPr bwMode="auto">
          <a:xfrm>
            <a:off x="-4521" y="0"/>
            <a:ext cx="91485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79512" y="836712"/>
            <a:ext cx="8352928" cy="4332674"/>
          </a:xfrm>
        </p:spPr>
        <p:txBody>
          <a:bodyPr>
            <a:noAutofit/>
          </a:bodyPr>
          <a:lstStyle/>
          <a:p>
            <a:pPr algn="l"/>
            <a:r>
              <a:rPr lang="uk-UA" sz="2400" u="sng" dirty="0" smtClean="0">
                <a:solidFill>
                  <a:schemeClr val="tx1"/>
                </a:solidFill>
              </a:rPr>
              <a:t>Показати </a:t>
            </a:r>
            <a:r>
              <a:rPr lang="uk-UA" sz="2400" u="sng" dirty="0">
                <a:solidFill>
                  <a:schemeClr val="tx1"/>
                </a:solidFill>
              </a:rPr>
              <a:t>пантомімою назви відомих </a:t>
            </a:r>
            <a:r>
              <a:rPr lang="uk-UA" sz="2400" u="sng" dirty="0" smtClean="0">
                <a:solidFill>
                  <a:schemeClr val="tx1"/>
                </a:solidFill>
              </a:rPr>
              <a:t>казок.</a:t>
            </a:r>
          </a:p>
          <a:p>
            <a:pPr algn="l"/>
            <a:r>
              <a:rPr lang="uk-UA" sz="24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 для І команди: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«Колобок», «Попелюшка», «Кривенька качечка», «Колосок», «Золотий ключик».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i="1" dirty="0">
                <a:solidFill>
                  <a:schemeClr val="tx1"/>
                </a:solidFill>
              </a:rPr>
              <a:t> </a:t>
            </a:r>
            <a:r>
              <a:rPr lang="uk-UA" sz="2400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 </a:t>
            </a:r>
            <a:r>
              <a:rPr lang="uk-UA" sz="24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ІІ команди: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«Рукавичка», «Коза-дереза», </a:t>
            </a:r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Лисиця та Журавель», «</a:t>
            </a:r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Котигорошко», </a:t>
            </a:r>
          </a:p>
          <a:p>
            <a:pPr algn="l"/>
            <a:r>
              <a:rPr lang="uk-UA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Ріпка».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800" dirty="0" smtClean="0">
                <a:solidFill>
                  <a:schemeClr val="tx1"/>
                </a:solidFill>
              </a:rPr>
              <a:t>                                                                          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63687" y="33606"/>
            <a:ext cx="549701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Конкурс №6. «Пантоміма»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9265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Архив\фони презентації\img_s616347_1_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0"/>
          <a:stretch/>
        </p:blipFill>
        <p:spPr bwMode="auto">
          <a:xfrm>
            <a:off x="-45709" y="0"/>
            <a:ext cx="94316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415375" y="741492"/>
            <a:ext cx="8568952" cy="5760640"/>
          </a:xfrm>
        </p:spPr>
        <p:txBody>
          <a:bodyPr>
            <a:noAutofit/>
          </a:bodyPr>
          <a:lstStyle/>
          <a:p>
            <a:pPr algn="l"/>
            <a:r>
              <a:rPr lang="uk-UA" sz="2400" u="sng" dirty="0">
                <a:solidFill>
                  <a:schemeClr val="tx1"/>
                </a:solidFill>
              </a:rPr>
              <a:t>Скласти прислів’я із поданих слів.</a:t>
            </a:r>
            <a:endParaRPr lang="ru-RU" sz="2400" u="sng" dirty="0">
              <a:solidFill>
                <a:schemeClr val="tx1"/>
              </a:solidFill>
            </a:endParaRPr>
          </a:p>
          <a:p>
            <a:pPr algn="l"/>
            <a:r>
              <a:rPr lang="uk-UA" sz="2400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 </a:t>
            </a:r>
            <a:r>
              <a:rPr lang="uk-UA" sz="24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І команди: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Книга, людини, для, це, скарб.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До, мудрості, азбука, дорога.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Закінчується, з, дружба, книгою, гарним.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Вчить, як, книга, жити, світі, на.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Подружишся, наберешся, з, розуму, книгою.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uk-UA" sz="2400" i="1" dirty="0">
                <a:solidFill>
                  <a:schemeClr val="tx1"/>
                </a:solidFill>
              </a:rPr>
              <a:t> </a:t>
            </a:r>
            <a:r>
              <a:rPr lang="uk-UA" sz="2400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Слова </a:t>
            </a:r>
            <a:r>
              <a:rPr lang="uk-UA" sz="2400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ІІ команди:</a:t>
            </a:r>
            <a:r>
              <a:rPr lang="uk-UA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Читати, знати, усе, книги.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Навчає, книга, тисячі, одна, людей.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Читають, не, книгу, розумом, а, очима.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Яскравіша, за, книга, хороша, зірку.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r>
              <a:rPr lang="uk-UA" sz="2400" dirty="0">
                <a:solidFill>
                  <a:schemeClr val="tx1"/>
                </a:solidFill>
              </a:rPr>
              <a:t>Книга, краща, одна, мудра, багатства, найбільшого, від.</a:t>
            </a:r>
            <a:endParaRPr lang="ru-RU" sz="2400" dirty="0">
              <a:solidFill>
                <a:schemeClr val="tx1"/>
              </a:solidFill>
            </a:endParaRPr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800" dirty="0" smtClean="0">
                <a:solidFill>
                  <a:schemeClr val="tx1"/>
                </a:solidFill>
              </a:rPr>
              <a:t>                                                                          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61866"/>
            <a:ext cx="63979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Конкурс №7. «Склади прислів'я»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077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Архив\фони презентації\img_s616347_1_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0"/>
          <a:stretch/>
        </p:blipFill>
        <p:spPr bwMode="auto">
          <a:xfrm>
            <a:off x="-45709" y="0"/>
            <a:ext cx="94316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611560" y="769752"/>
            <a:ext cx="8333089" cy="5760640"/>
          </a:xfrm>
        </p:spPr>
        <p:txBody>
          <a:bodyPr>
            <a:noAutofit/>
          </a:bodyPr>
          <a:lstStyle/>
          <a:p>
            <a:pPr algn="l"/>
            <a:r>
              <a:rPr lang="uk-UA" sz="24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Ключ </a:t>
            </a:r>
            <a:endParaRPr lang="uk-UA" sz="2400" u="sng" dirty="0" smtClean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400" i="1" dirty="0" smtClean="0">
                <a:solidFill>
                  <a:schemeClr val="tx1"/>
                </a:solidFill>
              </a:rPr>
              <a:t>Книга </a:t>
            </a:r>
            <a:r>
              <a:rPr lang="uk-UA" sz="2400" i="1" dirty="0">
                <a:solidFill>
                  <a:schemeClr val="tx1"/>
                </a:solidFill>
              </a:rPr>
              <a:t>– це скарб для людини. </a:t>
            </a:r>
            <a:endParaRPr lang="uk-UA" sz="2400" i="1" dirty="0" smtClean="0">
              <a:solidFill>
                <a:schemeClr val="tx1"/>
              </a:solidFill>
            </a:endParaRPr>
          </a:p>
          <a:p>
            <a:pPr algn="l"/>
            <a:r>
              <a:rPr lang="uk-UA" sz="2400" i="1" dirty="0" smtClean="0">
                <a:solidFill>
                  <a:schemeClr val="tx1"/>
                </a:solidFill>
              </a:rPr>
              <a:t>Азбука </a:t>
            </a:r>
            <a:r>
              <a:rPr lang="uk-UA" sz="2400" i="1" dirty="0">
                <a:solidFill>
                  <a:schemeClr val="tx1"/>
                </a:solidFill>
              </a:rPr>
              <a:t>до мудрості дорога. </a:t>
            </a:r>
            <a:endParaRPr lang="uk-UA" sz="2400" i="1" dirty="0" smtClean="0">
              <a:solidFill>
                <a:schemeClr val="tx1"/>
              </a:solidFill>
            </a:endParaRPr>
          </a:p>
          <a:p>
            <a:pPr algn="l"/>
            <a:r>
              <a:rPr lang="uk-UA" sz="2400" i="1" dirty="0" smtClean="0">
                <a:solidFill>
                  <a:schemeClr val="tx1"/>
                </a:solidFill>
              </a:rPr>
              <a:t>Дружба </a:t>
            </a:r>
            <a:r>
              <a:rPr lang="uk-UA" sz="2400" i="1" dirty="0">
                <a:solidFill>
                  <a:schemeClr val="tx1"/>
                </a:solidFill>
              </a:rPr>
              <a:t>з книгою гарним закінчується. </a:t>
            </a:r>
            <a:endParaRPr lang="uk-UA" sz="2400" i="1" dirty="0" smtClean="0">
              <a:solidFill>
                <a:schemeClr val="tx1"/>
              </a:solidFill>
            </a:endParaRPr>
          </a:p>
          <a:p>
            <a:pPr algn="l"/>
            <a:r>
              <a:rPr lang="uk-UA" sz="2400" i="1" dirty="0" smtClean="0">
                <a:solidFill>
                  <a:schemeClr val="tx1"/>
                </a:solidFill>
              </a:rPr>
              <a:t>Книга </a:t>
            </a:r>
            <a:r>
              <a:rPr lang="uk-UA" sz="2400" i="1" dirty="0">
                <a:solidFill>
                  <a:schemeClr val="tx1"/>
                </a:solidFill>
              </a:rPr>
              <a:t>вчить, як на світі </a:t>
            </a:r>
            <a:r>
              <a:rPr lang="uk-UA" sz="2400" i="1" dirty="0" err="1">
                <a:solidFill>
                  <a:schemeClr val="tx1"/>
                </a:solidFill>
              </a:rPr>
              <a:t>жить</a:t>
            </a:r>
            <a:r>
              <a:rPr lang="uk-UA" sz="2400" i="1" dirty="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uk-UA" sz="2400" i="1" dirty="0" smtClean="0">
                <a:solidFill>
                  <a:schemeClr val="tx1"/>
                </a:solidFill>
              </a:rPr>
              <a:t> </a:t>
            </a:r>
            <a:r>
              <a:rPr lang="uk-UA" sz="2400" i="1" dirty="0">
                <a:solidFill>
                  <a:schemeClr val="tx1"/>
                </a:solidFill>
              </a:rPr>
              <a:t>З книгою подружишся – розуму наберешся. </a:t>
            </a:r>
            <a:endParaRPr lang="uk-UA" sz="2400" i="1" dirty="0" smtClean="0">
              <a:solidFill>
                <a:schemeClr val="tx1"/>
              </a:solidFill>
            </a:endParaRPr>
          </a:p>
          <a:p>
            <a:pPr algn="l"/>
            <a:r>
              <a:rPr lang="uk-UA" sz="2400" i="1" dirty="0" smtClean="0">
                <a:solidFill>
                  <a:schemeClr val="tx1"/>
                </a:solidFill>
              </a:rPr>
              <a:t>Книги </a:t>
            </a:r>
            <a:r>
              <a:rPr lang="uk-UA" sz="2400" i="1" dirty="0">
                <a:solidFill>
                  <a:schemeClr val="tx1"/>
                </a:solidFill>
              </a:rPr>
              <a:t>читати – усе знати. </a:t>
            </a:r>
            <a:endParaRPr lang="uk-UA" sz="2400" i="1" dirty="0" smtClean="0">
              <a:solidFill>
                <a:schemeClr val="tx1"/>
              </a:solidFill>
            </a:endParaRPr>
          </a:p>
          <a:p>
            <a:pPr algn="l"/>
            <a:r>
              <a:rPr lang="uk-UA" sz="2400" i="1" dirty="0" smtClean="0">
                <a:solidFill>
                  <a:schemeClr val="tx1"/>
                </a:solidFill>
              </a:rPr>
              <a:t>Одна </a:t>
            </a:r>
            <a:r>
              <a:rPr lang="uk-UA" sz="2400" i="1" dirty="0">
                <a:solidFill>
                  <a:schemeClr val="tx1"/>
                </a:solidFill>
              </a:rPr>
              <a:t>книга тисячі людей навчає. </a:t>
            </a:r>
            <a:endParaRPr lang="uk-UA" sz="2400" i="1" dirty="0" smtClean="0">
              <a:solidFill>
                <a:schemeClr val="tx1"/>
              </a:solidFill>
            </a:endParaRPr>
          </a:p>
          <a:p>
            <a:pPr algn="l"/>
            <a:r>
              <a:rPr lang="uk-UA" sz="2400" i="1" dirty="0" smtClean="0">
                <a:solidFill>
                  <a:schemeClr val="tx1"/>
                </a:solidFill>
              </a:rPr>
              <a:t>Книгу </a:t>
            </a:r>
            <a:r>
              <a:rPr lang="uk-UA" sz="2400" i="1" dirty="0">
                <a:solidFill>
                  <a:schemeClr val="tx1"/>
                </a:solidFill>
              </a:rPr>
              <a:t>читають не розумом, а очима. </a:t>
            </a:r>
            <a:endParaRPr lang="uk-UA" sz="2400" i="1" dirty="0" smtClean="0">
              <a:solidFill>
                <a:schemeClr val="tx1"/>
              </a:solidFill>
            </a:endParaRPr>
          </a:p>
          <a:p>
            <a:pPr algn="l"/>
            <a:r>
              <a:rPr lang="uk-UA" sz="2400" i="1" dirty="0" smtClean="0">
                <a:solidFill>
                  <a:schemeClr val="tx1"/>
                </a:solidFill>
              </a:rPr>
              <a:t>Хороша </a:t>
            </a:r>
            <a:r>
              <a:rPr lang="uk-UA" sz="2400" i="1" dirty="0">
                <a:solidFill>
                  <a:schemeClr val="tx1"/>
                </a:solidFill>
              </a:rPr>
              <a:t>книга яскравіша за зірку. </a:t>
            </a:r>
            <a:endParaRPr lang="uk-UA" sz="2400" i="1" dirty="0" smtClean="0">
              <a:solidFill>
                <a:schemeClr val="tx1"/>
              </a:solidFill>
            </a:endParaRPr>
          </a:p>
          <a:p>
            <a:pPr algn="l"/>
            <a:r>
              <a:rPr lang="uk-UA" sz="2400" i="1" dirty="0" smtClean="0">
                <a:solidFill>
                  <a:schemeClr val="tx1"/>
                </a:solidFill>
              </a:rPr>
              <a:t>Одна </a:t>
            </a:r>
            <a:r>
              <a:rPr lang="uk-UA" sz="2400" i="1" dirty="0">
                <a:solidFill>
                  <a:schemeClr val="tx1"/>
                </a:solidFill>
              </a:rPr>
              <a:t>мудра книга краща від найбільшого багатства</a:t>
            </a:r>
            <a:r>
              <a:rPr lang="uk-UA" sz="2400" i="1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uk-UA" sz="2400" dirty="0"/>
              <a:t> </a:t>
            </a:r>
            <a:endParaRPr lang="ru-RU" sz="2400" dirty="0"/>
          </a:p>
          <a:p>
            <a:pPr algn="l"/>
            <a:endParaRPr lang="uk-UA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800" dirty="0" smtClean="0">
                <a:solidFill>
                  <a:schemeClr val="tx1"/>
                </a:solidFill>
              </a:rPr>
              <a:t>                                                                          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61674" y="61866"/>
            <a:ext cx="67297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Відповіді до завдань конкурсу №7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3889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D:\Архив\фони презентації\1617301767_31-p-literatura-fon-3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5" t="7912" r="4754"/>
          <a:stretch/>
        </p:blipFill>
        <p:spPr bwMode="auto">
          <a:xfrm>
            <a:off x="-1" y="0"/>
            <a:ext cx="929001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728681" y="1196752"/>
            <a:ext cx="5832648" cy="1596370"/>
          </a:xfrm>
        </p:spPr>
        <p:txBody>
          <a:bodyPr>
            <a:noAutofit/>
          </a:bodyPr>
          <a:lstStyle/>
          <a:p>
            <a:r>
              <a:rPr lang="uk-UA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Скласти </a:t>
            </a:r>
            <a:r>
              <a:rPr lang="uk-UA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пам’ятку про </a:t>
            </a:r>
            <a:endParaRPr lang="uk-UA" sz="36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3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користування </a:t>
            </a:r>
            <a:r>
              <a:rPr lang="uk-UA" sz="3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книгою.</a:t>
            </a:r>
            <a:endParaRPr lang="ru-RU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uk-UA" sz="2800" dirty="0" smtClean="0">
                <a:solidFill>
                  <a:schemeClr val="tx1"/>
                </a:solidFill>
              </a:rPr>
              <a:t>                                                                  </a:t>
            </a:r>
            <a:endParaRPr lang="ru-RU" sz="2800" dirty="0">
              <a:solidFill>
                <a:schemeClr val="tx1"/>
              </a:solidFill>
            </a:endParaRPr>
          </a:p>
          <a:p>
            <a:endParaRPr lang="ru-RU" sz="19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40491" y="188640"/>
            <a:ext cx="564770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anose="03010101010201010101" pitchFamily="66" charset="0"/>
              </a:rPr>
              <a:t>Конкурс №8. «Помудруй»</a:t>
            </a:r>
            <a:endParaRPr lang="ru-RU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6288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D:\Архив\фони презентації\CHtenie-knig-v-sovremennom-mire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5"/>
          <a:stretch/>
        </p:blipFill>
        <p:spPr bwMode="auto">
          <a:xfrm>
            <a:off x="-49336" y="0"/>
            <a:ext cx="92058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3159248" cy="2088232"/>
          </a:xfrm>
        </p:spPr>
        <p:txBody>
          <a:bodyPr>
            <a:noAutofit/>
          </a:bodyPr>
          <a:lstStyle/>
          <a:p>
            <a:pPr algn="l"/>
            <a:r>
              <a:rPr lang="uk-UA" sz="32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Любімо ж книгу, читаймо </a:t>
            </a:r>
            <a:r>
              <a:rPr lang="uk-UA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вдумливо, </a:t>
            </a:r>
            <a:r>
              <a:rPr lang="uk-UA" sz="32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шануймо </a:t>
            </a:r>
            <a:r>
              <a:rPr lang="uk-UA" sz="32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тих , </a:t>
            </a:r>
            <a:r>
              <a:rPr lang="uk-UA" sz="3200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хто пише нам твори!</a:t>
            </a:r>
            <a:endParaRPr lang="ru-RU" sz="32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5882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1288</Words>
  <Application>Microsoft Office PowerPoint</Application>
  <PresentationFormat>Экран (4:3)</PresentationFormat>
  <Paragraphs>207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ІНТЕЛЕКТУАЛЬНИЙ КОНКУРС  «КНИГИ – КЛЮЧ ДО ЗНАНЬ»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Любімо ж книгу, читаймо вдумливо, шануймо тих , хто пише нам твори!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Win7</dc:creator>
  <cp:lastModifiedBy>Win7</cp:lastModifiedBy>
  <cp:revision>19</cp:revision>
  <dcterms:created xsi:type="dcterms:W3CDTF">2021-12-17T18:03:44Z</dcterms:created>
  <dcterms:modified xsi:type="dcterms:W3CDTF">2021-12-17T21:31:03Z</dcterms:modified>
</cp:coreProperties>
</file>