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23692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04957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3939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71101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30982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4266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77490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3782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0106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5913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8000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3336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96129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985535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88897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22597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06714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713284D-2B82-4766-AE6D-A00D38957764}" type="datetimeFigureOut">
              <a:rPr lang="uk-UA" smtClean="0"/>
              <a:t>03.02.2020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FA12806-5C33-4632-BC2D-A50D705A90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0258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  <p:sldLayoutId id="2147483985" r:id="rId12"/>
    <p:sldLayoutId id="2147483986" r:id="rId13"/>
    <p:sldLayoutId id="2147483987" r:id="rId14"/>
    <p:sldLayoutId id="2147483988" r:id="rId15"/>
    <p:sldLayoutId id="2147483989" r:id="rId16"/>
    <p:sldLayoutId id="214748399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00CD0A-A13A-4827-B679-2185FC6F43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2" y="498765"/>
            <a:ext cx="8689976" cy="1876300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Звідки походять наші прізвища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6C84E6F-B75F-4C76-ABD6-3317B32EF4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1012" y="2850079"/>
            <a:ext cx="8689976" cy="736270"/>
          </a:xfrm>
        </p:spPr>
        <p:txBody>
          <a:bodyPr>
            <a:normAutofit/>
          </a:bodyPr>
          <a:lstStyle/>
          <a:p>
            <a:r>
              <a:rPr lang="uk-UA" sz="2800" dirty="0">
                <a:solidFill>
                  <a:srgbClr val="002060"/>
                </a:solidFill>
              </a:rPr>
              <a:t>Година спілкування для учнів 8 класу</a:t>
            </a:r>
          </a:p>
        </p:txBody>
      </p:sp>
      <p:pic>
        <p:nvPicPr>
          <p:cNvPr id="1026" name="Picture 2" descr="Результат пошуку зображень за запитом найпоширеніші прізвища в україні">
            <a:extLst>
              <a:ext uri="{FF2B5EF4-FFF2-40B4-BE49-F238E27FC236}">
                <a16:creationId xmlns:a16="http://schemas.microsoft.com/office/drawing/2014/main" id="{18647E8B-25AE-42C9-B414-5A2FF4021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8856" y="3716977"/>
            <a:ext cx="4583875" cy="251756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435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6A200E-D6AF-47E9-8529-3625806CE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1222158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Мета: 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81D271D-0DCC-493A-8216-A75398D2D12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840676"/>
            <a:ext cx="10363826" cy="4631376"/>
          </a:xfrm>
        </p:spPr>
        <p:txBody>
          <a:bodyPr>
            <a:noAutofit/>
          </a:bodyPr>
          <a:lstStyle/>
          <a:p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поглибити знання учнів  про походження прізвищ,  про їх значення; формувати навички самостійної роботи учнів, уміння узагальнювати, порівнювати; розвивати інтерес до історії роду, логічне мислення; виховувати почуття любові до рідної мови, бажання знати своє походження.</a:t>
            </a:r>
            <a:endParaRPr lang="uk-UA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729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CBF5C7-3283-4D1C-AB41-859F67C07592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Словникова робота :</a:t>
            </a:r>
            <a:b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C1DA258-390A-450E-AE51-33F483F9F2A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662545"/>
            <a:ext cx="10363826" cy="3598225"/>
          </a:xfrm>
        </p:spPr>
        <p:txBody>
          <a:bodyPr>
            <a:norm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endParaRPr lang="uk-UA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Антропоніміка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це розділ мовознавства, що вивчає антропоніми.</a:t>
            </a:r>
            <a:endParaRPr lang="uk-UA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Антропонім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(з грецької)</a:t>
            </a: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– власна назва : особове ім’я, ім’я по батькові, прізвище, прізвисько, псевдонім.</a:t>
            </a:r>
            <a:endParaRPr lang="uk-UA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138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D6D085-701F-4D97-8042-3F9EE04AE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285009"/>
            <a:ext cx="10364451" cy="1543791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Матеріалом для творення українських прізвищ були чотири основні джерела: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D153FD8-1E6C-45AD-8307-FB7B2D3AB9D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828800"/>
            <a:ext cx="10363826" cy="2303813"/>
          </a:xfrm>
        </p:spPr>
        <p:txBody>
          <a:bodyPr>
            <a:normAutofit fontScale="92500" lnSpcReduction="10000"/>
          </a:bodyPr>
          <a:lstStyle/>
          <a:p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а) імена;</a:t>
            </a:r>
            <a:b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б) назви місця проживання чи походження;</a:t>
            </a:r>
            <a:b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в) назви постійного заняття (професії);</a:t>
            </a:r>
            <a:b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г) індивідуальні ознаки (фізичні, психічні та інші властивості) першого носія прізвища. </a:t>
            </a:r>
            <a:endParaRPr lang="uk-UA" sz="2800" dirty="0">
              <a:solidFill>
                <a:srgbClr val="002060"/>
              </a:solidFill>
            </a:endParaRPr>
          </a:p>
        </p:txBody>
      </p:sp>
      <p:pic>
        <p:nvPicPr>
          <p:cNvPr id="2056" name="Picture 8" descr="Результат пошуку зображень за запитом Найпоширеніші прізвища в Україні картинка">
            <a:extLst>
              <a:ext uri="{FF2B5EF4-FFF2-40B4-BE49-F238E27FC236}">
                <a16:creationId xmlns:a16="http://schemas.microsoft.com/office/drawing/2014/main" id="{8247CDAD-CDE3-4653-B70E-FF713F8C8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364" y="4245428"/>
            <a:ext cx="3716976" cy="2327563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75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C56EF3-B2FF-4F7D-AAE8-2D047AB6E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Прізвища, утворені від імен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262C059-9D1A-4D48-B664-D1DC4854639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840676"/>
            <a:ext cx="10363826" cy="3950524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sz="3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Основою для творення українських прізвищ стало понад двісті власних імен. </a:t>
            </a:r>
            <a:br>
              <a:rPr lang="uk-UA" sz="3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Найпоширенішим  було ім’я </a:t>
            </a:r>
            <a:r>
              <a:rPr lang="uk-UA" sz="33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Іван</a:t>
            </a:r>
            <a:r>
              <a:rPr lang="uk-UA" sz="3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від якого </a:t>
            </a:r>
            <a:r>
              <a:rPr lang="uk-UA" sz="3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виникло</a:t>
            </a:r>
            <a:r>
              <a:rPr lang="uk-UA" sz="3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130 прізвищ. Наприклад,</a:t>
            </a:r>
            <a:br>
              <a:rPr lang="uk-UA" sz="3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Іванів, Іванків, </a:t>
            </a:r>
            <a:r>
              <a:rPr lang="uk-UA" sz="3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Іванців</a:t>
            </a:r>
            <a:r>
              <a:rPr lang="uk-UA" sz="3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Івасів, Іваськів, Івашко, Івашків, </a:t>
            </a:r>
            <a:r>
              <a:rPr lang="uk-UA" sz="3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Івахів</a:t>
            </a:r>
            <a:r>
              <a:rPr lang="uk-UA" sz="3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3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Іванусів</a:t>
            </a:r>
            <a:r>
              <a:rPr lang="uk-UA" sz="3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Янів, Янків, Яськів, Іваницький та інші. Від жіночих імен прізвища творилися рідше. </a:t>
            </a:r>
            <a:br>
              <a:rPr lang="uk-UA" sz="3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3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Наприклад: </a:t>
            </a:r>
            <a:r>
              <a:rPr lang="uk-UA" sz="33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Вірич</a:t>
            </a:r>
            <a:r>
              <a:rPr lang="uk-UA" sz="33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33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Горпинич,марусяк</a:t>
            </a:r>
            <a:r>
              <a:rPr lang="uk-UA" sz="33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Маланчин, Ольжич.</a:t>
            </a:r>
            <a:endParaRPr lang="uk-UA" sz="33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60449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31DD95-31F8-4343-AFB4-AEE459650F95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Прізвища, утворені від назви місця проживання чи</a:t>
            </a:r>
            <a:r>
              <a:rPr lang="uk-UA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походження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E241100-B16E-4A14-B84A-AC41D534FD0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458192"/>
            <a:ext cx="10363826" cy="3333007"/>
          </a:xfrm>
        </p:spPr>
        <p:txBody>
          <a:bodyPr>
            <a:normAutofit lnSpcReduction="10000"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Ще одним джерелом виникнення прізвищ була назва місцевості, де проживав або звідки походив основоположник роду: села, міста, річки, озера, гори, поля, лісу, лану, гаю, лугу, саду.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Наприклад: Польовий, Лісовий, Гайовий, Лановий, Луговий, Горовий, Річковий, Садовий та інші.</a:t>
            </a:r>
            <a:endParaRPr lang="uk-UA" sz="2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38286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583B7F-3557-4C37-A21B-360FF7DA3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Прізвища, утворені від</a:t>
            </a:r>
            <a:r>
              <a:rPr lang="uk-UA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назви постійного заняття (професії) 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53FB0A4-40B0-4F34-9F64-760A8BC586C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даної групи належать прізвища Кушнір, Коваль, Шинкаренко,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Мельник , Бондаренко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т. п. Деякі прізвища походять від жартівливих прізвиськ людей того чи іншого ремесла. Наприклад, Козоріз, </a:t>
            </a:r>
            <a:r>
              <a:rPr lang="uk-UA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Козолуп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Тягнишкіра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Мукосієнко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Шклобій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27585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DBB6B-FC96-4330-836E-B3B18F337E8B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Прізвища, що називають індивідуальні ознаки (фізичні, психічні та інші властивості) першого носія прізвища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5933742-49CA-477E-A73E-AF34BCC8E1C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Такі прізвища могли вказувати на якусь рису зовнішності або вдачі першого носія. Спочатку виникали прізвиська, а згодом – прізвища.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Наприклад: Крикун, Скороход, Білоус, Мовчан, </a:t>
            </a:r>
            <a:r>
              <a:rPr lang="uk-UA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Білоножко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 Цокало,  </a:t>
            </a:r>
            <a:r>
              <a:rPr lang="uk-UA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Шокало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 Буркун, Мирний, Глухий та інші.</a:t>
            </a:r>
            <a:endParaRPr lang="uk-UA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279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7B6223-0783-4CAE-877D-6A25B7E79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439388"/>
            <a:ext cx="10364451" cy="665018"/>
          </a:xfrm>
        </p:spPr>
        <p:txBody>
          <a:bodyPr>
            <a:normAutofit fontScale="90000"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Вікторина «Вгадай прізвище»</a:t>
            </a:r>
            <a:b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5F4BFCC-05CF-497A-BC09-4193A1E1793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399" y="1223158"/>
            <a:ext cx="10363826" cy="548640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1.Назвіть три українські історичні пісні, у яких згадуються прізвища. </a:t>
            </a:r>
            <a:endParaRPr lang="uk-UA" sz="8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2.Укажіть 5 прізвищ, утворених від жіночих імен.</a:t>
            </a:r>
            <a:r>
              <a:rPr lang="uk-UA" sz="8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8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r>
              <a:rPr lang="uk-UA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3.Назвіть справжні прізвища відомих українських письменників, псевдоніми яких наведені нижче: </a:t>
            </a:r>
            <a:endParaRPr lang="uk-UA" sz="8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r>
              <a:rPr lang="uk-UA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Кобзар, Леся Українка, Каменяр, Марко Вовчок, Карпенко-Карий, </a:t>
            </a:r>
            <a:r>
              <a:rPr lang="uk-UA" sz="8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Оспап</a:t>
            </a:r>
            <a:r>
              <a:rPr lang="uk-UA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Вишня.</a:t>
            </a:r>
            <a:r>
              <a:rPr lang="uk-UA" sz="8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8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r>
              <a:rPr lang="uk-UA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4.Назвіть прізвища українських гетьманів, що згадуються в українській народній пісні «Ой, на горі та й женці жнуть».</a:t>
            </a:r>
            <a:r>
              <a:rPr lang="uk-UA" sz="8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8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r>
              <a:rPr lang="uk-UA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5.Хто є авторами гімну України? </a:t>
            </a:r>
            <a:endParaRPr lang="uk-UA" sz="8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r>
              <a:rPr lang="uk-UA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6.Назвіть прізвище гетьмана, який є автором першої конституції України.</a:t>
            </a:r>
            <a:r>
              <a:rPr lang="uk-UA" sz="8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8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r>
              <a:rPr lang="uk-UA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7.Назвіть прізвище народного месника, який тричі був ув’язнений у Кам’янець-Подільській фортеці.</a:t>
            </a:r>
            <a:r>
              <a:rPr lang="uk-UA" sz="8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8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0"/>
              </a:spcAft>
            </a:pPr>
            <a:r>
              <a:rPr lang="uk-UA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8.Укажіть</a:t>
            </a:r>
            <a:r>
              <a:rPr lang="uk-UA" sz="8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прізвище української поетеси, яку порівнюють із давньогрецькою Сапфо.</a:t>
            </a:r>
            <a:endParaRPr lang="uk-UA" sz="8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76929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102455-0801-47B2-9BF1-6249FB7FD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1008402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Рубрика «Цікаво знати»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E6B254C-A007-4B86-B4E3-519CA69729D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626921"/>
            <a:ext cx="10363826" cy="1983178"/>
          </a:xfrm>
        </p:spPr>
        <p:txBody>
          <a:bodyPr>
            <a:normAutofit/>
          </a:bodyPr>
          <a:lstStyle/>
          <a:p>
            <a:pPr algn="ctr"/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Найпоширеніші прізвища в Україні – Мельник, Шевченко, Бойко, Коваленко, Бондаренко, Ткаченко, Ковальчук, Кравченко, Олійник.</a:t>
            </a:r>
            <a:endParaRPr lang="uk-UA" sz="2800" dirty="0">
              <a:solidFill>
                <a:srgbClr val="002060"/>
              </a:solidFill>
            </a:endParaRPr>
          </a:p>
        </p:txBody>
      </p:sp>
      <p:pic>
        <p:nvPicPr>
          <p:cNvPr id="3076" name="Picture 4" descr="Результат пошуку зображень за запитом Найпоширеніші прізвища в Україні картинка">
            <a:extLst>
              <a:ext uri="{FF2B5EF4-FFF2-40B4-BE49-F238E27FC236}">
                <a16:creationId xmlns:a16="http://schemas.microsoft.com/office/drawing/2014/main" id="{9E7079E2-259A-43CE-8950-4C4984597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579" y="3610099"/>
            <a:ext cx="5664529" cy="306383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083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033638-CE83-4A15-A96B-11FFFD0C8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526010"/>
            <a:ext cx="10364451" cy="1596177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Дякую за увагу!</a:t>
            </a:r>
          </a:p>
        </p:txBody>
      </p:sp>
      <p:pic>
        <p:nvPicPr>
          <p:cNvPr id="4098" name="Picture 2" descr="Результат пошуку зображень за запитом Найпоширеніші прізвища в Україні картинка&quot;">
            <a:extLst>
              <a:ext uri="{FF2B5EF4-FFF2-40B4-BE49-F238E27FC236}">
                <a16:creationId xmlns:a16="http://schemas.microsoft.com/office/drawing/2014/main" id="{F82FABF7-375B-41D9-B198-A6AF7C1872A7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590" y="2214694"/>
            <a:ext cx="5973288" cy="331920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600501"/>
      </p:ext>
    </p:extLst>
  </p:cSld>
  <p:clrMapOvr>
    <a:masterClrMapping/>
  </p:clrMapOvr>
</p:sld>
</file>

<file path=ppt/theme/theme1.xml><?xml version="1.0" encoding="utf-8"?>
<a:theme xmlns:a="http://schemas.openxmlformats.org/drawingml/2006/main" name="Краплинка">
  <a:themeElements>
    <a:clrScheme name="Краплинка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раплинка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раплинка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TM04033925[[fn=Краплинка]]</Template>
  <TotalTime>261</TotalTime>
  <Words>568</Words>
  <Application>Microsoft Office PowerPoint</Application>
  <PresentationFormat>Широкий екран</PresentationFormat>
  <Paragraphs>31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Tw Cen MT</vt:lpstr>
      <vt:lpstr>Краплинка</vt:lpstr>
      <vt:lpstr>Звідки походять наші прізвища</vt:lpstr>
      <vt:lpstr>Мета: </vt:lpstr>
      <vt:lpstr>Словникова робота : </vt:lpstr>
      <vt:lpstr>Матеріалом для творення українських прізвищ були чотири основні джерела:</vt:lpstr>
      <vt:lpstr>Прізвища, утворені від імен</vt:lpstr>
      <vt:lpstr>Прізвища, утворені від назви місця проживання чи походження</vt:lpstr>
      <vt:lpstr>Прізвища, утворені від назви постійного заняття (професії) </vt:lpstr>
      <vt:lpstr>Прізвища, що називають індивідуальні ознаки (фізичні, психічні та інші властивості) першого носія прізвища</vt:lpstr>
      <vt:lpstr>Вікторина «Вгадай прізвище» </vt:lpstr>
      <vt:lpstr>Рубрика «Цікаво знати»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Аліна Притула</dc:creator>
  <cp:lastModifiedBy>Аліна Притула</cp:lastModifiedBy>
  <cp:revision>13</cp:revision>
  <dcterms:created xsi:type="dcterms:W3CDTF">2020-02-03T15:48:10Z</dcterms:created>
  <dcterms:modified xsi:type="dcterms:W3CDTF">2020-02-03T20:09:40Z</dcterms:modified>
</cp:coreProperties>
</file>