
<file path=[Content_Types].xml><?xml version="1.0" encoding="utf-8"?>
<Types xmlns="http://schemas.openxmlformats.org/package/2006/content-types">
  <Default Extension="png" ContentType="image/png"/>
  <Default Extension="mp3" ContentType="audio/mpe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9" r:id="rId4"/>
    <p:sldId id="262" r:id="rId5"/>
    <p:sldId id="265" r:id="rId6"/>
    <p:sldId id="258" r:id="rId7"/>
    <p:sldId id="269" r:id="rId8"/>
    <p:sldId id="260" r:id="rId9"/>
    <p:sldId id="272" r:id="rId10"/>
    <p:sldId id="279" r:id="rId11"/>
    <p:sldId id="283" r:id="rId12"/>
    <p:sldId id="284" r:id="rId13"/>
    <p:sldId id="285" r:id="rId14"/>
    <p:sldId id="286" r:id="rId15"/>
    <p:sldId id="287" r:id="rId16"/>
    <p:sldId id="309" r:id="rId17"/>
    <p:sldId id="261" r:id="rId18"/>
    <p:sldId id="288" r:id="rId19"/>
    <p:sldId id="295" r:id="rId20"/>
    <p:sldId id="289" r:id="rId21"/>
    <p:sldId id="296" r:id="rId22"/>
    <p:sldId id="290" r:id="rId23"/>
    <p:sldId id="297" r:id="rId24"/>
    <p:sldId id="291" r:id="rId25"/>
    <p:sldId id="298" r:id="rId26"/>
    <p:sldId id="292" r:id="rId27"/>
    <p:sldId id="299" r:id="rId28"/>
    <p:sldId id="294" r:id="rId29"/>
    <p:sldId id="301" r:id="rId30"/>
    <p:sldId id="263" r:id="rId31"/>
    <p:sldId id="302" r:id="rId32"/>
    <p:sldId id="264" r:id="rId33"/>
    <p:sldId id="303" r:id="rId34"/>
    <p:sldId id="304" r:id="rId35"/>
    <p:sldId id="306" r:id="rId36"/>
    <p:sldId id="307" r:id="rId37"/>
    <p:sldId id="308" r:id="rId3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DD5424"/>
    <a:srgbClr val="4A4652"/>
    <a:srgbClr val="26CB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8330" autoAdjust="0"/>
  </p:normalViewPr>
  <p:slideViewPr>
    <p:cSldViewPr snapToGrid="0">
      <p:cViewPr varScale="1">
        <p:scale>
          <a:sx n="76" d="100"/>
          <a:sy n="76" d="100"/>
        </p:scale>
        <p:origin x="94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AA0707-B3E3-4FEC-A16F-C4AFDBB856CD}" type="datetimeFigureOut">
              <a:rPr lang="ru-RU" smtClean="0"/>
              <a:t>25.04.2023</a:t>
            </a:fld>
            <a:endParaRPr lang="ru-RU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2AB0A5-BCD0-46EE-8BCC-56B01EC272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2049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574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 smtClean="0"/>
              <a:t>Дівчинка Аня хоче завести нових друзів. Для цього їй треба представитися на сайті знайомств. Вона пише привітання. Як ви думаєте, чи правильно вона його написала? </a:t>
            </a:r>
          </a:p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50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Для</a:t>
            </a:r>
            <a:r>
              <a:rPr lang="ru-RU" baseline="0" dirty="0" smtClean="0"/>
              <a:t> того, </a:t>
            </a:r>
            <a:r>
              <a:rPr lang="ru-RU" baseline="0" dirty="0" err="1" smtClean="0"/>
              <a:t>щоб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швидко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виконати</a:t>
            </a:r>
            <a:r>
              <a:rPr lang="ru-RU" baseline="0" dirty="0" smtClean="0"/>
              <a:t> </a:t>
            </a:r>
            <a:r>
              <a:rPr lang="uk-UA" dirty="0" smtClean="0"/>
              <a:t>завдання під назвою </a:t>
            </a:r>
            <a:r>
              <a:rPr lang="uk-UA" b="1" i="1" dirty="0" smtClean="0"/>
              <a:t>«Пароль за 120 секунд»,</a:t>
            </a:r>
            <a:r>
              <a:rPr lang="uk-UA" b="1" i="1" baseline="0" dirty="0" smtClean="0"/>
              <a:t> вам потрібно дізнатись корисну інформацію про те, як зробити надійний пароль. Більш детальний розбір дивіться у </a:t>
            </a:r>
            <a:r>
              <a:rPr lang="en-US" b="1" i="1" baseline="0" dirty="0" err="1" smtClean="0"/>
              <a:t>qr</a:t>
            </a:r>
            <a:r>
              <a:rPr lang="en-US" b="1" i="1" baseline="0" dirty="0" smtClean="0"/>
              <a:t> </a:t>
            </a:r>
            <a:r>
              <a:rPr lang="ru-RU" b="1" i="1" baseline="0" dirty="0" smtClean="0"/>
              <a:t>код</a:t>
            </a:r>
            <a:r>
              <a:rPr lang="uk-UA" b="1" i="1" baseline="0" dirty="0" smtClean="0"/>
              <a:t>і</a:t>
            </a:r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9783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Для</a:t>
            </a:r>
            <a:r>
              <a:rPr lang="ru-RU" baseline="0" dirty="0" smtClean="0"/>
              <a:t> того, </a:t>
            </a:r>
            <a:r>
              <a:rPr lang="ru-RU" baseline="0" dirty="0" err="1" smtClean="0"/>
              <a:t>щоб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швидко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виконати</a:t>
            </a:r>
            <a:r>
              <a:rPr lang="ru-RU" baseline="0" dirty="0" smtClean="0"/>
              <a:t> </a:t>
            </a:r>
            <a:r>
              <a:rPr lang="uk-UA" dirty="0" smtClean="0"/>
              <a:t>завдання під назвою </a:t>
            </a:r>
            <a:r>
              <a:rPr lang="uk-UA" b="1" i="1" dirty="0" smtClean="0"/>
              <a:t>«Пароль за 120 секунд»,</a:t>
            </a:r>
            <a:r>
              <a:rPr lang="uk-UA" b="1" i="1" baseline="0" dirty="0" smtClean="0"/>
              <a:t> вам потрібно дізнатись корисну інформацію про те, як зробити надійний пароль. Більш детальний розбір дивіться у </a:t>
            </a:r>
            <a:r>
              <a:rPr lang="en-US" b="1" i="1" baseline="0" dirty="0" err="1" smtClean="0"/>
              <a:t>qr</a:t>
            </a:r>
            <a:r>
              <a:rPr lang="en-US" b="1" i="1" baseline="0" dirty="0" smtClean="0"/>
              <a:t> </a:t>
            </a:r>
            <a:r>
              <a:rPr lang="ru-RU" b="1" i="1" baseline="0" dirty="0" smtClean="0"/>
              <a:t>код</a:t>
            </a:r>
            <a:r>
              <a:rPr lang="uk-UA" b="1" i="1" baseline="0" smtClean="0"/>
              <a:t>і</a:t>
            </a:r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44990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Для</a:t>
            </a:r>
            <a:r>
              <a:rPr lang="ru-RU" baseline="0" dirty="0" smtClean="0"/>
              <a:t> того, </a:t>
            </a:r>
            <a:r>
              <a:rPr lang="ru-RU" baseline="0" dirty="0" err="1" smtClean="0"/>
              <a:t>щоб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швидко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виконати</a:t>
            </a:r>
            <a:r>
              <a:rPr lang="ru-RU" baseline="0" dirty="0" smtClean="0"/>
              <a:t> </a:t>
            </a:r>
            <a:r>
              <a:rPr lang="uk-UA" dirty="0" smtClean="0"/>
              <a:t>завдання під назвою </a:t>
            </a:r>
            <a:r>
              <a:rPr lang="uk-UA" b="1" i="1" dirty="0" smtClean="0"/>
              <a:t>«Пароль за 120 секунд»,</a:t>
            </a:r>
            <a:r>
              <a:rPr lang="uk-UA" b="1" i="1" baseline="0" dirty="0" smtClean="0"/>
              <a:t> вам потрібно дізнатись корисну інформацію про те, як зробити надійний пароль. Більш детальний розбір дивіться у </a:t>
            </a:r>
            <a:r>
              <a:rPr lang="en-US" b="1" i="1" baseline="0" dirty="0" err="1" smtClean="0"/>
              <a:t>qr</a:t>
            </a:r>
            <a:r>
              <a:rPr lang="en-US" b="1" i="1" baseline="0" dirty="0" smtClean="0"/>
              <a:t> </a:t>
            </a:r>
            <a:r>
              <a:rPr lang="ru-RU" b="1" i="1" baseline="0" dirty="0" smtClean="0"/>
              <a:t>код</a:t>
            </a:r>
            <a:r>
              <a:rPr lang="uk-UA" b="1" i="1" baseline="0" smtClean="0"/>
              <a:t>і</a:t>
            </a:r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8710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Для</a:t>
            </a:r>
            <a:r>
              <a:rPr lang="ru-RU" baseline="0" dirty="0" smtClean="0"/>
              <a:t> того, </a:t>
            </a:r>
            <a:r>
              <a:rPr lang="ru-RU" baseline="0" dirty="0" err="1" smtClean="0"/>
              <a:t>щоб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швидко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виконати</a:t>
            </a:r>
            <a:r>
              <a:rPr lang="ru-RU" baseline="0" dirty="0" smtClean="0"/>
              <a:t> </a:t>
            </a:r>
            <a:r>
              <a:rPr lang="uk-UA" dirty="0" smtClean="0"/>
              <a:t>завдання під назвою </a:t>
            </a:r>
            <a:r>
              <a:rPr lang="uk-UA" b="1" i="1" dirty="0" smtClean="0"/>
              <a:t>«Пароль за 120 секунд»,</a:t>
            </a:r>
            <a:r>
              <a:rPr lang="uk-UA" b="1" i="1" baseline="0" dirty="0" smtClean="0"/>
              <a:t> вам потрібно дізнатись корисну інформацію про те, як зробити надійний пароль. Більш детальний розбір дивіться у </a:t>
            </a:r>
            <a:r>
              <a:rPr lang="en-US" b="1" i="1" baseline="0" dirty="0" err="1" smtClean="0"/>
              <a:t>qr</a:t>
            </a:r>
            <a:r>
              <a:rPr lang="en-US" b="1" i="1" baseline="0" dirty="0" smtClean="0"/>
              <a:t> </a:t>
            </a:r>
            <a:r>
              <a:rPr lang="ru-RU" b="1" i="1" baseline="0" dirty="0" smtClean="0"/>
              <a:t>код</a:t>
            </a:r>
            <a:r>
              <a:rPr lang="uk-UA" b="1" i="1" baseline="0" smtClean="0"/>
              <a:t>і</a:t>
            </a:r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177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Для</a:t>
            </a:r>
            <a:r>
              <a:rPr lang="ru-RU" baseline="0" dirty="0" smtClean="0"/>
              <a:t> того, </a:t>
            </a:r>
            <a:r>
              <a:rPr lang="ru-RU" baseline="0" dirty="0" err="1" smtClean="0"/>
              <a:t>щоб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швидко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виконати</a:t>
            </a:r>
            <a:r>
              <a:rPr lang="ru-RU" baseline="0" dirty="0" smtClean="0"/>
              <a:t> </a:t>
            </a:r>
            <a:r>
              <a:rPr lang="uk-UA" dirty="0" smtClean="0"/>
              <a:t>завдання під назвою </a:t>
            </a:r>
            <a:r>
              <a:rPr lang="uk-UA" b="1" i="1" dirty="0" smtClean="0"/>
              <a:t>«Пароль за 120 секунд»,</a:t>
            </a:r>
            <a:r>
              <a:rPr lang="uk-UA" b="1" i="1" baseline="0" dirty="0" smtClean="0"/>
              <a:t> вам потрібно дізнатись корисну інформацію про те, як зробити надійний пароль. Більш детальний розбір дивіться у </a:t>
            </a:r>
            <a:r>
              <a:rPr lang="en-US" b="1" i="1" baseline="0" dirty="0" err="1" smtClean="0"/>
              <a:t>qr</a:t>
            </a:r>
            <a:r>
              <a:rPr lang="en-US" b="1" i="1" baseline="0" dirty="0" smtClean="0"/>
              <a:t> </a:t>
            </a:r>
            <a:r>
              <a:rPr lang="ru-RU" b="1" i="1" baseline="0" dirty="0" smtClean="0"/>
              <a:t>код</a:t>
            </a:r>
            <a:r>
              <a:rPr lang="uk-UA" b="1" i="1" baseline="0" smtClean="0"/>
              <a:t>і</a:t>
            </a:r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8842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Для</a:t>
            </a:r>
            <a:r>
              <a:rPr lang="ru-RU" baseline="0" dirty="0" smtClean="0"/>
              <a:t> того, </a:t>
            </a:r>
            <a:r>
              <a:rPr lang="ru-RU" baseline="0" dirty="0" err="1" smtClean="0"/>
              <a:t>щоб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швидко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виконати</a:t>
            </a:r>
            <a:r>
              <a:rPr lang="ru-RU" baseline="0" dirty="0" smtClean="0"/>
              <a:t> </a:t>
            </a:r>
            <a:r>
              <a:rPr lang="uk-UA" dirty="0" smtClean="0"/>
              <a:t>завдання під назвою </a:t>
            </a:r>
            <a:r>
              <a:rPr lang="uk-UA" b="1" i="1" dirty="0" smtClean="0"/>
              <a:t>«Пароль за 120 секунд»,</a:t>
            </a:r>
            <a:r>
              <a:rPr lang="uk-UA" b="1" i="1" baseline="0" dirty="0" smtClean="0"/>
              <a:t> вам потрібно дізнатись корисну інформацію про те, як зробити надійний пароль. Більш детальний розбір дивіться у </a:t>
            </a:r>
            <a:r>
              <a:rPr lang="en-US" b="1" i="1" baseline="0" dirty="0" err="1" smtClean="0"/>
              <a:t>qr</a:t>
            </a:r>
            <a:r>
              <a:rPr lang="en-US" b="1" i="1" baseline="0" dirty="0" smtClean="0"/>
              <a:t> </a:t>
            </a:r>
            <a:r>
              <a:rPr lang="ru-RU" b="1" i="1" baseline="0" dirty="0" smtClean="0"/>
              <a:t>код</a:t>
            </a:r>
            <a:r>
              <a:rPr lang="uk-UA" b="1" i="1" baseline="0" smtClean="0"/>
              <a:t>і</a:t>
            </a:r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8920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Для</a:t>
            </a:r>
            <a:r>
              <a:rPr lang="ru-RU" baseline="0" dirty="0" smtClean="0"/>
              <a:t> того, </a:t>
            </a:r>
            <a:r>
              <a:rPr lang="ru-RU" baseline="0" dirty="0" err="1" smtClean="0"/>
              <a:t>щоб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швидко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виконати</a:t>
            </a:r>
            <a:r>
              <a:rPr lang="ru-RU" baseline="0" dirty="0" smtClean="0"/>
              <a:t> </a:t>
            </a:r>
            <a:r>
              <a:rPr lang="uk-UA" dirty="0" smtClean="0"/>
              <a:t>завдання під назвою </a:t>
            </a:r>
            <a:r>
              <a:rPr lang="uk-UA" b="1" i="1" dirty="0" smtClean="0"/>
              <a:t>«Пароль за 120 секунд»,</a:t>
            </a:r>
            <a:r>
              <a:rPr lang="uk-UA" b="1" i="1" baseline="0" dirty="0" smtClean="0"/>
              <a:t> вам потрібно дізнатись корисну інформацію про те, як зробити надійний пароль. Більш детальний розбір дивіться у </a:t>
            </a:r>
            <a:r>
              <a:rPr lang="en-US" b="1" i="1" baseline="0" dirty="0" err="1" smtClean="0"/>
              <a:t>qr</a:t>
            </a:r>
            <a:r>
              <a:rPr lang="en-US" b="1" i="1" baseline="0" dirty="0" smtClean="0"/>
              <a:t> </a:t>
            </a:r>
            <a:r>
              <a:rPr lang="ru-RU" b="1" i="1" baseline="0" dirty="0" smtClean="0"/>
              <a:t>код</a:t>
            </a:r>
            <a:r>
              <a:rPr lang="uk-UA" b="1" i="1" baseline="0" smtClean="0"/>
              <a:t>і</a:t>
            </a:r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2486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Для</a:t>
            </a:r>
            <a:r>
              <a:rPr lang="ru-RU" baseline="0" dirty="0" smtClean="0"/>
              <a:t> того, </a:t>
            </a:r>
            <a:r>
              <a:rPr lang="ru-RU" baseline="0" dirty="0" err="1" smtClean="0"/>
              <a:t>щоб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швидко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виконати</a:t>
            </a:r>
            <a:r>
              <a:rPr lang="ru-RU" baseline="0" dirty="0" smtClean="0"/>
              <a:t> </a:t>
            </a:r>
            <a:r>
              <a:rPr lang="uk-UA" dirty="0" smtClean="0"/>
              <a:t>завдання під назвою </a:t>
            </a:r>
            <a:r>
              <a:rPr lang="uk-UA" b="1" i="1" dirty="0" smtClean="0"/>
              <a:t>«Пароль за 120 секунд»,</a:t>
            </a:r>
            <a:r>
              <a:rPr lang="uk-UA" b="1" i="1" baseline="0" dirty="0" smtClean="0"/>
              <a:t> вам потрібно дізнатись корисну інформацію про те, як зробити надійний пароль. Більш детальний розбір дивіться у </a:t>
            </a:r>
            <a:r>
              <a:rPr lang="en-US" b="1" i="1" baseline="0" dirty="0" err="1" smtClean="0"/>
              <a:t>qr</a:t>
            </a:r>
            <a:r>
              <a:rPr lang="en-US" b="1" i="1" baseline="0" dirty="0" smtClean="0"/>
              <a:t> </a:t>
            </a:r>
            <a:r>
              <a:rPr lang="ru-RU" b="1" i="1" baseline="0" dirty="0" smtClean="0"/>
              <a:t>код</a:t>
            </a:r>
            <a:r>
              <a:rPr lang="uk-UA" b="1" i="1" baseline="0" smtClean="0"/>
              <a:t>і</a:t>
            </a:r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4124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/>
              <a:t>А зараз слід згадати правила роботи за комп’ютером Пропонуємо відповідати англійською. </a:t>
            </a:r>
            <a:r>
              <a:rPr lang="uk-UA" i="1" dirty="0" err="1" smtClean="0"/>
              <a:t>True</a:t>
            </a:r>
            <a:r>
              <a:rPr lang="uk-UA" i="1" dirty="0" smtClean="0"/>
              <a:t> – так, </a:t>
            </a:r>
            <a:r>
              <a:rPr lang="en-US" i="1" dirty="0" smtClean="0"/>
              <a:t>False</a:t>
            </a:r>
            <a:r>
              <a:rPr lang="uk-UA" i="1" dirty="0" smtClean="0"/>
              <a:t> - ні </a:t>
            </a:r>
            <a:r>
              <a:rPr lang="uk-UA" b="1" dirty="0" smtClean="0"/>
              <a:t> 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3577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/>
              <a:t>А зараз слід згадати правила роботи за комп’ютером Пропонуємо відповідати англійською. </a:t>
            </a:r>
            <a:r>
              <a:rPr lang="uk-UA" i="1" dirty="0" err="1" smtClean="0"/>
              <a:t>True</a:t>
            </a:r>
            <a:r>
              <a:rPr lang="uk-UA" i="1" dirty="0" smtClean="0"/>
              <a:t> – так, </a:t>
            </a:r>
            <a:r>
              <a:rPr lang="en-US" i="1" dirty="0" smtClean="0"/>
              <a:t>False</a:t>
            </a:r>
            <a:r>
              <a:rPr lang="uk-UA" i="1" dirty="0" smtClean="0"/>
              <a:t> - ні </a:t>
            </a:r>
            <a:r>
              <a:rPr lang="uk-UA" b="1" dirty="0" smtClean="0"/>
              <a:t> 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3739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/>
              <a:t>А зараз слід згадати правила роботи за комп’ютером Пропонуємо відповідати англійською. </a:t>
            </a:r>
            <a:r>
              <a:rPr lang="uk-UA" i="1" dirty="0" err="1" smtClean="0"/>
              <a:t>True</a:t>
            </a:r>
            <a:r>
              <a:rPr lang="uk-UA" i="1" dirty="0" smtClean="0"/>
              <a:t> – так, </a:t>
            </a:r>
            <a:r>
              <a:rPr lang="en-US" i="1" dirty="0" smtClean="0"/>
              <a:t>False</a:t>
            </a:r>
            <a:r>
              <a:rPr lang="uk-UA" i="1" dirty="0" smtClean="0"/>
              <a:t> - ні </a:t>
            </a:r>
            <a:r>
              <a:rPr lang="uk-UA" b="1" dirty="0" smtClean="0"/>
              <a:t> 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91703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/>
              <a:t>А зараз слід згадати правила роботи за комп’ютером Пропонуємо відповідати англійською. </a:t>
            </a:r>
            <a:r>
              <a:rPr lang="uk-UA" i="1" dirty="0" err="1" smtClean="0"/>
              <a:t>True</a:t>
            </a:r>
            <a:r>
              <a:rPr lang="uk-UA" i="1" dirty="0" smtClean="0"/>
              <a:t> – так, </a:t>
            </a:r>
            <a:r>
              <a:rPr lang="en-US" i="1" dirty="0" smtClean="0"/>
              <a:t>False</a:t>
            </a:r>
            <a:r>
              <a:rPr lang="uk-UA" i="1" dirty="0" smtClean="0"/>
              <a:t> - ні </a:t>
            </a:r>
            <a:r>
              <a:rPr lang="uk-UA" b="1" dirty="0" smtClean="0"/>
              <a:t> 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32505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/>
              <a:t>А зараз слід згадати правила роботи за комп’ютером Пропонуємо відповідати англійською. </a:t>
            </a:r>
            <a:r>
              <a:rPr lang="uk-UA" i="1" dirty="0" err="1" smtClean="0"/>
              <a:t>True</a:t>
            </a:r>
            <a:r>
              <a:rPr lang="uk-UA" i="1" dirty="0" smtClean="0"/>
              <a:t> – так, </a:t>
            </a:r>
            <a:r>
              <a:rPr lang="en-US" i="1" dirty="0" smtClean="0"/>
              <a:t>False</a:t>
            </a:r>
            <a:r>
              <a:rPr lang="uk-UA" i="1" dirty="0" smtClean="0"/>
              <a:t> - ні </a:t>
            </a:r>
            <a:r>
              <a:rPr lang="uk-UA" b="1" dirty="0" smtClean="0"/>
              <a:t> 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0465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/>
              <a:t>А зараз слід згадати правила роботи за комп’ютером Пропонуємо відповідати англійською. </a:t>
            </a:r>
            <a:r>
              <a:rPr lang="uk-UA" i="1" dirty="0" err="1" smtClean="0"/>
              <a:t>True</a:t>
            </a:r>
            <a:r>
              <a:rPr lang="uk-UA" i="1" dirty="0" smtClean="0"/>
              <a:t> – так, </a:t>
            </a:r>
            <a:r>
              <a:rPr lang="en-US" i="1" dirty="0" smtClean="0"/>
              <a:t>False</a:t>
            </a:r>
            <a:r>
              <a:rPr lang="uk-UA" i="1" dirty="0" smtClean="0"/>
              <a:t> - ні </a:t>
            </a:r>
            <a:r>
              <a:rPr lang="uk-UA" b="1" dirty="0" smtClean="0"/>
              <a:t> 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6705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/>
              <a:t>А зараз слід згадати правила роботи за комп’ютером Пропонуємо відповідати англійською. </a:t>
            </a:r>
            <a:r>
              <a:rPr lang="uk-UA" i="1" dirty="0" err="1" smtClean="0"/>
              <a:t>True</a:t>
            </a:r>
            <a:r>
              <a:rPr lang="uk-UA" i="1" dirty="0" smtClean="0"/>
              <a:t> – так, </a:t>
            </a:r>
            <a:r>
              <a:rPr lang="en-US" i="1" dirty="0" smtClean="0"/>
              <a:t>False</a:t>
            </a:r>
            <a:r>
              <a:rPr lang="uk-UA" i="1" dirty="0" smtClean="0"/>
              <a:t> - ні </a:t>
            </a:r>
            <a:r>
              <a:rPr lang="uk-UA" b="1" dirty="0" smtClean="0"/>
              <a:t> 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8163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/>
              <a:t>А зараз слід згадати правила роботи за комп’ютером Пропонуємо відповідати англійською. </a:t>
            </a:r>
            <a:r>
              <a:rPr lang="uk-UA" i="1" dirty="0" err="1" smtClean="0"/>
              <a:t>True</a:t>
            </a:r>
            <a:r>
              <a:rPr lang="uk-UA" i="1" dirty="0" smtClean="0"/>
              <a:t> – так, </a:t>
            </a:r>
            <a:r>
              <a:rPr lang="en-US" i="1" dirty="0" smtClean="0"/>
              <a:t>False</a:t>
            </a:r>
            <a:r>
              <a:rPr lang="uk-UA" i="1" dirty="0" smtClean="0"/>
              <a:t> - ні </a:t>
            </a:r>
            <a:r>
              <a:rPr lang="uk-UA" b="1" dirty="0" smtClean="0"/>
              <a:t> 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4488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/>
              <a:t>А зараз слід згадати правила роботи за комп’ютером Пропонуємо відповідати англійською. </a:t>
            </a:r>
            <a:r>
              <a:rPr lang="uk-UA" i="1" dirty="0" err="1" smtClean="0"/>
              <a:t>True</a:t>
            </a:r>
            <a:r>
              <a:rPr lang="uk-UA" i="1" dirty="0" smtClean="0"/>
              <a:t> – так, </a:t>
            </a:r>
            <a:r>
              <a:rPr lang="en-US" i="1" dirty="0" smtClean="0"/>
              <a:t>False</a:t>
            </a:r>
            <a:r>
              <a:rPr lang="uk-UA" i="1" dirty="0" smtClean="0"/>
              <a:t> - ні </a:t>
            </a:r>
            <a:r>
              <a:rPr lang="uk-UA" b="1" dirty="0" smtClean="0"/>
              <a:t> 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815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/>
              <a:t>А зараз слід згадати правила роботи за комп’ютером Пропонуємо відповідати англійською. </a:t>
            </a:r>
            <a:r>
              <a:rPr lang="uk-UA" i="1" dirty="0" err="1" smtClean="0"/>
              <a:t>True</a:t>
            </a:r>
            <a:r>
              <a:rPr lang="uk-UA" i="1" dirty="0" smtClean="0"/>
              <a:t> – так, </a:t>
            </a:r>
            <a:r>
              <a:rPr lang="en-US" i="1" dirty="0" smtClean="0"/>
              <a:t>False</a:t>
            </a:r>
            <a:r>
              <a:rPr lang="uk-UA" i="1" dirty="0" smtClean="0"/>
              <a:t> - ні </a:t>
            </a:r>
            <a:r>
              <a:rPr lang="uk-UA" b="1" dirty="0" smtClean="0"/>
              <a:t> 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79896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/>
              <a:t>А зараз слід згадати правила роботи за комп’ютером Пропонуємо відповідати англійською. </a:t>
            </a:r>
            <a:r>
              <a:rPr lang="uk-UA" i="1" dirty="0" err="1" smtClean="0"/>
              <a:t>True</a:t>
            </a:r>
            <a:r>
              <a:rPr lang="uk-UA" i="1" dirty="0" smtClean="0"/>
              <a:t> – так, </a:t>
            </a:r>
            <a:r>
              <a:rPr lang="en-US" i="1" dirty="0" smtClean="0"/>
              <a:t>False</a:t>
            </a:r>
            <a:r>
              <a:rPr lang="uk-UA" i="1" dirty="0" smtClean="0"/>
              <a:t> - ні </a:t>
            </a:r>
            <a:r>
              <a:rPr lang="uk-UA" b="1" dirty="0" smtClean="0"/>
              <a:t> 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1740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/>
              <a:t>А зараз слід згадати правила роботи за комп’ютером Пропонуємо відповідати англійською. </a:t>
            </a:r>
            <a:r>
              <a:rPr lang="uk-UA" i="1" dirty="0" err="1" smtClean="0"/>
              <a:t>True</a:t>
            </a:r>
            <a:r>
              <a:rPr lang="uk-UA" i="1" dirty="0" smtClean="0"/>
              <a:t> – так, </a:t>
            </a:r>
            <a:r>
              <a:rPr lang="en-US" i="1" dirty="0" smtClean="0"/>
              <a:t>False</a:t>
            </a:r>
            <a:r>
              <a:rPr lang="uk-UA" i="1" dirty="0" smtClean="0"/>
              <a:t> - ні </a:t>
            </a:r>
            <a:r>
              <a:rPr lang="uk-UA" b="1" dirty="0" smtClean="0"/>
              <a:t> 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31059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 smtClean="0"/>
              <a:t>А зараз слід згадати правила роботи за комп’ютером Пропонуємо відповідати англійською. </a:t>
            </a:r>
            <a:r>
              <a:rPr lang="uk-UA" i="1" dirty="0" err="1" smtClean="0"/>
              <a:t>True</a:t>
            </a:r>
            <a:r>
              <a:rPr lang="uk-UA" i="1" dirty="0" smtClean="0"/>
              <a:t> – так, </a:t>
            </a:r>
            <a:r>
              <a:rPr lang="en-US" i="1" dirty="0" smtClean="0"/>
              <a:t>False</a:t>
            </a:r>
            <a:r>
              <a:rPr lang="uk-UA" i="1" dirty="0" smtClean="0"/>
              <a:t> - ні </a:t>
            </a:r>
            <a:r>
              <a:rPr lang="uk-UA" b="1" dirty="0" smtClean="0"/>
              <a:t> 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7204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</a:t>
            </a:r>
            <a:r>
              <a:rPr lang="ru-RU" baseline="0" dirty="0" smtClean="0"/>
              <a:t> </a:t>
            </a:r>
            <a:r>
              <a:rPr lang="uk-UA" baseline="0" dirty="0" smtClean="0"/>
              <a:t>цьому завданні вам слід поєднати логотип із назвою. </a:t>
            </a:r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59671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</a:t>
            </a:r>
            <a:r>
              <a:rPr lang="ru-RU" baseline="0" dirty="0" smtClean="0"/>
              <a:t> </a:t>
            </a:r>
            <a:r>
              <a:rPr lang="uk-UA" baseline="0" dirty="0" smtClean="0"/>
              <a:t>цьому завданні вам слід поєднати логотип із назвою. </a:t>
            </a:r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66382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Завдання</a:t>
            </a:r>
            <a:r>
              <a:rPr lang="uk-UA" baseline="0" dirty="0" smtClean="0"/>
              <a:t> просте – потрібно відгадати ребуси. Напишіть в коментарі</a:t>
            </a:r>
            <a:endParaRPr lang="ru-RU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282322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Завдання</a:t>
            </a:r>
            <a:r>
              <a:rPr lang="uk-UA" baseline="0" dirty="0" smtClean="0"/>
              <a:t> просте – потрібно відгадати ребуси. Напишіть </a:t>
            </a:r>
            <a:r>
              <a:rPr lang="uk-UA" baseline="0" smtClean="0"/>
              <a:t>в коментарі</a:t>
            </a:r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2AB0A5-BCD0-46EE-8BCC-56B01EC27245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615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2B88F-5F47-4FF1-B56E-E640A1C1E220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02D3-EA65-40F6-A607-C4F12E3EBA4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75290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2B88F-5F47-4FF1-B56E-E640A1C1E220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02D3-EA65-40F6-A607-C4F12E3EBA4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4070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2B88F-5F47-4FF1-B56E-E640A1C1E220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02D3-EA65-40F6-A607-C4F12E3EBA4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271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2B88F-5F47-4FF1-B56E-E640A1C1E220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02D3-EA65-40F6-A607-C4F12E3EBA4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0836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2B88F-5F47-4FF1-B56E-E640A1C1E220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02D3-EA65-40F6-A607-C4F12E3EBA4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9415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2B88F-5F47-4FF1-B56E-E640A1C1E220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02D3-EA65-40F6-A607-C4F12E3EBA4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9236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2B88F-5F47-4FF1-B56E-E640A1C1E220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02D3-EA65-40F6-A607-C4F12E3EBA4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19831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2B88F-5F47-4FF1-B56E-E640A1C1E220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02D3-EA65-40F6-A607-C4F12E3EBA4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63922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2B88F-5F47-4FF1-B56E-E640A1C1E220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02D3-EA65-40F6-A607-C4F12E3EBA4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5724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2B88F-5F47-4FF1-B56E-E640A1C1E220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02D3-EA65-40F6-A607-C4F12E3EBA4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93530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2B88F-5F47-4FF1-B56E-E640A1C1E220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02D3-EA65-40F6-A607-C4F12E3EBA4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1968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2B88F-5F47-4FF1-B56E-E640A1C1E220}" type="datetimeFigureOut">
              <a:rPr lang="uk-UA" smtClean="0"/>
              <a:t>25.04.2023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3202D3-EA65-40F6-A607-C4F12E3EBA4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4551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11" Type="http://schemas.openxmlformats.org/officeDocument/2006/relationships/image" Target="../media/image10.pn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hyperlink" Target="https://wordwall.net/uk/resource/55674562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image" Target="../media/image15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6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microsoft.com/office/2007/relationships/hdphoto" Target="../media/hdphoto1.wdp"/><Relationship Id="rId4" Type="http://schemas.openxmlformats.org/officeDocument/2006/relationships/image" Target="../media/image27.png"/><Relationship Id="rId9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3" Type="http://schemas.microsoft.com/office/2007/relationships/media" Target="../media/media4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media5.m4a"/><Relationship Id="rId11" Type="http://schemas.openxmlformats.org/officeDocument/2006/relationships/image" Target="../media/image24.png"/><Relationship Id="rId5" Type="http://schemas.microsoft.com/office/2007/relationships/media" Target="../media/media5.m4a"/><Relationship Id="rId10" Type="http://schemas.openxmlformats.org/officeDocument/2006/relationships/image" Target="../media/image23.png"/><Relationship Id="rId4" Type="http://schemas.openxmlformats.org/officeDocument/2006/relationships/audio" Target="../media/media4.m4a"/><Relationship Id="rId9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5" Type="http://schemas.openxmlformats.org/officeDocument/2006/relationships/image" Target="../media/image50.png"/><Relationship Id="rId10" Type="http://schemas.openxmlformats.org/officeDocument/2006/relationships/image" Target="../media/image47.png"/><Relationship Id="rId4" Type="http://schemas.openxmlformats.org/officeDocument/2006/relationships/notesSlide" Target="../notesSlides/notesSlide24.xml"/><Relationship Id="rId9" Type="http://schemas.openxmlformats.org/officeDocument/2006/relationships/image" Target="../media/image46.png"/><Relationship Id="rId14" Type="http://schemas.openxmlformats.org/officeDocument/2006/relationships/hyperlink" Target="https://wordwall.net/uk/resource/55675020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2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3.png"/><Relationship Id="rId10" Type="http://schemas.openxmlformats.org/officeDocument/2006/relationships/image" Target="../media/image45.png"/><Relationship Id="rId4" Type="http://schemas.openxmlformats.org/officeDocument/2006/relationships/image" Target="../media/image46.png"/><Relationship Id="rId9" Type="http://schemas.openxmlformats.org/officeDocument/2006/relationships/image" Target="../media/image49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2.png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55.png"/><Relationship Id="rId4" Type="http://schemas.openxmlformats.org/officeDocument/2006/relationships/notesSlide" Target="../notesSlides/notesSlide26.xml"/><Relationship Id="rId9" Type="http://schemas.openxmlformats.org/officeDocument/2006/relationships/image" Target="../media/image5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4" Type="http://schemas.openxmlformats.org/officeDocument/2006/relationships/image" Target="../media/image5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25.png"/><Relationship Id="rId4" Type="http://schemas.openxmlformats.org/officeDocument/2006/relationships/image" Target="../media/image5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85255" y="-1498445"/>
            <a:ext cx="4884152" cy="488415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rot="20552860">
            <a:off x="6330724" y="2270082"/>
            <a:ext cx="2352046" cy="7808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 rot="20552860">
            <a:off x="6221230" y="2826445"/>
            <a:ext cx="3433521" cy="943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 rot="21082348">
            <a:off x="-99857" y="508295"/>
            <a:ext cx="3113353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Lef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ru-RU" sz="7000" b="1" dirty="0" smtClean="0">
                <a:ln w="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КВЕСТ</a:t>
            </a:r>
            <a:endParaRPr lang="ru-RU" sz="7000" b="1" dirty="0">
              <a:ln w="0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0634229">
            <a:off x="5911599" y="2364939"/>
            <a:ext cx="3190297" cy="646331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БЕЗПЕЧН</a:t>
            </a:r>
            <a:r>
              <a:rPr lang="ru-RU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ИЙ</a:t>
            </a:r>
            <a:r>
              <a:rPr lang="ru-RU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n-US" sz="32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20650598">
            <a:off x="6236245" y="2882553"/>
            <a:ext cx="3393878" cy="83099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ctr"/>
            <a:r>
              <a:rPr lang="ru-RU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ІНТЕРНЕТ</a:t>
            </a:r>
            <a:endParaRPr lang="ru-RU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918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44486" y="106704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uk-UA" sz="7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ОНЛАЙН - КАРТА</a:t>
            </a:r>
            <a:endParaRPr lang="uk-UA" sz="7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s://o.remove.bg/downloads/66787bd0-34d3-4c2a-b20e-90cba57e6b04/image-removebg-preview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3" r="29937"/>
          <a:stretch/>
        </p:blipFill>
        <p:spPr bwMode="auto">
          <a:xfrm>
            <a:off x="0" y="1828801"/>
            <a:ext cx="4651514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" name="Групувати 27"/>
          <p:cNvGrpSpPr/>
          <p:nvPr/>
        </p:nvGrpSpPr>
        <p:grpSpPr>
          <a:xfrm>
            <a:off x="4421526" y="3800106"/>
            <a:ext cx="2519884" cy="2138203"/>
            <a:chOff x="4421526" y="3800106"/>
            <a:chExt cx="2519884" cy="2138203"/>
          </a:xfrm>
        </p:grpSpPr>
        <p:grpSp>
          <p:nvGrpSpPr>
            <p:cNvPr id="24" name="Групувати 23"/>
            <p:cNvGrpSpPr/>
            <p:nvPr/>
          </p:nvGrpSpPr>
          <p:grpSpPr>
            <a:xfrm>
              <a:off x="4421526" y="3800106"/>
              <a:ext cx="2519884" cy="2138203"/>
              <a:chOff x="4421526" y="3800106"/>
              <a:chExt cx="2519884" cy="2138203"/>
            </a:xfrm>
          </p:grpSpPr>
          <p:sp>
            <p:nvSpPr>
              <p:cNvPr id="13" name="Блок-схема: знак завершення 12"/>
              <p:cNvSpPr/>
              <p:nvPr/>
            </p:nvSpPr>
            <p:spPr>
              <a:xfrm flipV="1">
                <a:off x="4783042" y="5131442"/>
                <a:ext cx="2158368" cy="806867"/>
              </a:xfrm>
              <a:prstGeom prst="flowChartTerminator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8" name="Рисунок 7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421526" y="3800106"/>
                <a:ext cx="1734770" cy="1734770"/>
              </a:xfrm>
              <a:prstGeom prst="rect">
                <a:avLst/>
              </a:prstGeom>
            </p:spPr>
          </p:pic>
        </p:grpSp>
        <p:sp>
          <p:nvSpPr>
            <p:cNvPr id="5" name="Прямокутник 4">
              <a:hlinkClick r:id="rId6" action="ppaction://hlinksldjump"/>
            </p:cNvPr>
            <p:cNvSpPr/>
            <p:nvPr/>
          </p:nvSpPr>
          <p:spPr>
            <a:xfrm>
              <a:off x="5133424" y="5367405"/>
              <a:ext cx="145745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dirty="0" smtClean="0">
                  <a:latin typeface="Comic Sans MS" panose="030F0702030302020204" pitchFamily="66" charset="0"/>
                </a:rPr>
                <a:t>GOOGLE</a:t>
              </a:r>
              <a:endParaRPr lang="ru-RU" sz="2400" dirty="0"/>
            </a:p>
          </p:txBody>
        </p:sp>
      </p:grpSp>
      <p:grpSp>
        <p:nvGrpSpPr>
          <p:cNvPr id="30" name="Групувати 29"/>
          <p:cNvGrpSpPr/>
          <p:nvPr/>
        </p:nvGrpSpPr>
        <p:grpSpPr>
          <a:xfrm>
            <a:off x="9446519" y="577396"/>
            <a:ext cx="2469290" cy="2258534"/>
            <a:chOff x="9446519" y="577396"/>
            <a:chExt cx="2469290" cy="2258534"/>
          </a:xfrm>
        </p:grpSpPr>
        <p:grpSp>
          <p:nvGrpSpPr>
            <p:cNvPr id="20" name="Групувати 19"/>
            <p:cNvGrpSpPr/>
            <p:nvPr/>
          </p:nvGrpSpPr>
          <p:grpSpPr>
            <a:xfrm>
              <a:off x="9446519" y="577396"/>
              <a:ext cx="2469290" cy="2258534"/>
              <a:chOff x="9446519" y="577396"/>
              <a:chExt cx="2469290" cy="2258534"/>
            </a:xfrm>
          </p:grpSpPr>
          <p:sp>
            <p:nvSpPr>
              <p:cNvPr id="17" name="Блок-схема: знак завершення 16"/>
              <p:cNvSpPr/>
              <p:nvPr/>
            </p:nvSpPr>
            <p:spPr>
              <a:xfrm flipV="1">
                <a:off x="9757441" y="2029063"/>
                <a:ext cx="2158368" cy="806867"/>
              </a:xfrm>
              <a:prstGeom prst="flowChartTerminator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9" name="Рисунок 8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446519" y="577396"/>
                <a:ext cx="1709741" cy="1709741"/>
              </a:xfrm>
              <a:prstGeom prst="rect">
                <a:avLst/>
              </a:prstGeom>
            </p:spPr>
          </p:pic>
        </p:grpSp>
        <p:sp>
          <p:nvSpPr>
            <p:cNvPr id="23" name="Прямокутник 22"/>
            <p:cNvSpPr/>
            <p:nvPr/>
          </p:nvSpPr>
          <p:spPr>
            <a:xfrm>
              <a:off x="10107900" y="2227086"/>
              <a:ext cx="154721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dirty="0" smtClean="0">
                  <a:latin typeface="Comic Sans MS" panose="030F0702030302020204" pitchFamily="66" charset="0"/>
                </a:rPr>
                <a:t>Facebook</a:t>
              </a:r>
              <a:endParaRPr lang="ru-RU" sz="2400" dirty="0"/>
            </a:p>
          </p:txBody>
        </p:sp>
      </p:grpSp>
      <p:grpSp>
        <p:nvGrpSpPr>
          <p:cNvPr id="1024" name="Групувати 1023"/>
          <p:cNvGrpSpPr/>
          <p:nvPr/>
        </p:nvGrpSpPr>
        <p:grpSpPr>
          <a:xfrm>
            <a:off x="7726524" y="4406594"/>
            <a:ext cx="2918510" cy="2129027"/>
            <a:chOff x="7726524" y="4406594"/>
            <a:chExt cx="2918510" cy="2129027"/>
          </a:xfrm>
        </p:grpSpPr>
        <p:grpSp>
          <p:nvGrpSpPr>
            <p:cNvPr id="21" name="Групувати 20"/>
            <p:cNvGrpSpPr/>
            <p:nvPr/>
          </p:nvGrpSpPr>
          <p:grpSpPr>
            <a:xfrm>
              <a:off x="7726524" y="4406594"/>
              <a:ext cx="2918510" cy="2129027"/>
              <a:chOff x="7726524" y="4406594"/>
              <a:chExt cx="2918510" cy="2129027"/>
            </a:xfrm>
          </p:grpSpPr>
          <p:sp>
            <p:nvSpPr>
              <p:cNvPr id="15" name="Блок-схема: знак завершення 14"/>
              <p:cNvSpPr/>
              <p:nvPr/>
            </p:nvSpPr>
            <p:spPr>
              <a:xfrm flipV="1">
                <a:off x="8486666" y="5728754"/>
                <a:ext cx="2158368" cy="806867"/>
              </a:xfrm>
              <a:prstGeom prst="flowChartTerminator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7" name="Рисунок 6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726524" y="4406594"/>
                <a:ext cx="1782860" cy="1782860"/>
              </a:xfrm>
              <a:prstGeom prst="rect">
                <a:avLst/>
              </a:prstGeom>
            </p:spPr>
          </p:pic>
        </p:grpSp>
        <p:sp>
          <p:nvSpPr>
            <p:cNvPr id="10" name="Прямокутник 9"/>
            <p:cNvSpPr/>
            <p:nvPr/>
          </p:nvSpPr>
          <p:spPr>
            <a:xfrm>
              <a:off x="9179025" y="5915119"/>
              <a:ext cx="102303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dirty="0" err="1">
                  <a:latin typeface="Comic Sans MS" panose="030F0702030302020204" pitchFamily="66" charset="0"/>
                </a:rPr>
                <a:t>Avast</a:t>
              </a:r>
              <a:endParaRPr lang="ru-RU" sz="2400" b="1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1" name="Групувати 30"/>
          <p:cNvGrpSpPr/>
          <p:nvPr/>
        </p:nvGrpSpPr>
        <p:grpSpPr>
          <a:xfrm>
            <a:off x="9432325" y="3656993"/>
            <a:ext cx="2224505" cy="1941245"/>
            <a:chOff x="9432325" y="3656993"/>
            <a:chExt cx="2224505" cy="1941245"/>
          </a:xfrm>
        </p:grpSpPr>
        <p:grpSp>
          <p:nvGrpSpPr>
            <p:cNvPr id="22" name="Групувати 21"/>
            <p:cNvGrpSpPr/>
            <p:nvPr/>
          </p:nvGrpSpPr>
          <p:grpSpPr>
            <a:xfrm>
              <a:off x="9432325" y="3656993"/>
              <a:ext cx="2224505" cy="1941245"/>
              <a:chOff x="9432325" y="3656993"/>
              <a:chExt cx="2224505" cy="1941245"/>
            </a:xfrm>
          </p:grpSpPr>
          <p:sp>
            <p:nvSpPr>
              <p:cNvPr id="16" name="Блок-схема: знак завершення 15"/>
              <p:cNvSpPr/>
              <p:nvPr/>
            </p:nvSpPr>
            <p:spPr>
              <a:xfrm flipV="1">
                <a:off x="9432325" y="3656993"/>
                <a:ext cx="2158368" cy="806867"/>
              </a:xfrm>
              <a:prstGeom prst="flowChartTerminator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6" name="Рисунок 5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0016420" y="3957828"/>
                <a:ext cx="1640410" cy="1640410"/>
              </a:xfrm>
              <a:prstGeom prst="rect">
                <a:avLst/>
              </a:prstGeom>
            </p:spPr>
          </p:pic>
        </p:grpSp>
        <p:sp>
          <p:nvSpPr>
            <p:cNvPr id="25" name="Прямокутник 24"/>
            <p:cNvSpPr/>
            <p:nvPr/>
          </p:nvSpPr>
          <p:spPr>
            <a:xfrm>
              <a:off x="9509384" y="3722812"/>
              <a:ext cx="1348446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uk-UA" sz="2400" b="1" dirty="0" smtClean="0">
                  <a:latin typeface="Comic Sans MS" panose="030F0702030302020204" pitchFamily="66" charset="0"/>
                </a:rPr>
                <a:t>Т</a:t>
              </a:r>
              <a:r>
                <a:rPr lang="en-US" sz="2400" b="1" dirty="0" smtClean="0">
                  <a:latin typeface="Comic Sans MS" panose="030F0702030302020204" pitchFamily="66" charset="0"/>
                </a:rPr>
                <a:t>rue </a:t>
              </a:r>
            </a:p>
            <a:p>
              <a:r>
                <a:rPr lang="en-US" sz="2400" b="1" dirty="0">
                  <a:latin typeface="Comic Sans MS" panose="030F0702030302020204" pitchFamily="66" charset="0"/>
                </a:rPr>
                <a:t> </a:t>
              </a:r>
              <a:r>
                <a:rPr lang="en-US" sz="2400" b="1" dirty="0" smtClean="0">
                  <a:latin typeface="Comic Sans MS" panose="030F0702030302020204" pitchFamily="66" charset="0"/>
                </a:rPr>
                <a:t>  False</a:t>
              </a:r>
              <a:endParaRPr lang="ru-RU" sz="2400" dirty="0"/>
            </a:p>
          </p:txBody>
        </p:sp>
      </p:grpSp>
      <p:grpSp>
        <p:nvGrpSpPr>
          <p:cNvPr id="27" name="Групувати 26"/>
          <p:cNvGrpSpPr/>
          <p:nvPr/>
        </p:nvGrpSpPr>
        <p:grpSpPr>
          <a:xfrm>
            <a:off x="3761520" y="1238959"/>
            <a:ext cx="2427498" cy="2074550"/>
            <a:chOff x="3761520" y="1238959"/>
            <a:chExt cx="2427498" cy="2074550"/>
          </a:xfrm>
        </p:grpSpPr>
        <p:grpSp>
          <p:nvGrpSpPr>
            <p:cNvPr id="12" name="Групувати 11"/>
            <p:cNvGrpSpPr/>
            <p:nvPr/>
          </p:nvGrpSpPr>
          <p:grpSpPr>
            <a:xfrm>
              <a:off x="3776889" y="1238959"/>
              <a:ext cx="2412129" cy="2025800"/>
              <a:chOff x="3776889" y="1238959"/>
              <a:chExt cx="2412129" cy="2025800"/>
            </a:xfrm>
          </p:grpSpPr>
          <p:sp>
            <p:nvSpPr>
              <p:cNvPr id="11" name="Блок-схема: знак завершення 10"/>
              <p:cNvSpPr/>
              <p:nvPr/>
            </p:nvSpPr>
            <p:spPr>
              <a:xfrm flipV="1">
                <a:off x="3776889" y="2457892"/>
                <a:ext cx="2158368" cy="806867"/>
              </a:xfrm>
              <a:prstGeom prst="flowChartTerminator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4" name="Рисунок 3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479277" y="1238959"/>
                <a:ext cx="1709741" cy="1709741"/>
              </a:xfrm>
              <a:prstGeom prst="rect">
                <a:avLst/>
              </a:prstGeom>
            </p:spPr>
          </p:pic>
        </p:grpSp>
        <p:sp>
          <p:nvSpPr>
            <p:cNvPr id="18" name="Прямокутник 17"/>
            <p:cNvSpPr/>
            <p:nvPr/>
          </p:nvSpPr>
          <p:spPr>
            <a:xfrm>
              <a:off x="3761520" y="2605623"/>
              <a:ext cx="235321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 smtClean="0">
                  <a:latin typeface="Comic Sans MS" panose="030F0702030302020204" pitchFamily="66" charset="0"/>
                </a:rPr>
                <a:t>WIX LOGO MAKER</a:t>
              </a:r>
              <a:endParaRPr lang="ru-RU" sz="2000" dirty="0"/>
            </a:p>
          </p:txBody>
        </p:sp>
      </p:grpSp>
      <p:grpSp>
        <p:nvGrpSpPr>
          <p:cNvPr id="29" name="Групувати 28"/>
          <p:cNvGrpSpPr/>
          <p:nvPr/>
        </p:nvGrpSpPr>
        <p:grpSpPr>
          <a:xfrm>
            <a:off x="6865211" y="1787050"/>
            <a:ext cx="2636557" cy="2302663"/>
            <a:chOff x="6865211" y="1787050"/>
            <a:chExt cx="2636557" cy="2302663"/>
          </a:xfrm>
        </p:grpSpPr>
        <p:grpSp>
          <p:nvGrpSpPr>
            <p:cNvPr id="19" name="Групувати 18"/>
            <p:cNvGrpSpPr/>
            <p:nvPr/>
          </p:nvGrpSpPr>
          <p:grpSpPr>
            <a:xfrm>
              <a:off x="6865211" y="1787050"/>
              <a:ext cx="2567114" cy="2302663"/>
              <a:chOff x="6865211" y="1787050"/>
              <a:chExt cx="2567114" cy="2302663"/>
            </a:xfrm>
          </p:grpSpPr>
          <p:sp>
            <p:nvSpPr>
              <p:cNvPr id="14" name="Блок-схема: знак завершення 13"/>
              <p:cNvSpPr/>
              <p:nvPr/>
            </p:nvSpPr>
            <p:spPr>
              <a:xfrm flipV="1">
                <a:off x="7273957" y="1787050"/>
                <a:ext cx="2158368" cy="806867"/>
              </a:xfrm>
              <a:prstGeom prst="flowChartTerminator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3" name="Рисунок 2"/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865211" y="2198792"/>
                <a:ext cx="1890921" cy="1890921"/>
              </a:xfrm>
              <a:prstGeom prst="rect">
                <a:avLst/>
              </a:prstGeom>
            </p:spPr>
          </p:pic>
        </p:grpSp>
        <p:sp>
          <p:nvSpPr>
            <p:cNvPr id="26" name="Прямокутник 25"/>
            <p:cNvSpPr/>
            <p:nvPr/>
          </p:nvSpPr>
          <p:spPr>
            <a:xfrm>
              <a:off x="7916078" y="1788187"/>
              <a:ext cx="1585690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>
                  <a:latin typeface="Comic Sans MS" panose="030F0702030302020204" pitchFamily="66" charset="0"/>
                </a:rPr>
                <a:t>Encryption </a:t>
              </a:r>
              <a:endParaRPr lang="uk-UA" sz="2000" b="1" dirty="0" smtClean="0">
                <a:latin typeface="Comic Sans MS" panose="030F0702030302020204" pitchFamily="66" charset="0"/>
              </a:endParaRPr>
            </a:p>
            <a:p>
              <a:r>
                <a:rPr lang="en-US" sz="2000" b="1" dirty="0" smtClean="0">
                  <a:latin typeface="Comic Sans MS" panose="030F0702030302020204" pitchFamily="66" charset="0"/>
                </a:rPr>
                <a:t>Standard</a:t>
              </a:r>
              <a:endParaRPr lang="ru-RU" sz="2000" b="1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4663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5839062"/>
              </p:ext>
            </p:extLst>
          </p:nvPr>
        </p:nvGraphicFramePr>
        <p:xfrm>
          <a:off x="3353161" y="1934140"/>
          <a:ext cx="8128001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В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К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Z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С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М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Л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U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І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С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П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К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Р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И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А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А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У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Д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Р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Я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М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С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Ф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І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Ш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И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Н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Г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И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Д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Т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Р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О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Л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І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Н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Г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Д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Р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А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Й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В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Е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Р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Прямокутник 2"/>
          <p:cNvSpPr/>
          <p:nvPr/>
        </p:nvSpPr>
        <p:spPr>
          <a:xfrm>
            <a:off x="118131" y="340713"/>
            <a:ext cx="107423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smtClean="0">
                <a:latin typeface="Comic Sans MS" panose="030F0702030302020204" pitchFamily="66" charset="0"/>
              </a:rPr>
              <a:t>Завдання – за 2 хвилини знайти 10 слів,</a:t>
            </a:r>
          </a:p>
          <a:p>
            <a:r>
              <a:rPr lang="uk-UA" sz="4000" b="1" dirty="0" smtClean="0">
                <a:latin typeface="Comic Sans MS" panose="030F0702030302020204" pitchFamily="66" charset="0"/>
              </a:rPr>
              <a:t> пов'язаних із комп'ютером </a:t>
            </a:r>
            <a:endParaRPr lang="ru-RU" sz="4000" b="1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57230" y="135047"/>
            <a:ext cx="1734770" cy="1734770"/>
          </a:xfrm>
          <a:prstGeom prst="rect">
            <a:avLst/>
          </a:prstGeom>
        </p:spPr>
      </p:pic>
      <p:pic>
        <p:nvPicPr>
          <p:cNvPr id="6" name="0584FAB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7080" end="973.126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132" y="4435022"/>
            <a:ext cx="3162678" cy="1643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552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234878"/>
              </p:ext>
            </p:extLst>
          </p:nvPr>
        </p:nvGraphicFramePr>
        <p:xfrm>
          <a:off x="298844" y="1416898"/>
          <a:ext cx="8128001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В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К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Z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С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М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Л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U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І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С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П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К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Р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И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А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А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У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Д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Р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Я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М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С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Ф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І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Ш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И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Н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Г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И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Д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Т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Р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О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Л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І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Н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Г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Д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Р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А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Й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В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Е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Р</a:t>
                      </a:r>
                      <a:endParaRPr lang="uk-UA" sz="32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510343" y="495512"/>
            <a:ext cx="3004349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1. ВІРУС</a:t>
            </a:r>
          </a:p>
          <a:p>
            <a:r>
              <a:rPr lang="uk-UA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2. ТРОЛІНГ</a:t>
            </a:r>
          </a:p>
          <a:p>
            <a:r>
              <a:rPr lang="uk-UA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3. ДРАЙВЕР</a:t>
            </a:r>
          </a:p>
          <a:p>
            <a:r>
              <a:rPr lang="uk-UA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4. ДИСК</a:t>
            </a:r>
          </a:p>
          <a:p>
            <a:r>
              <a:rPr lang="uk-UA" sz="36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5. ФІШИНГ</a:t>
            </a:r>
            <a:endParaRPr lang="uk-UA" sz="36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475773" y="3357834"/>
            <a:ext cx="2600392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6. </a:t>
            </a:r>
            <a:r>
              <a:rPr lang="en-US" sz="3600" b="1" dirty="0">
                <a:solidFill>
                  <a:srgbClr val="7030A0"/>
                </a:solidFill>
                <a:latin typeface="Comic Sans MS" panose="030F0702030302020204" pitchFamily="66" charset="0"/>
              </a:rPr>
              <a:t>EMAIL</a:t>
            </a:r>
            <a:endParaRPr lang="uk-UA" sz="36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uk-UA" sz="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7.</a:t>
            </a:r>
            <a:r>
              <a:rPr lang="en-US" sz="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3600" b="1" dirty="0">
                <a:solidFill>
                  <a:srgbClr val="7030A0"/>
                </a:solidFill>
                <a:latin typeface="Comic Sans MS" panose="030F0702030302020204" pitchFamily="66" charset="0"/>
              </a:rPr>
              <a:t>ESC</a:t>
            </a:r>
            <a:endParaRPr lang="uk-UA" sz="36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uk-UA" sz="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8.</a:t>
            </a:r>
            <a:r>
              <a:rPr lang="en-US" sz="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3600" b="1" dirty="0">
                <a:solidFill>
                  <a:srgbClr val="7030A0"/>
                </a:solidFill>
                <a:latin typeface="Comic Sans MS" panose="030F0702030302020204" pitchFamily="66" charset="0"/>
              </a:rPr>
              <a:t>ZOOM</a:t>
            </a:r>
            <a:endParaRPr lang="uk-UA" sz="36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uk-UA" sz="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9.</a:t>
            </a:r>
            <a:r>
              <a:rPr lang="en-US" sz="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3600" b="1" dirty="0">
                <a:solidFill>
                  <a:srgbClr val="7030A0"/>
                </a:solidFill>
                <a:latin typeface="Comic Sans MS" panose="030F0702030302020204" pitchFamily="66" charset="0"/>
              </a:rPr>
              <a:t>URL</a:t>
            </a:r>
            <a:endParaRPr lang="uk-UA" sz="36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uk-UA" sz="36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10. </a:t>
            </a:r>
            <a:r>
              <a:rPr lang="uk-UA" sz="3600" b="1" dirty="0">
                <a:solidFill>
                  <a:srgbClr val="7030A0"/>
                </a:solidFill>
                <a:latin typeface="Comic Sans MS" panose="030F0702030302020204" pitchFamily="66" charset="0"/>
              </a:rPr>
              <a:t>СПАМ</a:t>
            </a:r>
          </a:p>
        </p:txBody>
      </p:sp>
      <p:sp>
        <p:nvSpPr>
          <p:cNvPr id="8" name="Прямокутник 7"/>
          <p:cNvSpPr/>
          <p:nvPr/>
        </p:nvSpPr>
        <p:spPr>
          <a:xfrm>
            <a:off x="1222267" y="367175"/>
            <a:ext cx="6096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ВІДПОВІДЬ</a:t>
            </a:r>
            <a:r>
              <a:rPr lang="uk-UA" dirty="0"/>
              <a:t/>
            </a:r>
            <a:br>
              <a:rPr lang="uk-UA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9987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21661" y="0"/>
            <a:ext cx="10515600" cy="1325563"/>
          </a:xfrm>
        </p:spPr>
        <p:txBody>
          <a:bodyPr/>
          <a:lstStyle/>
          <a:p>
            <a:pPr algn="ctr"/>
            <a:r>
              <a:rPr lang="uk-UA" dirty="0" smtClean="0"/>
              <a:t> </a:t>
            </a:r>
            <a:r>
              <a:rPr lang="uk-UA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Безпечно / не безпечно</a:t>
            </a:r>
            <a:endParaRPr lang="uk-UA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60457">
            <a:off x="3735890" y="715964"/>
            <a:ext cx="8087142" cy="5617048"/>
          </a:xfrm>
          <a:prstGeom prst="rect">
            <a:avLst/>
          </a:prstGeom>
        </p:spPr>
      </p:pic>
      <p:pic>
        <p:nvPicPr>
          <p:cNvPr id="2052" name="Picture 4" descr="Психолог онлайн подбор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2"/>
          <a:stretch/>
        </p:blipFill>
        <p:spPr bwMode="auto">
          <a:xfrm rot="216185">
            <a:off x="-448786" y="1859980"/>
            <a:ext cx="5450868" cy="5291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Друзья Женщина Дружба - Бесплатная векторная графика на Pixaba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17" y="1876432"/>
            <a:ext cx="4364771" cy="367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29461" y="4920466"/>
            <a:ext cx="1709741" cy="170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650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51" y="-59240"/>
            <a:ext cx="1590897" cy="16290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10746" y="-78851"/>
            <a:ext cx="1486107" cy="1648055"/>
          </a:xfrm>
          <a:prstGeom prst="rect">
            <a:avLst/>
          </a:prstGeom>
        </p:spPr>
      </p:pic>
      <p:sp>
        <p:nvSpPr>
          <p:cNvPr id="7" name="Прямокутник 6"/>
          <p:cNvSpPr/>
          <p:nvPr/>
        </p:nvSpPr>
        <p:spPr>
          <a:xfrm>
            <a:off x="1735605" y="201038"/>
            <a:ext cx="4762842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uk-UA" sz="2800" b="1" dirty="0">
                <a:latin typeface="Comic Sans MS" panose="030F0702030302020204" pitchFamily="66" charset="0"/>
              </a:rPr>
              <a:t>Привіт, мене звати Аня. </a:t>
            </a:r>
            <a:endParaRPr lang="ru-RU" sz="2800" dirty="0"/>
          </a:p>
        </p:txBody>
      </p:sp>
      <p:sp>
        <p:nvSpPr>
          <p:cNvPr id="8" name="Прямокутник 7"/>
          <p:cNvSpPr/>
          <p:nvPr/>
        </p:nvSpPr>
        <p:spPr>
          <a:xfrm>
            <a:off x="690192" y="1635686"/>
            <a:ext cx="571502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sz="2800" b="1" dirty="0">
                <a:latin typeface="Comic Sans MS" panose="030F0702030302020204" pitchFamily="66" charset="0"/>
              </a:rPr>
              <a:t>Моє повне ім’я Іванова </a:t>
            </a:r>
            <a:r>
              <a:rPr lang="uk-UA" sz="2800" b="1" dirty="0" smtClean="0">
                <a:latin typeface="Comic Sans MS" panose="030F0702030302020204" pitchFamily="66" charset="0"/>
              </a:rPr>
              <a:t>Анна. </a:t>
            </a:r>
            <a:endParaRPr lang="ru-RU" sz="2800" dirty="0"/>
          </a:p>
        </p:txBody>
      </p:sp>
      <p:sp>
        <p:nvSpPr>
          <p:cNvPr id="9" name="Прямокутник 8"/>
          <p:cNvSpPr/>
          <p:nvPr/>
        </p:nvSpPr>
        <p:spPr>
          <a:xfrm>
            <a:off x="6845494" y="392629"/>
            <a:ext cx="2927404" cy="523220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Мені 14 років. </a:t>
            </a:r>
          </a:p>
        </p:txBody>
      </p:sp>
      <p:sp>
        <p:nvSpPr>
          <p:cNvPr id="10" name="Прямокутник 9"/>
          <p:cNvSpPr/>
          <p:nvPr/>
        </p:nvSpPr>
        <p:spPr>
          <a:xfrm>
            <a:off x="6525949" y="2235507"/>
            <a:ext cx="5666051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У мене блакитні очі, високий зріст та струнка фігура. </a:t>
            </a:r>
          </a:p>
        </p:txBody>
      </p:sp>
      <p:sp>
        <p:nvSpPr>
          <p:cNvPr id="11" name="Прямокутник 10"/>
          <p:cNvSpPr/>
          <p:nvPr/>
        </p:nvSpPr>
        <p:spPr>
          <a:xfrm>
            <a:off x="499705" y="2360500"/>
            <a:ext cx="6096000" cy="9541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Моя адреса: вул. Пейзажна дім 7, </a:t>
            </a:r>
            <a:r>
              <a:rPr lang="uk-UA" sz="2800" b="1" dirty="0" err="1">
                <a:latin typeface="Comic Sans MS" panose="030F0702030302020204" pitchFamily="66" charset="0"/>
              </a:rPr>
              <a:t>кв</a:t>
            </a:r>
            <a:r>
              <a:rPr lang="uk-UA" sz="2800" b="1" dirty="0">
                <a:latin typeface="Comic Sans MS" panose="030F0702030302020204" pitchFamily="66" charset="0"/>
              </a:rPr>
              <a:t>. 23, м. Київ. </a:t>
            </a:r>
          </a:p>
        </p:txBody>
      </p:sp>
      <p:sp>
        <p:nvSpPr>
          <p:cNvPr id="12" name="Прямокутник 11"/>
          <p:cNvSpPr/>
          <p:nvPr/>
        </p:nvSpPr>
        <p:spPr>
          <a:xfrm>
            <a:off x="1426822" y="5172406"/>
            <a:ext cx="9183924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Я захоплююсь малюванням, бальними танцями. </a:t>
            </a:r>
          </a:p>
        </p:txBody>
      </p:sp>
      <p:sp>
        <p:nvSpPr>
          <p:cNvPr id="13" name="Прямокутник 12"/>
          <p:cNvSpPr/>
          <p:nvPr/>
        </p:nvSpPr>
        <p:spPr>
          <a:xfrm>
            <a:off x="6957238" y="1469913"/>
            <a:ext cx="4426212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У мене є собака Лорд</a:t>
            </a:r>
            <a:r>
              <a:rPr lang="uk-UA" b="1" dirty="0">
                <a:latin typeface="Comic Sans MS" panose="030F0702030302020204" pitchFamily="66" charset="0"/>
              </a:rPr>
              <a:t>.  </a:t>
            </a:r>
          </a:p>
        </p:txBody>
      </p:sp>
      <p:sp>
        <p:nvSpPr>
          <p:cNvPr id="14" name="Прямокутник 13"/>
          <p:cNvSpPr/>
          <p:nvPr/>
        </p:nvSpPr>
        <p:spPr>
          <a:xfrm>
            <a:off x="2364381" y="854246"/>
            <a:ext cx="4307589" cy="523220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Я дуже люблю собак. </a:t>
            </a:r>
          </a:p>
        </p:txBody>
      </p:sp>
      <p:sp>
        <p:nvSpPr>
          <p:cNvPr id="15" name="Прямокутник 14"/>
          <p:cNvSpPr/>
          <p:nvPr/>
        </p:nvSpPr>
        <p:spPr>
          <a:xfrm>
            <a:off x="214902" y="5903361"/>
            <a:ext cx="6990295" cy="9541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Мій тато працює менеджером банку. Він отримує 14000 грн щомісяця. </a:t>
            </a:r>
          </a:p>
        </p:txBody>
      </p:sp>
      <p:sp>
        <p:nvSpPr>
          <p:cNvPr id="16" name="Прямокутник 15"/>
          <p:cNvSpPr/>
          <p:nvPr/>
        </p:nvSpPr>
        <p:spPr>
          <a:xfrm>
            <a:off x="214902" y="3462776"/>
            <a:ext cx="6345225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На літніх канікулах ми з батьками їздимо відпочивати у Львів. </a:t>
            </a:r>
          </a:p>
        </p:txBody>
      </p:sp>
      <p:sp>
        <p:nvSpPr>
          <p:cNvPr id="17" name="Прямокутник 16"/>
          <p:cNvSpPr/>
          <p:nvPr/>
        </p:nvSpPr>
        <p:spPr>
          <a:xfrm>
            <a:off x="7660454" y="5876185"/>
            <a:ext cx="3397037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У нас є білий «Мерседес». </a:t>
            </a:r>
          </a:p>
        </p:txBody>
      </p:sp>
      <p:sp>
        <p:nvSpPr>
          <p:cNvPr id="18" name="Прямокутник 17"/>
          <p:cNvSpPr/>
          <p:nvPr/>
        </p:nvSpPr>
        <p:spPr>
          <a:xfrm>
            <a:off x="2949489" y="4441450"/>
            <a:ext cx="7152920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Мій номер телефону (066)159 46 22. </a:t>
            </a:r>
          </a:p>
        </p:txBody>
      </p:sp>
      <p:sp>
        <p:nvSpPr>
          <p:cNvPr id="19" name="Прямокутник 18"/>
          <p:cNvSpPr/>
          <p:nvPr/>
        </p:nvSpPr>
        <p:spPr>
          <a:xfrm>
            <a:off x="6691411" y="3421419"/>
            <a:ext cx="5335125" cy="95410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Щодня тато забирає мене зі школи о 14 год</a:t>
            </a:r>
            <a:endParaRPr lang="ru-RU" sz="2800" dirty="0"/>
          </a:p>
        </p:txBody>
      </p:sp>
      <p:pic>
        <p:nvPicPr>
          <p:cNvPr id="3" name="Рисунок 2">
            <a:hlinkClick r:id="rId6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440" y="129453"/>
            <a:ext cx="1473208" cy="146264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47523" y="125304"/>
            <a:ext cx="1479013" cy="1457884"/>
          </a:xfrm>
          <a:prstGeom prst="rect">
            <a:avLst/>
          </a:prstGeom>
        </p:spPr>
      </p:pic>
      <p:pic>
        <p:nvPicPr>
          <p:cNvPr id="20" name="0584FAB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7080" end="973.1269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411161" y="4375526"/>
            <a:ext cx="1526282" cy="793088"/>
          </a:xfrm>
          <a:prstGeom prst="rect">
            <a:avLst/>
          </a:prstGeom>
        </p:spPr>
      </p:pic>
      <p:pic>
        <p:nvPicPr>
          <p:cNvPr id="2" name="Рисунок 1">
            <a:hlinkClick r:id="rId6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751" y="4452283"/>
            <a:ext cx="1358044" cy="135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1465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0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51" y="-59240"/>
            <a:ext cx="1590897" cy="16290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0746" y="-78851"/>
            <a:ext cx="1486107" cy="1648055"/>
          </a:xfrm>
          <a:prstGeom prst="rect">
            <a:avLst/>
          </a:prstGeom>
        </p:spPr>
      </p:pic>
      <p:sp>
        <p:nvSpPr>
          <p:cNvPr id="7" name="Прямокутник 6"/>
          <p:cNvSpPr/>
          <p:nvPr/>
        </p:nvSpPr>
        <p:spPr>
          <a:xfrm>
            <a:off x="1735605" y="201038"/>
            <a:ext cx="4762842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r>
              <a:rPr lang="uk-UA" sz="2800" b="1" dirty="0">
                <a:latin typeface="Comic Sans MS" panose="030F0702030302020204" pitchFamily="66" charset="0"/>
              </a:rPr>
              <a:t>Привіт, мене звати Аня. </a:t>
            </a:r>
            <a:endParaRPr lang="ru-RU" sz="2800" dirty="0"/>
          </a:p>
        </p:txBody>
      </p:sp>
      <p:sp>
        <p:nvSpPr>
          <p:cNvPr id="8" name="Прямокутник 7"/>
          <p:cNvSpPr/>
          <p:nvPr/>
        </p:nvSpPr>
        <p:spPr>
          <a:xfrm>
            <a:off x="7122954" y="201038"/>
            <a:ext cx="2863284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sz="2800" b="1" dirty="0">
                <a:latin typeface="Comic Sans MS" panose="030F0702030302020204" pitchFamily="66" charset="0"/>
              </a:rPr>
              <a:t>Моє повне </a:t>
            </a:r>
            <a:r>
              <a:rPr lang="uk-UA" sz="2800" b="1" dirty="0" smtClean="0">
                <a:latin typeface="Comic Sans MS" panose="030F0702030302020204" pitchFamily="66" charset="0"/>
              </a:rPr>
              <a:t>ім’я</a:t>
            </a:r>
          </a:p>
          <a:p>
            <a:r>
              <a:rPr lang="uk-UA" sz="2800" b="1" dirty="0" smtClean="0">
                <a:latin typeface="Comic Sans MS" panose="030F0702030302020204" pitchFamily="66" charset="0"/>
              </a:rPr>
              <a:t> </a:t>
            </a:r>
            <a:r>
              <a:rPr lang="uk-UA" sz="2800" b="1" dirty="0">
                <a:latin typeface="Comic Sans MS" panose="030F0702030302020204" pitchFamily="66" charset="0"/>
              </a:rPr>
              <a:t>Іванова </a:t>
            </a:r>
            <a:r>
              <a:rPr lang="uk-UA" sz="2800" b="1" dirty="0" smtClean="0">
                <a:latin typeface="Comic Sans MS" panose="030F0702030302020204" pitchFamily="66" charset="0"/>
              </a:rPr>
              <a:t>Анна</a:t>
            </a:r>
            <a:endParaRPr lang="ru-RU" sz="2800" dirty="0"/>
          </a:p>
        </p:txBody>
      </p:sp>
      <p:sp>
        <p:nvSpPr>
          <p:cNvPr id="9" name="Прямокутник 8"/>
          <p:cNvSpPr/>
          <p:nvPr/>
        </p:nvSpPr>
        <p:spPr>
          <a:xfrm>
            <a:off x="1600331" y="3763419"/>
            <a:ext cx="2927404" cy="523220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Мені 14 років. </a:t>
            </a:r>
          </a:p>
        </p:txBody>
      </p:sp>
      <p:sp>
        <p:nvSpPr>
          <p:cNvPr id="10" name="Прямокутник 9"/>
          <p:cNvSpPr/>
          <p:nvPr/>
        </p:nvSpPr>
        <p:spPr>
          <a:xfrm>
            <a:off x="541862" y="1615880"/>
            <a:ext cx="5666051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У мене блакитні очі, високий зріст та струнка фігура. </a:t>
            </a:r>
          </a:p>
        </p:txBody>
      </p:sp>
      <p:sp>
        <p:nvSpPr>
          <p:cNvPr id="11" name="Прямокутник 10"/>
          <p:cNvSpPr/>
          <p:nvPr/>
        </p:nvSpPr>
        <p:spPr>
          <a:xfrm>
            <a:off x="5930534" y="2680219"/>
            <a:ext cx="6096000" cy="9541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Моя адреса: вул. Пейзажна дім 7, </a:t>
            </a:r>
            <a:r>
              <a:rPr lang="uk-UA" sz="2800" b="1" dirty="0" err="1">
                <a:latin typeface="Comic Sans MS" panose="030F0702030302020204" pitchFamily="66" charset="0"/>
              </a:rPr>
              <a:t>кв</a:t>
            </a:r>
            <a:r>
              <a:rPr lang="uk-UA" sz="2800" b="1" dirty="0">
                <a:latin typeface="Comic Sans MS" panose="030F0702030302020204" pitchFamily="66" charset="0"/>
              </a:rPr>
              <a:t>. 23, м. Київ. </a:t>
            </a:r>
          </a:p>
        </p:txBody>
      </p:sp>
      <p:sp>
        <p:nvSpPr>
          <p:cNvPr id="12" name="Прямокутник 11"/>
          <p:cNvSpPr/>
          <p:nvPr/>
        </p:nvSpPr>
        <p:spPr>
          <a:xfrm>
            <a:off x="376439" y="4763644"/>
            <a:ext cx="5375189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Я захоплююсь малюванням</a:t>
            </a:r>
            <a:r>
              <a:rPr lang="uk-UA" sz="2800" b="1" dirty="0" smtClean="0">
                <a:latin typeface="Comic Sans MS" panose="030F0702030302020204" pitchFamily="66" charset="0"/>
              </a:rPr>
              <a:t>,</a:t>
            </a:r>
          </a:p>
          <a:p>
            <a:pPr algn="ctr"/>
            <a:r>
              <a:rPr lang="uk-UA" sz="2800" b="1" dirty="0" smtClean="0">
                <a:latin typeface="Comic Sans MS" panose="030F0702030302020204" pitchFamily="66" charset="0"/>
              </a:rPr>
              <a:t> </a:t>
            </a:r>
            <a:r>
              <a:rPr lang="uk-UA" sz="2800" b="1" dirty="0">
                <a:latin typeface="Comic Sans MS" panose="030F0702030302020204" pitchFamily="66" charset="0"/>
              </a:rPr>
              <a:t>бальними танцями. </a:t>
            </a:r>
          </a:p>
        </p:txBody>
      </p:sp>
      <p:sp>
        <p:nvSpPr>
          <p:cNvPr id="13" name="Прямокутник 12"/>
          <p:cNvSpPr/>
          <p:nvPr/>
        </p:nvSpPr>
        <p:spPr>
          <a:xfrm>
            <a:off x="541862" y="2938389"/>
            <a:ext cx="4426212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У мене є собака Лорд</a:t>
            </a:r>
            <a:r>
              <a:rPr lang="uk-UA" b="1" dirty="0">
                <a:latin typeface="Comic Sans MS" panose="030F0702030302020204" pitchFamily="66" charset="0"/>
              </a:rPr>
              <a:t>.  </a:t>
            </a:r>
          </a:p>
        </p:txBody>
      </p:sp>
      <p:sp>
        <p:nvSpPr>
          <p:cNvPr id="14" name="Прямокутник 13"/>
          <p:cNvSpPr/>
          <p:nvPr/>
        </p:nvSpPr>
        <p:spPr>
          <a:xfrm>
            <a:off x="1760591" y="860932"/>
            <a:ext cx="4307589" cy="523220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Я дуже люблю собак. </a:t>
            </a:r>
          </a:p>
        </p:txBody>
      </p:sp>
      <p:sp>
        <p:nvSpPr>
          <p:cNvPr id="15" name="Прямокутник 14"/>
          <p:cNvSpPr/>
          <p:nvPr/>
        </p:nvSpPr>
        <p:spPr>
          <a:xfrm>
            <a:off x="134885" y="5821039"/>
            <a:ext cx="6990295" cy="95410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Мій тато працює менеджером банку. Він отримує 14000 грн щомісяця. </a:t>
            </a:r>
          </a:p>
        </p:txBody>
      </p:sp>
      <p:sp>
        <p:nvSpPr>
          <p:cNvPr id="16" name="Прямокутник 15"/>
          <p:cNvSpPr/>
          <p:nvPr/>
        </p:nvSpPr>
        <p:spPr>
          <a:xfrm>
            <a:off x="5751628" y="3763419"/>
            <a:ext cx="6345225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На літніх канікулах ми з батьками їздимо відпочивати у Львів. </a:t>
            </a:r>
          </a:p>
        </p:txBody>
      </p:sp>
      <p:sp>
        <p:nvSpPr>
          <p:cNvPr id="17" name="Прямокутник 16"/>
          <p:cNvSpPr/>
          <p:nvPr/>
        </p:nvSpPr>
        <p:spPr>
          <a:xfrm>
            <a:off x="7956762" y="5876185"/>
            <a:ext cx="3397037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У нас є білий «Мерседес». </a:t>
            </a:r>
          </a:p>
        </p:txBody>
      </p:sp>
      <p:sp>
        <p:nvSpPr>
          <p:cNvPr id="18" name="Прямокутник 17"/>
          <p:cNvSpPr/>
          <p:nvPr/>
        </p:nvSpPr>
        <p:spPr>
          <a:xfrm>
            <a:off x="7594228" y="4819802"/>
            <a:ext cx="4071949" cy="954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Мій номер телефону </a:t>
            </a:r>
            <a:endParaRPr lang="uk-UA" sz="28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uk-UA" sz="2800" b="1" dirty="0" smtClean="0">
                <a:latin typeface="Comic Sans MS" panose="030F0702030302020204" pitchFamily="66" charset="0"/>
              </a:rPr>
              <a:t>(</a:t>
            </a:r>
            <a:r>
              <a:rPr lang="uk-UA" sz="2800" b="1" dirty="0">
                <a:latin typeface="Comic Sans MS" panose="030F0702030302020204" pitchFamily="66" charset="0"/>
              </a:rPr>
              <a:t>066)159 46 22. </a:t>
            </a:r>
          </a:p>
        </p:txBody>
      </p:sp>
      <p:sp>
        <p:nvSpPr>
          <p:cNvPr id="19" name="Прямокутник 18"/>
          <p:cNvSpPr/>
          <p:nvPr/>
        </p:nvSpPr>
        <p:spPr>
          <a:xfrm>
            <a:off x="6691409" y="1542278"/>
            <a:ext cx="5335125" cy="95410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Comic Sans MS" panose="030F0702030302020204" pitchFamily="66" charset="0"/>
              </a:rPr>
              <a:t>Щодня тато забирає мене зі школи о 14 год</a:t>
            </a:r>
            <a:endParaRPr lang="ru-RU" sz="2800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440" y="129453"/>
            <a:ext cx="1473208" cy="146264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7523" y="125304"/>
            <a:ext cx="1479013" cy="1457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845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7485" y="265702"/>
            <a:ext cx="7220858" cy="1325563"/>
          </a:xfrm>
          <a:solidFill>
            <a:srgbClr val="000000">
              <a:alpha val="50196"/>
            </a:srgbClr>
          </a:solidFill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завдання </a:t>
            </a:r>
            <a:b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uk-UA" sz="5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ПАРОЛЬ ЗА 120 СЕК</a:t>
            </a:r>
            <a:endParaRPr lang="uk-UA" sz="5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1124" y="37053"/>
            <a:ext cx="1782860" cy="178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65373" y="1631373"/>
            <a:ext cx="5226627" cy="52266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87036" y="0"/>
            <a:ext cx="8894618" cy="5548745"/>
          </a:xfrm>
          <a:prstGeom prst="rect">
            <a:avLst/>
          </a:prstGeom>
        </p:spPr>
      </p:pic>
      <p:sp>
        <p:nvSpPr>
          <p:cNvPr id="3" name="Прямокутник 2"/>
          <p:cNvSpPr/>
          <p:nvPr/>
        </p:nvSpPr>
        <p:spPr>
          <a:xfrm>
            <a:off x="1052727" y="729417"/>
            <a:ext cx="649107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Comic Sans MS" panose="030F0702030302020204" pitchFamily="66" charset="0"/>
              </a:rPr>
              <a:t>Паролі </a:t>
            </a:r>
            <a:r>
              <a:rPr lang="ru-RU" sz="2800" b="1" dirty="0" err="1">
                <a:latin typeface="Comic Sans MS" panose="030F0702030302020204" pitchFamily="66" charset="0"/>
              </a:rPr>
              <a:t>повинні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latin typeface="Comic Sans MS" panose="030F0702030302020204" pitchFamily="66" charset="0"/>
              </a:rPr>
              <a:t>містити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latin typeface="Comic Sans MS" panose="030F0702030302020204" pitchFamily="66" charset="0"/>
              </a:rPr>
              <a:t>щонайменше</a:t>
            </a:r>
            <a:r>
              <a:rPr lang="ru-RU" sz="2800" b="1" dirty="0">
                <a:latin typeface="Comic Sans MS" panose="030F0702030302020204" pitchFamily="66" charset="0"/>
              </a:rPr>
              <a:t> 16 </a:t>
            </a:r>
            <a:r>
              <a:rPr lang="ru-RU" sz="2800" b="1" dirty="0" err="1">
                <a:latin typeface="Comic Sans MS" panose="030F0702030302020204" pitchFamily="66" charset="0"/>
              </a:rPr>
              <a:t>символів</a:t>
            </a:r>
            <a:r>
              <a:rPr lang="ru-RU" sz="2800" b="1" dirty="0">
                <a:latin typeface="Comic Sans MS" panose="030F0702030302020204" pitchFamily="66" charset="0"/>
              </a:rPr>
              <a:t> та </a:t>
            </a:r>
            <a:r>
              <a:rPr lang="ru-RU" sz="2800" b="1" dirty="0" err="1">
                <a:latin typeface="Comic Sans MS" panose="030F0702030302020204" pitchFamily="66" charset="0"/>
              </a:rPr>
              <a:t>комбінацію</a:t>
            </a:r>
            <a:r>
              <a:rPr lang="ru-RU" sz="2800" b="1" dirty="0">
                <a:latin typeface="Comic Sans MS" panose="030F0702030302020204" pitchFamily="66" charset="0"/>
              </a:rPr>
              <a:t> цифр, </a:t>
            </a:r>
            <a:r>
              <a:rPr lang="ru-RU" sz="2800" b="1" dirty="0" err="1">
                <a:latin typeface="Comic Sans MS" panose="030F0702030302020204" pitchFamily="66" charset="0"/>
              </a:rPr>
              <a:t>символів</a:t>
            </a:r>
            <a:r>
              <a:rPr lang="ru-RU" sz="2800" b="1" dirty="0">
                <a:latin typeface="Comic Sans MS" panose="030F0702030302020204" pitchFamily="66" charset="0"/>
              </a:rPr>
              <a:t>, великих </a:t>
            </a:r>
            <a:r>
              <a:rPr lang="ru-RU" sz="2800" b="1" dirty="0" err="1">
                <a:latin typeface="Comic Sans MS" panose="030F0702030302020204" pitchFamily="66" charset="0"/>
              </a:rPr>
              <a:t>літер</a:t>
            </a:r>
            <a:r>
              <a:rPr lang="ru-RU" sz="2800" b="1" dirty="0">
                <a:latin typeface="Comic Sans MS" panose="030F0702030302020204" pitchFamily="66" charset="0"/>
              </a:rPr>
              <a:t>, маленьких </a:t>
            </a:r>
            <a:r>
              <a:rPr lang="ru-RU" sz="2800" b="1" dirty="0" err="1">
                <a:latin typeface="Comic Sans MS" panose="030F0702030302020204" pitchFamily="66" charset="0"/>
              </a:rPr>
              <a:t>літер</a:t>
            </a:r>
            <a:r>
              <a:rPr lang="ru-RU" sz="2800" b="1" dirty="0">
                <a:latin typeface="Comic Sans MS" panose="030F0702030302020204" pitchFamily="66" charset="0"/>
              </a:rPr>
              <a:t> та </a:t>
            </a:r>
            <a:r>
              <a:rPr lang="ru-RU" sz="2800" b="1" dirty="0" err="1">
                <a:latin typeface="Comic Sans MS" panose="030F0702030302020204" pitchFamily="66" charset="0"/>
              </a:rPr>
              <a:t>проміжків</a:t>
            </a:r>
            <a:r>
              <a:rPr lang="ru-RU" sz="2800" b="1" dirty="0">
                <a:latin typeface="Comic Sans MS" panose="030F0702030302020204" pitchFamily="66" charset="0"/>
              </a:rPr>
              <a:t>. Вони не </a:t>
            </a:r>
            <a:r>
              <a:rPr lang="ru-RU" sz="2800" b="1" dirty="0" err="1">
                <a:latin typeface="Comic Sans MS" panose="030F0702030302020204" pitchFamily="66" charset="0"/>
              </a:rPr>
              <a:t>повинні</a:t>
            </a:r>
            <a:r>
              <a:rPr lang="ru-RU" sz="2800" b="1" dirty="0">
                <a:latin typeface="Comic Sans MS" panose="030F0702030302020204" pitchFamily="66" charset="0"/>
              </a:rPr>
              <a:t> бути </a:t>
            </a:r>
            <a:r>
              <a:rPr lang="ru-RU" sz="2800" b="1" dirty="0" err="1">
                <a:latin typeface="Comic Sans MS" panose="030F0702030302020204" pitchFamily="66" charset="0"/>
              </a:rPr>
              <a:t>ані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latin typeface="Comic Sans MS" panose="030F0702030302020204" pitchFamily="66" charset="0"/>
              </a:rPr>
              <a:t>повторюваними</a:t>
            </a:r>
            <a:r>
              <a:rPr lang="ru-RU" sz="2800" b="1" dirty="0">
                <a:latin typeface="Comic Sans MS" panose="030F0702030302020204" pitchFamily="66" charset="0"/>
              </a:rPr>
              <a:t>, </a:t>
            </a:r>
            <a:r>
              <a:rPr lang="ru-RU" sz="2800" b="1" dirty="0" err="1">
                <a:latin typeface="Comic Sans MS" panose="030F0702030302020204" pitchFamily="66" charset="0"/>
              </a:rPr>
              <a:t>ані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latin typeface="Comic Sans MS" panose="030F0702030302020204" pitchFamily="66" charset="0"/>
              </a:rPr>
              <a:t>фактичним</a:t>
            </a:r>
            <a:r>
              <a:rPr lang="ru-RU" sz="2800" b="1" dirty="0">
                <a:latin typeface="Comic Sans MS" panose="030F0702030302020204" pitchFamily="66" charset="0"/>
              </a:rPr>
              <a:t> словом </a:t>
            </a:r>
            <a:r>
              <a:rPr lang="ru-RU" sz="2800" b="1" dirty="0" err="1">
                <a:latin typeface="Comic Sans MS" panose="030F0702030302020204" pitchFamily="66" charset="0"/>
              </a:rPr>
              <a:t>чи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latin typeface="Comic Sans MS" panose="030F0702030302020204" pitchFamily="66" charset="0"/>
              </a:rPr>
              <a:t>ідентифікатором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latin typeface="Comic Sans MS" panose="030F0702030302020204" pitchFamily="66" charset="0"/>
              </a:rPr>
              <a:t>вашої</a:t>
            </a:r>
            <a:r>
              <a:rPr lang="ru-RU" sz="2800" b="1" dirty="0">
                <a:latin typeface="Comic Sans MS" panose="030F0702030302020204" pitchFamily="66" charset="0"/>
              </a:rPr>
              <a:t> особи.</a:t>
            </a:r>
          </a:p>
        </p:txBody>
      </p:sp>
      <p:pic>
        <p:nvPicPr>
          <p:cNvPr id="2" name="Паролі повинні міст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24932" y="63706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379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 descr="Lenagold - Клипарт - Кошки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682" y="5535875"/>
            <a:ext cx="1216025" cy="1311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4074" y="2660072"/>
            <a:ext cx="11346871" cy="1297350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НАПРИКЛАД, </a:t>
            </a:r>
            <a:b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</a:t>
            </a:r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ave </a:t>
            </a:r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3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ink </a:t>
            </a:r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oats </a:t>
            </a:r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nd </a:t>
            </a:r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5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ats </a:t>
            </a:r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 </a:t>
            </a:r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he </a:t>
            </a:r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ouse</a:t>
            </a:r>
            <a:r>
              <a:rPr 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”</a:t>
            </a:r>
            <a:r>
              <a:rPr lang="uk-U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uk-U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У мене 3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рожевих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козла та 5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котів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у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домі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"). </a:t>
            </a: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/>
            </a:r>
            <a:b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ru-RU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Створюємо</a:t>
            </a: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пароль: </a:t>
            </a:r>
            <a:r>
              <a:rPr 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Ih3pga5cith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050" name="Picture 2" descr="Козы PNG фото, козел 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811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Козы PNG фото, козел 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48455" y="0"/>
            <a:ext cx="1781175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Козы PNG фото, козел 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497" y="5380009"/>
            <a:ext cx="1517939" cy="1623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ошка на прозрачном фоне - Png картинки и иконки без фон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57" y="5008418"/>
            <a:ext cx="2085869" cy="162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от серый ПНГ на Прозрачном Фоне • Скачать PNG кот серый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91" y="410387"/>
            <a:ext cx="1918764" cy="1918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Кошки PNG изображения можно загрузить бесплатно - CrazyPNG-PNG изображение  скачать бесплатно-CrazyPNG-PNG изображение скачать бесплатно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0835" y="303984"/>
            <a:ext cx="1758804" cy="1529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Черный кот на фото - Кошки - Картинки PNG - Галерейка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9042" y="4288343"/>
            <a:ext cx="1036727" cy="1654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8217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5373" y="1631373"/>
            <a:ext cx="5226627" cy="52266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7036" y="0"/>
            <a:ext cx="8894618" cy="5548745"/>
          </a:xfrm>
          <a:prstGeom prst="rect">
            <a:avLst/>
          </a:prstGeom>
        </p:spPr>
      </p:pic>
      <p:sp>
        <p:nvSpPr>
          <p:cNvPr id="3" name="Прямокутник 2"/>
          <p:cNvSpPr/>
          <p:nvPr/>
        </p:nvSpPr>
        <p:spPr>
          <a:xfrm>
            <a:off x="1328196" y="1257300"/>
            <a:ext cx="58641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Comic Sans MS" panose="030F0702030302020204" pitchFamily="66" charset="0"/>
              </a:rPr>
              <a:t>Тому, </a:t>
            </a:r>
            <a:r>
              <a:rPr lang="ru-RU" sz="3600" b="1" dirty="0" err="1">
                <a:latin typeface="Comic Sans MS" panose="030F0702030302020204" pitchFamily="66" charset="0"/>
              </a:rPr>
              <a:t>вигадуючи</a:t>
            </a:r>
            <a:r>
              <a:rPr lang="ru-RU" sz="3600" b="1" dirty="0">
                <a:latin typeface="Comic Sans MS" panose="030F0702030302020204" pitchFamily="66" charset="0"/>
              </a:rPr>
              <a:t> </a:t>
            </a:r>
            <a:r>
              <a:rPr lang="ru-RU" sz="3600" b="1" dirty="0" err="1">
                <a:latin typeface="Comic Sans MS" panose="030F0702030302020204" pitchFamily="66" charset="0"/>
              </a:rPr>
              <a:t>нові</a:t>
            </a:r>
            <a:r>
              <a:rPr lang="ru-RU" sz="3600" b="1" dirty="0">
                <a:latin typeface="Comic Sans MS" panose="030F0702030302020204" pitchFamily="66" charset="0"/>
              </a:rPr>
              <a:t> </a:t>
            </a:r>
            <a:r>
              <a:rPr lang="ru-RU" sz="3600" b="1" dirty="0" err="1">
                <a:latin typeface="Comic Sans MS" panose="030F0702030302020204" pitchFamily="66" charset="0"/>
              </a:rPr>
              <a:t>паролі</a:t>
            </a:r>
            <a:r>
              <a:rPr lang="ru-RU" sz="3600" b="1" dirty="0">
                <a:latin typeface="Comic Sans MS" panose="030F0702030302020204" pitchFamily="66" charset="0"/>
              </a:rPr>
              <a:t>, </a:t>
            </a:r>
            <a:r>
              <a:rPr lang="ru-RU" sz="3600" b="1" dirty="0" err="1">
                <a:latin typeface="Comic Sans MS" panose="030F0702030302020204" pitchFamily="66" charset="0"/>
              </a:rPr>
              <a:t>ви</a:t>
            </a:r>
            <a:r>
              <a:rPr lang="ru-RU" sz="3600" b="1" dirty="0">
                <a:latin typeface="Comic Sans MS" panose="030F0702030302020204" pitchFamily="66" charset="0"/>
              </a:rPr>
              <a:t> </a:t>
            </a:r>
            <a:r>
              <a:rPr lang="ru-RU" sz="3600" b="1" dirty="0" err="1">
                <a:latin typeface="Comic Sans MS" panose="030F0702030302020204" pitchFamily="66" charset="0"/>
              </a:rPr>
              <a:t>також</a:t>
            </a:r>
            <a:r>
              <a:rPr lang="ru-RU" sz="3600" b="1" dirty="0">
                <a:latin typeface="Comic Sans MS" panose="030F0702030302020204" pitchFamily="66" charset="0"/>
              </a:rPr>
              <a:t> можете </a:t>
            </a:r>
            <a:r>
              <a:rPr lang="ru-RU" sz="3600" b="1" dirty="0" err="1">
                <a:latin typeface="Comic Sans MS" panose="030F0702030302020204" pitchFamily="66" charset="0"/>
              </a:rPr>
              <a:t>зробити</a:t>
            </a:r>
            <a:r>
              <a:rPr lang="ru-RU" sz="3600" b="1" dirty="0">
                <a:latin typeface="Comic Sans MS" panose="030F0702030302020204" pitchFamily="66" charset="0"/>
              </a:rPr>
              <a:t> з </a:t>
            </a:r>
            <a:r>
              <a:rPr lang="ru-RU" sz="3600" b="1" dirty="0" err="1">
                <a:latin typeface="Comic Sans MS" panose="030F0702030302020204" pitchFamily="66" charset="0"/>
              </a:rPr>
              <a:t>цього</a:t>
            </a:r>
            <a:r>
              <a:rPr lang="ru-RU" sz="3600" b="1" dirty="0">
                <a:latin typeface="Comic Sans MS" panose="030F0702030302020204" pitchFamily="66" charset="0"/>
              </a:rPr>
              <a:t> </a:t>
            </a:r>
            <a:r>
              <a:rPr lang="ru-RU" sz="3600" b="1" dirty="0" err="1">
                <a:latin typeface="Comic Sans MS" panose="030F0702030302020204" pitchFamily="66" charset="0"/>
              </a:rPr>
              <a:t>процесу</a:t>
            </a:r>
            <a:r>
              <a:rPr lang="ru-RU" sz="3600" b="1" dirty="0">
                <a:latin typeface="Comic Sans MS" panose="030F0702030302020204" pitchFamily="66" charset="0"/>
              </a:rPr>
              <a:t> </a:t>
            </a:r>
            <a:r>
              <a:rPr lang="ru-RU" sz="3600" b="1" dirty="0" err="1">
                <a:latin typeface="Comic Sans MS" panose="030F0702030302020204" pitchFamily="66" charset="0"/>
              </a:rPr>
              <a:t>веселу</a:t>
            </a:r>
            <a:r>
              <a:rPr lang="ru-RU" sz="3600" b="1" dirty="0">
                <a:latin typeface="Comic Sans MS" panose="030F0702030302020204" pitchFamily="66" charset="0"/>
              </a:rPr>
              <a:t> </a:t>
            </a:r>
            <a:r>
              <a:rPr lang="ru-RU" sz="3600" b="1" dirty="0" err="1">
                <a:latin typeface="Comic Sans MS" panose="030F0702030302020204" pitchFamily="66" charset="0"/>
              </a:rPr>
              <a:t>розвагу</a:t>
            </a:r>
            <a:r>
              <a:rPr lang="ru-RU" sz="3600" b="1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4" name="Прямокутник 3"/>
          <p:cNvSpPr/>
          <p:nvPr/>
        </p:nvSpPr>
        <p:spPr>
          <a:xfrm>
            <a:off x="3334554" y="5840762"/>
            <a:ext cx="8709436" cy="830997"/>
          </a:xfrm>
          <a:prstGeom prst="rect">
            <a:avLst/>
          </a:prstGeom>
          <a:solidFill>
            <a:srgbClr val="000000">
              <a:alpha val="50196"/>
            </a:srgbClr>
          </a:solidFill>
        </p:spPr>
        <p:txBody>
          <a:bodyPr wrap="none">
            <a:spAutoFit/>
          </a:bodyPr>
          <a:lstStyle/>
          <a:p>
            <a:r>
              <a:rPr lang="ru-RU" sz="4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Оберіть</a:t>
            </a:r>
            <a:r>
              <a:rPr lang="ru-RU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ru-RU" sz="4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правильний</a:t>
            </a:r>
            <a:r>
              <a:rPr lang="ru-RU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пароль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053623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961" y="0"/>
            <a:ext cx="7285351" cy="1847248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82961" y="4982845"/>
            <a:ext cx="9932639" cy="1875155"/>
          </a:xfrm>
          <a:solidFill>
            <a:srgbClr val="000000">
              <a:alpha val="50196"/>
            </a:srgbClr>
          </a:solidFill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Перекладіть 1 фразу  на іноземну мову та створіть пароль</a:t>
            </a:r>
            <a:endParaRPr lang="uk-UA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8195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5373" y="1631373"/>
            <a:ext cx="5226627" cy="52266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9904" y="172292"/>
            <a:ext cx="5102186" cy="3182905"/>
          </a:xfrm>
          <a:prstGeom prst="rect">
            <a:avLst/>
          </a:prstGeom>
        </p:spPr>
      </p:pic>
      <p:sp>
        <p:nvSpPr>
          <p:cNvPr id="3" name="Прямокутник 2"/>
          <p:cNvSpPr/>
          <p:nvPr/>
        </p:nvSpPr>
        <p:spPr>
          <a:xfrm>
            <a:off x="3878084" y="685266"/>
            <a:ext cx="472582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omic Sans MS" panose="030F0702030302020204" pitchFamily="66" charset="0"/>
              </a:rPr>
              <a:t>В </a:t>
            </a:r>
            <a:r>
              <a:rPr lang="ru-RU" sz="2800" b="1" dirty="0" err="1">
                <a:latin typeface="Comic Sans MS" panose="030F0702030302020204" pitchFamily="66" charset="0"/>
              </a:rPr>
              <a:t>моїй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latin typeface="Comic Sans MS" panose="030F0702030302020204" pitchFamily="66" charset="0"/>
              </a:rPr>
              <a:t>родині</a:t>
            </a:r>
            <a:r>
              <a:rPr lang="ru-RU" sz="2800" b="1" dirty="0">
                <a:latin typeface="Comic Sans MS" panose="030F0702030302020204" pitchFamily="66" charset="0"/>
              </a:rPr>
              <a:t> є 5 </a:t>
            </a:r>
            <a:r>
              <a:rPr lang="ru-RU" sz="2800" b="1" dirty="0" err="1">
                <a:latin typeface="Comic Sans MS" panose="030F0702030302020204" pitchFamily="66" charset="0"/>
              </a:rPr>
              <a:t>зелених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latin typeface="Comic Sans MS" panose="030F0702030302020204" pitchFamily="66" charset="0"/>
              </a:rPr>
              <a:t>папуг</a:t>
            </a:r>
            <a:r>
              <a:rPr lang="ru-RU" sz="2800" b="1" dirty="0">
                <a:latin typeface="Comic Sans MS" panose="030F0702030302020204" pitchFamily="66" charset="0"/>
              </a:rPr>
              <a:t>, 1 </a:t>
            </a:r>
            <a:r>
              <a:rPr lang="ru-RU" sz="2800" b="1" dirty="0" err="1">
                <a:latin typeface="Comic Sans MS" panose="030F0702030302020204" pitchFamily="66" charset="0"/>
              </a:rPr>
              <a:t>червона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latin typeface="Comic Sans MS" panose="030F0702030302020204" pitchFamily="66" charset="0"/>
              </a:rPr>
              <a:t>риба</a:t>
            </a:r>
            <a:r>
              <a:rPr lang="ru-RU" sz="2800" b="1" dirty="0">
                <a:latin typeface="Comic Sans MS" panose="030F0702030302020204" pitchFamily="66" charset="0"/>
              </a:rPr>
              <a:t> та </a:t>
            </a:r>
            <a:r>
              <a:rPr lang="ru-RU" sz="2800" b="1" dirty="0" err="1">
                <a:latin typeface="Comic Sans MS" panose="030F0702030302020204" pitchFamily="66" charset="0"/>
              </a:rPr>
              <a:t>співаючий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latin typeface="Comic Sans MS" panose="030F0702030302020204" pitchFamily="66" charset="0"/>
              </a:rPr>
              <a:t>хом’як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718093">
            <a:off x="-225136" y="1631372"/>
            <a:ext cx="5102186" cy="318290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448102">
            <a:off x="3733551" y="3343142"/>
            <a:ext cx="5102186" cy="3182905"/>
          </a:xfrm>
          <a:prstGeom prst="rect">
            <a:avLst/>
          </a:prstGeom>
        </p:spPr>
      </p:pic>
      <p:sp>
        <p:nvSpPr>
          <p:cNvPr id="2" name="Прямокутник 1"/>
          <p:cNvSpPr/>
          <p:nvPr/>
        </p:nvSpPr>
        <p:spPr>
          <a:xfrm rot="20956875">
            <a:off x="519215" y="2394253"/>
            <a:ext cx="50153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Comic Sans MS" panose="030F0702030302020204" pitchFamily="66" charset="0"/>
              </a:rPr>
              <a:t>Мені </a:t>
            </a:r>
            <a:r>
              <a:rPr lang="ru-RU" sz="2400" b="1" dirty="0" err="1">
                <a:latin typeface="Comic Sans MS" panose="030F0702030302020204" pitchFamily="66" charset="0"/>
              </a:rPr>
              <a:t>подобається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гарна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Попелюшка</a:t>
            </a:r>
            <a:r>
              <a:rPr lang="ru-RU" sz="2400" b="1" dirty="0">
                <a:latin typeface="Comic Sans MS" panose="030F0702030302020204" pitchFamily="66" charset="0"/>
              </a:rPr>
              <a:t>, 7 </a:t>
            </a:r>
            <a:r>
              <a:rPr lang="ru-RU" sz="2400" b="1" dirty="0" err="1">
                <a:latin typeface="Comic Sans MS" panose="030F0702030302020204" pitchFamily="66" charset="0"/>
              </a:rPr>
              <a:t>гномів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та </a:t>
            </a:r>
            <a:r>
              <a:rPr lang="ru-RU" sz="2400" b="1" dirty="0">
                <a:latin typeface="Comic Sans MS" panose="030F0702030302020204" pitchFamily="66" charset="0"/>
              </a:rPr>
              <a:t>101 </a:t>
            </a:r>
            <a:r>
              <a:rPr lang="ru-RU" sz="2400" b="1" dirty="0" err="1">
                <a:latin typeface="Comic Sans MS" panose="030F0702030302020204" pitchFamily="66" charset="0"/>
              </a:rPr>
              <a:t>далматинець</a:t>
            </a:r>
            <a:endParaRPr lang="ru-RU" sz="2400" b="1" dirty="0">
              <a:latin typeface="Comic Sans MS" panose="030F0702030302020204" pitchFamily="66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 rot="19434732">
            <a:off x="3909969" y="3995368"/>
            <a:ext cx="466205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omic Sans MS" panose="030F0702030302020204" pitchFamily="66" charset="0"/>
              </a:rPr>
              <a:t>У  </a:t>
            </a:r>
            <a:r>
              <a:rPr lang="ru-RU" sz="2800" b="1" dirty="0" smtClean="0">
                <a:latin typeface="Comic Sans MS" panose="030F0702030302020204" pitchFamily="66" charset="0"/>
              </a:rPr>
              <a:t>зоопарку жили 2 </a:t>
            </a:r>
            <a:r>
              <a:rPr lang="ru-RU" sz="2800" b="1" dirty="0" err="1" smtClean="0">
                <a:latin typeface="Comic Sans MS" panose="030F0702030302020204" pitchFamily="66" charset="0"/>
              </a:rPr>
              <a:t>фіолетових</a:t>
            </a:r>
            <a:r>
              <a:rPr lang="ru-RU" sz="2800" b="1" dirty="0" smtClean="0">
                <a:latin typeface="Comic Sans MS" panose="030F0702030302020204" pitchFamily="66" charset="0"/>
              </a:rPr>
              <a:t> слона,</a:t>
            </a:r>
          </a:p>
          <a:p>
            <a:pPr algn="ctr"/>
            <a:r>
              <a:rPr lang="ru-RU" sz="2800" b="1" dirty="0" smtClean="0">
                <a:latin typeface="Comic Sans MS" panose="030F0702030302020204" pitchFamily="66" charset="0"/>
              </a:rPr>
              <a:t> родина </a:t>
            </a:r>
            <a:r>
              <a:rPr lang="ru-RU" sz="2800" b="1" dirty="0" err="1" smtClean="0">
                <a:latin typeface="Comic Sans MS" panose="030F0702030302020204" pitchFamily="66" charset="0"/>
              </a:rPr>
              <a:t>верблюдів</a:t>
            </a:r>
            <a:r>
              <a:rPr lang="ru-RU" sz="2800" b="1" dirty="0" smtClean="0">
                <a:latin typeface="Comic Sans MS" panose="030F0702030302020204" pitchFamily="66" charset="0"/>
              </a:rPr>
              <a:t>, </a:t>
            </a:r>
          </a:p>
          <a:p>
            <a:pPr algn="ctr"/>
            <a:r>
              <a:rPr lang="ru-RU" sz="2800" b="1" dirty="0" smtClean="0">
                <a:latin typeface="Comic Sans MS" panose="030F0702030302020204" pitchFamily="66" charset="0"/>
              </a:rPr>
              <a:t>4 </a:t>
            </a:r>
            <a:r>
              <a:rPr lang="ru-RU" sz="2800" b="1" dirty="0" err="1" smtClean="0">
                <a:latin typeface="Comic Sans MS" panose="030F0702030302020204" pitchFamily="66" charset="0"/>
              </a:rPr>
              <a:t>веселі</a:t>
            </a:r>
            <a:r>
              <a:rPr lang="ru-RU" sz="2800" b="1" dirty="0" smtClean="0">
                <a:latin typeface="Comic Sans MS" panose="030F0702030302020204" pitchFamily="66" charset="0"/>
              </a:rPr>
              <a:t> </a:t>
            </a:r>
            <a:r>
              <a:rPr lang="ru-RU" sz="2800" b="1" dirty="0" err="1" smtClean="0">
                <a:latin typeface="Comic Sans MS" panose="030F0702030302020204" pitchFamily="66" charset="0"/>
              </a:rPr>
              <a:t>мавпи</a:t>
            </a:r>
            <a:endParaRPr lang="ru-RU" sz="2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093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65373" y="1631373"/>
            <a:ext cx="5226627" cy="52266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89904" y="172292"/>
            <a:ext cx="5102186" cy="3182905"/>
          </a:xfrm>
          <a:prstGeom prst="rect">
            <a:avLst/>
          </a:prstGeom>
        </p:spPr>
      </p:pic>
      <p:sp>
        <p:nvSpPr>
          <p:cNvPr id="3" name="Прямокутник 2"/>
          <p:cNvSpPr/>
          <p:nvPr/>
        </p:nvSpPr>
        <p:spPr>
          <a:xfrm>
            <a:off x="4468090" y="685266"/>
            <a:ext cx="382385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Comic Sans MS" panose="030F0702030302020204" pitchFamily="66" charset="0"/>
              </a:rPr>
              <a:t>There are 5 green parrots, 1 red fish and a singing hamster in my family</a:t>
            </a:r>
            <a:endParaRPr lang="ru-RU" sz="2800" b="1" dirty="0"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0718093">
            <a:off x="-225136" y="1631372"/>
            <a:ext cx="5102186" cy="318290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9448102">
            <a:off x="3733551" y="3343142"/>
            <a:ext cx="5102186" cy="318290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 rot="20327653">
            <a:off x="571613" y="2529105"/>
            <a:ext cx="3516405" cy="116507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600" b="1" dirty="0">
                <a:latin typeface="Comic Sans MS" panose="030F0702030302020204" pitchFamily="66" charset="0"/>
              </a:rPr>
              <a:t>I </a:t>
            </a:r>
            <a:r>
              <a:rPr lang="ru-RU" altLang="ru-RU" sz="2600" b="1" dirty="0" err="1">
                <a:latin typeface="Comic Sans MS" panose="030F0702030302020204" pitchFamily="66" charset="0"/>
              </a:rPr>
              <a:t>like</a:t>
            </a:r>
            <a:r>
              <a:rPr lang="ru-RU" altLang="ru-RU" sz="2600" b="1" dirty="0">
                <a:latin typeface="Comic Sans MS" panose="030F0702030302020204" pitchFamily="66" charset="0"/>
              </a:rPr>
              <a:t> </a:t>
            </a:r>
            <a:r>
              <a:rPr lang="ru-RU" altLang="ru-RU" sz="2600" b="1" dirty="0" err="1">
                <a:latin typeface="Comic Sans MS" panose="030F0702030302020204" pitchFamily="66" charset="0"/>
              </a:rPr>
              <a:t>the</a:t>
            </a:r>
            <a:r>
              <a:rPr lang="ru-RU" altLang="ru-RU" sz="2600" b="1" dirty="0">
                <a:latin typeface="Comic Sans MS" panose="030F0702030302020204" pitchFamily="66" charset="0"/>
              </a:rPr>
              <a:t> </a:t>
            </a:r>
            <a:r>
              <a:rPr lang="ru-RU" altLang="ru-RU" sz="2600" b="1" dirty="0" err="1">
                <a:latin typeface="Comic Sans MS" panose="030F0702030302020204" pitchFamily="66" charset="0"/>
              </a:rPr>
              <a:t>beautiful</a:t>
            </a:r>
            <a:r>
              <a:rPr lang="ru-RU" altLang="ru-RU" sz="2600" b="1" dirty="0">
                <a:latin typeface="Comic Sans MS" panose="030F0702030302020204" pitchFamily="66" charset="0"/>
              </a:rPr>
              <a:t> </a:t>
            </a:r>
            <a:r>
              <a:rPr lang="ru-RU" altLang="ru-RU" sz="2600" b="1" dirty="0" err="1">
                <a:latin typeface="Comic Sans MS" panose="030F0702030302020204" pitchFamily="66" charset="0"/>
              </a:rPr>
              <a:t>Cinderella</a:t>
            </a:r>
            <a:r>
              <a:rPr lang="ru-RU" altLang="ru-RU" sz="2600" b="1" dirty="0">
                <a:latin typeface="Comic Sans MS" panose="030F0702030302020204" pitchFamily="66" charset="0"/>
              </a:rPr>
              <a:t>, 7 </a:t>
            </a:r>
            <a:r>
              <a:rPr lang="ru-RU" altLang="ru-RU" sz="2600" b="1" dirty="0" err="1">
                <a:latin typeface="Comic Sans MS" panose="030F0702030302020204" pitchFamily="66" charset="0"/>
              </a:rPr>
              <a:t>gnomes</a:t>
            </a:r>
            <a:r>
              <a:rPr lang="ru-RU" altLang="ru-RU" sz="2600" b="1" dirty="0">
                <a:latin typeface="Comic Sans MS" panose="030F0702030302020204" pitchFamily="66" charset="0"/>
              </a:rPr>
              <a:t> </a:t>
            </a:r>
            <a:endParaRPr lang="ru-RU" altLang="ru-RU" sz="2600" b="1" dirty="0" smtClean="0">
              <a:latin typeface="Comic Sans MS" panose="030F0702030302020204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altLang="ru-RU" sz="2600" b="1" dirty="0">
                <a:latin typeface="Comic Sans MS" panose="030F0702030302020204" pitchFamily="66" charset="0"/>
              </a:rPr>
              <a:t>а</a:t>
            </a:r>
            <a:r>
              <a:rPr lang="ru-RU" altLang="ru-RU" sz="2600" b="1" dirty="0" err="1" smtClean="0">
                <a:latin typeface="Comic Sans MS" panose="030F0702030302020204" pitchFamily="66" charset="0"/>
              </a:rPr>
              <a:t>nd</a:t>
            </a:r>
            <a:r>
              <a:rPr lang="ru-RU" altLang="ru-RU" sz="2600" b="1" dirty="0" smtClean="0">
                <a:latin typeface="Comic Sans MS" panose="030F0702030302020204" pitchFamily="66" charset="0"/>
              </a:rPr>
              <a:t> 101 </a:t>
            </a:r>
            <a:r>
              <a:rPr lang="ru-RU" altLang="ru-RU" sz="2600" b="1" dirty="0" err="1">
                <a:latin typeface="Comic Sans MS" panose="030F0702030302020204" pitchFamily="66" charset="0"/>
              </a:rPr>
              <a:t>Dalmatians</a:t>
            </a:r>
            <a:r>
              <a:rPr lang="ru-RU" altLang="ru-RU" sz="2600" b="1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 rot="19715391">
            <a:off x="4175541" y="4005953"/>
            <a:ext cx="4218206" cy="168829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2800" b="1" dirty="0">
                <a:latin typeface="Comic Sans MS" panose="030F0702030302020204" pitchFamily="66" charset="0"/>
              </a:rPr>
              <a:t>In the zoo lived 2 purple elephants, a family of camels, 4 funny monkeys</a:t>
            </a:r>
            <a:endParaRPr lang="ru-RU" altLang="ru-RU" sz="2800" b="1" dirty="0">
              <a:latin typeface="Comic Sans MS" panose="030F0702030302020204" pitchFamily="66" charset="0"/>
            </a:endParaRPr>
          </a:p>
        </p:txBody>
      </p:sp>
      <p:pic>
        <p:nvPicPr>
          <p:cNvPr id="2" name="I like the beautifu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73881" y="3757323"/>
            <a:ext cx="487363" cy="487363"/>
          </a:xfrm>
          <a:prstGeom prst="rect">
            <a:avLst/>
          </a:prstGeom>
        </p:spPr>
      </p:pic>
      <p:pic>
        <p:nvPicPr>
          <p:cNvPr id="10" name="In the zoo lived 2 p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797281" y="3492592"/>
            <a:ext cx="487363" cy="487363"/>
          </a:xfrm>
          <a:prstGeom prst="rect">
            <a:avLst/>
          </a:prstGeom>
        </p:spPr>
      </p:pic>
      <p:pic>
        <p:nvPicPr>
          <p:cNvPr id="11" name="There are 5 green pa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4637744" y="163137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379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66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14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5373" y="1631373"/>
            <a:ext cx="5226627" cy="52266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9904" y="172292"/>
            <a:ext cx="5102186" cy="3182905"/>
          </a:xfrm>
          <a:prstGeom prst="rect">
            <a:avLst/>
          </a:prstGeom>
        </p:spPr>
      </p:pic>
      <p:sp>
        <p:nvSpPr>
          <p:cNvPr id="3" name="Прямокутник 2"/>
          <p:cNvSpPr/>
          <p:nvPr/>
        </p:nvSpPr>
        <p:spPr>
          <a:xfrm>
            <a:off x="4372716" y="1289319"/>
            <a:ext cx="38238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latin typeface="Comic Sans MS" panose="030F0702030302020204" pitchFamily="66" charset="0"/>
              </a:rPr>
              <a:t>Ta5gp1rfaashimf</a:t>
            </a:r>
            <a:endParaRPr lang="ru-RU" sz="3200" b="1" dirty="0"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718093">
            <a:off x="-225136" y="1631372"/>
            <a:ext cx="5102186" cy="318290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448102">
            <a:off x="3733551" y="3343142"/>
            <a:ext cx="5102186" cy="318290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571613" y="2852271"/>
            <a:ext cx="3516405" cy="51874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3600" b="1" dirty="0" smtClean="0">
                <a:latin typeface="Comic Sans MS" panose="030F0702030302020204" pitchFamily="66" charset="0"/>
              </a:rPr>
              <a:t>IltbC7g</a:t>
            </a:r>
            <a:r>
              <a:rPr lang="uk-UA" altLang="ru-RU" sz="3600" b="1" dirty="0" smtClean="0">
                <a:latin typeface="Comic Sans MS" panose="030F0702030302020204" pitchFamily="66" charset="0"/>
              </a:rPr>
              <a:t>а</a:t>
            </a:r>
            <a:r>
              <a:rPr lang="ru-RU" altLang="ru-RU" sz="3600" b="1" dirty="0" smtClean="0">
                <a:latin typeface="Comic Sans MS" panose="030F0702030302020204" pitchFamily="66" charset="0"/>
              </a:rPr>
              <a:t>101D</a:t>
            </a:r>
            <a:endParaRPr lang="ru-RU" altLang="ru-RU" sz="3600" b="1" dirty="0">
              <a:latin typeface="Comic Sans MS" panose="030F0702030302020204" pitchFamily="66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 rot="20317090">
            <a:off x="4131893" y="4481714"/>
            <a:ext cx="4218206" cy="51874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3600" b="1" dirty="0" smtClean="0">
                <a:latin typeface="Comic Sans MS" panose="030F0702030302020204" pitchFamily="66" charset="0"/>
              </a:rPr>
              <a:t>Itzl2peafoc4fm</a:t>
            </a:r>
            <a:endParaRPr lang="ru-RU" altLang="ru-RU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30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уханка танець _Penguins Dance_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688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5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57895" y="166255"/>
            <a:ext cx="808426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dirty="0" smtClean="0">
                <a:latin typeface="Comic Sans MS" panose="030F0702030302020204" pitchFamily="66" charset="0"/>
              </a:rPr>
              <a:t> «</a:t>
            </a:r>
            <a:r>
              <a:rPr lang="uk-UA" sz="66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ТАК</a:t>
            </a:r>
            <a:r>
              <a:rPr lang="uk-UA" sz="6600" b="1" dirty="0" smtClean="0">
                <a:latin typeface="Comic Sans MS" panose="030F0702030302020204" pitchFamily="66" charset="0"/>
              </a:rPr>
              <a:t>» або «</a:t>
            </a:r>
            <a:r>
              <a:rPr lang="uk-UA" sz="6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НІ</a:t>
            </a:r>
            <a:r>
              <a:rPr lang="uk-UA" sz="6600" b="1" dirty="0" smtClean="0">
                <a:latin typeface="Comic Sans MS" panose="030F0702030302020204" pitchFamily="66" charset="0"/>
              </a:rPr>
              <a:t>» </a:t>
            </a:r>
            <a:endParaRPr lang="uk-UA" sz="6600" b="1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8147" y="4996919"/>
            <a:ext cx="1640410" cy="1640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350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505691" y="5233682"/>
            <a:ext cx="10882745" cy="1446550"/>
          </a:xfrm>
          <a:prstGeom prst="rect">
            <a:avLst/>
          </a:prstGeom>
          <a:solidFill>
            <a:schemeClr val="bg1">
              <a:alpha val="54118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uk-UA" sz="4400" b="1" dirty="0" smtClean="0">
                <a:latin typeface="Comic Sans MS" panose="030F0702030302020204" pitchFamily="66" charset="0"/>
              </a:rPr>
              <a:t>1. Безпе</a:t>
            </a:r>
            <a:r>
              <a:rPr lang="uk-UA" sz="4400" b="1" dirty="0">
                <a:latin typeface="Comic Sans MS" panose="030F0702030302020204" pitchFamily="66" charset="0"/>
              </a:rPr>
              <a:t>ч</a:t>
            </a:r>
            <a:r>
              <a:rPr lang="uk-UA" sz="4400" b="1" dirty="0" smtClean="0">
                <a:latin typeface="Comic Sans MS" panose="030F0702030302020204" pitchFamily="66" charset="0"/>
              </a:rPr>
              <a:t>на </a:t>
            </a:r>
            <a:r>
              <a:rPr lang="uk-UA" sz="4400" b="1" dirty="0">
                <a:latin typeface="Comic Sans MS" panose="030F0702030302020204" pitchFamily="66" charset="0"/>
              </a:rPr>
              <a:t>відстань від очей до екрана монітора – 50 см. </a:t>
            </a:r>
          </a:p>
        </p:txBody>
      </p:sp>
      <p:cxnSp>
        <p:nvCxnSpPr>
          <p:cNvPr id="6" name="Пряма зі стрілкою 5"/>
          <p:cNvCxnSpPr/>
          <p:nvPr/>
        </p:nvCxnSpPr>
        <p:spPr>
          <a:xfrm>
            <a:off x="4031673" y="1953491"/>
            <a:ext cx="5049982" cy="644236"/>
          </a:xfrm>
          <a:prstGeom prst="straightConnector1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кутник 6"/>
          <p:cNvSpPr/>
          <p:nvPr/>
        </p:nvSpPr>
        <p:spPr>
          <a:xfrm rot="283441">
            <a:off x="4065967" y="2042302"/>
            <a:ext cx="219483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5400" b="1" dirty="0" smtClean="0">
                <a:latin typeface="Comic Sans MS" panose="030F0702030302020204" pitchFamily="66" charset="0"/>
              </a:rPr>
              <a:t>50 см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844942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5637" y="3345873"/>
            <a:ext cx="55175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dirty="0" smtClean="0">
                <a:latin typeface="Comic Sans MS" panose="030F0702030302020204" pitchFamily="66" charset="0"/>
              </a:rPr>
              <a:t> </a:t>
            </a:r>
            <a:endParaRPr lang="uk-UA" sz="13800" b="1" dirty="0">
              <a:latin typeface="Comic Sans MS" panose="030F0702030302020204" pitchFamily="66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270164" y="2591821"/>
            <a:ext cx="3223959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1500" b="1" dirty="0">
                <a:solidFill>
                  <a:srgbClr val="00B050"/>
                </a:solidFill>
                <a:latin typeface="Comic Sans MS" panose="030F0702030302020204" pitchFamily="66" charset="0"/>
              </a:rPr>
              <a:t>ТАК</a:t>
            </a:r>
            <a:endParaRPr lang="uk-UA" sz="115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520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568035" y="412299"/>
            <a:ext cx="10882745" cy="1754326"/>
          </a:xfrm>
          <a:prstGeom prst="rect">
            <a:avLst/>
          </a:prstGeom>
          <a:solidFill>
            <a:srgbClr val="FFFFFF">
              <a:alpha val="67059"/>
            </a:srgbClr>
          </a:solidFill>
        </p:spPr>
        <p:txBody>
          <a:bodyPr wrap="square">
            <a:spAutoFit/>
          </a:bodyPr>
          <a:lstStyle/>
          <a:p>
            <a:pPr lvl="0" algn="ctr"/>
            <a:r>
              <a:rPr lang="uk-UA" sz="3600" b="1" dirty="0" smtClean="0">
                <a:latin typeface="Comic Sans MS" panose="030F0702030302020204" pitchFamily="66" charset="0"/>
              </a:rPr>
              <a:t>2. Можна торкатися проводів </a:t>
            </a:r>
            <a:r>
              <a:rPr lang="uk-UA" sz="3600" b="1" dirty="0">
                <a:latin typeface="Comic Sans MS" panose="030F0702030302020204" pitchFamily="66" charset="0"/>
              </a:rPr>
              <a:t>живлення, розеток, задньої панелі системного блока чи </a:t>
            </a:r>
            <a:r>
              <a:rPr lang="uk-UA" sz="3600" b="1" dirty="0" smtClean="0">
                <a:latin typeface="Comic Sans MS" panose="030F0702030302020204" pitchFamily="66" charset="0"/>
              </a:rPr>
              <a:t>монітора під час роботи комп'ютера?</a:t>
            </a:r>
            <a:r>
              <a:rPr lang="uk-UA" sz="3600" b="1" dirty="0">
                <a:latin typeface="Comic Sans MS" panose="030F0702030302020204" pitchFamily="66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283764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5637" y="3345873"/>
            <a:ext cx="55175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dirty="0" smtClean="0">
                <a:latin typeface="Comic Sans MS" panose="030F0702030302020204" pitchFamily="66" charset="0"/>
              </a:rPr>
              <a:t> </a:t>
            </a:r>
            <a:endParaRPr lang="uk-UA" sz="13800" b="1" dirty="0">
              <a:latin typeface="Comic Sans MS" panose="030F0702030302020204" pitchFamily="66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8666019" y="2576432"/>
            <a:ext cx="2983509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6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НІ</a:t>
            </a:r>
            <a:endParaRPr lang="uk-UA" sz="16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418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685309" y="370737"/>
            <a:ext cx="8305800" cy="646331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lvl="0"/>
            <a:r>
              <a:rPr lang="uk-UA" sz="3600" b="1" dirty="0" smtClean="0">
                <a:latin typeface="Comic Sans MS" panose="030F0702030302020204" pitchFamily="66" charset="0"/>
              </a:rPr>
              <a:t>3. Робоче </a:t>
            </a:r>
            <a:r>
              <a:rPr lang="uk-UA" sz="3600" b="1" dirty="0">
                <a:latin typeface="Comic Sans MS" panose="030F0702030302020204" pitchFamily="66" charset="0"/>
              </a:rPr>
              <a:t>місце має бути </a:t>
            </a:r>
            <a:r>
              <a:rPr lang="uk-UA" sz="3600" b="1" dirty="0" smtClean="0">
                <a:latin typeface="Comic Sans MS" panose="030F0702030302020204" pitchFamily="66" charset="0"/>
              </a:rPr>
              <a:t>чистим</a:t>
            </a:r>
            <a:endParaRPr lang="uk-UA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966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5637" y="3345873"/>
            <a:ext cx="55175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dirty="0" smtClean="0">
                <a:latin typeface="Comic Sans MS" panose="030F0702030302020204" pitchFamily="66" charset="0"/>
              </a:rPr>
              <a:t> </a:t>
            </a:r>
            <a:endParaRPr lang="uk-UA" sz="13800" b="1" dirty="0">
              <a:latin typeface="Comic Sans MS" panose="030F0702030302020204" pitchFamily="66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270164" y="2591821"/>
            <a:ext cx="3223959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1500" b="1" dirty="0">
                <a:solidFill>
                  <a:srgbClr val="00B050"/>
                </a:solidFill>
                <a:latin typeface="Comic Sans MS" panose="030F0702030302020204" pitchFamily="66" charset="0"/>
              </a:rPr>
              <a:t>ТАК</a:t>
            </a:r>
            <a:endParaRPr lang="uk-UA" sz="115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389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087580" y="204481"/>
            <a:ext cx="10882745" cy="1200329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lvl="0"/>
            <a:r>
              <a:rPr lang="uk-UA" sz="3600" b="1" dirty="0" smtClean="0">
                <a:latin typeface="Comic Sans MS" panose="030F0702030302020204" pitchFamily="66" charset="0"/>
              </a:rPr>
              <a:t>4 Під час роботи з комп‘ютером / ноутбуком руки </a:t>
            </a:r>
            <a:r>
              <a:rPr lang="uk-UA" sz="3600" b="1" dirty="0">
                <a:latin typeface="Comic Sans MS" panose="030F0702030302020204" pitchFamily="66" charset="0"/>
              </a:rPr>
              <a:t>повинні бути чистими і сухими? </a:t>
            </a:r>
          </a:p>
        </p:txBody>
      </p:sp>
    </p:spTree>
    <p:extLst>
      <p:ext uri="{BB962C8B-B14F-4D97-AF65-F5344CB8AC3E}">
        <p14:creationId xmlns:p14="http://schemas.microsoft.com/office/powerpoint/2010/main" val="3801316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5637" y="3345873"/>
            <a:ext cx="55175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dirty="0" smtClean="0">
                <a:latin typeface="Comic Sans MS" panose="030F0702030302020204" pitchFamily="66" charset="0"/>
              </a:rPr>
              <a:t> </a:t>
            </a:r>
            <a:endParaRPr lang="uk-UA" sz="13800" b="1" dirty="0">
              <a:latin typeface="Comic Sans MS" panose="030F0702030302020204" pitchFamily="66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270164" y="2591821"/>
            <a:ext cx="3223959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1500" b="1" dirty="0">
                <a:solidFill>
                  <a:srgbClr val="00B050"/>
                </a:solidFill>
                <a:latin typeface="Comic Sans MS" panose="030F0702030302020204" pitchFamily="66" charset="0"/>
              </a:rPr>
              <a:t>ТАК</a:t>
            </a:r>
            <a:endParaRPr lang="uk-UA" sz="115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969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39435" y="308391"/>
            <a:ext cx="5334001" cy="1754326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lvl="0" algn="ctr"/>
            <a:r>
              <a:rPr lang="uk-UA" sz="3600" b="1" dirty="0" smtClean="0">
                <a:latin typeface="Comic Sans MS" panose="030F0702030302020204" pitchFamily="66" charset="0"/>
              </a:rPr>
              <a:t>5 На </a:t>
            </a:r>
            <a:r>
              <a:rPr lang="uk-UA" sz="3600" b="1" dirty="0">
                <a:latin typeface="Comic Sans MS" panose="030F0702030302020204" pitchFamily="66" charset="0"/>
              </a:rPr>
              <a:t>робоче місце можна приносити їжу та напої?</a:t>
            </a:r>
            <a:r>
              <a:rPr lang="uk-UA" sz="3600" b="1" i="1" dirty="0">
                <a:latin typeface="Comic Sans MS" panose="030F0702030302020204" pitchFamily="66" charset="0"/>
              </a:rPr>
              <a:t> </a:t>
            </a:r>
            <a:endParaRPr lang="uk-UA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364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5637" y="3345873"/>
            <a:ext cx="55175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dirty="0" smtClean="0">
                <a:latin typeface="Comic Sans MS" panose="030F0702030302020204" pitchFamily="66" charset="0"/>
              </a:rPr>
              <a:t> </a:t>
            </a:r>
            <a:endParaRPr lang="uk-UA" sz="13800" b="1" dirty="0">
              <a:latin typeface="Comic Sans MS" panose="030F0702030302020204" pitchFamily="66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8666019" y="2576432"/>
            <a:ext cx="2983509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6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НІ</a:t>
            </a:r>
            <a:endParaRPr lang="uk-UA" sz="16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128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415637" y="5566191"/>
            <a:ext cx="10882745" cy="1077218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lvl="0"/>
            <a:r>
              <a:rPr lang="uk-UA" sz="3200" b="1" dirty="0">
                <a:latin typeface="Comic Sans MS" panose="030F0702030302020204" pitchFamily="66" charset="0"/>
              </a:rPr>
              <a:t>6</a:t>
            </a:r>
            <a:r>
              <a:rPr lang="uk-UA" sz="3200" b="1" dirty="0" smtClean="0">
                <a:latin typeface="Comic Sans MS" panose="030F0702030302020204" pitchFamily="66" charset="0"/>
              </a:rPr>
              <a:t> При </a:t>
            </a:r>
            <a:r>
              <a:rPr lang="uk-UA" sz="3200" b="1" dirty="0">
                <a:latin typeface="Comic Sans MS" panose="030F0702030302020204" pitchFamily="66" charset="0"/>
              </a:rPr>
              <a:t>виникненні незвичайної ситуації з комп’ютером негайно повідом </a:t>
            </a:r>
            <a:r>
              <a:rPr lang="uk-UA" sz="3200" b="1" dirty="0" smtClean="0">
                <a:latin typeface="Comic Sans MS" panose="030F0702030302020204" pitchFamily="66" charset="0"/>
              </a:rPr>
              <a:t>учителя / дорослого</a:t>
            </a:r>
            <a:endParaRPr lang="uk-UA" sz="3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462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5637" y="3345873"/>
            <a:ext cx="55175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600" b="1" dirty="0" smtClean="0">
                <a:latin typeface="Comic Sans MS" panose="030F0702030302020204" pitchFamily="66" charset="0"/>
              </a:rPr>
              <a:t> </a:t>
            </a:r>
            <a:endParaRPr lang="uk-UA" sz="13800" b="1" dirty="0">
              <a:latin typeface="Comic Sans MS" panose="030F0702030302020204" pitchFamily="66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270164" y="2591821"/>
            <a:ext cx="3223959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1500" b="1" dirty="0">
                <a:solidFill>
                  <a:srgbClr val="00B050"/>
                </a:solidFill>
                <a:latin typeface="Comic Sans MS" panose="030F0702030302020204" pitchFamily="66" charset="0"/>
              </a:rPr>
              <a:t>ТАК</a:t>
            </a:r>
            <a:endParaRPr lang="uk-UA" sz="115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143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740" y="9921"/>
            <a:ext cx="11409948" cy="1325563"/>
          </a:xfrm>
        </p:spPr>
        <p:txBody>
          <a:bodyPr/>
          <a:lstStyle/>
          <a:p>
            <a:pPr algn="ctr"/>
            <a:r>
              <a:rPr lang="ru-RU" b="1" dirty="0" err="1" smtClean="0">
                <a:latin typeface="Comic Sans MS" panose="030F0702030302020204" pitchFamily="66" charset="0"/>
              </a:rPr>
              <a:t>Загублені</a:t>
            </a:r>
            <a:r>
              <a:rPr lang="ru-RU" b="1" dirty="0" smtClean="0">
                <a:latin typeface="Comic Sans MS" panose="030F0702030302020204" pitchFamily="66" charset="0"/>
              </a:rPr>
              <a:t> </a:t>
            </a:r>
            <a:r>
              <a:rPr lang="ru-RU" b="1" dirty="0" err="1" smtClean="0">
                <a:latin typeface="Comic Sans MS" panose="030F0702030302020204" pitchFamily="66" charset="0"/>
              </a:rPr>
              <a:t>назви</a:t>
            </a:r>
            <a:endParaRPr lang="uk-UA" b="1" dirty="0">
              <a:latin typeface="Comic Sans MS" panose="030F0702030302020204" pitchFamily="66" charset="0"/>
            </a:endParaRPr>
          </a:p>
        </p:txBody>
      </p:sp>
      <p:pic>
        <p:nvPicPr>
          <p:cNvPr id="19458" name="Picture 2" descr="Файл:Instagram icon.png — Википеди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20" y="185375"/>
            <a:ext cx="1943334" cy="194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5238980" y="3484147"/>
            <a:ext cx="1952779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Instagram</a:t>
            </a:r>
            <a:endParaRPr lang="ru-RU" sz="2800" b="1" dirty="0">
              <a:latin typeface="Comic Sans MS" panose="030F0702030302020204" pitchFamily="66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8638204" y="5668188"/>
            <a:ext cx="2177199" cy="954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Microsoft </a:t>
            </a:r>
            <a:endParaRPr lang="uk-UA" sz="2800" b="1" dirty="0" smtClean="0">
              <a:solidFill>
                <a:srgbClr val="4D5156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b="1" dirty="0" smtClean="0">
                <a:solidFill>
                  <a:srgbClr val="4D5156"/>
                </a:solidFill>
                <a:latin typeface="Comic Sans MS" panose="030F0702030302020204" pitchFamily="66" charset="0"/>
              </a:rPr>
              <a:t>PowerPoint</a:t>
            </a:r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 </a:t>
            </a:r>
            <a:endParaRPr lang="ru-RU" sz="2800" b="1" dirty="0">
              <a:solidFill>
                <a:srgbClr val="4D5156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462" name="Picture 6" descr="Logo Tik Tok ПНГ на Прозрачном Фоне • Скачать PNG Logo Tik Tok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430" y="3233940"/>
            <a:ext cx="1664652" cy="194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кутник 5"/>
          <p:cNvSpPr/>
          <p:nvPr/>
        </p:nvSpPr>
        <p:spPr>
          <a:xfrm>
            <a:off x="7499013" y="4672470"/>
            <a:ext cx="1362874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rgbClr val="4D5156"/>
                </a:solidFill>
                <a:latin typeface="Comic Sans MS" panose="030F0702030302020204" pitchFamily="66" charset="0"/>
              </a:rPr>
              <a:t>TikTok</a:t>
            </a:r>
            <a:endParaRPr lang="ru-RU" sz="2800" b="1" dirty="0">
              <a:solidFill>
                <a:srgbClr val="4D5156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2273273" y="5177274"/>
            <a:ext cx="1636987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YouTube</a:t>
            </a:r>
            <a:endParaRPr lang="ru-RU" sz="2800" b="1" dirty="0">
              <a:solidFill>
                <a:srgbClr val="4D5156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468" name="Picture 12" descr="Sweet.tv - 4PD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082" y="1032567"/>
            <a:ext cx="2133394" cy="213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кутник 8"/>
          <p:cNvSpPr/>
          <p:nvPr/>
        </p:nvSpPr>
        <p:spPr>
          <a:xfrm>
            <a:off x="757769" y="6036483"/>
            <a:ext cx="2153154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SWEET.TV</a:t>
            </a:r>
            <a:endParaRPr lang="ru-RU" sz="2800" b="1" dirty="0">
              <a:solidFill>
                <a:srgbClr val="4D5156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Прямокутник 9"/>
          <p:cNvSpPr/>
          <p:nvPr/>
        </p:nvSpPr>
        <p:spPr>
          <a:xfrm>
            <a:off x="4973017" y="4381112"/>
            <a:ext cx="2021707" cy="954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Microsoft </a:t>
            </a:r>
            <a:endParaRPr lang="uk-UA" sz="2800" b="1" dirty="0" smtClean="0">
              <a:solidFill>
                <a:srgbClr val="4D5156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b="1" dirty="0" smtClean="0">
                <a:solidFill>
                  <a:srgbClr val="4D5156"/>
                </a:solidFill>
                <a:latin typeface="Comic Sans MS" panose="030F0702030302020204" pitchFamily="66" charset="0"/>
              </a:rPr>
              <a:t>Word</a:t>
            </a:r>
            <a:endParaRPr lang="ru-RU" sz="2800" b="1" dirty="0">
              <a:solidFill>
                <a:srgbClr val="4D5156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Прямокутник 10"/>
          <p:cNvSpPr/>
          <p:nvPr/>
        </p:nvSpPr>
        <p:spPr>
          <a:xfrm>
            <a:off x="3307709" y="5813646"/>
            <a:ext cx="2048959" cy="954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4D5156"/>
                </a:solidFill>
                <a:latin typeface="Comic Sans MS" panose="030F0702030302020204" pitchFamily="66" charset="0"/>
              </a:rPr>
              <a:t>Adobe</a:t>
            </a:r>
            <a:endParaRPr lang="uk-UA" sz="2800" b="1" dirty="0" smtClean="0">
              <a:solidFill>
                <a:srgbClr val="4D5156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b="1" dirty="0" smtClean="0">
                <a:solidFill>
                  <a:srgbClr val="4D5156"/>
                </a:solidFill>
                <a:latin typeface="Comic Sans MS" panose="030F0702030302020204" pitchFamily="66" charset="0"/>
              </a:rPr>
              <a:t> </a:t>
            </a:r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Photoshop</a:t>
            </a:r>
            <a:endParaRPr lang="ru-RU" sz="2800" b="1" dirty="0">
              <a:solidFill>
                <a:srgbClr val="4D5156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480" name="Picture 24" descr="Скачать Paint.NET (Паинт нет) на русском бесплатно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8489" y="1570016"/>
            <a:ext cx="2384844" cy="2384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кутник 14"/>
          <p:cNvSpPr/>
          <p:nvPr/>
        </p:nvSpPr>
        <p:spPr>
          <a:xfrm>
            <a:off x="7595646" y="3694244"/>
            <a:ext cx="1954381" cy="5232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Paint.NET</a:t>
            </a:r>
            <a:endParaRPr lang="ru-RU" sz="2800" b="1" dirty="0">
              <a:solidFill>
                <a:srgbClr val="4D5156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4" descr="Microsoft PowerPoint — Википедия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7" y="3366457"/>
            <a:ext cx="2410112" cy="224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8" descr="Значок сервиса ютуб на прозрачном фоне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7272" y="3215334"/>
            <a:ext cx="3203908" cy="3203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4" descr="Microsoft Word — Вікіпедія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773" y="1444345"/>
            <a:ext cx="1882861" cy="175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6" descr="Иконка Adobe Photoshop - Png картинки и иконки без фона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614" y="1286370"/>
            <a:ext cx="1978079" cy="1978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0584FAB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7080" end="973.1269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493462" y="5579380"/>
            <a:ext cx="2322851" cy="1207002"/>
          </a:xfrm>
          <a:prstGeom prst="rect">
            <a:avLst/>
          </a:prstGeom>
        </p:spPr>
      </p:pic>
      <p:pic>
        <p:nvPicPr>
          <p:cNvPr id="1026" name="Picture 2" descr="https://wordwall.net/resourceajax/qr?activityId=55675020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0851" y="53065"/>
            <a:ext cx="1624197" cy="162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9353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1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0999" y="198870"/>
            <a:ext cx="11409948" cy="1325563"/>
          </a:xfrm>
        </p:spPr>
        <p:txBody>
          <a:bodyPr/>
          <a:lstStyle/>
          <a:p>
            <a:pPr algn="ctr"/>
            <a:r>
              <a:rPr lang="ru-RU" b="1" dirty="0" err="1">
                <a:latin typeface="Comic Sans MS" panose="030F0702030302020204" pitchFamily="66" charset="0"/>
              </a:rPr>
              <a:t>Загублені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назви</a:t>
            </a:r>
            <a:endParaRPr lang="uk-UA" b="1" dirty="0">
              <a:latin typeface="Comic Sans MS" panose="030F0702030302020204" pitchFamily="66" charset="0"/>
            </a:endParaRPr>
          </a:p>
        </p:txBody>
      </p:sp>
      <p:pic>
        <p:nvPicPr>
          <p:cNvPr id="19458" name="Picture 2" descr="Файл:Instagram icon.png — Википед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02" y="1331543"/>
            <a:ext cx="1699219" cy="1699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168461" y="3082198"/>
            <a:ext cx="1952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Instagram</a:t>
            </a:r>
            <a:endParaRPr lang="ru-RU" sz="2800" b="1" dirty="0">
              <a:latin typeface="Comic Sans MS" panose="030F0702030302020204" pitchFamily="66" charset="0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955716" y="5593906"/>
            <a:ext cx="217719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Microsoft </a:t>
            </a:r>
            <a:endParaRPr lang="uk-UA" sz="2800" b="1" dirty="0" smtClean="0">
              <a:solidFill>
                <a:srgbClr val="4D5156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b="1" dirty="0" smtClean="0">
                <a:solidFill>
                  <a:srgbClr val="4D5156"/>
                </a:solidFill>
                <a:latin typeface="Comic Sans MS" panose="030F0702030302020204" pitchFamily="66" charset="0"/>
              </a:rPr>
              <a:t>PowerPoint</a:t>
            </a:r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 </a:t>
            </a:r>
            <a:endParaRPr lang="ru-RU" sz="2800" b="1" dirty="0">
              <a:solidFill>
                <a:srgbClr val="4D5156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460" name="Picture 4" descr="Microsoft PowerPoint — Википед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026" y="3713611"/>
            <a:ext cx="1880101" cy="1748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Logo Tik Tok ПНГ на Прозрачном Фоне • Скачать PNG Logo Tik To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569" y="1345083"/>
            <a:ext cx="1455545" cy="1699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кутник 5"/>
          <p:cNvSpPr/>
          <p:nvPr/>
        </p:nvSpPr>
        <p:spPr>
          <a:xfrm>
            <a:off x="2493742" y="3030762"/>
            <a:ext cx="13628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rgbClr val="4D5156"/>
                </a:solidFill>
                <a:latin typeface="Comic Sans MS" panose="030F0702030302020204" pitchFamily="66" charset="0"/>
              </a:rPr>
              <a:t>TikTok</a:t>
            </a:r>
            <a:endParaRPr lang="ru-RU" sz="2800" b="1" dirty="0">
              <a:solidFill>
                <a:srgbClr val="4D5156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464" name="Picture 8" descr="Значок сервиса ютуб на прозрачном фон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614" y="3740151"/>
            <a:ext cx="2550438" cy="255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кутник 6"/>
          <p:cNvSpPr/>
          <p:nvPr/>
        </p:nvSpPr>
        <p:spPr>
          <a:xfrm>
            <a:off x="4046366" y="5811846"/>
            <a:ext cx="16369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YouTube</a:t>
            </a:r>
            <a:endParaRPr lang="ru-RU" sz="2800" b="1" dirty="0">
              <a:solidFill>
                <a:srgbClr val="4D5156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468" name="Picture 12" descr="Sweet.tv - 4PD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146" y="1234446"/>
            <a:ext cx="1865405" cy="186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кутник 8"/>
          <p:cNvSpPr/>
          <p:nvPr/>
        </p:nvSpPr>
        <p:spPr>
          <a:xfrm>
            <a:off x="4574397" y="3207641"/>
            <a:ext cx="21531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SWEET.TV</a:t>
            </a:r>
            <a:endParaRPr lang="ru-RU" sz="2800" b="1" dirty="0">
              <a:solidFill>
                <a:srgbClr val="4D5156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Прямокутник 9"/>
          <p:cNvSpPr/>
          <p:nvPr/>
        </p:nvSpPr>
        <p:spPr>
          <a:xfrm>
            <a:off x="7899757" y="3304896"/>
            <a:ext cx="202170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Microsoft </a:t>
            </a:r>
            <a:endParaRPr lang="uk-UA" sz="2800" b="1" dirty="0" smtClean="0">
              <a:solidFill>
                <a:srgbClr val="4D5156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b="1" dirty="0" smtClean="0">
                <a:solidFill>
                  <a:srgbClr val="4D5156"/>
                </a:solidFill>
                <a:latin typeface="Comic Sans MS" panose="030F0702030302020204" pitchFamily="66" charset="0"/>
              </a:rPr>
              <a:t>Word</a:t>
            </a:r>
            <a:endParaRPr lang="ru-RU" sz="2800" b="1" dirty="0">
              <a:solidFill>
                <a:srgbClr val="4D5156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470" name="Picture 14" descr="Microsoft Word — Вікіпедія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1462" y="1246377"/>
            <a:ext cx="2201093" cy="204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2" name="Picture 16" descr="Иконка Adobe Photoshop - Png картинки и иконки без фона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792" y="3781949"/>
            <a:ext cx="1930670" cy="1930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кутник 10"/>
          <p:cNvSpPr/>
          <p:nvPr/>
        </p:nvSpPr>
        <p:spPr>
          <a:xfrm>
            <a:off x="6141156" y="5715296"/>
            <a:ext cx="204895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4D5156"/>
                </a:solidFill>
                <a:latin typeface="Comic Sans MS" panose="030F0702030302020204" pitchFamily="66" charset="0"/>
              </a:rPr>
              <a:t>Adobe</a:t>
            </a:r>
            <a:endParaRPr lang="uk-UA" sz="2800" b="1" dirty="0" smtClean="0">
              <a:solidFill>
                <a:srgbClr val="4D5156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b="1" dirty="0" smtClean="0">
                <a:solidFill>
                  <a:srgbClr val="4D5156"/>
                </a:solidFill>
                <a:latin typeface="Comic Sans MS" panose="030F0702030302020204" pitchFamily="66" charset="0"/>
              </a:rPr>
              <a:t> </a:t>
            </a:r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Photoshop</a:t>
            </a:r>
            <a:endParaRPr lang="ru-RU" sz="2800" b="1" dirty="0">
              <a:solidFill>
                <a:srgbClr val="4D5156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480" name="Picture 24" descr="Скачать Paint.NET (Паинт нет) на русском бесплатно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0427" y="3469251"/>
            <a:ext cx="2167498" cy="2167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кутник 14"/>
          <p:cNvSpPr/>
          <p:nvPr/>
        </p:nvSpPr>
        <p:spPr>
          <a:xfrm>
            <a:off x="9836566" y="5930740"/>
            <a:ext cx="19543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4D5156"/>
                </a:solidFill>
                <a:latin typeface="Comic Sans MS" panose="030F0702030302020204" pitchFamily="66" charset="0"/>
              </a:rPr>
              <a:t>Paint.NET</a:t>
            </a:r>
            <a:endParaRPr lang="ru-RU" sz="2800" b="1" dirty="0">
              <a:solidFill>
                <a:srgbClr val="4D5156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748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3141" y="171509"/>
            <a:ext cx="3276600" cy="1325563"/>
          </a:xfrm>
        </p:spPr>
        <p:txBody>
          <a:bodyPr>
            <a:normAutofit/>
          </a:bodyPr>
          <a:lstStyle/>
          <a:p>
            <a:r>
              <a:rPr lang="uk-UA" sz="7200" b="1" dirty="0" smtClean="0">
                <a:latin typeface="Comic Sans MS" panose="030F0702030302020204" pitchFamily="66" charset="0"/>
              </a:rPr>
              <a:t>Р</a:t>
            </a:r>
            <a:r>
              <a:rPr lang="ru-RU" sz="7200" b="1" dirty="0" err="1" smtClean="0">
                <a:latin typeface="Comic Sans MS" panose="030F0702030302020204" pitchFamily="66" charset="0"/>
              </a:rPr>
              <a:t>ебуси</a:t>
            </a:r>
            <a:endParaRPr lang="uk-UA" sz="7200" b="1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8847" y="98463"/>
            <a:ext cx="1426735" cy="14267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/>
          <a:srcRect l="30780" t="42614" r="27213" b="28693"/>
          <a:stretch/>
        </p:blipFill>
        <p:spPr>
          <a:xfrm>
            <a:off x="151619" y="4381228"/>
            <a:ext cx="5465618" cy="2098964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7"/>
          <a:srcRect l="26148" t="37784" r="22741" b="26989"/>
          <a:stretch/>
        </p:blipFill>
        <p:spPr>
          <a:xfrm>
            <a:off x="151619" y="1834402"/>
            <a:ext cx="5701927" cy="220949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grpSp>
        <p:nvGrpSpPr>
          <p:cNvPr id="14" name="Групувати 13"/>
          <p:cNvGrpSpPr/>
          <p:nvPr/>
        </p:nvGrpSpPr>
        <p:grpSpPr>
          <a:xfrm>
            <a:off x="5008574" y="171509"/>
            <a:ext cx="7020468" cy="1784029"/>
            <a:chOff x="5008574" y="171509"/>
            <a:chExt cx="7020468" cy="1784029"/>
          </a:xfrm>
        </p:grpSpPr>
        <p:grpSp>
          <p:nvGrpSpPr>
            <p:cNvPr id="9" name="Групувати 8"/>
            <p:cNvGrpSpPr/>
            <p:nvPr/>
          </p:nvGrpSpPr>
          <p:grpSpPr>
            <a:xfrm>
              <a:off x="5008574" y="171509"/>
              <a:ext cx="7020468" cy="1784029"/>
              <a:chOff x="5549204" y="-5369252"/>
              <a:chExt cx="9941783" cy="2212350"/>
            </a:xfrm>
          </p:grpSpPr>
          <p:pic>
            <p:nvPicPr>
              <p:cNvPr id="7" name="Рисунок 6"/>
              <p:cNvPicPr>
                <a:picLocks noChangeAspect="1"/>
              </p:cNvPicPr>
              <p:nvPr/>
            </p:nvPicPr>
            <p:blipFill rotWithShape="1">
              <a:blip r:embed="rId8"/>
              <a:srcRect l="21516" t="32387" r="17962" b="34659"/>
              <a:stretch/>
            </p:blipFill>
            <p:spPr>
              <a:xfrm>
                <a:off x="5549204" y="-5369252"/>
                <a:ext cx="7512149" cy="2212350"/>
              </a:xfrm>
              <a:prstGeom prst="rect">
                <a:avLst/>
              </a:prstGeom>
              <a:ln w="57150">
                <a:solidFill>
                  <a:schemeClr val="tx1"/>
                </a:solidFill>
              </a:ln>
            </p:spPr>
          </p:pic>
          <p:pic>
            <p:nvPicPr>
              <p:cNvPr id="8" name="Рисунок 7"/>
              <p:cNvPicPr>
                <a:picLocks noChangeAspect="1"/>
              </p:cNvPicPr>
              <p:nvPr/>
            </p:nvPicPr>
            <p:blipFill rotWithShape="1">
              <a:blip r:embed="rId9"/>
              <a:srcRect l="61766" t="32954" r="18588" b="35227"/>
              <a:stretch/>
            </p:blipFill>
            <p:spPr>
              <a:xfrm>
                <a:off x="13061353" y="-5369252"/>
                <a:ext cx="2429634" cy="2212350"/>
              </a:xfrm>
              <a:prstGeom prst="rect">
                <a:avLst/>
              </a:prstGeom>
              <a:ln w="57150">
                <a:solidFill>
                  <a:schemeClr val="tx1"/>
                </a:solidFill>
              </a:ln>
            </p:spPr>
          </p:pic>
        </p:grpSp>
        <p:cxnSp>
          <p:nvCxnSpPr>
            <p:cNvPr id="11" name="Пряма сполучна лінія 10"/>
            <p:cNvCxnSpPr/>
            <p:nvPr/>
          </p:nvCxnSpPr>
          <p:spPr>
            <a:xfrm>
              <a:off x="10292235" y="171509"/>
              <a:ext cx="21102" cy="1784029"/>
            </a:xfrm>
            <a:prstGeom prst="line">
              <a:avLst/>
            </a:prstGeom>
            <a:ln w="1016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0"/>
          <a:srcRect l="37245" t="36459" r="33863" b="30439"/>
          <a:stretch/>
        </p:blipFill>
        <p:spPr>
          <a:xfrm>
            <a:off x="7046600" y="4219976"/>
            <a:ext cx="3759200" cy="2421467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12" name="0584FAB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7080" end="973.126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513719" y="2266060"/>
            <a:ext cx="3162678" cy="16433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8754" y="2491547"/>
            <a:ext cx="371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1654" y="2511199"/>
            <a:ext cx="371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52122" y="2539040"/>
            <a:ext cx="371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92590" y="2539040"/>
            <a:ext cx="371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459088" y="5095744"/>
            <a:ext cx="371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872945" y="5104273"/>
            <a:ext cx="3875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244476" y="5104273"/>
            <a:ext cx="371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8333" y="5104273"/>
            <a:ext cx="371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297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419" y="0"/>
            <a:ext cx="3276600" cy="1325563"/>
          </a:xfrm>
        </p:spPr>
        <p:txBody>
          <a:bodyPr>
            <a:normAutofit/>
          </a:bodyPr>
          <a:lstStyle/>
          <a:p>
            <a:r>
              <a:rPr lang="uk-UA" sz="7200" b="1" dirty="0" smtClean="0">
                <a:latin typeface="Comic Sans MS" panose="030F0702030302020204" pitchFamily="66" charset="0"/>
              </a:rPr>
              <a:t>Р</a:t>
            </a:r>
            <a:r>
              <a:rPr lang="ru-RU" sz="7200" b="1" dirty="0" err="1" smtClean="0">
                <a:latin typeface="Comic Sans MS" panose="030F0702030302020204" pitchFamily="66" charset="0"/>
              </a:rPr>
              <a:t>ебуси</a:t>
            </a:r>
            <a:endParaRPr lang="uk-UA" sz="7200" b="1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26148" t="37784" r="22741" b="26989"/>
          <a:stretch/>
        </p:blipFill>
        <p:spPr>
          <a:xfrm>
            <a:off x="177802" y="1390337"/>
            <a:ext cx="5638799" cy="2185034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03408" y="3207152"/>
            <a:ext cx="462741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800" b="1" dirty="0" smtClean="0">
                <a:latin typeface="Comic Sans MS" panose="030F0702030302020204" pitchFamily="66" charset="0"/>
              </a:rPr>
              <a:t>програміст</a:t>
            </a:r>
            <a:endParaRPr lang="uk-UA" sz="4800" b="1" dirty="0">
              <a:latin typeface="Comic Sans MS" panose="030F0702030302020204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30780" t="42614" r="27213" b="28693"/>
          <a:stretch/>
        </p:blipFill>
        <p:spPr>
          <a:xfrm>
            <a:off x="720822" y="4280596"/>
            <a:ext cx="4443845" cy="170657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503407" y="5686748"/>
            <a:ext cx="462741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800" b="1" dirty="0" smtClean="0">
                <a:latin typeface="Comic Sans MS" panose="030F0702030302020204" pitchFamily="66" charset="0"/>
              </a:rPr>
              <a:t>хакер</a:t>
            </a:r>
            <a:endParaRPr lang="uk-UA" sz="4800" b="1" dirty="0">
              <a:latin typeface="Comic Sans MS" panose="030F0702030302020204" pitchFamily="66" charset="0"/>
            </a:endParaRPr>
          </a:p>
        </p:txBody>
      </p:sp>
      <p:grpSp>
        <p:nvGrpSpPr>
          <p:cNvPr id="8" name="Групувати 7"/>
          <p:cNvGrpSpPr/>
          <p:nvPr/>
        </p:nvGrpSpPr>
        <p:grpSpPr>
          <a:xfrm>
            <a:off x="5164667" y="122304"/>
            <a:ext cx="6881309" cy="1752805"/>
            <a:chOff x="4957885" y="166130"/>
            <a:chExt cx="7071157" cy="1789408"/>
          </a:xfrm>
        </p:grpSpPr>
        <p:grpSp>
          <p:nvGrpSpPr>
            <p:cNvPr id="9" name="Групувати 8"/>
            <p:cNvGrpSpPr/>
            <p:nvPr/>
          </p:nvGrpSpPr>
          <p:grpSpPr>
            <a:xfrm>
              <a:off x="4957885" y="171509"/>
              <a:ext cx="7071157" cy="1784029"/>
              <a:chOff x="5477423" y="-5369252"/>
              <a:chExt cx="10013564" cy="2212350"/>
            </a:xfrm>
          </p:grpSpPr>
          <p:pic>
            <p:nvPicPr>
              <p:cNvPr id="11" name="Рисунок 10"/>
              <p:cNvPicPr>
                <a:picLocks noChangeAspect="1"/>
              </p:cNvPicPr>
              <p:nvPr/>
            </p:nvPicPr>
            <p:blipFill rotWithShape="1">
              <a:blip r:embed="rId5"/>
              <a:srcRect l="21516" t="32387" r="17962" b="34659"/>
              <a:stretch/>
            </p:blipFill>
            <p:spPr>
              <a:xfrm>
                <a:off x="5477423" y="-5369252"/>
                <a:ext cx="7512149" cy="2212350"/>
              </a:xfrm>
              <a:prstGeom prst="rect">
                <a:avLst/>
              </a:prstGeom>
              <a:ln w="57150">
                <a:solidFill>
                  <a:schemeClr val="tx1"/>
                </a:solidFill>
              </a:ln>
            </p:spPr>
          </p:pic>
          <p:pic>
            <p:nvPicPr>
              <p:cNvPr id="12" name="Рисунок 11"/>
              <p:cNvPicPr>
                <a:picLocks noChangeAspect="1"/>
              </p:cNvPicPr>
              <p:nvPr/>
            </p:nvPicPr>
            <p:blipFill rotWithShape="1">
              <a:blip r:embed="rId6"/>
              <a:srcRect l="61766" t="32954" r="18588" b="35227"/>
              <a:stretch/>
            </p:blipFill>
            <p:spPr>
              <a:xfrm>
                <a:off x="13061353" y="-5369252"/>
                <a:ext cx="2429634" cy="2212350"/>
              </a:xfrm>
              <a:prstGeom prst="rect">
                <a:avLst/>
              </a:prstGeom>
              <a:ln w="57150">
                <a:solidFill>
                  <a:schemeClr val="tx1"/>
                </a:solidFill>
              </a:ln>
            </p:spPr>
          </p:pic>
        </p:grpSp>
        <p:cxnSp>
          <p:nvCxnSpPr>
            <p:cNvPr id="10" name="Пряма сполучна лінія 9"/>
            <p:cNvCxnSpPr/>
            <p:nvPr/>
          </p:nvCxnSpPr>
          <p:spPr>
            <a:xfrm flipH="1">
              <a:off x="10277441" y="166130"/>
              <a:ext cx="14794" cy="1784029"/>
            </a:xfrm>
            <a:prstGeom prst="line">
              <a:avLst/>
            </a:prstGeom>
            <a:ln w="920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Прямокутник 14"/>
          <p:cNvSpPr/>
          <p:nvPr/>
        </p:nvSpPr>
        <p:spPr>
          <a:xfrm>
            <a:off x="6721338" y="1888973"/>
            <a:ext cx="398378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 err="1">
                <a:latin typeface="Comic Sans MS" panose="030F0702030302020204" pitchFamily="66" charset="0"/>
                <a:ea typeface="+mj-ea"/>
                <a:cs typeface="+mj-cs"/>
              </a:rPr>
              <a:t>кібербезпека</a:t>
            </a:r>
            <a:endParaRPr lang="ru-RU" sz="4800" b="1" dirty="0">
              <a:latin typeface="Comic Sans MS" panose="030F0702030302020204" pitchFamily="66" charset="0"/>
              <a:ea typeface="+mj-ea"/>
              <a:cs typeface="+mj-cs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7"/>
          <a:srcRect l="37245" t="36459" r="33863" b="30439"/>
          <a:stretch/>
        </p:blipFill>
        <p:spPr>
          <a:xfrm>
            <a:off x="7182988" y="4097395"/>
            <a:ext cx="3759200" cy="2421467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17" name="Прямокутник 16"/>
          <p:cNvSpPr/>
          <p:nvPr/>
        </p:nvSpPr>
        <p:spPr>
          <a:xfrm>
            <a:off x="7904258" y="3207152"/>
            <a:ext cx="231666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 smtClean="0">
                <a:latin typeface="Comic Sans MS" panose="030F0702030302020204" pitchFamily="66" charset="0"/>
                <a:ea typeface="+mj-ea"/>
                <a:cs typeface="+mj-cs"/>
              </a:rPr>
              <a:t>пароль</a:t>
            </a:r>
            <a:endParaRPr lang="ru-RU" sz="4800" b="1" dirty="0">
              <a:latin typeface="Comic Sans MS" panose="030F0702030302020204" pitchFamily="66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90464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7047" y="60438"/>
            <a:ext cx="7561563" cy="4717143"/>
          </a:xfrm>
          <a:prstGeom prst="rect">
            <a:avLst/>
          </a:prstGeom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53793" y="1436915"/>
            <a:ext cx="6211123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uk-UA" sz="7200" b="1" dirty="0" smtClean="0">
                <a:latin typeface="Comic Sans MS" panose="030F0702030302020204" pitchFamily="66" charset="0"/>
              </a:rPr>
              <a:t>Вам сподобалось?</a:t>
            </a:r>
            <a:endParaRPr lang="uk-UA" sz="7200" b="1" dirty="0"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4916" y="1672772"/>
            <a:ext cx="5327084" cy="5327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166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Як ваш телефон змінює вас_ [AsapScience]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65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8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9825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muzika_nagrazhdenie_-_muzika_nagrazhdenie_(z2.f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3233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561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85255" y="-1498445"/>
            <a:ext cx="4884152" cy="488415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rot="20552860">
            <a:off x="6330724" y="2270082"/>
            <a:ext cx="2352046" cy="7808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 rot="20552860">
            <a:off x="6221230" y="2826445"/>
            <a:ext cx="3433521" cy="943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 rot="21082348">
            <a:off x="184569" y="343466"/>
            <a:ext cx="2544504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Lef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uk-UA" sz="3600" b="1" dirty="0" smtClean="0">
                <a:ln w="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Дякуємо</a:t>
            </a:r>
            <a:r>
              <a:rPr lang="ru-RU" sz="3600" b="1" dirty="0" smtClean="0">
                <a:ln w="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за участь!</a:t>
            </a:r>
            <a:endParaRPr lang="ru-RU" sz="3600" b="1" dirty="0">
              <a:ln w="0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0634229">
            <a:off x="6435135" y="2164326"/>
            <a:ext cx="256206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Наталія</a:t>
            </a:r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КАСЯНЧУК</a:t>
            </a:r>
          </a:p>
          <a:p>
            <a:pPr algn="ctr"/>
            <a:r>
              <a:rPr lang="ru-RU" sz="2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Діана</a:t>
            </a: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ЧЕРЕПАНОВА</a:t>
            </a:r>
            <a:r>
              <a:rPr lang="ru-RU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n-US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678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865</TotalTime>
  <Words>1337</Words>
  <Application>Microsoft Office PowerPoint</Application>
  <PresentationFormat>Широкоэкранный</PresentationFormat>
  <Paragraphs>301</Paragraphs>
  <Slides>37</Slides>
  <Notes>27</Notes>
  <HiddenSlides>0</HiddenSlides>
  <MMClips>11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Comic Sans MS</vt:lpstr>
      <vt:lpstr>Times New Roman</vt:lpstr>
      <vt:lpstr>Тема Office</vt:lpstr>
      <vt:lpstr>Презентация PowerPoint</vt:lpstr>
      <vt:lpstr>ОНЛАЙН - КАРТА</vt:lpstr>
      <vt:lpstr>Презентация PowerPoint</vt:lpstr>
      <vt:lpstr>Презентация PowerPoint</vt:lpstr>
      <vt:lpstr> Безпечно / не безпечно</vt:lpstr>
      <vt:lpstr>Презентация PowerPoint</vt:lpstr>
      <vt:lpstr>Презентация PowerPoint</vt:lpstr>
      <vt:lpstr>завдання  ПАРОЛЬ ЗА 120 СЕК</vt:lpstr>
      <vt:lpstr>Презентация PowerPoint</vt:lpstr>
      <vt:lpstr>НАПРИКЛАД,   “I have 3 pink goats and 5 cats in the house”  (У мене 3 рожевих козла та 5 котів у домі").   Створюємо пароль: Ih3pga5cith</vt:lpstr>
      <vt:lpstr>Презентация PowerPoint</vt:lpstr>
      <vt:lpstr>Перекладіть 1 фразу  на іноземну мову та створіть пароль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Загублені назви</vt:lpstr>
      <vt:lpstr>Загублені назви</vt:lpstr>
      <vt:lpstr>Ребуси</vt:lpstr>
      <vt:lpstr>Ребуси</vt:lpstr>
      <vt:lpstr>Вам сподобалось?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ПК</cp:lastModifiedBy>
  <cp:revision>114</cp:revision>
  <cp:lastPrinted>2023-04-24T12:45:35Z</cp:lastPrinted>
  <dcterms:created xsi:type="dcterms:W3CDTF">2022-01-24T08:46:27Z</dcterms:created>
  <dcterms:modified xsi:type="dcterms:W3CDTF">2023-04-25T12:02:43Z</dcterms:modified>
</cp:coreProperties>
</file>