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3" r:id="rId5"/>
    <p:sldId id="277" r:id="rId6"/>
    <p:sldId id="279" r:id="rId7"/>
    <p:sldId id="281" r:id="rId8"/>
    <p:sldId id="282" r:id="rId9"/>
    <p:sldId id="285" r:id="rId10"/>
    <p:sldId id="287" r:id="rId11"/>
    <p:sldId id="290" r:id="rId12"/>
    <p:sldId id="260" r:id="rId13"/>
    <p:sldId id="261" r:id="rId14"/>
    <p:sldId id="262" r:id="rId15"/>
    <p:sldId id="264" r:id="rId1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9" d="100"/>
          <a:sy n="99" d="100"/>
        </p:scale>
        <p:origin x="78" y="4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9A4802-A11C-4983-8057-3D6783C675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CAD92CA-8A6C-4EDC-8B9C-EFFF1A75BB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15D58A5-EB88-4952-AF6E-CB9C33E89D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8ADC8-06E0-4695-8FA2-3D3C91F768B2}" type="datetimeFigureOut">
              <a:rPr lang="uk-UA" smtClean="0"/>
              <a:t>10.12.2024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B3825BF-7708-4635-BE12-8EC584E8F5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A2A956B-E881-48B1-9076-C713CD977A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11E3E-9FA5-404F-A6F8-40AC593E64A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78921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A7679D-448D-430A-BD0B-580EE60BD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BAE9AE9-471D-4CE0-BCCA-F9E46CAA0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F8B3EDB-45BF-4642-88CF-45EDE38EB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8ADC8-06E0-4695-8FA2-3D3C91F768B2}" type="datetimeFigureOut">
              <a:rPr lang="uk-UA" smtClean="0"/>
              <a:t>10.12.2024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57B8E00-CCAD-4C09-AF41-227CE368C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96B5696-7F0D-44E0-B0C8-5DA0D88CD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11E3E-9FA5-404F-A6F8-40AC593E64A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94098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7C7439-58F3-4547-8DB1-D163141814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81C316D-54DA-42A4-A478-41F95EDE9C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F61756F-48D8-4785-BA5B-41FEA1CE14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8ADC8-06E0-4695-8FA2-3D3C91F768B2}" type="datetimeFigureOut">
              <a:rPr lang="uk-UA" smtClean="0"/>
              <a:t>10.12.2024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291890C-8209-438E-9D2E-587DAE74C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35A15E-F96E-4477-A966-0B4213C1B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11E3E-9FA5-404F-A6F8-40AC593E64A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71840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1AF973-DD7B-4E2F-8465-518657BD89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788B1ED-B5A6-4A1B-9AF3-7F185091CD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0D386FE-82A3-4257-8531-D69F8C9454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DDE5E78-54DD-41F7-B688-6080841E4F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8ADC8-06E0-4695-8FA2-3D3C91F768B2}" type="datetimeFigureOut">
              <a:rPr lang="uk-UA" smtClean="0"/>
              <a:t>10.12.2024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F13EAED-DB85-4D00-9DE8-8D505A4DE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BEEF6C4-98A8-40C5-8635-F4FCF9334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11E3E-9FA5-404F-A6F8-40AC593E64A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64690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C33BC8-97D5-454E-AC44-E1CE3A6BFB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FFC4B2F-2E28-4CCE-8E87-D4D82EFD72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AB36015-934C-467B-94A3-FB24308826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09BAD81-CF63-4F1D-BD59-BCE7147BE7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5CDEF5D-A1C0-4218-8090-2EFD426B82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496B4AC-823B-4620-A052-D31460EBB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8ADC8-06E0-4695-8FA2-3D3C91F768B2}" type="datetimeFigureOut">
              <a:rPr lang="uk-UA" smtClean="0"/>
              <a:t>10.12.2024</a:t>
            </a:fld>
            <a:endParaRPr lang="uk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B3DF921-C7F5-44F7-93A8-672B822EF2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D8E897BA-4415-48AE-91D3-80DD1A8BAD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11E3E-9FA5-404F-A6F8-40AC593E64A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12767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A93D28-9413-45A8-B057-1B8A9FFBA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0D99D2B0-5EE7-4F6B-93C0-9E15B8D2E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8ADC8-06E0-4695-8FA2-3D3C91F768B2}" type="datetimeFigureOut">
              <a:rPr lang="uk-UA" smtClean="0"/>
              <a:t>10.12.2024</a:t>
            </a:fld>
            <a:endParaRPr lang="uk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3AC1526-5584-4F1F-8D1D-CDB8E101D9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30E3B5F-B8A4-4DFC-9C0C-E00C2B1DF9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11E3E-9FA5-404F-A6F8-40AC593E64A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43614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286ABA65-034A-47C7-B78C-8D4F6E30AA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8ADC8-06E0-4695-8FA2-3D3C91F768B2}" type="datetimeFigureOut">
              <a:rPr lang="uk-UA" smtClean="0"/>
              <a:t>10.12.2024</a:t>
            </a:fld>
            <a:endParaRPr lang="uk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2C665DC-7E3F-4DCA-91FB-BCFE2730A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3502A9A-F40D-4760-9B0E-184EA283C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11E3E-9FA5-404F-A6F8-40AC593E64A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69824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921A7E-97A1-491D-97BE-2FFCABBEC0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CD509F8-6EFB-47B1-B21E-EF7654B9A7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12C2C9C-1A37-409C-9D24-9C66CD362D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74DD99C-1355-449E-A0A6-BFABA3226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8ADC8-06E0-4695-8FA2-3D3C91F768B2}" type="datetimeFigureOut">
              <a:rPr lang="uk-UA" smtClean="0"/>
              <a:t>10.12.2024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0648086-1A82-49AE-A21F-59232951E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45ED678-2921-40CC-9020-F8610B7D9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11E3E-9FA5-404F-A6F8-40AC593E64A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1107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4F379B-860D-4905-89A5-694DA6ADB9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D7CA585-BE8A-4FC1-B9CF-C60379784B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001B87C-44E6-488A-992E-4300771D22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AFBFAE9-14F4-4809-BDC1-72C53158CA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8ADC8-06E0-4695-8FA2-3D3C91F768B2}" type="datetimeFigureOut">
              <a:rPr lang="uk-UA" smtClean="0"/>
              <a:t>10.12.2024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50800A2-1E44-47A6-B1DE-4081F46EA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C0BB22-0B00-4A8A-A250-24D98CACD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11E3E-9FA5-404F-A6F8-40AC593E64A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63556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BBC2A0-ACA4-4B79-9A15-5E65D640E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163CA28-2F8A-407C-8F3D-E387BA909C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3C68761-931A-4B44-9B73-9C8B41E83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8ADC8-06E0-4695-8FA2-3D3C91F768B2}" type="datetimeFigureOut">
              <a:rPr lang="uk-UA" smtClean="0"/>
              <a:t>10.12.2024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4FB81F-97B5-4C45-BABC-D970227C14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0643CB8-BDB2-46A3-9548-F77937A43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11E3E-9FA5-404F-A6F8-40AC593E64A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46694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0279D5D-24B7-453F-9F19-A4265F4D89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438529F-1AC0-4DF9-9447-3F803D194C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B6060FA-2DF0-49E3-B47B-2E07CCAB0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8ADC8-06E0-4695-8FA2-3D3C91F768B2}" type="datetimeFigureOut">
              <a:rPr lang="uk-UA" smtClean="0"/>
              <a:t>10.12.2024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4E81D58-79F0-4BEE-95FC-E96C3BEE6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4F9362C-FAB1-4D2C-AE76-E6D2F255E3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11E3E-9FA5-404F-A6F8-40AC593E64A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6669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D631DC-BD0C-44A2-AF72-310DC3470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2886D27-2F8F-4B8A-BECB-D5B8BA77DA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9F2AD13-E5F8-4EEA-A06A-9D5D35ED9D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48ADC8-06E0-4695-8FA2-3D3C91F768B2}" type="datetimeFigureOut">
              <a:rPr lang="uk-UA" smtClean="0"/>
              <a:t>10.12.2024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4675B40-CEAD-4835-B592-675BEDD507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7563D3B-381A-47CF-973C-BB0C565323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211E3E-9FA5-404F-A6F8-40AC593E64A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33725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9E%D1%81%D0%BD%D0%BE%D0%B2%D0%BE%D0%BF%D0%BE%D0%BB%D0%BE%D0%B6%D0%BD%D1%96_%D0%BF%D1%80%D0%B0%D0%B2%D0%B0_%D1%96_%D1%81%D0%B2%D0%BE%D0%B1%D0%BE%D0%B4%D0%B8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1.png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093C8DC-836C-48A3-9DB5-40F3B87C967C}"/>
              </a:ext>
            </a:extLst>
          </p:cNvPr>
          <p:cNvSpPr txBox="1"/>
          <p:nvPr/>
        </p:nvSpPr>
        <p:spPr>
          <a:xfrm>
            <a:off x="2531444" y="2945331"/>
            <a:ext cx="87301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7200" b="1" dirty="0">
                <a:latin typeface="Georgia" panose="02040502050405020303" pitchFamily="18" charset="0"/>
              </a:rPr>
              <a:t>«Права дитини»</a:t>
            </a:r>
          </a:p>
        </p:txBody>
      </p:sp>
      <p:pic>
        <p:nvPicPr>
          <p:cNvPr id="19458" name="Picture 2" descr="Презентация PowerPoint">
            <a:extLst>
              <a:ext uri="{FF2B5EF4-FFF2-40B4-BE49-F238E27FC236}">
                <a16:creationId xmlns:a16="http://schemas.microsoft.com/office/drawing/2014/main" id="{1072C0B3-5A3B-4972-BF58-4D8497A4D8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424" r="9915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75796" y="4070132"/>
            <a:ext cx="3892817" cy="3513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60739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DB30E06-B5D5-4975-9D13-2F429DF7A99A}"/>
              </a:ext>
            </a:extLst>
          </p:cNvPr>
          <p:cNvSpPr/>
          <p:nvPr/>
        </p:nvSpPr>
        <p:spPr>
          <a:xfrm>
            <a:off x="1727133" y="1721930"/>
            <a:ext cx="659872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>
                <a:latin typeface="Georgia" panose="02040502050405020303" pitchFamily="18" charset="0"/>
              </a:rPr>
              <a:t>ПРАВА</a:t>
            </a:r>
            <a:r>
              <a:rPr lang="uk-UA" sz="3200" dirty="0">
                <a:latin typeface="Georgia" panose="02040502050405020303" pitchFamily="18" charset="0"/>
              </a:rPr>
              <a:t> – забезпечені законом можливості мати, користуватися й розпоряджатися соціальними благами й цінностями, користуватися основними свободами у встановлених законом межах</a:t>
            </a:r>
            <a:endParaRPr lang="en-US" sz="3200" dirty="0">
              <a:latin typeface="Georgia" panose="02040502050405020303" pitchFamily="18" charset="0"/>
            </a:endParaRPr>
          </a:p>
        </p:txBody>
      </p:sp>
      <p:pic>
        <p:nvPicPr>
          <p:cNvPr id="15364" name="Picture 4" descr="Зразок скарги до Омбудсмана на дискримінацію внутрішньо переміщеної особи |  ЗАХИСТ ПРАВ ВИМУШЕНИХ ПЕРЕСЕЛЕНЦІВ">
            <a:extLst>
              <a:ext uri="{FF2B5EF4-FFF2-40B4-BE49-F238E27FC236}">
                <a16:creationId xmlns:a16="http://schemas.microsoft.com/office/drawing/2014/main" id="{F128F4CF-3E7B-4046-9486-ADBBBC1985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7394" y="1809891"/>
            <a:ext cx="3544303" cy="342078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03D34B5-EDB1-4259-B92D-99180F0BDE16}"/>
              </a:ext>
            </a:extLst>
          </p:cNvPr>
          <p:cNvSpPr txBox="1"/>
          <p:nvPr/>
        </p:nvSpPr>
        <p:spPr>
          <a:xfrm>
            <a:off x="2483319" y="0"/>
            <a:ext cx="85857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FFFF00"/>
                </a:solidFill>
                <a:latin typeface="Arial Black" panose="020B0A04020102020204" pitchFamily="34" charset="0"/>
              </a:rPr>
              <a:t>ПРАВА ДИТИНИ</a:t>
            </a:r>
          </a:p>
        </p:txBody>
      </p:sp>
    </p:spTree>
    <p:extLst>
      <p:ext uri="{BB962C8B-B14F-4D97-AF65-F5344CB8AC3E}">
        <p14:creationId xmlns:p14="http://schemas.microsoft.com/office/powerpoint/2010/main" val="286653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06F70BF-C711-4E47-8177-C8AF1A0C1C4A}"/>
              </a:ext>
            </a:extLst>
          </p:cNvPr>
          <p:cNvSpPr txBox="1"/>
          <p:nvPr/>
        </p:nvSpPr>
        <p:spPr>
          <a:xfrm>
            <a:off x="1810080" y="951125"/>
            <a:ext cx="10077120" cy="156966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Georgia" panose="02040502050405020303" pitchFamily="18" charset="0"/>
              </a:rPr>
              <a:t>    В 1989 </a:t>
            </a:r>
            <a:r>
              <a:rPr lang="ru-RU" sz="3200" dirty="0" err="1">
                <a:latin typeface="Georgia" panose="02040502050405020303" pitchFamily="18" charset="0"/>
              </a:rPr>
              <a:t>році</a:t>
            </a:r>
            <a:r>
              <a:rPr lang="ru-RU" sz="3200" dirty="0">
                <a:latin typeface="Georgia" panose="02040502050405020303" pitchFamily="18" charset="0"/>
              </a:rPr>
              <a:t> ООН </a:t>
            </a:r>
            <a:r>
              <a:rPr lang="ru-RU" sz="3200" dirty="0" err="1">
                <a:latin typeface="Georgia" panose="02040502050405020303" pitchFamily="18" charset="0"/>
              </a:rPr>
              <a:t>прийняла</a:t>
            </a:r>
            <a:r>
              <a:rPr lang="ru-RU" sz="3200" dirty="0">
                <a:latin typeface="Georgia" panose="02040502050405020303" pitchFamily="18" charset="0"/>
              </a:rPr>
              <a:t> </a:t>
            </a:r>
            <a:r>
              <a:rPr lang="ru-RU" sz="3200" dirty="0" err="1">
                <a:latin typeface="Georgia" panose="02040502050405020303" pitchFamily="18" charset="0"/>
              </a:rPr>
              <a:t>окремий</a:t>
            </a:r>
            <a:r>
              <a:rPr lang="ru-RU" sz="3200" dirty="0">
                <a:latin typeface="Georgia" panose="02040502050405020303" pitchFamily="18" charset="0"/>
              </a:rPr>
              <a:t> документ </a:t>
            </a:r>
            <a:r>
              <a:rPr lang="ru-RU" sz="3200" dirty="0" err="1">
                <a:latin typeface="Georgia" panose="02040502050405020303" pitchFamily="18" charset="0"/>
              </a:rPr>
              <a:t>під</a:t>
            </a:r>
            <a:r>
              <a:rPr lang="ru-RU" sz="3200" dirty="0">
                <a:latin typeface="Georgia" panose="02040502050405020303" pitchFamily="18" charset="0"/>
              </a:rPr>
              <a:t> </a:t>
            </a:r>
            <a:r>
              <a:rPr lang="ru-RU" sz="3200" dirty="0" err="1">
                <a:latin typeface="Georgia" panose="02040502050405020303" pitchFamily="18" charset="0"/>
              </a:rPr>
              <a:t>назвою</a:t>
            </a:r>
            <a:r>
              <a:rPr lang="ru-RU" sz="3200" dirty="0">
                <a:latin typeface="Georgia" panose="02040502050405020303" pitchFamily="18" charset="0"/>
              </a:rPr>
              <a:t>    </a:t>
            </a:r>
          </a:p>
          <a:p>
            <a:pPr algn="ctr"/>
            <a:r>
              <a:rPr lang="ru-RU" sz="3200" b="1" dirty="0">
                <a:latin typeface="Georgia" panose="02040502050405020303" pitchFamily="18" charset="0"/>
              </a:rPr>
              <a:t>«</a:t>
            </a:r>
            <a:r>
              <a:rPr lang="ru-RU" sz="3200" b="1" dirty="0" err="1">
                <a:latin typeface="Georgia" panose="02040502050405020303" pitchFamily="18" charset="0"/>
              </a:rPr>
              <a:t>Конвенція</a:t>
            </a:r>
            <a:r>
              <a:rPr lang="ru-RU" sz="3200" b="1" dirty="0">
                <a:latin typeface="Georgia" panose="02040502050405020303" pitchFamily="18" charset="0"/>
              </a:rPr>
              <a:t> про права </a:t>
            </a:r>
            <a:r>
              <a:rPr lang="ru-RU" sz="3200" b="1" dirty="0" err="1">
                <a:latin typeface="Georgia" panose="02040502050405020303" pitchFamily="18" charset="0"/>
              </a:rPr>
              <a:t>дитини</a:t>
            </a:r>
            <a:r>
              <a:rPr lang="ru-RU" sz="3200" b="1" dirty="0">
                <a:latin typeface="Georgia" panose="02040502050405020303" pitchFamily="18" charset="0"/>
              </a:rPr>
              <a:t>».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C52501D-298C-4D88-8A51-5C52A73043DF}"/>
              </a:ext>
            </a:extLst>
          </p:cNvPr>
          <p:cNvSpPr/>
          <p:nvPr/>
        </p:nvSpPr>
        <p:spPr>
          <a:xfrm>
            <a:off x="4683485" y="2700852"/>
            <a:ext cx="720371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latin typeface="Georgia" panose="02040502050405020303" pitchFamily="18" charset="0"/>
                <a:ea typeface="Cambria" panose="02040503050406030204" pitchFamily="18" charset="0"/>
              </a:rPr>
              <a:t>Конвенція</a:t>
            </a:r>
            <a:r>
              <a:rPr lang="ru-RU" sz="2400" dirty="0">
                <a:latin typeface="Georgia" panose="02040502050405020303" pitchFamily="18" charset="0"/>
                <a:ea typeface="Cambria" panose="02040503050406030204" pitchFamily="18" charset="0"/>
              </a:rPr>
              <a:t> – </a:t>
            </a:r>
            <a:r>
              <a:rPr lang="ru-RU" sz="2400" dirty="0" err="1">
                <a:latin typeface="Georgia" panose="02040502050405020303" pitchFamily="18" charset="0"/>
                <a:ea typeface="Cambria" panose="02040503050406030204" pitchFamily="18" charset="0"/>
              </a:rPr>
              <a:t>це</a:t>
            </a:r>
            <a:r>
              <a:rPr lang="ru-RU" sz="24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2400" dirty="0" err="1">
                <a:latin typeface="Georgia" panose="02040502050405020303" pitchFamily="18" charset="0"/>
                <a:ea typeface="Cambria" panose="02040503050406030204" pitchFamily="18" charset="0"/>
              </a:rPr>
              <a:t>міжнародна</a:t>
            </a:r>
            <a:r>
              <a:rPr lang="ru-RU" sz="2400" dirty="0">
                <a:latin typeface="Georgia" panose="02040502050405020303" pitchFamily="18" charset="0"/>
                <a:ea typeface="Cambria" panose="02040503050406030204" pitchFamily="18" charset="0"/>
              </a:rPr>
              <a:t> угода. В </a:t>
            </a:r>
            <a:r>
              <a:rPr lang="ru-RU" sz="2400" dirty="0" err="1">
                <a:latin typeface="Georgia" panose="02040502050405020303" pitchFamily="18" charset="0"/>
                <a:ea typeface="Cambria" panose="02040503050406030204" pitchFamily="18" charset="0"/>
              </a:rPr>
              <a:t>ній</a:t>
            </a:r>
            <a:r>
              <a:rPr lang="ru-RU" sz="24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2400" dirty="0" err="1">
                <a:latin typeface="Georgia" panose="02040502050405020303" pitchFamily="18" charset="0"/>
                <a:ea typeface="Cambria" panose="02040503050406030204" pitchFamily="18" charset="0"/>
              </a:rPr>
              <a:t>держави</a:t>
            </a:r>
            <a:r>
              <a:rPr lang="ru-RU" sz="24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2400" dirty="0" err="1">
                <a:latin typeface="Georgia" panose="02040502050405020303" pitchFamily="18" charset="0"/>
                <a:ea typeface="Cambria" panose="02040503050406030204" pitchFamily="18" charset="0"/>
              </a:rPr>
              <a:t>беруть</a:t>
            </a:r>
            <a:r>
              <a:rPr lang="ru-RU" sz="24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2400" dirty="0" err="1">
                <a:latin typeface="Georgia" panose="02040502050405020303" pitchFamily="18" charset="0"/>
                <a:ea typeface="Cambria" panose="02040503050406030204" pitchFamily="18" charset="0"/>
              </a:rPr>
              <a:t>зобов’язання</a:t>
            </a:r>
            <a:r>
              <a:rPr lang="ru-RU" sz="24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2400" dirty="0" err="1">
                <a:latin typeface="Georgia" panose="02040502050405020303" pitchFamily="18" charset="0"/>
                <a:ea typeface="Cambria" panose="02040503050406030204" pitchFamily="18" charset="0"/>
              </a:rPr>
              <a:t>дотримуватись</a:t>
            </a:r>
            <a:r>
              <a:rPr lang="ru-RU" sz="2400" dirty="0">
                <a:latin typeface="Georgia" panose="02040502050405020303" pitchFamily="18" charset="0"/>
                <a:ea typeface="Cambria" panose="02040503050406030204" pitchFamily="18" charset="0"/>
              </a:rPr>
              <a:t> прав </a:t>
            </a:r>
            <a:r>
              <a:rPr lang="ru-RU" sz="2400" dirty="0" err="1">
                <a:latin typeface="Georgia" panose="02040502050405020303" pitchFamily="18" charset="0"/>
                <a:ea typeface="Cambria" panose="02040503050406030204" pitchFamily="18" charset="0"/>
              </a:rPr>
              <a:t>кожної</a:t>
            </a:r>
            <a:r>
              <a:rPr lang="ru-RU" sz="24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2400" dirty="0" err="1">
                <a:latin typeface="Georgia" panose="02040502050405020303" pitchFamily="18" charset="0"/>
                <a:ea typeface="Cambria" panose="02040503050406030204" pitchFamily="18" charset="0"/>
              </a:rPr>
              <a:t>дитини</a:t>
            </a:r>
            <a:r>
              <a:rPr lang="ru-RU" sz="2400" dirty="0">
                <a:latin typeface="Georgia" panose="02040502050405020303" pitchFamily="18" charset="0"/>
                <a:ea typeface="Cambria" panose="02040503050406030204" pitchFamily="18" charset="0"/>
              </a:rPr>
              <a:t>. </a:t>
            </a:r>
            <a:r>
              <a:rPr lang="ru-RU" sz="2400" dirty="0" err="1">
                <a:latin typeface="Georgia" panose="02040502050405020303" pitchFamily="18" charset="0"/>
                <a:ea typeface="Cambria" panose="02040503050406030204" pitchFamily="18" charset="0"/>
              </a:rPr>
              <a:t>Цей</a:t>
            </a:r>
            <a:r>
              <a:rPr lang="ru-RU" sz="24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2400" dirty="0" err="1">
                <a:latin typeface="Georgia" panose="02040502050405020303" pitchFamily="18" charset="0"/>
                <a:ea typeface="Cambria" panose="02040503050406030204" pitchFamily="18" charset="0"/>
              </a:rPr>
              <a:t>особливий</a:t>
            </a:r>
            <a:r>
              <a:rPr lang="ru-RU" sz="2400" dirty="0">
                <a:latin typeface="Georgia" panose="02040502050405020303" pitchFamily="18" charset="0"/>
                <a:ea typeface="Cambria" panose="02040503050406030204" pitchFamily="18" charset="0"/>
              </a:rPr>
              <a:t> документ </a:t>
            </a:r>
            <a:r>
              <a:rPr lang="ru-RU" sz="2400" dirty="0" err="1">
                <a:latin typeface="Georgia" panose="02040502050405020303" pitchFamily="18" charset="0"/>
                <a:ea typeface="Cambria" panose="02040503050406030204" pitchFamily="18" charset="0"/>
              </a:rPr>
              <a:t>було</a:t>
            </a:r>
            <a:r>
              <a:rPr lang="ru-RU" sz="24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2400" dirty="0" err="1">
                <a:latin typeface="Georgia" panose="02040502050405020303" pitchFamily="18" charset="0"/>
                <a:ea typeface="Cambria" panose="02040503050406030204" pitchFamily="18" charset="0"/>
              </a:rPr>
              <a:t>ратифіковано</a:t>
            </a:r>
            <a:r>
              <a:rPr lang="ru-RU" sz="2400" dirty="0">
                <a:latin typeface="Georgia" panose="02040502050405020303" pitchFamily="18" charset="0"/>
                <a:ea typeface="Cambria" panose="02040503050406030204" pitchFamily="18" charset="0"/>
              </a:rPr>
              <a:t> 191 </a:t>
            </a:r>
            <a:r>
              <a:rPr lang="ru-RU" sz="2400" dirty="0" err="1">
                <a:latin typeface="Georgia" panose="02040502050405020303" pitchFamily="18" charset="0"/>
                <a:ea typeface="Cambria" panose="02040503050406030204" pitchFamily="18" charset="0"/>
              </a:rPr>
              <a:t>країною</a:t>
            </a:r>
            <a:r>
              <a:rPr lang="ru-RU" sz="24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2400" dirty="0" err="1">
                <a:latin typeface="Georgia" panose="02040502050405020303" pitchFamily="18" charset="0"/>
                <a:ea typeface="Cambria" panose="02040503050406030204" pitchFamily="18" charset="0"/>
              </a:rPr>
              <a:t>світу</a:t>
            </a:r>
            <a:endParaRPr lang="en-US" sz="2400" dirty="0">
              <a:latin typeface="Georgia" panose="02040502050405020303" pitchFamily="18" charset="0"/>
              <a:ea typeface="Cambria" panose="02040503050406030204" pitchFamily="18" charset="0"/>
            </a:endParaRPr>
          </a:p>
        </p:txBody>
      </p:sp>
      <p:pic>
        <p:nvPicPr>
          <p:cNvPr id="1028" name="Picture 4" descr="Конвенція прав дитини | Блоги БДМУ">
            <a:extLst>
              <a:ext uri="{FF2B5EF4-FFF2-40B4-BE49-F238E27FC236}">
                <a16:creationId xmlns:a16="http://schemas.microsoft.com/office/drawing/2014/main" id="{5E7E101B-195F-483E-B81E-E3CF204E5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0080" y="2561799"/>
            <a:ext cx="2540539" cy="1902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AE25471-3932-4F92-9B75-415F1044F5BE}"/>
              </a:ext>
            </a:extLst>
          </p:cNvPr>
          <p:cNvSpPr txBox="1"/>
          <p:nvPr/>
        </p:nvSpPr>
        <p:spPr>
          <a:xfrm>
            <a:off x="2483319" y="0"/>
            <a:ext cx="85857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FFFF00"/>
                </a:solidFill>
                <a:latin typeface="Arial Black" panose="020B0A04020102020204" pitchFamily="34" charset="0"/>
              </a:rPr>
              <a:t>ПРАВА ДИТИНИ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0506F04-D295-44AB-A72E-4B83CDCCE0A6}"/>
              </a:ext>
            </a:extLst>
          </p:cNvPr>
          <p:cNvSpPr/>
          <p:nvPr/>
        </p:nvSpPr>
        <p:spPr>
          <a:xfrm>
            <a:off x="1810080" y="4505765"/>
            <a:ext cx="933597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i="0" dirty="0">
                <a:effectLst/>
                <a:latin typeface="Georgia" panose="02040502050405020303" pitchFamily="18" charset="0"/>
              </a:rPr>
              <a:t>Відповідно до умов конвенції, уряди зобов'язані задовольняти основні потреби дітей та допомагати їм повністю розкрити свій потенціал. Центральним для цього є визнання того, що кожна дитина має </a:t>
            </a:r>
            <a:r>
              <a:rPr lang="uk-UA" sz="2800" i="0" u="none" strike="noStrike" dirty="0">
                <a:effectLst/>
                <a:latin typeface="Georgia" panose="02040502050405020303" pitchFamily="18" charset="0"/>
                <a:hlinkClick r:id="rId3" tooltip="Основоположні права і свободи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основні фундаментальні права</a:t>
            </a:r>
            <a:endParaRPr lang="uk-UA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4072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/>
          <p:cNvSpPr/>
          <p:nvPr/>
        </p:nvSpPr>
        <p:spPr>
          <a:xfrm>
            <a:off x="3964394" y="654903"/>
            <a:ext cx="2853665" cy="830997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5400000" scaled="1"/>
            <a:tileRect/>
          </a:gra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Стаття 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64394" y="1485900"/>
            <a:ext cx="71720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Дитиною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вважається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людина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віком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до 18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років</a:t>
            </a:r>
            <a:endParaRPr lang="en-US" sz="4000" dirty="0">
              <a:latin typeface="Georgia" panose="02040502050405020303" pitchFamily="18" charset="0"/>
              <a:ea typeface="Cambria" panose="02040503050406030204" pitchFamily="18" charset="0"/>
            </a:endParaRPr>
          </a:p>
        </p:txBody>
      </p:sp>
      <p:pic>
        <p:nvPicPr>
          <p:cNvPr id="2050" name="Picture 2" descr="Закон України “Про охорону дитинства”, Конвенція про права дитини - Купити  кодекси, коментарі до законів, книги в Києві, Харкові, Одесі, Львові">
            <a:extLst>
              <a:ext uri="{FF2B5EF4-FFF2-40B4-BE49-F238E27FC236}">
                <a16:creationId xmlns:a16="http://schemas.microsoft.com/office/drawing/2014/main" id="{F4AC4DE1-FB9B-45F3-B359-151C69B18B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170" y="1301323"/>
            <a:ext cx="1800225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кутник 6">
            <a:extLst>
              <a:ext uri="{FF2B5EF4-FFF2-40B4-BE49-F238E27FC236}">
                <a16:creationId xmlns:a16="http://schemas.microsoft.com/office/drawing/2014/main" id="{81931227-C32C-45B8-8C32-39ADAE867FA5}"/>
              </a:ext>
            </a:extLst>
          </p:cNvPr>
          <p:cNvSpPr/>
          <p:nvPr/>
        </p:nvSpPr>
        <p:spPr>
          <a:xfrm>
            <a:off x="3921913" y="3013501"/>
            <a:ext cx="2938625" cy="830997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5400000" scaled="1"/>
            <a:tileRect/>
          </a:gra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Стаття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7CA8792-2B62-485F-B0E6-58EA98EB0621}"/>
              </a:ext>
            </a:extLst>
          </p:cNvPr>
          <p:cNvSpPr txBox="1"/>
          <p:nvPr/>
        </p:nvSpPr>
        <p:spPr>
          <a:xfrm>
            <a:off x="3964393" y="4048660"/>
            <a:ext cx="717203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Всі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діти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є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рівними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у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своїх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правах</a:t>
            </a:r>
            <a:endParaRPr lang="en-US" sz="4000" dirty="0">
              <a:latin typeface="Georgia" panose="02040502050405020303" pitchFamily="18" charset="0"/>
              <a:ea typeface="Cambria" panose="02040503050406030204" pitchFamily="18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E9D9D34-C8EF-4017-8EC2-24727814F1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326" y="4237762"/>
            <a:ext cx="4564137" cy="304275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250192B-0F9C-4031-9925-95048BEFF23A}"/>
              </a:ext>
            </a:extLst>
          </p:cNvPr>
          <p:cNvSpPr txBox="1"/>
          <p:nvPr/>
        </p:nvSpPr>
        <p:spPr>
          <a:xfrm>
            <a:off x="2483319" y="0"/>
            <a:ext cx="85857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FFFF00"/>
                </a:solidFill>
                <a:latin typeface="Arial Black" panose="020B0A04020102020204" pitchFamily="34" charset="0"/>
              </a:rPr>
              <a:t>ПРАВА ДИТИНИ</a:t>
            </a:r>
          </a:p>
        </p:txBody>
      </p:sp>
    </p:spTree>
    <p:extLst>
      <p:ext uri="{BB962C8B-B14F-4D97-AF65-F5344CB8AC3E}">
        <p14:creationId xmlns:p14="http://schemas.microsoft.com/office/powerpoint/2010/main" val="1903368023"/>
      </p:ext>
    </p:extLst>
  </p:cSld>
  <p:clrMapOvr>
    <a:masterClrMapping/>
  </p:clrMapOvr>
  <p:transition spd="med"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922716" y="1485900"/>
            <a:ext cx="72329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Всі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діти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мають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право на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любов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і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піклування</a:t>
            </a:r>
            <a:endParaRPr lang="en-US" sz="4000" dirty="0">
              <a:latin typeface="Georgia" panose="02040502050405020303" pitchFamily="18" charset="0"/>
              <a:ea typeface="Cambria" panose="020405030504060302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06803">
            <a:off x="9256135" y="4280938"/>
            <a:ext cx="2785686" cy="2791268"/>
          </a:xfrm>
          <a:prstGeom prst="rect">
            <a:avLst/>
          </a:prstGeom>
        </p:spPr>
      </p:pic>
      <p:pic>
        <p:nvPicPr>
          <p:cNvPr id="6" name="Picture 2" descr="Закон України “Про охорону дитинства”, Конвенція про права дитини - Купити  кодекси, коментарі до законів, книги в Києві, Харкові, Одесі, Львові">
            <a:extLst>
              <a:ext uri="{FF2B5EF4-FFF2-40B4-BE49-F238E27FC236}">
                <a16:creationId xmlns:a16="http://schemas.microsoft.com/office/drawing/2014/main" id="{C11EA059-E2BE-4A99-8B20-E1D3A79C9C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9187" y="1300765"/>
            <a:ext cx="1800225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кутник 6">
            <a:extLst>
              <a:ext uri="{FF2B5EF4-FFF2-40B4-BE49-F238E27FC236}">
                <a16:creationId xmlns:a16="http://schemas.microsoft.com/office/drawing/2014/main" id="{F702F2D5-84B9-4634-A3B9-3AB9F56EC175}"/>
              </a:ext>
            </a:extLst>
          </p:cNvPr>
          <p:cNvSpPr/>
          <p:nvPr/>
        </p:nvSpPr>
        <p:spPr>
          <a:xfrm>
            <a:off x="3922716" y="654903"/>
            <a:ext cx="2937022" cy="830997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5400000" scaled="1"/>
            <a:tileRect/>
          </a:gra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Стаття 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FE2EA4-FBB1-4157-9335-1EAD20844206}"/>
              </a:ext>
            </a:extLst>
          </p:cNvPr>
          <p:cNvSpPr txBox="1"/>
          <p:nvPr/>
        </p:nvSpPr>
        <p:spPr>
          <a:xfrm>
            <a:off x="3922716" y="3843940"/>
            <a:ext cx="71463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Невід᾽ємне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право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дитини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на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життя</a:t>
            </a:r>
            <a:endParaRPr lang="en-US" sz="4000" dirty="0">
              <a:latin typeface="Georgia" panose="02040502050405020303" pitchFamily="18" charset="0"/>
              <a:ea typeface="Cambria" panose="02040503050406030204" pitchFamily="18" charset="0"/>
            </a:endParaRPr>
          </a:p>
        </p:txBody>
      </p:sp>
      <p:sp>
        <p:nvSpPr>
          <p:cNvPr id="11" name="Прямокутник 6">
            <a:extLst>
              <a:ext uri="{FF2B5EF4-FFF2-40B4-BE49-F238E27FC236}">
                <a16:creationId xmlns:a16="http://schemas.microsoft.com/office/drawing/2014/main" id="{79294FF6-3733-4A45-81B9-43A4CC58B9BC}"/>
              </a:ext>
            </a:extLst>
          </p:cNvPr>
          <p:cNvSpPr/>
          <p:nvPr/>
        </p:nvSpPr>
        <p:spPr>
          <a:xfrm>
            <a:off x="3922716" y="2914113"/>
            <a:ext cx="2937022" cy="830997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5400000" scaled="1"/>
            <a:tileRect/>
          </a:gra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Стаття 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D48E020-9506-4859-A0E5-C77F8013FCE2}"/>
              </a:ext>
            </a:extLst>
          </p:cNvPr>
          <p:cNvSpPr txBox="1"/>
          <p:nvPr/>
        </p:nvSpPr>
        <p:spPr>
          <a:xfrm>
            <a:off x="2483319" y="0"/>
            <a:ext cx="85857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FFFF00"/>
                </a:solidFill>
                <a:latin typeface="Arial Black" panose="020B0A04020102020204" pitchFamily="34" charset="0"/>
              </a:rPr>
              <a:t>ПРАВА ДИТИНИ</a:t>
            </a:r>
          </a:p>
        </p:txBody>
      </p:sp>
    </p:spTree>
    <p:extLst>
      <p:ext uri="{BB962C8B-B14F-4D97-AF65-F5344CB8AC3E}">
        <p14:creationId xmlns:p14="http://schemas.microsoft.com/office/powerpoint/2010/main" val="2386658642"/>
      </p:ext>
    </p:extLst>
  </p:cSld>
  <p:clrMapOvr>
    <a:masterClrMapping/>
  </p:clrMapOvr>
  <p:transition spd="med">
    <p:pul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955983" y="1485900"/>
            <a:ext cx="71611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Всі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діти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мають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право на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власну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думку </a:t>
            </a:r>
            <a:endParaRPr lang="en-US" sz="4000" dirty="0">
              <a:latin typeface="Georgia" panose="02040502050405020303" pitchFamily="18" charset="0"/>
              <a:ea typeface="Cambria" panose="02040503050406030204" pitchFamily="18" charset="0"/>
            </a:endParaRPr>
          </a:p>
        </p:txBody>
      </p:sp>
      <p:pic>
        <p:nvPicPr>
          <p:cNvPr id="6" name="Picture 2" descr="Закон України “Про охорону дитинства”, Конвенція про права дитини - Купити  кодекси, коментарі до законів, книги в Києві, Харкові, Одесі, Львові">
            <a:extLst>
              <a:ext uri="{FF2B5EF4-FFF2-40B4-BE49-F238E27FC236}">
                <a16:creationId xmlns:a16="http://schemas.microsoft.com/office/drawing/2014/main" id="{7C475826-0CD2-4B1B-B961-E84A75E4E4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207" y="1262263"/>
            <a:ext cx="1800225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кутник 6">
            <a:extLst>
              <a:ext uri="{FF2B5EF4-FFF2-40B4-BE49-F238E27FC236}">
                <a16:creationId xmlns:a16="http://schemas.microsoft.com/office/drawing/2014/main" id="{9E42B88B-F99C-40E3-8DBB-5252C0D93121}"/>
              </a:ext>
            </a:extLst>
          </p:cNvPr>
          <p:cNvSpPr/>
          <p:nvPr/>
        </p:nvSpPr>
        <p:spPr>
          <a:xfrm>
            <a:off x="3771232" y="654903"/>
            <a:ext cx="3239990" cy="830997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5400000" scaled="1"/>
            <a:tileRect/>
          </a:gra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Стаття 12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E93AFAB-C76A-4FBE-90DF-813723F02F75}"/>
              </a:ext>
            </a:extLst>
          </p:cNvPr>
          <p:cNvSpPr txBox="1"/>
          <p:nvPr/>
        </p:nvSpPr>
        <p:spPr>
          <a:xfrm>
            <a:off x="3955983" y="3648723"/>
            <a:ext cx="71611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Всі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діти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мають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право на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особисте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життя</a:t>
            </a:r>
            <a:endParaRPr lang="en-US" sz="4000" dirty="0">
              <a:latin typeface="Georgia" panose="02040502050405020303" pitchFamily="18" charset="0"/>
              <a:ea typeface="Cambria" panose="02040503050406030204" pitchFamily="18" charset="0"/>
            </a:endParaRPr>
          </a:p>
        </p:txBody>
      </p:sp>
      <p:sp>
        <p:nvSpPr>
          <p:cNvPr id="12" name="Прямокутник 6">
            <a:extLst>
              <a:ext uri="{FF2B5EF4-FFF2-40B4-BE49-F238E27FC236}">
                <a16:creationId xmlns:a16="http://schemas.microsoft.com/office/drawing/2014/main" id="{96F77B75-0365-42CE-97DA-05771FDB816B}"/>
              </a:ext>
            </a:extLst>
          </p:cNvPr>
          <p:cNvSpPr/>
          <p:nvPr/>
        </p:nvSpPr>
        <p:spPr>
          <a:xfrm>
            <a:off x="3764820" y="2817726"/>
            <a:ext cx="3252814" cy="830997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5400000" scaled="1"/>
            <a:tileRect/>
          </a:gra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Стаття 16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E7BD889-C55E-49BD-9A05-2061344936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0866" y="4259770"/>
            <a:ext cx="2729146" cy="250913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2BD8D55-619E-49FD-AF7C-C53BECEFD56C}"/>
              </a:ext>
            </a:extLst>
          </p:cNvPr>
          <p:cNvSpPr txBox="1"/>
          <p:nvPr/>
        </p:nvSpPr>
        <p:spPr>
          <a:xfrm>
            <a:off x="2483319" y="0"/>
            <a:ext cx="85857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FFFF00"/>
                </a:solidFill>
                <a:latin typeface="Arial Black" panose="020B0A04020102020204" pitchFamily="34" charset="0"/>
              </a:rPr>
              <a:t>ПРАВА ДИТИНИ</a:t>
            </a:r>
          </a:p>
        </p:txBody>
      </p:sp>
    </p:spTree>
    <p:extLst>
      <p:ext uri="{BB962C8B-B14F-4D97-AF65-F5344CB8AC3E}">
        <p14:creationId xmlns:p14="http://schemas.microsoft.com/office/powerpoint/2010/main" val="2337717292"/>
      </p:ext>
    </p:extLst>
  </p:cSld>
  <p:clrMapOvr>
    <a:masterClrMapping/>
  </p:clrMapOvr>
  <p:transition spd="med">
    <p:pull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965608" y="1485900"/>
            <a:ext cx="71708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Особлива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турбота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про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дітей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-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сиріт</a:t>
            </a:r>
            <a:endParaRPr lang="en-US" sz="4000" dirty="0">
              <a:latin typeface="Georgia" panose="02040502050405020303" pitchFamily="18" charset="0"/>
              <a:ea typeface="Cambria" panose="02040503050406030204" pitchFamily="18" charset="0"/>
            </a:endParaRPr>
          </a:p>
        </p:txBody>
      </p:sp>
      <p:pic>
        <p:nvPicPr>
          <p:cNvPr id="9" name="Picture 2" descr="Закон України “Про охорону дитинства”, Конвенція про права дитини - Купити  кодекси, коментарі до законів, книги в Києві, Харкові, Одесі, Львові">
            <a:extLst>
              <a:ext uri="{FF2B5EF4-FFF2-40B4-BE49-F238E27FC236}">
                <a16:creationId xmlns:a16="http://schemas.microsoft.com/office/drawing/2014/main" id="{F3A10AE1-F5ED-49CD-940E-D2CAFA4EE0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170" y="1281514"/>
            <a:ext cx="1800225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кутник 6">
            <a:extLst>
              <a:ext uri="{FF2B5EF4-FFF2-40B4-BE49-F238E27FC236}">
                <a16:creationId xmlns:a16="http://schemas.microsoft.com/office/drawing/2014/main" id="{5AD871DF-F4A5-4E71-89CF-859D58A06467}"/>
              </a:ext>
            </a:extLst>
          </p:cNvPr>
          <p:cNvSpPr/>
          <p:nvPr/>
        </p:nvSpPr>
        <p:spPr>
          <a:xfrm>
            <a:off x="3706311" y="654903"/>
            <a:ext cx="3369833" cy="830997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5400000" scaled="1"/>
            <a:tileRect/>
          </a:gra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Стаття </a:t>
            </a:r>
            <a:r>
              <a:rPr lang="uk-UA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20</a:t>
            </a:r>
            <a:endParaRPr lang="uk-UA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44318C1-6E07-4A56-A2E0-F673EFADB4C3}"/>
              </a:ext>
            </a:extLst>
          </p:cNvPr>
          <p:cNvSpPr txBox="1"/>
          <p:nvPr/>
        </p:nvSpPr>
        <p:spPr>
          <a:xfrm>
            <a:off x="4149784" y="4047423"/>
            <a:ext cx="61106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Особлива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турбота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про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дітей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-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інвалідів</a:t>
            </a:r>
            <a:endParaRPr lang="en-US" sz="4000" dirty="0">
              <a:latin typeface="Georgia" panose="02040502050405020303" pitchFamily="18" charset="0"/>
              <a:ea typeface="Cambria" panose="02040503050406030204" pitchFamily="18" charset="0"/>
            </a:endParaRPr>
          </a:p>
        </p:txBody>
      </p:sp>
      <p:sp>
        <p:nvSpPr>
          <p:cNvPr id="13" name="Прямокутник 6">
            <a:extLst>
              <a:ext uri="{FF2B5EF4-FFF2-40B4-BE49-F238E27FC236}">
                <a16:creationId xmlns:a16="http://schemas.microsoft.com/office/drawing/2014/main" id="{F312632A-33CB-4A6F-8030-7224416DE730}"/>
              </a:ext>
            </a:extLst>
          </p:cNvPr>
          <p:cNvSpPr/>
          <p:nvPr/>
        </p:nvSpPr>
        <p:spPr>
          <a:xfrm>
            <a:off x="3737570" y="2876734"/>
            <a:ext cx="3307316" cy="830997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5400000" scaled="1"/>
            <a:tileRect/>
          </a:gra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Стаття </a:t>
            </a:r>
            <a:r>
              <a:rPr lang="uk-UA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25</a:t>
            </a:r>
            <a:endParaRPr lang="uk-UA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6C244CC-103D-4AD6-BC2F-27CE1464AD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130" y="4164381"/>
            <a:ext cx="3307317" cy="287539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B7CD45CA-7F21-4F73-A14B-AE15D361B804}"/>
              </a:ext>
            </a:extLst>
          </p:cNvPr>
          <p:cNvSpPr txBox="1"/>
          <p:nvPr/>
        </p:nvSpPr>
        <p:spPr>
          <a:xfrm>
            <a:off x="2483319" y="0"/>
            <a:ext cx="85857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FFFF00"/>
                </a:solidFill>
                <a:latin typeface="Arial Black" panose="020B0A04020102020204" pitchFamily="34" charset="0"/>
              </a:rPr>
              <a:t>ПРАВА ДИТИНИ</a:t>
            </a:r>
          </a:p>
        </p:txBody>
      </p:sp>
    </p:spTree>
    <p:extLst>
      <p:ext uri="{BB962C8B-B14F-4D97-AF65-F5344CB8AC3E}">
        <p14:creationId xmlns:p14="http://schemas.microsoft.com/office/powerpoint/2010/main" val="1761912956"/>
      </p:ext>
    </p:extLst>
  </p:cSld>
  <p:clrMapOvr>
    <a:masterClrMapping/>
  </p:clrMapOvr>
  <p:transition spd="med">
    <p:pull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965608" y="1485900"/>
            <a:ext cx="715157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Всі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діти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мають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право на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медичну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допомогу</a:t>
            </a:r>
            <a:endParaRPr lang="en-US" sz="4000" dirty="0">
              <a:latin typeface="Georgia" panose="02040502050405020303" pitchFamily="18" charset="0"/>
              <a:ea typeface="Cambria" panose="02040503050406030204" pitchFamily="18" charset="0"/>
            </a:endParaRPr>
          </a:p>
        </p:txBody>
      </p:sp>
      <p:pic>
        <p:nvPicPr>
          <p:cNvPr id="6" name="Picture 2" descr="Закон України “Про охорону дитинства”, Конвенція про права дитини - Купити  кодекси, коментарі до законів, книги в Києві, Харкові, Одесі, Львові">
            <a:extLst>
              <a:ext uri="{FF2B5EF4-FFF2-40B4-BE49-F238E27FC236}">
                <a16:creationId xmlns:a16="http://schemas.microsoft.com/office/drawing/2014/main" id="{67E25A36-E442-4586-AAFF-0F6214BD15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8545" y="1271889"/>
            <a:ext cx="1800225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кутник 6">
            <a:extLst>
              <a:ext uri="{FF2B5EF4-FFF2-40B4-BE49-F238E27FC236}">
                <a16:creationId xmlns:a16="http://schemas.microsoft.com/office/drawing/2014/main" id="{452620FC-2F30-479C-9BED-FB51AA2F59EB}"/>
              </a:ext>
            </a:extLst>
          </p:cNvPr>
          <p:cNvSpPr/>
          <p:nvPr/>
        </p:nvSpPr>
        <p:spPr>
          <a:xfrm>
            <a:off x="3706311" y="654903"/>
            <a:ext cx="3369833" cy="830997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5400000" scaled="1"/>
            <a:tileRect/>
          </a:gra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Стаття </a:t>
            </a:r>
            <a:r>
              <a:rPr lang="uk-UA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24</a:t>
            </a:r>
            <a:endParaRPr lang="uk-UA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10" name="Прямокутник 6">
            <a:extLst>
              <a:ext uri="{FF2B5EF4-FFF2-40B4-BE49-F238E27FC236}">
                <a16:creationId xmlns:a16="http://schemas.microsoft.com/office/drawing/2014/main" id="{CDE87697-81AE-44B5-A717-E7CEC13CF1E6}"/>
              </a:ext>
            </a:extLst>
          </p:cNvPr>
          <p:cNvSpPr/>
          <p:nvPr/>
        </p:nvSpPr>
        <p:spPr>
          <a:xfrm>
            <a:off x="3706311" y="3107741"/>
            <a:ext cx="3369833" cy="830997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5400000" scaled="1"/>
            <a:tileRect/>
          </a:gra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Стаття </a:t>
            </a:r>
            <a:r>
              <a:rPr lang="uk-UA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26</a:t>
            </a:r>
            <a:endParaRPr lang="uk-UA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8DA772-9860-4FF9-AFD2-218AB290463D}"/>
              </a:ext>
            </a:extLst>
          </p:cNvPr>
          <p:cNvSpPr txBox="1"/>
          <p:nvPr/>
        </p:nvSpPr>
        <p:spPr>
          <a:xfrm>
            <a:off x="3965608" y="4057204"/>
            <a:ext cx="715157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Всі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діти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мають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право на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розвиток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талантів</a:t>
            </a:r>
            <a:endParaRPr lang="en-US" sz="4000" dirty="0">
              <a:latin typeface="Georgia" panose="02040502050405020303" pitchFamily="18" charset="0"/>
              <a:ea typeface="Cambria" panose="02040503050406030204" pitchFamily="18" charset="0"/>
            </a:endParaRPr>
          </a:p>
        </p:txBody>
      </p:sp>
      <p:pic>
        <p:nvPicPr>
          <p:cNvPr id="11266" name="Picture 2" descr="Pin page">
            <a:extLst>
              <a:ext uri="{FF2B5EF4-FFF2-40B4-BE49-F238E27FC236}">
                <a16:creationId xmlns:a16="http://schemas.microsoft.com/office/drawing/2014/main" id="{A43AC435-E46E-44E1-9064-685C6150D5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938" b="97287" l="2051" r="974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8491" y="1931670"/>
            <a:ext cx="1857375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184273D-0536-43C7-934E-8913328B3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74" b="99372" l="404" r="97305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1753657" y="4461115"/>
            <a:ext cx="3475021" cy="207598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241273C-475D-46A8-AAF7-FCAEBAD5DC24}"/>
              </a:ext>
            </a:extLst>
          </p:cNvPr>
          <p:cNvSpPr txBox="1"/>
          <p:nvPr/>
        </p:nvSpPr>
        <p:spPr>
          <a:xfrm>
            <a:off x="2483319" y="0"/>
            <a:ext cx="85857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FFFF00"/>
                </a:solidFill>
                <a:latin typeface="Arial Black" panose="020B0A04020102020204" pitchFamily="34" charset="0"/>
              </a:rPr>
              <a:t>ПРАВА ДИТИНИ</a:t>
            </a:r>
          </a:p>
        </p:txBody>
      </p:sp>
    </p:spTree>
    <p:extLst>
      <p:ext uri="{BB962C8B-B14F-4D97-AF65-F5344CB8AC3E}">
        <p14:creationId xmlns:p14="http://schemas.microsoft.com/office/powerpoint/2010/main" val="198828626"/>
      </p:ext>
    </p:extLst>
  </p:cSld>
  <p:clrMapOvr>
    <a:masterClrMapping/>
  </p:clrMapOvr>
  <p:transition spd="med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917482" y="1485900"/>
            <a:ext cx="72189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Всі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діти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мають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право на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відпочинок</a:t>
            </a:r>
            <a:endParaRPr lang="en-US" sz="4000" dirty="0">
              <a:latin typeface="Georgia" panose="02040502050405020303" pitchFamily="18" charset="0"/>
              <a:ea typeface="Cambria" panose="02040503050406030204" pitchFamily="18" charset="0"/>
            </a:endParaRPr>
          </a:p>
        </p:txBody>
      </p:sp>
      <p:pic>
        <p:nvPicPr>
          <p:cNvPr id="6" name="Picture 2" descr="Закон України “Про охорону дитинства”, Конвенція про права дитини - Купити  кодекси, коментарі до законів, книги в Києві, Харкові, Одесі, Львові">
            <a:extLst>
              <a:ext uri="{FF2B5EF4-FFF2-40B4-BE49-F238E27FC236}">
                <a16:creationId xmlns:a16="http://schemas.microsoft.com/office/drawing/2014/main" id="{EF516E27-7CF6-4E8F-9637-E2379504D4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920" y="1262263"/>
            <a:ext cx="1800225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кутник 6">
            <a:extLst>
              <a:ext uri="{FF2B5EF4-FFF2-40B4-BE49-F238E27FC236}">
                <a16:creationId xmlns:a16="http://schemas.microsoft.com/office/drawing/2014/main" id="{F104D508-7806-48B4-97D6-2A1497ACB6EE}"/>
              </a:ext>
            </a:extLst>
          </p:cNvPr>
          <p:cNvSpPr/>
          <p:nvPr/>
        </p:nvSpPr>
        <p:spPr>
          <a:xfrm>
            <a:off x="3772035" y="654903"/>
            <a:ext cx="3238387" cy="830997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5400000" scaled="1"/>
            <a:tileRect/>
          </a:gra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Стаття 31</a:t>
            </a:r>
          </a:p>
        </p:txBody>
      </p:sp>
      <p:sp>
        <p:nvSpPr>
          <p:cNvPr id="11" name="Прямокутник 6">
            <a:extLst>
              <a:ext uri="{FF2B5EF4-FFF2-40B4-BE49-F238E27FC236}">
                <a16:creationId xmlns:a16="http://schemas.microsoft.com/office/drawing/2014/main" id="{26B96B52-C7E5-48E4-8477-3CB388911362}"/>
              </a:ext>
            </a:extLst>
          </p:cNvPr>
          <p:cNvSpPr/>
          <p:nvPr/>
        </p:nvSpPr>
        <p:spPr>
          <a:xfrm>
            <a:off x="3730356" y="3013501"/>
            <a:ext cx="3321743" cy="830997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5400000" scaled="1"/>
            <a:tileRect/>
          </a:gra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Стаття 33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BC1634E-37BF-4363-AB1B-3EB32C5C563D}"/>
              </a:ext>
            </a:extLst>
          </p:cNvPr>
          <p:cNvSpPr txBox="1"/>
          <p:nvPr/>
        </p:nvSpPr>
        <p:spPr>
          <a:xfrm>
            <a:off x="3917482" y="4037797"/>
            <a:ext cx="72189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Всі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діти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мають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право на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захист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від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наркоманії</a:t>
            </a:r>
            <a:endParaRPr lang="en-US" sz="4000" dirty="0">
              <a:latin typeface="Georgia" panose="02040502050405020303" pitchFamily="18" charset="0"/>
              <a:ea typeface="Cambria" panose="02040503050406030204" pitchFamily="18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B02ED34-869E-4807-9CEB-79D8420A4C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5007" y="4785333"/>
            <a:ext cx="3325971" cy="218671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C51C040-69FA-4A0C-97CF-63D79A69B8E9}"/>
              </a:ext>
            </a:extLst>
          </p:cNvPr>
          <p:cNvSpPr txBox="1"/>
          <p:nvPr/>
        </p:nvSpPr>
        <p:spPr>
          <a:xfrm>
            <a:off x="2483319" y="0"/>
            <a:ext cx="85857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FFFF00"/>
                </a:solidFill>
                <a:latin typeface="Arial Black" panose="020B0A04020102020204" pitchFamily="34" charset="0"/>
              </a:rPr>
              <a:t>ПРАВА ДИТИНИ</a:t>
            </a:r>
          </a:p>
        </p:txBody>
      </p:sp>
    </p:spTree>
    <p:extLst>
      <p:ext uri="{BB962C8B-B14F-4D97-AF65-F5344CB8AC3E}">
        <p14:creationId xmlns:p14="http://schemas.microsoft.com/office/powerpoint/2010/main" val="3666908276"/>
      </p:ext>
    </p:extLst>
  </p:cSld>
  <p:clrMapOvr>
    <a:masterClrMapping/>
  </p:clrMapOvr>
  <p:transition spd="med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951736" y="1911190"/>
            <a:ext cx="71750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Дітей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не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можна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залучати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до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бойових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дій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endParaRPr lang="en-US" sz="4000" dirty="0">
              <a:latin typeface="Georgia" panose="02040502050405020303" pitchFamily="18" charset="0"/>
              <a:ea typeface="Cambria" panose="020405030504060302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7933" y="2191753"/>
            <a:ext cx="2293620" cy="2293620"/>
          </a:xfrm>
          <a:prstGeom prst="rect">
            <a:avLst/>
          </a:prstGeom>
        </p:spPr>
      </p:pic>
      <p:pic>
        <p:nvPicPr>
          <p:cNvPr id="6" name="Picture 2" descr="Закон України “Про охорону дитинства”, Конвенція про права дитини - Купити  кодекси, коментарі до законів, книги в Києві, Харкові, Одесі, Львові">
            <a:extLst>
              <a:ext uri="{FF2B5EF4-FFF2-40B4-BE49-F238E27FC236}">
                <a16:creationId xmlns:a16="http://schemas.microsoft.com/office/drawing/2014/main" id="{32CD77A0-B4C9-43E9-B438-6409CB08F0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9669" y="1301323"/>
            <a:ext cx="1800225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кутник 6">
            <a:extLst>
              <a:ext uri="{FF2B5EF4-FFF2-40B4-BE49-F238E27FC236}">
                <a16:creationId xmlns:a16="http://schemas.microsoft.com/office/drawing/2014/main" id="{11109507-DAD5-40D7-83D7-2DF415ED6598}"/>
              </a:ext>
            </a:extLst>
          </p:cNvPr>
          <p:cNvSpPr/>
          <p:nvPr/>
        </p:nvSpPr>
        <p:spPr>
          <a:xfrm>
            <a:off x="3951736" y="803300"/>
            <a:ext cx="3321743" cy="830997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5400000" scaled="1"/>
            <a:tileRect/>
          </a:gra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Стаття 33</a:t>
            </a:r>
          </a:p>
        </p:txBody>
      </p:sp>
      <p:sp>
        <p:nvSpPr>
          <p:cNvPr id="10" name="Прямокутник 6">
            <a:extLst>
              <a:ext uri="{FF2B5EF4-FFF2-40B4-BE49-F238E27FC236}">
                <a16:creationId xmlns:a16="http://schemas.microsoft.com/office/drawing/2014/main" id="{76F9F537-E3E2-44FB-8B4A-6B0CEA0F5430}"/>
              </a:ext>
            </a:extLst>
          </p:cNvPr>
          <p:cNvSpPr/>
          <p:nvPr/>
        </p:nvSpPr>
        <p:spPr>
          <a:xfrm>
            <a:off x="3951736" y="3428999"/>
            <a:ext cx="3321743" cy="830997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5400000" scaled="1"/>
            <a:tileRect/>
          </a:gra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Стаття 39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8135A6-0201-45E4-BDBC-D813483F4BD8}"/>
              </a:ext>
            </a:extLst>
          </p:cNvPr>
          <p:cNvSpPr txBox="1"/>
          <p:nvPr/>
        </p:nvSpPr>
        <p:spPr>
          <a:xfrm>
            <a:off x="3951735" y="4421769"/>
            <a:ext cx="717506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latin typeface="Georgia" panose="02040502050405020303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Всі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діти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мають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право на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захист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від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викрадення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і продажу </a:t>
            </a:r>
            <a:endParaRPr lang="en-US" sz="4000" dirty="0">
              <a:latin typeface="Georgia" panose="02040502050405020303" pitchFamily="18" charset="0"/>
              <a:ea typeface="Cambria" panose="02040503050406030204" pitchFamily="18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5A30DF-6B15-4C66-8B94-B6281B8524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4164" y="5289323"/>
            <a:ext cx="3950896" cy="146555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1884A8C-5CD8-44AF-A980-8C14974E2DA3}"/>
              </a:ext>
            </a:extLst>
          </p:cNvPr>
          <p:cNvSpPr txBox="1"/>
          <p:nvPr/>
        </p:nvSpPr>
        <p:spPr>
          <a:xfrm>
            <a:off x="2483319" y="0"/>
            <a:ext cx="85857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FFFF00"/>
                </a:solidFill>
                <a:latin typeface="Arial Black" panose="020B0A04020102020204" pitchFamily="34" charset="0"/>
              </a:rPr>
              <a:t>ПРАВА ДИТИНИ</a:t>
            </a:r>
          </a:p>
        </p:txBody>
      </p:sp>
    </p:spTree>
    <p:extLst>
      <p:ext uri="{BB962C8B-B14F-4D97-AF65-F5344CB8AC3E}">
        <p14:creationId xmlns:p14="http://schemas.microsoft.com/office/powerpoint/2010/main" val="15133796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973375" y="2337181"/>
            <a:ext cx="708605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Діти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не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повинні</a:t>
            </a:r>
            <a:r>
              <a:rPr lang="ru-RU" sz="4000" dirty="0">
                <a:latin typeface="Georgia" panose="02040502050405020303" pitchFamily="18" charset="0"/>
                <a:ea typeface="Cambria" panose="02040503050406030204" pitchFamily="18" charset="0"/>
              </a:rPr>
              <a:t> стати жертвами </a:t>
            </a:r>
            <a:r>
              <a:rPr lang="ru-RU" sz="4000" dirty="0" err="1">
                <a:latin typeface="Georgia" panose="02040502050405020303" pitchFamily="18" charset="0"/>
                <a:ea typeface="Cambria" panose="02040503050406030204" pitchFamily="18" charset="0"/>
              </a:rPr>
              <a:t>насильства</a:t>
            </a:r>
            <a:endParaRPr lang="en-US" sz="4000" dirty="0">
              <a:latin typeface="Georgia" panose="02040502050405020303" pitchFamily="18" charset="0"/>
              <a:ea typeface="Cambria" panose="02040503050406030204" pitchFamily="18" charset="0"/>
            </a:endParaRPr>
          </a:p>
        </p:txBody>
      </p:sp>
      <p:pic>
        <p:nvPicPr>
          <p:cNvPr id="6" name="Picture 2" descr="Закон України “Про охорону дитинства”, Конвенція про права дитини - Купити  кодекси, коментарі до законів, книги в Києві, Харкові, Одесі, Львові">
            <a:extLst>
              <a:ext uri="{FF2B5EF4-FFF2-40B4-BE49-F238E27FC236}">
                <a16:creationId xmlns:a16="http://schemas.microsoft.com/office/drawing/2014/main" id="{E22E482A-C036-49B5-BD85-B1B9EF4EF1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045" y="1301322"/>
            <a:ext cx="1800225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кутник 6">
            <a:extLst>
              <a:ext uri="{FF2B5EF4-FFF2-40B4-BE49-F238E27FC236}">
                <a16:creationId xmlns:a16="http://schemas.microsoft.com/office/drawing/2014/main" id="{169D3F7C-8C2E-43E7-96FA-344F38C69260}"/>
              </a:ext>
            </a:extLst>
          </p:cNvPr>
          <p:cNvSpPr/>
          <p:nvPr/>
        </p:nvSpPr>
        <p:spPr>
          <a:xfrm>
            <a:off x="3973376" y="1096555"/>
            <a:ext cx="3278462" cy="830997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5400000" scaled="1"/>
            <a:tileRect/>
          </a:gra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Стаття 37</a:t>
            </a:r>
          </a:p>
        </p:txBody>
      </p:sp>
      <p:pic>
        <p:nvPicPr>
          <p:cNvPr id="3074" name="Picture 2" descr="Ми проти насилля | Сумський дошкільний навчальний заклад №22 &quot;Джерельце&quot;">
            <a:extLst>
              <a:ext uri="{FF2B5EF4-FFF2-40B4-BE49-F238E27FC236}">
                <a16:creationId xmlns:a16="http://schemas.microsoft.com/office/drawing/2014/main" id="{9C3E3360-90EE-4DCE-92FE-5F0B5FCCEE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70" b="99465" l="391" r="9902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7091" y="3933136"/>
            <a:ext cx="4876800" cy="292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87C91C1-0BDA-4385-8C0E-88B9EFBA7679}"/>
              </a:ext>
            </a:extLst>
          </p:cNvPr>
          <p:cNvSpPr txBox="1"/>
          <p:nvPr/>
        </p:nvSpPr>
        <p:spPr>
          <a:xfrm>
            <a:off x="2483319" y="0"/>
            <a:ext cx="85857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FFFF00"/>
                </a:solidFill>
                <a:latin typeface="Arial Black" panose="020B0A04020102020204" pitchFamily="34" charset="0"/>
              </a:rPr>
              <a:t>ПРАВА ДИТИНИ</a:t>
            </a:r>
          </a:p>
        </p:txBody>
      </p:sp>
    </p:spTree>
    <p:extLst>
      <p:ext uri="{BB962C8B-B14F-4D97-AF65-F5344CB8AC3E}">
        <p14:creationId xmlns:p14="http://schemas.microsoft.com/office/powerpoint/2010/main" val="1924225874"/>
      </p:ext>
    </p:extLst>
  </p:cSld>
  <p:clrMapOvr>
    <a:masterClrMapping/>
  </p:clrMapOvr>
  <p:transition spd="med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BDF24B9-9415-47D4-A767-0D0F0E4E9E36}"/>
              </a:ext>
            </a:extLst>
          </p:cNvPr>
          <p:cNvSpPr/>
          <p:nvPr/>
        </p:nvSpPr>
        <p:spPr>
          <a:xfrm>
            <a:off x="1748589" y="989320"/>
            <a:ext cx="791517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Поважати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і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любити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своє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оточення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Ставитися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до людей так, як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ти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хотів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щоб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ставились до тебе.</a:t>
            </a:r>
          </a:p>
          <a:p>
            <a:pPr marL="285750" indent="-285750" fontAlgn="base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Поважати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близьких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та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друзів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 Не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принижувати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гідності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жодної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людини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Поводитись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так,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щоб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своєю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поведінкою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не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порушувати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прав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іншої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людини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</a:t>
            </a:r>
          </a:p>
          <a:p>
            <a:pPr marL="285750" indent="-285750" fontAlgn="base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Бути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толерантним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до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всіх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людей.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Поважати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їх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і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допомагати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їм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</a:t>
            </a:r>
          </a:p>
          <a:p>
            <a:pPr marL="285750" indent="-285750" fontAlgn="base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Дотримуватись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режиму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харчування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Вживати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продукти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до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кінця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терміну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придатності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Поважати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працю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кухарів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</a:t>
            </a:r>
          </a:p>
          <a:p>
            <a:pPr marL="285750" indent="-285750" fontAlgn="base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Дотримуватись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правил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моральної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етики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;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організовувати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дозвілля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так,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щоб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воно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приносило корись і не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заважало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іншим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</a:t>
            </a:r>
          </a:p>
        </p:txBody>
      </p:sp>
      <p:pic>
        <p:nvPicPr>
          <p:cNvPr id="4" name="Picture 3" descr="D:\mama\картинки\69490747_04.png">
            <a:extLst>
              <a:ext uri="{FF2B5EF4-FFF2-40B4-BE49-F238E27FC236}">
                <a16:creationId xmlns:a16="http://schemas.microsoft.com/office/drawing/2014/main" id="{33C51ACA-9CFA-4AEB-9E6E-0BCE4B5607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9663764" y="1809551"/>
            <a:ext cx="2035676" cy="3931038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D31284-4F85-4568-BCA3-7DA4A50018C9}"/>
              </a:ext>
            </a:extLst>
          </p:cNvPr>
          <p:cNvSpPr txBox="1"/>
          <p:nvPr/>
        </p:nvSpPr>
        <p:spPr>
          <a:xfrm>
            <a:off x="2483319" y="0"/>
            <a:ext cx="85857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FFFF00"/>
                </a:solidFill>
                <a:latin typeface="Arial Black" panose="020B0A04020102020204" pitchFamily="34" charset="0"/>
              </a:rPr>
              <a:t>ОБОВ’ЯЗКИ ДИТИНИ</a:t>
            </a:r>
          </a:p>
        </p:txBody>
      </p:sp>
    </p:spTree>
    <p:extLst>
      <p:ext uri="{BB962C8B-B14F-4D97-AF65-F5344CB8AC3E}">
        <p14:creationId xmlns:p14="http://schemas.microsoft.com/office/powerpoint/2010/main" val="11746743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F7C447A-E467-4532-8282-B112CAA566DF}"/>
              </a:ext>
            </a:extLst>
          </p:cNvPr>
          <p:cNvSpPr/>
          <p:nvPr/>
        </p:nvSpPr>
        <p:spPr>
          <a:xfrm>
            <a:off x="1809550" y="1087364"/>
            <a:ext cx="801784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Сумлінно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навчатись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; активно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працювати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на уроках,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готуватись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самотужки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;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старанно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виконувати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домашні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завдання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</a:t>
            </a:r>
          </a:p>
          <a:p>
            <a:pPr marL="285750" indent="-285750" fontAlgn="base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Дотримуватись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певних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норм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поведінки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прийнятих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у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суспільстві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Намагатись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не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створювати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ситуації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які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призводять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до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порушення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закону.</a:t>
            </a:r>
          </a:p>
          <a:p>
            <a:pPr marL="285750" indent="-285750" fontAlgn="base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Поважати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своє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оточення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Давати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нагоду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кожному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висловлювати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свої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думки. Не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нав’язувати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своїх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поглядів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іншим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якщо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вони з ними не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згодні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</a:t>
            </a:r>
          </a:p>
          <a:p>
            <a:pPr marL="285750" indent="-285750" fontAlgn="base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Цінувати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і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дбати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про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своє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здоров’я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Виконувати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приписи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лікарів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у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разі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потреби.</a:t>
            </a:r>
          </a:p>
          <a:p>
            <a:pPr marL="285750" indent="-285750" fontAlgn="base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Поважати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співрозмовників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Коректно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і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тактовно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висловлювати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свої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думки.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Дотримуватись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правил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мовного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 </a:t>
            </a:r>
            <a:r>
              <a:rPr lang="ru-RU" sz="2400" b="0" i="0" dirty="0" err="1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етикету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</a:t>
            </a:r>
          </a:p>
        </p:txBody>
      </p:sp>
      <p:pic>
        <p:nvPicPr>
          <p:cNvPr id="17414" name="Picture 6" descr="Педагогика картинки (49 фото)">
            <a:extLst>
              <a:ext uri="{FF2B5EF4-FFF2-40B4-BE49-F238E27FC236}">
                <a16:creationId xmlns:a16="http://schemas.microsoft.com/office/drawing/2014/main" id="{F614D8B5-A32F-4053-A76A-DFED2B499B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094" l="15685" r="8999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4470" y="1155031"/>
            <a:ext cx="5583455" cy="4547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74222B8-4B6E-4355-9579-FCC5315A6F18}"/>
              </a:ext>
            </a:extLst>
          </p:cNvPr>
          <p:cNvSpPr txBox="1"/>
          <p:nvPr/>
        </p:nvSpPr>
        <p:spPr>
          <a:xfrm>
            <a:off x="2483319" y="0"/>
            <a:ext cx="85857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FFFF00"/>
                </a:solidFill>
                <a:latin typeface="Arial Black" panose="020B0A04020102020204" pitchFamily="34" charset="0"/>
              </a:rPr>
              <a:t>ОБОВ’ЯЗКИ ДИТИНИ</a:t>
            </a:r>
          </a:p>
        </p:txBody>
      </p:sp>
    </p:spTree>
    <p:extLst>
      <p:ext uri="{BB962C8B-B14F-4D97-AF65-F5344CB8AC3E}">
        <p14:creationId xmlns:p14="http://schemas.microsoft.com/office/powerpoint/2010/main" val="20648421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C112245-9DD7-42C7-A1B2-A44FDCC08149}"/>
              </a:ext>
            </a:extLst>
          </p:cNvPr>
          <p:cNvSpPr/>
          <p:nvPr/>
        </p:nvSpPr>
        <p:spPr>
          <a:xfrm>
            <a:off x="1767840" y="1318192"/>
            <a:ext cx="71355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uk-UA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З повагою ставитися до людей, які піклуються про нас.</a:t>
            </a:r>
          </a:p>
          <a:p>
            <a:pPr marL="285750" indent="-285750" fontAlgn="base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uk-UA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Виконувати роботу, яка не завдає шкоди здоров’ю. Виконувати всі види обслуговуючої праці.</a:t>
            </a:r>
          </a:p>
          <a:p>
            <a:pPr marL="285750" indent="-285750" fontAlgn="base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uk-UA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Самостійно знаходити інформацію в різноманітних джерелах.</a:t>
            </a:r>
          </a:p>
          <a:p>
            <a:pPr marL="285750" indent="-285750" fontAlgn="base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uk-UA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Не ображати і не принижувати оточуючих.</a:t>
            </a:r>
          </a:p>
          <a:p>
            <a:pPr marL="285750" indent="-285750" fontAlgn="base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uk-UA" sz="24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Дотримуватись норм і правил поведінки, прийнятих у суспільстві. Не створювати ситуацій, що можуть спричинити нещасні випадки.</a:t>
            </a:r>
          </a:p>
        </p:txBody>
      </p:sp>
      <p:pic>
        <p:nvPicPr>
          <p:cNvPr id="3" name="Picture 2" descr="Detail Foto Familie Koleksi Nomer 7">
            <a:extLst>
              <a:ext uri="{FF2B5EF4-FFF2-40B4-BE49-F238E27FC236}">
                <a16:creationId xmlns:a16="http://schemas.microsoft.com/office/drawing/2014/main" id="{E1D69F19-2957-4034-80BB-223CEB329B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6774" l="0" r="9956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1698" y="2183782"/>
            <a:ext cx="3325127" cy="311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634E0E5-0E19-4177-9855-A4A93CEF9400}"/>
              </a:ext>
            </a:extLst>
          </p:cNvPr>
          <p:cNvSpPr txBox="1"/>
          <p:nvPr/>
        </p:nvSpPr>
        <p:spPr>
          <a:xfrm>
            <a:off x="2483319" y="0"/>
            <a:ext cx="85857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FFFF00"/>
                </a:solidFill>
                <a:latin typeface="Arial Black" panose="020B0A04020102020204" pitchFamily="34" charset="0"/>
              </a:rPr>
              <a:t>ОБОВ’ЯЗКИ ДИТИНИ</a:t>
            </a:r>
          </a:p>
        </p:txBody>
      </p:sp>
    </p:spTree>
    <p:extLst>
      <p:ext uri="{BB962C8B-B14F-4D97-AF65-F5344CB8AC3E}">
        <p14:creationId xmlns:p14="http://schemas.microsoft.com/office/powerpoint/2010/main" val="669846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845D9AA-6D36-4211-A73F-54D511D401A7}"/>
              </a:ext>
            </a:extLst>
          </p:cNvPr>
          <p:cNvSpPr/>
          <p:nvPr/>
        </p:nvSpPr>
        <p:spPr>
          <a:xfrm>
            <a:off x="2749617" y="1242515"/>
            <a:ext cx="777079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Отже</a:t>
            </a:r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,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від</a:t>
            </a:r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народження</a:t>
            </a:r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всі</a:t>
            </a:r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 люди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мають</a:t>
            </a:r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певні</a:t>
            </a:r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 права,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які</a:t>
            </a:r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гарантовані</a:t>
            </a:r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 і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захищаються</a:t>
            </a:r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 державою.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Їх</a:t>
            </a:r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потрібно</a:t>
            </a:r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 знати й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реалізовувати</a:t>
            </a:r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. Але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важливо</a:t>
            </a:r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запам’ятати</a:t>
            </a:r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: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поводитись</a:t>
            </a:r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слід</a:t>
            </a:r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 так,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щоб</a:t>
            </a:r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своєю</a:t>
            </a:r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поведінкою</a:t>
            </a:r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 не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порушувати</a:t>
            </a:r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 прав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іншої</a:t>
            </a:r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людини</a:t>
            </a:r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.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Незнання</a:t>
            </a:r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 закону не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звільняє</a:t>
            </a:r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від</a:t>
            </a:r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відповідальності</a:t>
            </a:r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 за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вчинки</a:t>
            </a:r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,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дії</a:t>
            </a:r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або</a:t>
            </a:r>
            <a:r>
              <a:rPr lang="ru-RU" sz="2800" b="1" dirty="0">
                <a:latin typeface="Georgia" panose="02040502050405020303" pitchFamily="18" charset="0"/>
                <a:ea typeface="Cambria" panose="02040503050406030204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  <a:ea typeface="Cambria" panose="02040503050406030204" pitchFamily="18" charset="0"/>
              </a:rPr>
              <a:t>бездіяльність</a:t>
            </a:r>
            <a:endParaRPr lang="uk-UA" sz="2800" b="1" dirty="0">
              <a:latin typeface="Georgia" panose="02040502050405020303" pitchFamily="18" charset="0"/>
            </a:endParaRPr>
          </a:p>
        </p:txBody>
      </p:sp>
      <p:pic>
        <p:nvPicPr>
          <p:cNvPr id="20482" name="Picture 2" descr="В Україні набув чинності закон про заочне засудження - останні новини на  Дивись.info">
            <a:extLst>
              <a:ext uri="{FF2B5EF4-FFF2-40B4-BE49-F238E27FC236}">
                <a16:creationId xmlns:a16="http://schemas.microsoft.com/office/drawing/2014/main" id="{19D2240D-A17D-4D1B-8F89-AD4F3CC238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9807" y="5053264"/>
            <a:ext cx="3346162" cy="1683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7327DDA-6C3D-46F5-A248-69BCF14B987B}"/>
              </a:ext>
            </a:extLst>
          </p:cNvPr>
          <p:cNvSpPr txBox="1"/>
          <p:nvPr/>
        </p:nvSpPr>
        <p:spPr>
          <a:xfrm>
            <a:off x="2483319" y="0"/>
            <a:ext cx="85857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FFFF00"/>
                </a:solidFill>
                <a:latin typeface="Arial Black" panose="020B0A04020102020204" pitchFamily="34" charset="0"/>
              </a:rPr>
              <a:t>ПРАВА ДИТИНИ</a:t>
            </a:r>
          </a:p>
        </p:txBody>
      </p:sp>
    </p:spTree>
    <p:extLst>
      <p:ext uri="{BB962C8B-B14F-4D97-AF65-F5344CB8AC3E}">
        <p14:creationId xmlns:p14="http://schemas.microsoft.com/office/powerpoint/2010/main" val="236645158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553</Words>
  <Application>Microsoft Office PowerPoint</Application>
  <PresentationFormat>Широкоэкранный</PresentationFormat>
  <Paragraphs>66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Arial Black</vt:lpstr>
      <vt:lpstr>Calibri</vt:lpstr>
      <vt:lpstr>Calibri Light</vt:lpstr>
      <vt:lpstr>Georgia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Сергій</dc:creator>
  <cp:lastModifiedBy>Сергій</cp:lastModifiedBy>
  <cp:revision>2</cp:revision>
  <dcterms:created xsi:type="dcterms:W3CDTF">2024-12-10T10:03:50Z</dcterms:created>
  <dcterms:modified xsi:type="dcterms:W3CDTF">2024-12-10T11:24:54Z</dcterms:modified>
</cp:coreProperties>
</file>