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1"/>
  </p:notesMasterIdLst>
  <p:sldIdLst>
    <p:sldId id="256" r:id="rId2"/>
    <p:sldId id="257" r:id="rId3"/>
    <p:sldId id="263" r:id="rId4"/>
    <p:sldId id="258" r:id="rId5"/>
    <p:sldId id="260" r:id="rId6"/>
    <p:sldId id="264" r:id="rId7"/>
    <p:sldId id="265" r:id="rId8"/>
    <p:sldId id="315" r:id="rId9"/>
    <p:sldId id="316" r:id="rId10"/>
    <p:sldId id="268" r:id="rId11"/>
    <p:sldId id="317" r:id="rId12"/>
    <p:sldId id="266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2" r:id="rId25"/>
    <p:sldId id="283" r:id="rId26"/>
    <p:sldId id="289" r:id="rId27"/>
    <p:sldId id="314" r:id="rId28"/>
    <p:sldId id="285" r:id="rId29"/>
    <p:sldId id="286" r:id="rId30"/>
    <p:sldId id="291" r:id="rId31"/>
    <p:sldId id="287" r:id="rId32"/>
    <p:sldId id="288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300" r:id="rId41"/>
    <p:sldId id="299" r:id="rId42"/>
    <p:sldId id="301" r:id="rId43"/>
    <p:sldId id="304" r:id="rId44"/>
    <p:sldId id="305" r:id="rId45"/>
    <p:sldId id="309" r:id="rId46"/>
    <p:sldId id="307" r:id="rId47"/>
    <p:sldId id="310" r:id="rId48"/>
    <p:sldId id="311" r:id="rId49"/>
    <p:sldId id="313" r:id="rId5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ome" initials="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4" autoAdjust="0"/>
    <p:restoredTop sz="94660"/>
  </p:normalViewPr>
  <p:slideViewPr>
    <p:cSldViewPr>
      <p:cViewPr>
        <p:scale>
          <a:sx n="100" d="100"/>
          <a:sy n="100" d="100"/>
        </p:scale>
        <p:origin x="-40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11-01T15:35:28.258" idx="1">
    <p:pos x="5602" y="912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2AF0C2-D1CE-4CB5-8625-5B730AE267CF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4C4C2-1B48-47D1-B197-FC8ADD9AF2E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3992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4C4C2-1B48-47D1-B197-FC8ADD9AF2E5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4568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4C4C2-1B48-47D1-B197-FC8ADD9AF2E5}" type="slidenum">
              <a:rPr lang="uk-UA" smtClean="0"/>
              <a:t>32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8482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кут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Округлений прямокут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і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28" name="Місце для дати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17" name="Місце для нижнього колонтитула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9" name="Місце для номера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7" name="Прямокут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кут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кут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8" name="Місце для вмісту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Округлений прямокут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Прямокут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кут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кут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Місце для вмісту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11" name="Місце для вмісту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3" name="Місце для вмісту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Округлений прямокут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  <p:sp>
        <p:nvSpPr>
          <p:cNvPr id="11" name="Прямокут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кут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Округлений прямокут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Місце для заголовка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3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4" name="Місце для дати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10.11.2015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Місце для номера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gif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6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31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30.jpeg"/><Relationship Id="rId4" Type="http://schemas.openxmlformats.org/officeDocument/2006/relationships/image" Target="../media/image6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ru-RU" smtClean="0"/>
              <a:t>л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357158" y="285728"/>
            <a:ext cx="8572560" cy="6357982"/>
          </a:xfrm>
          <a:prstGeom prst="rect">
            <a:avLst/>
          </a:prstGeom>
        </p:spPr>
        <p:txBody>
          <a:bodyPr>
            <a:normAutofit fontScale="92500" lnSpcReduction="20000"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marL="274320" indent="-274320" algn="ct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2400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+mn-lt"/>
                <a:cs typeface="+mn-cs"/>
              </a:rPr>
              <a:t>              Міністерство освіти і науки України </a:t>
            </a:r>
          </a:p>
          <a:p>
            <a:pPr marL="274320" indent="-274320" algn="ct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2400" dirty="0" err="1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Боршівська</a:t>
            </a:r>
            <a:r>
              <a:rPr lang="uk-UA" sz="2400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 загальноосвітня школа І – ІІ ст.</a:t>
            </a:r>
            <a:endParaRPr lang="uk-UA" sz="2400" dirty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marL="274320" indent="-274320" algn="ct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6600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+mn-lt"/>
                <a:cs typeface="+mn-cs"/>
              </a:rPr>
              <a:t>          </a:t>
            </a:r>
            <a:endParaRPr lang="uk-UA" sz="6600" dirty="0" smtClean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marL="274320" indent="-274320" algn="ct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6600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uk-UA" sz="6600" b="1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+mn-lt"/>
                <a:cs typeface="+mn-cs"/>
              </a:rPr>
              <a:t>Свято</a:t>
            </a:r>
          </a:p>
          <a:p>
            <a:pPr marL="274320" indent="-274320" algn="ct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6600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uk-UA" sz="6600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« </a:t>
            </a:r>
            <a:r>
              <a:rPr lang="uk-UA" sz="6600" b="1" i="1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Осінь – чарівниця</a:t>
            </a:r>
            <a:r>
              <a:rPr lang="uk-UA" sz="6600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»</a:t>
            </a:r>
            <a:endParaRPr lang="uk-UA" sz="6600" dirty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2000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+mn-lt"/>
                <a:cs typeface="+mn-cs"/>
              </a:rPr>
              <a:t>                                                                     </a:t>
            </a:r>
            <a:endParaRPr lang="uk-UA" sz="2000" dirty="0" smtClean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endParaRPr lang="uk-UA" sz="2000" dirty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endParaRPr lang="uk-UA" sz="2000" dirty="0" smtClean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marL="274320" indent="-274320" algn="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endParaRPr lang="uk-UA" sz="2000" b="1" dirty="0" smtClean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</a:endParaRPr>
          </a:p>
          <a:p>
            <a:pPr marL="274320" indent="-274320" algn="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2000" b="1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Підготувала:</a:t>
            </a:r>
          </a:p>
          <a:p>
            <a:pPr marL="274320" indent="-274320" algn="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2000" b="1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Вчитель початкових </a:t>
            </a:r>
            <a:r>
              <a:rPr lang="uk-UA" sz="2000" b="1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класів</a:t>
            </a:r>
            <a:r>
              <a:rPr lang="uk-UA" sz="2000" b="1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,</a:t>
            </a:r>
          </a:p>
          <a:p>
            <a:pPr marL="274320" indent="-274320" algn="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2000" b="1" dirty="0" err="1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Андрухів</a:t>
            </a:r>
            <a:r>
              <a:rPr lang="uk-UA" sz="2000" b="1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 Г. М.</a:t>
            </a:r>
            <a:endParaRPr lang="uk-UA" sz="2000" b="1" dirty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</a:endParaRPr>
          </a:p>
          <a:p>
            <a:pPr marL="274320" indent="-274320" algn="ct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endParaRPr lang="uk-UA" sz="2000" b="1" dirty="0" smtClean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</a:endParaRPr>
          </a:p>
          <a:p>
            <a:pPr marL="274320" indent="-274320" algn="ct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endParaRPr lang="uk-UA" sz="2000" b="1" dirty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</a:endParaRPr>
          </a:p>
          <a:p>
            <a:pPr marL="274320" indent="-274320" algn="ctr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uk-UA" sz="2000" b="1" dirty="0" err="1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Боршів</a:t>
            </a:r>
            <a:r>
              <a:rPr lang="uk-UA" sz="2000" b="1" dirty="0" smtClean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  - 2015</a:t>
            </a:r>
            <a:endParaRPr lang="ru-RU" sz="2000" b="1" dirty="0">
              <a:solidFill>
                <a:srgbClr val="0070C0"/>
              </a:solidFill>
              <a:effectLst>
                <a:outerShdw blurRad="50800" dist="50800" dir="5400000" algn="ctr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408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625" y="285750"/>
            <a:ext cx="7210425" cy="6116638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uk-UA" dirty="0" smtClean="0">
                <a:solidFill>
                  <a:srgbClr val="FF0000"/>
                </a:solidFill>
              </a:rPr>
              <a:t>    Тема: «Чарівні фантазії осені» </a:t>
            </a:r>
            <a:endParaRPr lang="ru-RU" dirty="0" smtClean="0">
              <a:solidFill>
                <a:srgbClr val="FF000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uk-UA" dirty="0" smtClean="0">
                <a:solidFill>
                  <a:srgbClr val="FF0000"/>
                </a:solidFill>
              </a:rPr>
              <a:t>    Мета:</a:t>
            </a:r>
            <a:r>
              <a:rPr lang="uk-UA" dirty="0" smtClean="0"/>
              <a:t> </a:t>
            </a:r>
            <a:r>
              <a:rPr lang="uk-UA" dirty="0" smtClean="0">
                <a:solidFill>
                  <a:srgbClr val="7030A0"/>
                </a:solidFill>
              </a:rPr>
              <a:t>вчити</a:t>
            </a:r>
            <a:r>
              <a:rPr lang="uk-UA" dirty="0" smtClean="0">
                <a:solidFill>
                  <a:srgbClr val="0070C0"/>
                </a:solidFill>
              </a:rPr>
              <a:t> учнів бачити розмаїття осінньої природи за допомогою поетичного слова, музики, пісень, художньої творчості дітей, розкрити красу осінніх перетворень у природі; викликати емоційні переживання, захоплення красою природи; </a:t>
            </a:r>
            <a:endParaRPr lang="ru-RU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uk-UA" dirty="0" smtClean="0">
                <a:solidFill>
                  <a:srgbClr val="7030A0"/>
                </a:solidFill>
              </a:rPr>
              <a:t>    розвивати</a:t>
            </a:r>
            <a:r>
              <a:rPr lang="uk-UA" dirty="0" smtClean="0">
                <a:solidFill>
                  <a:srgbClr val="0070C0"/>
                </a:solidFill>
              </a:rPr>
              <a:t> спостережливість, уміння бачити і відчувати красу осінньої пори; </a:t>
            </a:r>
            <a:endParaRPr lang="ru-RU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uk-UA" dirty="0" smtClean="0">
                <a:solidFill>
                  <a:srgbClr val="7030A0"/>
                </a:solidFill>
              </a:rPr>
              <a:t>    виховувати</a:t>
            </a:r>
            <a:r>
              <a:rPr lang="uk-UA" dirty="0" smtClean="0">
                <a:solidFill>
                  <a:srgbClr val="0070C0"/>
                </a:solidFill>
              </a:rPr>
              <a:t> любов до природи, до рідного краю, естетичний смак та культуру мовлення.</a:t>
            </a:r>
            <a:endParaRPr lang="ru-RU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uk-UA" dirty="0" smtClean="0">
                <a:solidFill>
                  <a:srgbClr val="0070C0"/>
                </a:solidFill>
              </a:rPr>
              <a:t>   </a:t>
            </a:r>
            <a:r>
              <a:rPr lang="uk-UA" dirty="0" smtClean="0">
                <a:solidFill>
                  <a:srgbClr val="7030A0"/>
                </a:solidFill>
              </a:rPr>
              <a:t>Обладнання: </a:t>
            </a:r>
            <a:r>
              <a:rPr lang="uk-UA" dirty="0" smtClean="0">
                <a:solidFill>
                  <a:srgbClr val="0070C0"/>
                </a:solidFill>
              </a:rPr>
              <a:t>записи творів П.І.Чайковського «Пори року», яскравий надпис «Свято осені», плакати на осінню тематику, малюнки дітей, виставка овочів та фруктів, </a:t>
            </a:r>
            <a:r>
              <a:rPr lang="uk-UA" dirty="0" err="1" smtClean="0">
                <a:solidFill>
                  <a:srgbClr val="0070C0"/>
                </a:solidFill>
              </a:rPr>
              <a:t>поробки</a:t>
            </a:r>
            <a:r>
              <a:rPr lang="uk-UA" dirty="0" smtClean="0">
                <a:solidFill>
                  <a:srgbClr val="0070C0"/>
                </a:solidFill>
              </a:rPr>
              <a:t> дітей (мультимедійний показ, вази з осінніми квітами.)</a:t>
            </a:r>
            <a:endParaRPr lang="ru-RU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  <p:pic>
        <p:nvPicPr>
          <p:cNvPr id="9219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42875"/>
            <a:ext cx="8501063" cy="654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581025" y="438150"/>
            <a:ext cx="8134350" cy="611663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defRPr/>
            </a:pPr>
            <a:r>
              <a:rPr lang="uk-UA" sz="2400" b="1" dirty="0">
                <a:solidFill>
                  <a:srgbClr val="FF0000"/>
                </a:solidFill>
                <a:latin typeface="+mn-lt"/>
                <a:cs typeface="+mn-cs"/>
              </a:rPr>
              <a:t>    </a:t>
            </a:r>
            <a:r>
              <a:rPr lang="uk-UA" sz="2400" b="1" i="1" dirty="0">
                <a:solidFill>
                  <a:srgbClr val="FF0000"/>
                </a:solidFill>
                <a:latin typeface="+mn-lt"/>
                <a:cs typeface="+mn-cs"/>
              </a:rPr>
              <a:t>Тема: </a:t>
            </a:r>
            <a:r>
              <a:rPr lang="uk-UA" sz="2400" b="1" i="1" dirty="0" smtClean="0">
                <a:solidFill>
                  <a:srgbClr val="FF0000"/>
                </a:solidFill>
                <a:latin typeface="+mn-lt"/>
                <a:cs typeface="+mn-cs"/>
              </a:rPr>
              <a:t>«</a:t>
            </a:r>
            <a:r>
              <a:rPr lang="uk-UA" sz="2400" b="1" i="1" dirty="0" smtClean="0">
                <a:solidFill>
                  <a:srgbClr val="FF0000"/>
                </a:solidFill>
              </a:rPr>
              <a:t>Осінь - чарівниця</a:t>
            </a:r>
            <a:r>
              <a:rPr lang="uk-UA" sz="2400" b="1" i="1" dirty="0" smtClean="0">
                <a:solidFill>
                  <a:srgbClr val="FF0000"/>
                </a:solidFill>
                <a:latin typeface="+mn-lt"/>
                <a:cs typeface="+mn-cs"/>
              </a:rPr>
              <a:t>» </a:t>
            </a:r>
            <a:endParaRPr lang="ru-RU" sz="2400" b="1" i="1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defRPr/>
            </a:pPr>
            <a:r>
              <a:rPr lang="uk-UA" sz="2400" dirty="0">
                <a:solidFill>
                  <a:srgbClr val="FF0000"/>
                </a:solidFill>
                <a:latin typeface="+mn-lt"/>
                <a:cs typeface="+mn-cs"/>
              </a:rPr>
              <a:t>    </a:t>
            </a:r>
            <a:r>
              <a:rPr lang="uk-UA" sz="2400" b="1" i="1" dirty="0">
                <a:solidFill>
                  <a:srgbClr val="FF0000"/>
                </a:solidFill>
                <a:latin typeface="+mn-lt"/>
                <a:cs typeface="+mn-cs"/>
              </a:rPr>
              <a:t>Мета:</a:t>
            </a:r>
            <a:r>
              <a:rPr lang="uk-UA" sz="2400" b="1" i="1" dirty="0">
                <a:latin typeface="+mn-lt"/>
                <a:cs typeface="+mn-cs"/>
              </a:rPr>
              <a:t> </a:t>
            </a:r>
            <a:r>
              <a:rPr lang="uk-UA" sz="2400" b="1" i="1" dirty="0">
                <a:solidFill>
                  <a:srgbClr val="7030A0"/>
                </a:solidFill>
                <a:latin typeface="+mn-lt"/>
                <a:cs typeface="+mn-cs"/>
              </a:rPr>
              <a:t>вчити</a:t>
            </a:r>
            <a:r>
              <a:rPr lang="uk-UA" sz="2400" b="1" i="1" dirty="0">
                <a:solidFill>
                  <a:srgbClr val="0070C0"/>
                </a:solidFill>
                <a:latin typeface="+mn-lt"/>
                <a:cs typeface="+mn-cs"/>
              </a:rPr>
              <a:t> учнів бачити розмаїття осінньої природи за допомогою поетичного слова, музики, пісень, художньої творчості дітей, розкрити красу осінніх перетворень у природі; викликати емоційні переживання, захоплення красою природи; </a:t>
            </a:r>
            <a:endParaRPr lang="ru-RU" sz="2400" b="1" i="1" dirty="0">
              <a:solidFill>
                <a:srgbClr val="0070C0"/>
              </a:solidFill>
              <a:latin typeface="+mn-lt"/>
              <a:cs typeface="+mn-cs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defRPr/>
            </a:pPr>
            <a:r>
              <a:rPr lang="uk-UA" sz="2400" b="1" i="1" dirty="0">
                <a:solidFill>
                  <a:srgbClr val="7030A0"/>
                </a:solidFill>
                <a:latin typeface="+mn-lt"/>
                <a:cs typeface="+mn-cs"/>
              </a:rPr>
              <a:t>    розвивати</a:t>
            </a:r>
            <a:r>
              <a:rPr lang="uk-UA" sz="2400" b="1" i="1" dirty="0">
                <a:solidFill>
                  <a:srgbClr val="0070C0"/>
                </a:solidFill>
                <a:latin typeface="+mn-lt"/>
                <a:cs typeface="+mn-cs"/>
              </a:rPr>
              <a:t> спостережливість, уміння бачити і відчувати красу осінньої пори; </a:t>
            </a:r>
            <a:endParaRPr lang="ru-RU" sz="2400" b="1" i="1" dirty="0">
              <a:solidFill>
                <a:srgbClr val="0070C0"/>
              </a:solidFill>
              <a:latin typeface="+mn-lt"/>
              <a:cs typeface="+mn-cs"/>
            </a:endParaRP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defRPr/>
            </a:pPr>
            <a:r>
              <a:rPr lang="uk-UA" sz="2400" b="1" i="1" dirty="0">
                <a:solidFill>
                  <a:srgbClr val="7030A0"/>
                </a:solidFill>
                <a:latin typeface="+mn-lt"/>
                <a:cs typeface="+mn-cs"/>
              </a:rPr>
              <a:t>    виховувати</a:t>
            </a:r>
            <a:r>
              <a:rPr lang="uk-UA" sz="2400" b="1" i="1" dirty="0">
                <a:solidFill>
                  <a:srgbClr val="0070C0"/>
                </a:solidFill>
                <a:latin typeface="+mn-lt"/>
                <a:cs typeface="+mn-cs"/>
              </a:rPr>
              <a:t> любов до природи, до рідного краю, естетичний смак та культуру мовлення.</a:t>
            </a:r>
            <a:endParaRPr lang="ru-RU" sz="2400" b="1" i="1" dirty="0">
              <a:solidFill>
                <a:srgbClr val="0070C0"/>
              </a:solidFill>
              <a:latin typeface="+mn-lt"/>
              <a:cs typeface="+mn-cs"/>
            </a:endParaRPr>
          </a:p>
          <a:p>
            <a:pPr marL="274320" indent="-274320" algn="just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defRPr/>
            </a:pPr>
            <a:r>
              <a:rPr lang="uk-UA" sz="2400" b="1" i="1" dirty="0">
                <a:solidFill>
                  <a:srgbClr val="0070C0"/>
                </a:solidFill>
                <a:latin typeface="+mn-lt"/>
                <a:cs typeface="+mn-cs"/>
              </a:rPr>
              <a:t>   </a:t>
            </a:r>
            <a:r>
              <a:rPr lang="uk-UA" sz="2400" b="1" i="1" dirty="0">
                <a:solidFill>
                  <a:srgbClr val="C00000"/>
                </a:solidFill>
                <a:latin typeface="+mn-lt"/>
                <a:cs typeface="+mn-cs"/>
              </a:rPr>
              <a:t>Обладнання: </a:t>
            </a:r>
            <a:r>
              <a:rPr lang="uk-UA" sz="2400" b="1" i="1" dirty="0" smtClean="0">
                <a:solidFill>
                  <a:srgbClr val="0070C0"/>
                </a:solidFill>
              </a:rPr>
              <a:t>гірлянди з осіннього листя,</a:t>
            </a:r>
            <a:r>
              <a:rPr lang="uk-UA" sz="2400" b="1" i="1" dirty="0" smtClean="0">
                <a:solidFill>
                  <a:srgbClr val="0070C0"/>
                </a:solidFill>
                <a:latin typeface="+mn-lt"/>
                <a:cs typeface="+mn-cs"/>
              </a:rPr>
              <a:t> </a:t>
            </a:r>
            <a:r>
              <a:rPr lang="uk-UA" sz="2400" b="1" i="1" dirty="0">
                <a:solidFill>
                  <a:srgbClr val="0070C0"/>
                </a:solidFill>
                <a:latin typeface="+mn-lt"/>
                <a:cs typeface="+mn-cs"/>
              </a:rPr>
              <a:t>яскравий надпис «Свято осені», плакати на </a:t>
            </a:r>
            <a:r>
              <a:rPr lang="uk-UA" sz="2400" b="1" i="1" dirty="0" smtClean="0">
                <a:solidFill>
                  <a:srgbClr val="0070C0"/>
                </a:solidFill>
                <a:latin typeface="+mn-lt"/>
                <a:cs typeface="+mn-cs"/>
              </a:rPr>
              <a:t>осінню тематику</a:t>
            </a:r>
            <a:r>
              <a:rPr lang="uk-UA" sz="2400" b="1" i="1" dirty="0">
                <a:solidFill>
                  <a:srgbClr val="0070C0"/>
                </a:solidFill>
                <a:latin typeface="+mn-lt"/>
                <a:cs typeface="+mn-cs"/>
              </a:rPr>
              <a:t>, малюнки дітей, виставка овочів та фруктів, </a:t>
            </a:r>
            <a:r>
              <a:rPr lang="uk-UA" sz="2400" b="1" i="1" dirty="0" err="1">
                <a:solidFill>
                  <a:srgbClr val="0070C0"/>
                </a:solidFill>
                <a:latin typeface="+mn-lt"/>
                <a:cs typeface="+mn-cs"/>
              </a:rPr>
              <a:t>поробки</a:t>
            </a:r>
            <a:r>
              <a:rPr lang="uk-UA" sz="2400" b="1" i="1" dirty="0">
                <a:solidFill>
                  <a:srgbClr val="0070C0"/>
                </a:solidFill>
                <a:latin typeface="+mn-lt"/>
                <a:cs typeface="+mn-cs"/>
              </a:rPr>
              <a:t> </a:t>
            </a:r>
            <a:r>
              <a:rPr lang="uk-UA" sz="2400" b="1" i="1" dirty="0" smtClean="0">
                <a:solidFill>
                  <a:srgbClr val="0070C0"/>
                </a:solidFill>
                <a:latin typeface="+mn-lt"/>
                <a:cs typeface="+mn-cs"/>
              </a:rPr>
              <a:t>дітей, коровай на вишитому рушнику, фонограми пісень, мультимедійна презентація</a:t>
            </a:r>
            <a:endParaRPr lang="ru-RU" sz="24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304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sz="half" idx="2"/>
          </p:nvPr>
        </p:nvSpPr>
        <p:spPr>
          <a:xfrm>
            <a:off x="683568" y="4941168"/>
            <a:ext cx="8280920" cy="1190457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Невидимка </a:t>
            </a:r>
            <a:r>
              <a:rPr lang="uk-UA" sz="3600" b="1" dirty="0" smtClean="0">
                <a:solidFill>
                  <a:srgbClr val="FF0000"/>
                </a:solidFill>
              </a:rPr>
              <a:t>ходить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uk-UA" sz="3600" b="1" dirty="0" smtClean="0">
                <a:solidFill>
                  <a:srgbClr val="FF0000"/>
                </a:solidFill>
              </a:rPr>
              <a:t>в </a:t>
            </a:r>
            <a:r>
              <a:rPr lang="uk-UA" sz="3600" b="1" dirty="0" smtClean="0">
                <a:solidFill>
                  <a:srgbClr val="FF0000"/>
                </a:solidFill>
              </a:rPr>
              <a:t>гаї,</a:t>
            </a:r>
          </a:p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Всі дерева прикрашає?</a:t>
            </a:r>
            <a:endParaRPr lang="uk-UA" sz="3600" b="1" dirty="0">
              <a:solidFill>
                <a:srgbClr val="FF0000"/>
              </a:solidFill>
            </a:endParaRPr>
          </a:p>
        </p:txBody>
      </p:sp>
      <p:pic>
        <p:nvPicPr>
          <p:cNvPr id="5" name="Picture 2" descr="D:\ТЕЛЕФОН\Красивое фото\Аффирмации\9b105ebf4d2a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15208" b="15208"/>
          <a:stretch>
            <a:fillRect/>
          </a:stretch>
        </p:blipFill>
        <p:spPr bwMode="auto">
          <a:xfrm>
            <a:off x="107504" y="116632"/>
            <a:ext cx="8856983" cy="45815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0070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" name="Рисунок 6" descr="Image_01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0" y="1340768"/>
            <a:ext cx="8496944" cy="309634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Коли з дерев </a:t>
            </a:r>
            <a:r>
              <a:rPr lang="ru-RU" sz="3200" b="1" dirty="0" err="1" smtClean="0">
                <a:solidFill>
                  <a:srgbClr val="002060"/>
                </a:solidFill>
              </a:rPr>
              <a:t>всі</a:t>
            </a:r>
            <a:r>
              <a:rPr lang="ru-RU" sz="3200" b="1" dirty="0" smtClean="0">
                <a:solidFill>
                  <a:srgbClr val="002060"/>
                </a:solidFill>
              </a:rPr>
              <a:t> листочки </a:t>
            </a:r>
            <a:r>
              <a:rPr lang="ru-RU" sz="3200" b="1" dirty="0" err="1" smtClean="0">
                <a:solidFill>
                  <a:srgbClr val="002060"/>
                </a:solidFill>
              </a:rPr>
              <a:t>злітають</a:t>
            </a:r>
            <a:r>
              <a:rPr lang="ru-RU" sz="3200" b="1" dirty="0" smtClean="0">
                <a:solidFill>
                  <a:srgbClr val="002060"/>
                </a:solidFill>
              </a:rPr>
              <a:t>,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Коли </a:t>
            </a:r>
            <a:r>
              <a:rPr lang="ru-RU" sz="3200" b="1" dirty="0" err="1" smtClean="0">
                <a:solidFill>
                  <a:srgbClr val="002060"/>
                </a:solidFill>
              </a:rPr>
              <a:t>вже</a:t>
            </a:r>
            <a:r>
              <a:rPr lang="ru-RU" sz="3200" b="1" dirty="0" smtClean="0">
                <a:solidFill>
                  <a:srgbClr val="002060"/>
                </a:solidFill>
              </a:rPr>
              <a:t> на </a:t>
            </a:r>
            <a:r>
              <a:rPr lang="ru-RU" sz="3200" b="1" dirty="0" err="1" smtClean="0">
                <a:solidFill>
                  <a:srgbClr val="002060"/>
                </a:solidFill>
              </a:rPr>
              <a:t>південь</a:t>
            </a:r>
            <a:r>
              <a:rPr lang="ru-RU" sz="3200" b="1" dirty="0" smtClean="0">
                <a:solidFill>
                  <a:srgbClr val="002060"/>
                </a:solidFill>
              </a:rPr>
              <a:t> птахи </a:t>
            </a:r>
            <a:r>
              <a:rPr lang="ru-RU" sz="3200" b="1" dirty="0" err="1" smtClean="0">
                <a:solidFill>
                  <a:srgbClr val="002060"/>
                </a:solidFill>
              </a:rPr>
              <a:t>відлітають</a:t>
            </a:r>
            <a:r>
              <a:rPr lang="ru-RU" sz="3200" b="1" dirty="0" smtClean="0">
                <a:solidFill>
                  <a:srgbClr val="002060"/>
                </a:solidFill>
              </a:rPr>
              <a:t>,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Коли небо </a:t>
            </a:r>
            <a:r>
              <a:rPr lang="ru-RU" sz="3200" b="1" dirty="0" err="1" smtClean="0">
                <a:solidFill>
                  <a:srgbClr val="002060"/>
                </a:solidFill>
              </a:rPr>
              <a:t>сіре</a:t>
            </a:r>
            <a:r>
              <a:rPr lang="ru-RU" sz="3200" b="1" dirty="0" smtClean="0">
                <a:solidFill>
                  <a:srgbClr val="002060"/>
                </a:solidFill>
              </a:rPr>
              <a:t>, </a:t>
            </a:r>
            <a:r>
              <a:rPr lang="ru-RU" sz="3200" b="1" dirty="0" err="1" smtClean="0">
                <a:solidFill>
                  <a:srgbClr val="002060"/>
                </a:solidFill>
              </a:rPr>
              <a:t>холодний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дощ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ллється</a:t>
            </a:r>
            <a:r>
              <a:rPr lang="ru-RU" sz="3200" b="1" dirty="0" smtClean="0">
                <a:solidFill>
                  <a:srgbClr val="002060"/>
                </a:solidFill>
              </a:rPr>
              <a:t>,</a:t>
            </a:r>
          </a:p>
          <a:p>
            <a:r>
              <a:rPr lang="ru-RU" sz="3200" b="1" dirty="0" err="1" smtClean="0">
                <a:solidFill>
                  <a:srgbClr val="002060"/>
                </a:solidFill>
              </a:rPr>
              <a:t>Оця</a:t>
            </a:r>
            <a:r>
              <a:rPr lang="ru-RU" sz="3200" b="1" dirty="0" smtClean="0">
                <a:solidFill>
                  <a:srgbClr val="002060"/>
                </a:solidFill>
              </a:rPr>
              <a:t> пора року як, </a:t>
            </a:r>
            <a:r>
              <a:rPr lang="ru-RU" sz="3200" b="1" dirty="0" err="1" smtClean="0">
                <a:solidFill>
                  <a:srgbClr val="002060"/>
                </a:solidFill>
              </a:rPr>
              <a:t>діти</a:t>
            </a:r>
            <a:r>
              <a:rPr lang="ru-RU" sz="3200" b="1" dirty="0" smtClean="0">
                <a:solidFill>
                  <a:srgbClr val="002060"/>
                </a:solidFill>
              </a:rPr>
              <a:t>, </a:t>
            </a:r>
            <a:r>
              <a:rPr lang="ru-RU" sz="3200" b="1" dirty="0" err="1" smtClean="0">
                <a:solidFill>
                  <a:srgbClr val="002060"/>
                </a:solidFill>
              </a:rPr>
              <a:t>зветься</a:t>
            </a:r>
            <a:r>
              <a:rPr lang="ru-RU" sz="3200" b="1" dirty="0" smtClean="0">
                <a:solidFill>
                  <a:srgbClr val="002060"/>
                </a:solidFill>
              </a:rPr>
              <a:t>?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324819"/>
      </p:ext>
    </p:extLst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АНЖЕЛА\КАРТИНКИ\ОБОИ_фотосток\осень\Gold_Autumn_02\4 - коп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32" y="38411"/>
            <a:ext cx="3024337" cy="2952328"/>
          </a:xfrm>
          <a:prstGeom prst="round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Содержимое 3" descr="092ede1ef6e19d77641efa503868a3f2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3128069" y="375369"/>
            <a:ext cx="2790329" cy="2198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Содержимое 3" descr="ph60100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093020" y="2595724"/>
            <a:ext cx="3096344" cy="2067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4" descr="0_15c4e_358979e7_L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940152" y="125749"/>
            <a:ext cx="3168352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D:\ТЕЛЕФОН\Красивое фото\Осінь\autumn-wallpaper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96512" y="4739555"/>
            <a:ext cx="2880134" cy="2073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 descr="D:\ТЕЛЕФОН\Красивое фото\Осінь\63221740qi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20172" y="2513534"/>
            <a:ext cx="2808313" cy="2283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D:\ВАЛЯ\виховна робота\Осінь\Arbres_2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48350" y="4894659"/>
            <a:ext cx="2700301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D:\ТЕЛЕФОН\Красивое фото\Осінь\ge2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51520" y="4894658"/>
            <a:ext cx="2745456" cy="1846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Содержимое 3" descr="1 (5).jpg"/>
          <p:cNvPicPr>
            <a:picLocks noGrp="1"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106436" y="2873735"/>
            <a:ext cx="2893244" cy="1806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6565575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3995936" y="620688"/>
            <a:ext cx="5040560" cy="5687144"/>
          </a:xfrm>
        </p:spPr>
        <p:txBody>
          <a:bodyPr>
            <a:normAutofit fontScale="92500"/>
          </a:bodyPr>
          <a:lstStyle/>
          <a:p>
            <a:pPr algn="just"/>
            <a:r>
              <a:rPr lang="uk-UA" sz="1600" b="1" dirty="0" smtClean="0"/>
              <a:t>За літом, як завжди буває, чарівна осінь …</a:t>
            </a:r>
          </a:p>
          <a:p>
            <a:pPr algn="just"/>
            <a:r>
              <a:rPr lang="uk-UA" sz="1600" b="1" dirty="0" smtClean="0"/>
              <a:t>Як тепле сонечко сміється, то все ще літечком …</a:t>
            </a:r>
          </a:p>
          <a:p>
            <a:pPr algn="just"/>
            <a:r>
              <a:rPr lang="uk-UA" sz="1600" b="1" dirty="0" smtClean="0"/>
              <a:t>Та все ж гніздечка опустіли – пташки у вирій …</a:t>
            </a:r>
          </a:p>
          <a:p>
            <a:pPr algn="just"/>
            <a:r>
              <a:rPr lang="uk-UA" sz="1600" b="1" dirty="0" smtClean="0"/>
              <a:t>В теплі краї, як кажуть люди, і до весни їх вже …</a:t>
            </a:r>
          </a:p>
          <a:p>
            <a:pPr algn="just"/>
            <a:r>
              <a:rPr lang="uk-UA" sz="1600" b="1" dirty="0" smtClean="0"/>
              <a:t>Не зазвучать пісні для втіхи, в природі стало …</a:t>
            </a:r>
          </a:p>
          <a:p>
            <a:pPr algn="just"/>
            <a:r>
              <a:rPr lang="uk-UA" sz="1600" b="1" dirty="0" smtClean="0"/>
              <a:t>І вже нема чому радіти, бо починає лист …</a:t>
            </a:r>
          </a:p>
          <a:p>
            <a:pPr algn="just"/>
            <a:r>
              <a:rPr lang="uk-UA" sz="1600" b="1" dirty="0" smtClean="0"/>
              <a:t>Зачервоніла горобина, зібрала урожай …</a:t>
            </a:r>
          </a:p>
          <a:p>
            <a:pPr algn="just"/>
            <a:r>
              <a:rPr lang="uk-UA" sz="1600" b="1" dirty="0" smtClean="0"/>
              <a:t>Посіяла озимину в осінню пору …</a:t>
            </a:r>
          </a:p>
          <a:p>
            <a:pPr algn="just"/>
            <a:r>
              <a:rPr lang="uk-UA" sz="1600" b="1" dirty="0" smtClean="0"/>
              <a:t>А осінь ходить рідним краєм і медом груші …</a:t>
            </a:r>
          </a:p>
          <a:p>
            <a:pPr algn="just"/>
            <a:r>
              <a:rPr lang="uk-UA" sz="1600" b="1" dirty="0" smtClean="0"/>
              <a:t>І як завжди, мільйони літ, вдягає все у жовтий …</a:t>
            </a:r>
          </a:p>
          <a:p>
            <a:pPr algn="just"/>
            <a:r>
              <a:rPr lang="uk-UA" sz="1600" b="1" dirty="0" smtClean="0"/>
              <a:t>А вітер між дерев гуляє, на землю листячко …</a:t>
            </a:r>
          </a:p>
          <a:p>
            <a:pPr algn="just"/>
            <a:r>
              <a:rPr lang="uk-UA" sz="1600" b="1" dirty="0" smtClean="0"/>
              <a:t>Воно кружляє і летить, а потім ляже і …</a:t>
            </a:r>
          </a:p>
          <a:p>
            <a:pPr algn="just"/>
            <a:r>
              <a:rPr lang="uk-UA" sz="1600" b="1" dirty="0" smtClean="0"/>
              <a:t>Дерева зовсім стали голі, травичка пожовтіла …</a:t>
            </a:r>
          </a:p>
          <a:p>
            <a:pPr algn="just"/>
            <a:r>
              <a:rPr lang="uk-UA" sz="1600" b="1" dirty="0" smtClean="0"/>
              <a:t>І небо сіре вже дрімає, ото вже дощик ….</a:t>
            </a:r>
          </a:p>
          <a:p>
            <a:pPr algn="just"/>
            <a:r>
              <a:rPr lang="uk-UA" sz="1600" b="1" dirty="0" smtClean="0"/>
              <a:t>Поменшав день, ось в чому річ, та стала довга – </a:t>
            </a:r>
            <a:r>
              <a:rPr lang="uk-UA" sz="1600" b="1" dirty="0" err="1" smtClean="0"/>
              <a:t>довга</a:t>
            </a:r>
            <a:r>
              <a:rPr lang="uk-UA" sz="1600" b="1" dirty="0" smtClean="0"/>
              <a:t> …</a:t>
            </a:r>
          </a:p>
          <a:p>
            <a:pPr algn="just"/>
            <a:r>
              <a:rPr lang="uk-UA" sz="1600" b="1" dirty="0" smtClean="0"/>
              <a:t>А осінь все собі мандрує і до зими ….</a:t>
            </a:r>
          </a:p>
          <a:p>
            <a:endParaRPr lang="uk-UA" sz="1600" b="1" i="1" dirty="0"/>
          </a:p>
        </p:txBody>
      </p:sp>
      <p:pic>
        <p:nvPicPr>
          <p:cNvPr id="4" name="Picture 2" descr="F:\АНЖЕЛА\КАРТИНКИ\ОБОИ_фотосток\осень\Gold_Autumn_02\5 - копия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3744416" cy="5616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68200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Осінь - чарівниця</a:t>
            </a:r>
            <a:endParaRPr lang="uk-UA" sz="44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F:\АНЖЕЛА\КАРТИНКИ\ОБОИ_фотосток\осень\Gold_Autumn_02\4 - копия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8568952" cy="5616624"/>
          </a:xfrm>
          <a:prstGeom prst="round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046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ТЕЛЕФОН\Красивое фото\1\6658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33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D:\ВАЛЯ\виховна робота\Осінь\Arbres_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38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sz="half" idx="2"/>
          </p:nvPr>
        </p:nvSpPr>
        <p:spPr>
          <a:xfrm>
            <a:off x="914400" y="4869160"/>
            <a:ext cx="7315200" cy="1800200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 smtClean="0">
                <a:solidFill>
                  <a:schemeClr val="accent1"/>
                </a:solidFill>
              </a:rPr>
              <a:t>Золота красуня – осінь – чарівниця!</a:t>
            </a:r>
          </a:p>
          <a:p>
            <a:pPr algn="ctr"/>
            <a:r>
              <a:rPr lang="uk-UA" sz="2000" b="1" dirty="0" smtClean="0">
                <a:solidFill>
                  <a:schemeClr val="accent1"/>
                </a:solidFill>
              </a:rPr>
              <a:t>По землі ступає, золотом іскриться.</a:t>
            </a:r>
          </a:p>
          <a:p>
            <a:pPr algn="ctr"/>
            <a:r>
              <a:rPr lang="uk-UA" sz="2000" b="1" dirty="0" smtClean="0">
                <a:solidFill>
                  <a:schemeClr val="accent1"/>
                </a:solidFill>
              </a:rPr>
              <a:t>В жовте і червоне листячко фарбує,</a:t>
            </a:r>
          </a:p>
          <a:p>
            <a:pPr algn="ctr"/>
            <a:r>
              <a:rPr lang="uk-UA" sz="2000" b="1" dirty="0" smtClean="0">
                <a:solidFill>
                  <a:schemeClr val="accent1"/>
                </a:solidFill>
              </a:rPr>
              <a:t>І картинки дивні, чарівні малює</a:t>
            </a:r>
            <a:endParaRPr lang="uk-UA" sz="2000" b="1" dirty="0">
              <a:solidFill>
                <a:schemeClr val="accent1"/>
              </a:solidFill>
            </a:endParaRPr>
          </a:p>
        </p:txBody>
      </p:sp>
      <p:pic>
        <p:nvPicPr>
          <p:cNvPr id="5" name="Місце для зображення 4" descr="1 (12).jpg"/>
          <p:cNvPicPr>
            <a:picLocks noGrp="1" noChangeAspect="1"/>
          </p:cNvPicPr>
          <p:nvPr>
            <p:ph type="pic" idx="1"/>
          </p:nvPr>
        </p:nvPicPr>
        <p:blipFill>
          <a:blip r:embed="rId2" cstate="email"/>
          <a:srcRect t="15254" b="15254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586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Пісня 'Осінь,осінь по землі крокує'.mp4">
            <a:hlinkClick r:id="" action="ppaction://media"/>
          </p:cNvPr>
          <p:cNvPicPr>
            <a:picLocks noGrp="1" noChangeAspect="1"/>
          </p:cNvPicPr>
          <p:nvPr>
            <p:ph sz="quarter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57258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Пісня 'Осінь,осінь по землі крокує'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504" y="116632"/>
            <a:ext cx="8928992" cy="6552728"/>
          </a:xfrm>
          <a:prstGeom prst="rect">
            <a:avLst/>
          </a:prstGeom>
        </p:spPr>
      </p:pic>
      <p:pic>
        <p:nvPicPr>
          <p:cNvPr id="4" name="Picture 2" descr="D:\ТЕЛЕФОН\Красивое фото\Осінь\62197203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ліс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7" descr="Autumn along the Potomac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169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67544" y="260648"/>
            <a:ext cx="4392488" cy="2232248"/>
          </a:xfrm>
        </p:spPr>
        <p:txBody>
          <a:bodyPr/>
          <a:lstStyle/>
          <a:p>
            <a:r>
              <a:rPr lang="uk-UA" dirty="0" smtClean="0"/>
              <a:t>Кружляє лист осінній,</a:t>
            </a:r>
          </a:p>
          <a:p>
            <a:r>
              <a:rPr lang="uk-UA" dirty="0" smtClean="0"/>
              <a:t>В природі карнавал.</a:t>
            </a:r>
          </a:p>
          <a:p>
            <a:r>
              <a:rPr lang="uk-UA" dirty="0" smtClean="0"/>
              <a:t>І ми запрошуємо всіх </a:t>
            </a:r>
          </a:p>
          <a:p>
            <a:r>
              <a:rPr lang="uk-UA" dirty="0" smtClean="0"/>
              <a:t>На наш осінній бал</a:t>
            </a:r>
            <a:endParaRPr lang="uk-UA" dirty="0"/>
          </a:p>
        </p:txBody>
      </p:sp>
      <p:pic>
        <p:nvPicPr>
          <p:cNvPr id="7" name="Picture 2" descr="D:\ВАЛЯ\виховна робота\Осінь\Arbres_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4830" y="2924944"/>
            <a:ext cx="3733800" cy="2800350"/>
          </a:xfrm>
          <a:prstGeom prst="rect">
            <a:avLst/>
          </a:prstGeom>
          <a:noFill/>
        </p:spPr>
      </p:pic>
      <p:pic>
        <p:nvPicPr>
          <p:cNvPr id="9" name="Рисунок 3" descr="1 (25)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76056" y="836712"/>
            <a:ext cx="305571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F:\АНЖЕЛА\КАРТИНКИ\ОБОИ_фотосток\осень\Wallpapers. Golden Autumn 1\img 098 - копия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140968"/>
            <a:ext cx="5112568" cy="3528392"/>
          </a:xfrm>
          <a:prstGeom prst="roundRect">
            <a:avLst/>
          </a:prstGeom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86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/>
          </a:bodyPr>
          <a:lstStyle/>
          <a:p>
            <a:r>
              <a:rPr lang="uk-UA" sz="3600" b="1" u="sng" dirty="0" err="1" smtClean="0">
                <a:solidFill>
                  <a:srgbClr val="FFC000"/>
                </a:solidFill>
              </a:rPr>
              <a:t>Осене</a:t>
            </a:r>
            <a:r>
              <a:rPr lang="uk-UA" sz="3600" b="1" u="sng" dirty="0" smtClean="0">
                <a:solidFill>
                  <a:srgbClr val="FFC000"/>
                </a:solidFill>
              </a:rPr>
              <a:t>! </a:t>
            </a:r>
            <a:r>
              <a:rPr lang="uk-UA" sz="3600" b="1" u="sng" dirty="0" err="1" smtClean="0">
                <a:solidFill>
                  <a:srgbClr val="FFC000"/>
                </a:solidFill>
              </a:rPr>
              <a:t>Осене</a:t>
            </a:r>
            <a:r>
              <a:rPr lang="uk-UA" sz="3600" b="1" u="sng" dirty="0" smtClean="0">
                <a:solidFill>
                  <a:srgbClr val="FFC000"/>
                </a:solidFill>
              </a:rPr>
              <a:t>! В гості тебе просимо!</a:t>
            </a:r>
            <a:endParaRPr lang="uk-UA" sz="3600" b="1" u="sng" dirty="0">
              <a:solidFill>
                <a:srgbClr val="FFC000"/>
              </a:solidFill>
            </a:endParaRPr>
          </a:p>
        </p:txBody>
      </p:sp>
      <p:pic>
        <p:nvPicPr>
          <p:cNvPr id="4" name="Picture 2" descr="F:\АНЖЕЛА\КАРТИНКИ\ОБОИ_фотосток\осень\Wallpapers. Golden Autumn 1\img 021 - копия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784976" cy="5760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43088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3050"/>
            <a:ext cx="5472608" cy="63567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800" b="1" i="1" dirty="0" smtClean="0">
                <a:solidFill>
                  <a:srgbClr val="0070C0"/>
                </a:solidFill>
              </a:rPr>
              <a:t>Загадки:</a:t>
            </a:r>
            <a:endParaRPr lang="uk-UA" sz="4800" b="1" i="1" dirty="0">
              <a:solidFill>
                <a:srgbClr val="0070C0"/>
              </a:solidFill>
            </a:endParaRP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467544" y="1484784"/>
            <a:ext cx="6264696" cy="1656184"/>
          </a:xfrm>
        </p:spPr>
        <p:txBody>
          <a:bodyPr>
            <a:noAutofit/>
          </a:bodyPr>
          <a:lstStyle/>
          <a:p>
            <a:r>
              <a:rPr lang="uk-UA" sz="3600" b="1" dirty="0" smtClean="0"/>
              <a:t>Сидить дівка в коморі,</a:t>
            </a:r>
          </a:p>
          <a:p>
            <a:r>
              <a:rPr lang="uk-UA" sz="3600" b="1" dirty="0" smtClean="0"/>
              <a:t>А коса її надворі</a:t>
            </a:r>
            <a:endParaRPr lang="uk-UA" sz="3600" b="1" dirty="0"/>
          </a:p>
        </p:txBody>
      </p:sp>
      <p:pic>
        <p:nvPicPr>
          <p:cNvPr id="5" name="Picture 2" descr="C:\Users\Анжела\Desktop\Новая папка\морковь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212976"/>
            <a:ext cx="6696744" cy="3312368"/>
          </a:xfrm>
          <a:prstGeom prst="round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03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6696744" cy="2276872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00B050"/>
                </a:solidFill>
              </a:rPr>
              <a:t>У зеленому береті</a:t>
            </a:r>
            <a:br>
              <a:rPr lang="uk-UA" sz="3600" b="1" dirty="0" smtClean="0">
                <a:solidFill>
                  <a:srgbClr val="00B050"/>
                </a:solidFill>
              </a:rPr>
            </a:br>
            <a:r>
              <a:rPr lang="uk-UA" sz="3600" b="1" dirty="0" smtClean="0">
                <a:solidFill>
                  <a:srgbClr val="00B050"/>
                </a:solidFill>
              </a:rPr>
              <a:t>у червоному кашкеті</a:t>
            </a:r>
            <a:br>
              <a:rPr lang="uk-UA" sz="3600" b="1" dirty="0" smtClean="0">
                <a:solidFill>
                  <a:srgbClr val="00B050"/>
                </a:solidFill>
              </a:rPr>
            </a:br>
            <a:r>
              <a:rPr lang="uk-UA" sz="3600" b="1" dirty="0" smtClean="0">
                <a:solidFill>
                  <a:srgbClr val="00B050"/>
                </a:solidFill>
              </a:rPr>
              <a:t>як лукавий командир</a:t>
            </a:r>
            <a:br>
              <a:rPr lang="uk-UA" sz="3600" b="1" dirty="0" smtClean="0">
                <a:solidFill>
                  <a:srgbClr val="00B050"/>
                </a:solidFill>
              </a:rPr>
            </a:br>
            <a:r>
              <a:rPr lang="uk-UA" sz="3600" b="1" dirty="0" smtClean="0">
                <a:solidFill>
                  <a:srgbClr val="00B050"/>
                </a:solidFill>
              </a:rPr>
              <a:t>Хто це? Звісно …</a:t>
            </a:r>
            <a:endParaRPr lang="uk-UA" sz="3600" b="1" dirty="0">
              <a:solidFill>
                <a:srgbClr val="00B050"/>
              </a:solidFill>
            </a:endParaRPr>
          </a:p>
        </p:txBody>
      </p:sp>
      <p:pic>
        <p:nvPicPr>
          <p:cNvPr id="4" name="Picture 2" descr="C:\Users\Анжела\Desktop\Новая папка\помидор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314772"/>
            <a:ext cx="7772400" cy="3922539"/>
          </a:xfrm>
          <a:prstGeom prst="round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56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81" name="Picture 1" descr="F2631BCB"/>
          <p:cNvPicPr>
            <a:picLocks noChangeAspect="1" noChangeArrowheads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899592" y="908720"/>
            <a:ext cx="6912768" cy="5184576"/>
          </a:xfrm>
          <a:prstGeom prst="rect">
            <a:avLst/>
          </a:prstGeom>
          <a:noFill/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864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76672"/>
            <a:ext cx="7772400" cy="144016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Сидить </a:t>
            </a:r>
            <a:r>
              <a:rPr lang="uk-UA" b="1" dirty="0" err="1" smtClean="0">
                <a:solidFill>
                  <a:srgbClr val="0070C0"/>
                </a:solidFill>
              </a:rPr>
              <a:t>Марушка</a:t>
            </a:r>
            <a:r>
              <a:rPr lang="uk-UA" b="1" dirty="0" smtClean="0">
                <a:solidFill>
                  <a:srgbClr val="0070C0"/>
                </a:solidFill>
              </a:rPr>
              <a:t> в семи кожушках</a:t>
            </a:r>
            <a:br>
              <a:rPr lang="uk-UA" b="1" dirty="0" smtClean="0">
                <a:solidFill>
                  <a:srgbClr val="0070C0"/>
                </a:solidFill>
              </a:rPr>
            </a:br>
            <a:r>
              <a:rPr lang="uk-UA" b="1" dirty="0" smtClean="0">
                <a:solidFill>
                  <a:srgbClr val="0070C0"/>
                </a:solidFill>
              </a:rPr>
              <a:t>хто її роздягає, той сльози проливає.</a:t>
            </a:r>
            <a:endParaRPr lang="uk-UA" b="1" dirty="0">
              <a:solidFill>
                <a:srgbClr val="0070C0"/>
              </a:solidFill>
            </a:endParaRPr>
          </a:p>
        </p:txBody>
      </p:sp>
      <p:pic>
        <p:nvPicPr>
          <p:cNvPr id="4" name="Picture 2" descr="C:\Users\Анжела\Desktop\Новая папка\лук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8276456" cy="3312368"/>
          </a:xfrm>
          <a:prstGeom prst="round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667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64219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Сидить баба на грядках,</a:t>
            </a:r>
            <a:br>
              <a:rPr lang="uk-UA" b="1" dirty="0" smtClean="0">
                <a:solidFill>
                  <a:srgbClr val="00B050"/>
                </a:solidFill>
              </a:rPr>
            </a:br>
            <a:r>
              <a:rPr lang="uk-UA" b="1" dirty="0" smtClean="0">
                <a:solidFill>
                  <a:srgbClr val="00B050"/>
                </a:solidFill>
              </a:rPr>
              <a:t>вся закутана в хустках</a:t>
            </a:r>
            <a:endParaRPr lang="uk-UA" b="1" dirty="0">
              <a:solidFill>
                <a:srgbClr val="00B050"/>
              </a:solidFill>
            </a:endParaRPr>
          </a:p>
        </p:txBody>
      </p:sp>
      <p:pic>
        <p:nvPicPr>
          <p:cNvPr id="4" name="Picture 2" descr="C:\Users\Анжела\Desktop\Новая папка\капуста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8204448" cy="4248472"/>
          </a:xfrm>
          <a:prstGeom prst="round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651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sz="half" idx="2"/>
          </p:nvPr>
        </p:nvSpPr>
        <p:spPr>
          <a:xfrm>
            <a:off x="914400" y="4941168"/>
            <a:ext cx="7315200" cy="1190457"/>
          </a:xfrm>
        </p:spPr>
        <p:txBody>
          <a:bodyPr>
            <a:noAutofit/>
          </a:bodyPr>
          <a:lstStyle/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Між листочків зелененький .</a:t>
            </a:r>
          </a:p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Як маленький солоденький.</a:t>
            </a:r>
          </a:p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Перестигне – як дідок</a:t>
            </a:r>
          </a:p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Хто ж це , діти?</a:t>
            </a:r>
            <a:endParaRPr lang="uk-UA" sz="2400" b="1" dirty="0">
              <a:solidFill>
                <a:srgbClr val="7030A0"/>
              </a:solidFill>
            </a:endParaRPr>
          </a:p>
        </p:txBody>
      </p:sp>
      <p:pic>
        <p:nvPicPr>
          <p:cNvPr id="5" name="Picture 2" descr="D:\ВАЛЯ\виховна робота\Осінь\cucumber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33824" b="33824"/>
          <a:stretch>
            <a:fillRect/>
          </a:stretch>
        </p:blipFill>
        <p:spPr bwMode="auto">
          <a:xfrm>
            <a:off x="179512" y="476672"/>
            <a:ext cx="6624737" cy="4104456"/>
          </a:xfrm>
          <a:prstGeom prst="rect">
            <a:avLst/>
          </a:prstGeom>
          <a:noFill/>
        </p:spPr>
      </p:pic>
      <p:pic>
        <p:nvPicPr>
          <p:cNvPr id="6" name="Picture 2" descr="D:\ТЕЛЕФОН\Красивое фото\Осінь\1245923196_molodoj-ogurec.jpg"/>
          <p:cNvPicPr>
            <a:picLocks noChangeAspect="1" noChangeArrowheads="1"/>
          </p:cNvPicPr>
          <p:nvPr/>
        </p:nvPicPr>
        <p:blipFill>
          <a:blip r:embed="rId3">
            <a:lum/>
          </a:blip>
          <a:srcRect l="12622" t="2500" r="10921" b="14999"/>
          <a:stretch>
            <a:fillRect/>
          </a:stretch>
        </p:blipFill>
        <p:spPr bwMode="auto">
          <a:xfrm>
            <a:off x="6300192" y="1268760"/>
            <a:ext cx="2500298" cy="3357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484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0" y="2060848"/>
            <a:ext cx="3995936" cy="5069160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/>
              <a:t>Дозріває горобина,</a:t>
            </a:r>
          </a:p>
          <a:p>
            <a:pPr algn="ctr"/>
            <a:r>
              <a:rPr lang="uk-UA" sz="2800" b="1" dirty="0" smtClean="0"/>
              <a:t>І калина вже рясна</a:t>
            </a:r>
          </a:p>
          <a:p>
            <a:pPr algn="ctr"/>
            <a:r>
              <a:rPr lang="uk-UA" sz="2800" b="1" dirty="0" smtClean="0"/>
              <a:t>Перший лист обпадає,</a:t>
            </a:r>
          </a:p>
          <a:p>
            <a:pPr algn="ctr"/>
            <a:r>
              <a:rPr lang="uk-UA" sz="2800" b="1" dirty="0" smtClean="0"/>
              <a:t>Коли це буває?</a:t>
            </a:r>
            <a:endParaRPr lang="uk-UA" sz="2800" b="1" dirty="0"/>
          </a:p>
        </p:txBody>
      </p:sp>
      <p:pic>
        <p:nvPicPr>
          <p:cNvPr id="5" name="Picture 2" descr="DA9F97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lum contrast="40000"/>
          </a:blip>
          <a:srcRect l="1923" t="15582" r="3366" b="13185"/>
          <a:stretch>
            <a:fillRect/>
          </a:stretch>
        </p:blipFill>
        <p:spPr bwMode="auto">
          <a:xfrm>
            <a:off x="3952885" y="188640"/>
            <a:ext cx="4795579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062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sz="half" idx="2"/>
          </p:nvPr>
        </p:nvSpPr>
        <p:spPr>
          <a:xfrm>
            <a:off x="827584" y="4913784"/>
            <a:ext cx="6897960" cy="1467544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</a:rPr>
              <a:t>Груші, яблука зірвали, у комору заховали.</a:t>
            </a:r>
          </a:p>
          <a:p>
            <a:pPr algn="ctr"/>
            <a:r>
              <a:rPr lang="uk-UA" sz="2000" b="1" dirty="0" smtClean="0">
                <a:solidFill>
                  <a:srgbClr val="002060"/>
                </a:solidFill>
              </a:rPr>
              <a:t>Проситься гарбуз до хати, щоб під ліжком зимувати.</a:t>
            </a:r>
          </a:p>
          <a:p>
            <a:pPr algn="ctr"/>
            <a:r>
              <a:rPr lang="uk-UA" sz="2000" b="1" dirty="0" smtClean="0">
                <a:solidFill>
                  <a:srgbClr val="002060"/>
                </a:solidFill>
              </a:rPr>
              <a:t>В лісі виросли опеньки – довгоногі і тоненькі.</a:t>
            </a:r>
          </a:p>
          <a:p>
            <a:pPr algn="ctr"/>
            <a:r>
              <a:rPr lang="uk-UA" sz="2000" b="1" dirty="0" smtClean="0">
                <a:solidFill>
                  <a:srgbClr val="002060"/>
                </a:solidFill>
              </a:rPr>
              <a:t>На деревах листя жовкне, в двері </a:t>
            </a:r>
            <a:r>
              <a:rPr lang="uk-UA" sz="2000" b="1" dirty="0" err="1" smtClean="0">
                <a:solidFill>
                  <a:srgbClr val="002060"/>
                </a:solidFill>
              </a:rPr>
              <a:t>стука</a:t>
            </a:r>
            <a:r>
              <a:rPr lang="uk-UA" sz="2000" b="1" dirty="0" smtClean="0">
                <a:solidFill>
                  <a:srgbClr val="002060"/>
                </a:solidFill>
              </a:rPr>
              <a:t> місяць….</a:t>
            </a:r>
            <a:endParaRPr lang="uk-UA" sz="2000" b="1" dirty="0">
              <a:solidFill>
                <a:srgbClr val="002060"/>
              </a:solidFill>
            </a:endParaRPr>
          </a:p>
        </p:txBody>
      </p:sp>
      <p:pic>
        <p:nvPicPr>
          <p:cNvPr id="5" name="Місце для зображення 4" descr="Osin7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3387" b="23387"/>
          <a:stretch>
            <a:fillRect/>
          </a:stretch>
        </p:blipFill>
        <p:spPr>
          <a:xfrm>
            <a:off x="142127" y="260649"/>
            <a:ext cx="8822361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0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2492896"/>
            <a:ext cx="3888432" cy="2592288"/>
          </a:xfrm>
        </p:spPr>
        <p:txBody>
          <a:bodyPr>
            <a:noAutofit/>
          </a:bodyPr>
          <a:lstStyle/>
          <a:p>
            <a:r>
              <a:rPr lang="uk-UA" sz="2400" b="1" i="1" dirty="0" smtClean="0"/>
              <a:t>Вітер плаче, вітер виє.</a:t>
            </a:r>
            <a:br>
              <a:rPr lang="uk-UA" sz="2400" b="1" i="1" dirty="0" smtClean="0"/>
            </a:br>
            <a:r>
              <a:rPr lang="uk-UA" sz="2400" b="1" i="1" dirty="0" smtClean="0"/>
              <a:t>Дощик осінній дрібно сіє.</a:t>
            </a:r>
            <a:br>
              <a:rPr lang="uk-UA" sz="2400" b="1" i="1" dirty="0" smtClean="0"/>
            </a:br>
            <a:r>
              <a:rPr lang="uk-UA" sz="2400" b="1" i="1" dirty="0" smtClean="0"/>
              <a:t>І ніде не видно пташки,</a:t>
            </a:r>
            <a:br>
              <a:rPr lang="uk-UA" sz="2400" b="1" i="1" dirty="0" smtClean="0"/>
            </a:br>
            <a:r>
              <a:rPr lang="uk-UA" sz="2400" b="1" i="1" dirty="0" smtClean="0"/>
              <a:t>ані бджілки, ні мурашки.</a:t>
            </a:r>
            <a:br>
              <a:rPr lang="uk-UA" sz="2400" b="1" i="1" dirty="0" smtClean="0"/>
            </a:br>
            <a:r>
              <a:rPr lang="uk-UA" sz="2400" b="1" i="1" dirty="0" smtClean="0"/>
              <a:t>Вже </a:t>
            </a:r>
            <a:r>
              <a:rPr lang="uk-UA" sz="2400" b="1" i="1" dirty="0" err="1" smtClean="0"/>
              <a:t>зів</a:t>
            </a:r>
            <a:r>
              <a:rPr lang="uk-UA" sz="2400" b="1" i="1" dirty="0" err="1" smtClean="0">
                <a:latin typeface="Times New Roman"/>
                <a:cs typeface="Times New Roman"/>
              </a:rPr>
              <a:t>҆</a:t>
            </a:r>
            <a:r>
              <a:rPr lang="uk-UA" sz="2400" b="1" i="1" dirty="0" smtClean="0">
                <a:latin typeface="Times New Roman"/>
                <a:cs typeface="Times New Roman"/>
              </a:rPr>
              <a:t> </a:t>
            </a:r>
            <a:r>
              <a:rPr lang="uk-UA" sz="2400" b="1" i="1" dirty="0" smtClean="0"/>
              <a:t>яли гарні квіти,</a:t>
            </a:r>
            <a:br>
              <a:rPr lang="uk-UA" sz="2400" b="1" i="1" dirty="0" smtClean="0"/>
            </a:br>
            <a:r>
              <a:rPr lang="uk-UA" sz="2400" b="1" i="1" dirty="0" smtClean="0"/>
              <a:t>скрізь калюжі </a:t>
            </a:r>
            <a:r>
              <a:rPr lang="uk-UA" sz="2400" b="1" i="1" dirty="0" err="1" smtClean="0"/>
              <a:t>поналито</a:t>
            </a:r>
            <a:r>
              <a:rPr lang="uk-UA" sz="2400" b="1" i="1" dirty="0" smtClean="0"/>
              <a:t>.</a:t>
            </a:r>
            <a:br>
              <a:rPr lang="uk-UA" sz="2400" b="1" i="1" dirty="0" smtClean="0"/>
            </a:br>
            <a:r>
              <a:rPr lang="uk-UA" sz="2400" b="1" i="1" dirty="0" smtClean="0"/>
              <a:t>Голе поле, голий сад,</a:t>
            </a:r>
            <a:br>
              <a:rPr lang="uk-UA" sz="2400" b="1" i="1" dirty="0" smtClean="0"/>
            </a:br>
            <a:r>
              <a:rPr lang="uk-UA" sz="2400" b="1" i="1" dirty="0" smtClean="0"/>
              <a:t>бо надворі …</a:t>
            </a:r>
            <a:endParaRPr lang="uk-UA" sz="2400" b="1" i="1" dirty="0"/>
          </a:p>
        </p:txBody>
      </p:sp>
      <p:pic>
        <p:nvPicPr>
          <p:cNvPr id="4" name="Picture 2" descr="&amp;ZHcy;&amp;iecy;&amp;lcy;&amp;tcy;&amp;ycy;&amp;jcy; &amp;ocy;&amp;scy;&amp;iecy;&amp;ncy;&amp;ncy;&amp;icy;&amp;jcy; &amp;lcy;&amp;icy;&amp;scy;&amp;tcy;&amp;ocy;&amp;kcy;"/>
          <p:cNvPicPr>
            <a:picLocks noGrp="1" noChangeAspect="1" noChangeArrowheads="1" noCrop="1"/>
          </p:cNvPicPr>
          <p:nvPr>
            <p:ph sz="quarter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836712"/>
            <a:ext cx="4536504" cy="4824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518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11" descr="Image_18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107504" y="188641"/>
            <a:ext cx="8928992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8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69495_1280_1024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107504" y="116632"/>
            <a:ext cx="8928992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42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460979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9122966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171" name="Рисунок 4" descr="0_15c4e_358979e7_L.gif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Содержимое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571247509"/>
      </p:ext>
    </p:extLst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sz="half" idx="2"/>
          </p:nvPr>
        </p:nvSpPr>
        <p:spPr>
          <a:xfrm>
            <a:off x="1403648" y="4797152"/>
            <a:ext cx="5688632" cy="2060848"/>
          </a:xfrm>
        </p:spPr>
        <p:txBody>
          <a:bodyPr>
            <a:noAutofit/>
          </a:bodyPr>
          <a:lstStyle/>
          <a:p>
            <a:pPr algn="ctr"/>
            <a:r>
              <a:rPr lang="uk-UA" sz="1400" b="1" dirty="0" smtClean="0"/>
              <a:t>Дощику, </a:t>
            </a:r>
            <a:r>
              <a:rPr lang="uk-UA" sz="1400" b="1" dirty="0" err="1" smtClean="0"/>
              <a:t>дощику</a:t>
            </a:r>
            <a:r>
              <a:rPr lang="uk-UA" sz="1400" b="1" dirty="0" smtClean="0"/>
              <a:t>! Чом нас лякаєш?</a:t>
            </a:r>
          </a:p>
          <a:p>
            <a:pPr algn="ctr"/>
            <a:r>
              <a:rPr lang="uk-UA" sz="1400" b="1" dirty="0" smtClean="0"/>
              <a:t>І гуляти не пускаєш?</a:t>
            </a:r>
          </a:p>
          <a:p>
            <a:pPr algn="ctr"/>
            <a:r>
              <a:rPr lang="uk-UA" sz="1400" b="1" dirty="0" smtClean="0"/>
              <a:t>Парасолькою  новою</a:t>
            </a:r>
          </a:p>
          <a:p>
            <a:pPr algn="ctr"/>
            <a:r>
              <a:rPr lang="uk-UA" sz="1400" b="1" dirty="0" smtClean="0"/>
              <a:t>Я накриюсь з головою.</a:t>
            </a:r>
          </a:p>
          <a:p>
            <a:pPr algn="ctr"/>
            <a:r>
              <a:rPr lang="uk-UA" sz="1400" b="1" dirty="0" smtClean="0"/>
              <a:t>Чобітки високі взую</a:t>
            </a:r>
          </a:p>
          <a:p>
            <a:pPr algn="ctr"/>
            <a:r>
              <a:rPr lang="uk-UA" sz="1400" b="1" dirty="0" smtClean="0"/>
              <a:t>По калюжах потанцюю.</a:t>
            </a:r>
            <a:endParaRPr lang="uk-UA" sz="1400" b="1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8188" b="18188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7703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B2162C2"/>
          <p:cNvPicPr>
            <a:picLocks noChangeAspect="1" noChangeArrowheads="1"/>
          </p:cNvPicPr>
          <p:nvPr/>
        </p:nvPicPr>
        <p:blipFill>
          <a:blip r:embed="rId2"/>
          <a:srcRect l="4086" t="1027" r="2403" b="2226"/>
          <a:stretch>
            <a:fillRect/>
          </a:stretch>
        </p:blipFill>
        <p:spPr bwMode="auto">
          <a:xfrm>
            <a:off x="107504" y="0"/>
            <a:ext cx="8928992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1149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2529" name="Picture 1" descr="72F8230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l="5171" t="5385" r="7535" b="97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5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AECF84F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t="52226" r="50722"/>
          <a:stretch>
            <a:fillRect/>
          </a:stretch>
        </p:blipFill>
        <p:spPr bwMode="auto">
          <a:xfrm>
            <a:off x="1285852" y="285728"/>
            <a:ext cx="678661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4487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Білий гриб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1" y="332656"/>
            <a:ext cx="8640960" cy="60486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650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615950"/>
          </a:xfrm>
        </p:spPr>
        <p:txBody>
          <a:bodyPr>
            <a:normAutofit fontScale="90000"/>
          </a:bodyPr>
          <a:lstStyle/>
          <a:p>
            <a:r>
              <a:rPr lang="uk-UA" sz="3200" dirty="0"/>
              <a:t>Печериця</a:t>
            </a:r>
            <a:endParaRPr lang="ru-RU" sz="32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413"/>
            <a:ext cx="8229600" cy="5256212"/>
          </a:xfrm>
        </p:spPr>
        <p:txBody>
          <a:bodyPr/>
          <a:lstStyle/>
          <a:p>
            <a:pPr>
              <a:buFontTx/>
              <a:buNone/>
            </a:pPr>
            <a:endParaRPr lang="ru-RU"/>
          </a:p>
        </p:txBody>
      </p:sp>
      <p:pic>
        <p:nvPicPr>
          <p:cNvPr id="11268" name="Picture 4" descr="Печериця ру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268413"/>
            <a:ext cx="8280400" cy="5184775"/>
          </a:xfrm>
          <a:prstGeom prst="rect">
            <a:avLst/>
          </a:prstGeom>
          <a:noFill/>
        </p:spPr>
      </p:pic>
      <p:pic>
        <p:nvPicPr>
          <p:cNvPr id="7" name="Picture 4" descr="Печериця ру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6791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473075"/>
          </a:xfrm>
        </p:spPr>
        <p:txBody>
          <a:bodyPr>
            <a:normAutofit fontScale="90000"/>
          </a:bodyPr>
          <a:lstStyle/>
          <a:p>
            <a:r>
              <a:rPr lang="uk-UA" sz="4000" dirty="0"/>
              <a:t>Опеньки</a:t>
            </a:r>
            <a:endParaRPr lang="ru-RU" sz="4000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413"/>
            <a:ext cx="8229600" cy="4751387"/>
          </a:xfrm>
        </p:spPr>
        <p:txBody>
          <a:bodyPr/>
          <a:lstStyle/>
          <a:p>
            <a:pPr>
              <a:buFontTx/>
              <a:buNone/>
            </a:pPr>
            <a:endParaRPr lang="ru-RU"/>
          </a:p>
        </p:txBody>
      </p:sp>
      <p:pic>
        <p:nvPicPr>
          <p:cNvPr id="25604" name="Picture 4" descr="Опеньок справжні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6473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D:\ВАЛЯ\виховна робота\Осінь\Cantharellus_cibarius_1_bi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21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8856984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0055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96FFE6B0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 l="4808" t="30138" r="24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87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Ярмарок</a:t>
            </a:r>
            <a:endParaRPr lang="uk-UA" b="1" dirty="0"/>
          </a:p>
        </p:txBody>
      </p:sp>
      <p:pic>
        <p:nvPicPr>
          <p:cNvPr id="5" name="Місце для вмісту 4" descr="potatoes-01.jpg"/>
          <p:cNvPicPr>
            <a:picLocks noGrp="1" noChangeAspect="1"/>
          </p:cNvPicPr>
          <p:nvPr>
            <p:ph sz="quarter" idx="2"/>
          </p:nvPr>
        </p:nvPicPr>
        <p:blipFill>
          <a:blip r:embed="rId2" cstate="email"/>
          <a:stretch>
            <a:fillRect/>
          </a:stretch>
        </p:blipFill>
        <p:spPr>
          <a:xfrm>
            <a:off x="3352055" y="3624789"/>
            <a:ext cx="2808313" cy="2395929"/>
          </a:xfrm>
          <a:prstGeom prst="rect">
            <a:avLst/>
          </a:prstGeom>
        </p:spPr>
      </p:pic>
      <p:pic>
        <p:nvPicPr>
          <p:cNvPr id="6" name="Содержимое 4" descr="3.jpg"/>
          <p:cNvPicPr>
            <a:picLocks noGrp="1" noChangeAspect="1"/>
          </p:cNvPicPr>
          <p:nvPr>
            <p:ph sz="quarter"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95536" y="332656"/>
            <a:ext cx="2376264" cy="1944216"/>
          </a:xfrm>
        </p:spPr>
      </p:pic>
      <p:pic>
        <p:nvPicPr>
          <p:cNvPr id="7" name="Рисунок 6" descr="1277148022_kak_radikalno_i_bystro_poxudet_s_pomoshhyu_diet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319936" y="3501008"/>
            <a:ext cx="2664296" cy="2519710"/>
          </a:xfrm>
          <a:prstGeom prst="rect">
            <a:avLst/>
          </a:prstGeom>
        </p:spPr>
      </p:pic>
      <p:pic>
        <p:nvPicPr>
          <p:cNvPr id="8" name="Рисунок 7" descr="0282944320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51520" y="2727943"/>
            <a:ext cx="2664296" cy="2712934"/>
          </a:xfrm>
          <a:prstGeom prst="rect">
            <a:avLst/>
          </a:prstGeom>
        </p:spPr>
      </p:pic>
      <p:pic>
        <p:nvPicPr>
          <p:cNvPr id="9" name="Содержимое 3" descr="1 (3)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6320374" y="43830"/>
            <a:ext cx="2636846" cy="2586137"/>
          </a:xfrm>
          <a:prstGeom prst="rect">
            <a:avLst/>
          </a:prstGeom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908718"/>
            <a:ext cx="3384375" cy="282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654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06613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Осінь наша щедра, осінь наша мила</a:t>
            </a:r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4" name="Наша осінь щедра, наша осінь мила!...mp4">
            <a:hlinkClick r:id="" action="ppaction://media"/>
          </p:cNvPr>
          <p:cNvPicPr>
            <a:picLocks noGrp="1" noChangeAspect="1"/>
          </p:cNvPicPr>
          <p:nvPr>
            <p:ph sz="quarter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1519" y="1546275"/>
            <a:ext cx="8787705" cy="5310187"/>
          </a:xfrm>
        </p:spPr>
      </p:pic>
    </p:spTree>
    <p:extLst>
      <p:ext uri="{BB962C8B-B14F-4D97-AF65-F5344CB8AC3E}">
        <p14:creationId xmlns:p14="http://schemas.microsoft.com/office/powerpoint/2010/main" val="54254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ВАЛЯ\виховна робота\Осінь\hodytgarbuz_200110.gif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 l="7407" r="7407" b="2222"/>
          <a:stretch>
            <a:fillRect/>
          </a:stretch>
        </p:blipFill>
        <p:spPr bwMode="auto">
          <a:xfrm>
            <a:off x="1050226" y="214290"/>
            <a:ext cx="6572296" cy="6286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1371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1486" y="1412776"/>
            <a:ext cx="2228666" cy="2971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Анжела\Desktop\Новая папка\овощи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4984"/>
            <a:ext cx="2952328" cy="20882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enior-pomidor.com.ua/cont/pic/_000335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3425173">
            <a:off x="3977082" y="4716684"/>
            <a:ext cx="1697472" cy="16718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Анжела\Desktop\Новая папка\лук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923" y="4109780"/>
            <a:ext cx="2724730" cy="2279335"/>
          </a:xfrm>
          <a:prstGeom prst="round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Анжела\Desktop\Новая папка\тыква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2" y="3284984"/>
            <a:ext cx="3232745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Анжела\Desktop\Новая папка\капуста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128" y="432049"/>
            <a:ext cx="2880320" cy="28529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87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ВАЛЯ\виховна робота\Осінь\hodyt_harbuz_po_horodu_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 r="2586" b="3448"/>
          <a:stretch>
            <a:fillRect/>
          </a:stretch>
        </p:blipFill>
        <p:spPr bwMode="auto">
          <a:xfrm>
            <a:off x="357157" y="285727"/>
            <a:ext cx="8072495" cy="6000793"/>
          </a:xfrm>
          <a:prstGeom prst="rect">
            <a:avLst/>
          </a:prstGeom>
          <a:noFill/>
        </p:spPr>
      </p:pic>
      <p:pic>
        <p:nvPicPr>
          <p:cNvPr id="3" name="Picture 2" descr="D:\ТЕЛЕФОН\Красивое фото\Осінь\090fc93e8b038acedcc119dadec073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12" y="332656"/>
            <a:ext cx="8712968" cy="6192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113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2"/>
          <p:cNvSpPr>
            <a:spLocks noGrp="1"/>
          </p:cNvSpPr>
          <p:nvPr>
            <p:ph sz="quarter" idx="1"/>
          </p:nvPr>
        </p:nvSpPr>
        <p:spPr>
          <a:xfrm>
            <a:off x="214313" y="142875"/>
            <a:ext cx="8429625" cy="6500813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Ой, є в лісі калина.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Там стояла дівчина.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Калину ламала.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Голівку квітчала.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Діти водять хоровод «Ой, єсть в лісі калина».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Ой, єсть в лісі калина,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Ой, єсть в лісі калина,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Калина, </a:t>
            </a:r>
            <a:r>
              <a:rPr lang="uk-UA" sz="1800" dirty="0" err="1" smtClean="0">
                <a:solidFill>
                  <a:srgbClr val="0070C0"/>
                </a:solidFill>
              </a:rPr>
              <a:t>калина</a:t>
            </a:r>
            <a:r>
              <a:rPr lang="uk-UA" sz="1800" dirty="0" smtClean="0">
                <a:solidFill>
                  <a:srgbClr val="0070C0"/>
                </a:solidFill>
              </a:rPr>
              <a:t>,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Комарики, </a:t>
            </a:r>
            <a:r>
              <a:rPr lang="uk-UA" sz="1800" dirty="0" err="1" smtClean="0">
                <a:solidFill>
                  <a:srgbClr val="0070C0"/>
                </a:solidFill>
              </a:rPr>
              <a:t>дзюбрики</a:t>
            </a:r>
            <a:r>
              <a:rPr lang="uk-UA" sz="1800" dirty="0" smtClean="0">
                <a:solidFill>
                  <a:srgbClr val="0070C0"/>
                </a:solidFill>
              </a:rPr>
              <a:t>, калина.      2 рази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Там стояла дівчина,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Там стояла дівчина,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Дівчина, </a:t>
            </a:r>
            <a:r>
              <a:rPr lang="uk-UA" sz="1800" dirty="0" err="1" smtClean="0">
                <a:solidFill>
                  <a:srgbClr val="0070C0"/>
                </a:solidFill>
              </a:rPr>
              <a:t>дівчина</a:t>
            </a:r>
            <a:r>
              <a:rPr lang="uk-UA" sz="1800" dirty="0" smtClean="0">
                <a:solidFill>
                  <a:srgbClr val="0070C0"/>
                </a:solidFill>
              </a:rPr>
              <a:t>,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Комарики, </a:t>
            </a:r>
            <a:r>
              <a:rPr lang="uk-UA" sz="1800" dirty="0" err="1" smtClean="0">
                <a:solidFill>
                  <a:srgbClr val="0070C0"/>
                </a:solidFill>
              </a:rPr>
              <a:t>дзюбрики</a:t>
            </a:r>
            <a:r>
              <a:rPr lang="uk-UA" sz="1800" dirty="0" smtClean="0">
                <a:solidFill>
                  <a:srgbClr val="0070C0"/>
                </a:solidFill>
              </a:rPr>
              <a:t>, дівчина.     2 рази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Цвіт калини ламала,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Цвіт калини ламала,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Ламала, </a:t>
            </a:r>
            <a:r>
              <a:rPr lang="uk-UA" sz="1800" dirty="0" err="1" smtClean="0">
                <a:solidFill>
                  <a:srgbClr val="0070C0"/>
                </a:solidFill>
              </a:rPr>
              <a:t>ламала</a:t>
            </a:r>
            <a:r>
              <a:rPr lang="uk-UA" sz="1800" dirty="0" smtClean="0">
                <a:solidFill>
                  <a:srgbClr val="0070C0"/>
                </a:solidFill>
              </a:rPr>
              <a:t>, 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Комарики, </a:t>
            </a:r>
            <a:r>
              <a:rPr lang="uk-UA" sz="1800" dirty="0" err="1" smtClean="0">
                <a:solidFill>
                  <a:srgbClr val="0070C0"/>
                </a:solidFill>
              </a:rPr>
              <a:t>дзюбрики</a:t>
            </a:r>
            <a:r>
              <a:rPr lang="uk-UA" sz="1800" dirty="0" smtClean="0">
                <a:solidFill>
                  <a:srgbClr val="0070C0"/>
                </a:solidFill>
              </a:rPr>
              <a:t>, ламала.     2 рази</a:t>
            </a:r>
            <a:endParaRPr lang="ru-RU" sz="1800" dirty="0" smtClean="0">
              <a:solidFill>
                <a:srgbClr val="0070C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ru-RU" dirty="0" smtClean="0"/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3500438" y="3500438"/>
            <a:ext cx="357187" cy="71437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авая фигурная скобка 4"/>
          <p:cNvSpPr/>
          <p:nvPr/>
        </p:nvSpPr>
        <p:spPr>
          <a:xfrm>
            <a:off x="3500438" y="4857750"/>
            <a:ext cx="357187" cy="71437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3500438" y="6215063"/>
            <a:ext cx="357187" cy="64293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15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796728"/>
            <a:ext cx="3214688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182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C31FCF2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 l="13702" r="7692" b="3253"/>
          <a:stretch>
            <a:fillRect/>
          </a:stretch>
        </p:blipFill>
        <p:spPr bwMode="auto">
          <a:xfrm>
            <a:off x="1357290" y="332656"/>
            <a:ext cx="6786610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3089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8195" name="Рисунок 10" descr="пшеничне поле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0"/>
            <a:ext cx="8496944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Содержимое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907492241"/>
      </p:ext>
    </p:extLst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F8A897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3528" y="620688"/>
            <a:ext cx="8064896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2390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ВАЛЯ\виховна робота\Осінь\jiuzhaigou-animal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8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ТЕЛЕФОН\Красивое фото\1\74f330d0923da0a8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7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D:\ТЕЛЕФОН\Красивое фото\Осінь\18743577_1203837012_autum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15369" cy="6286544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61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трога">
  <a:themeElements>
    <a:clrScheme name="Строга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трога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рога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354</TotalTime>
  <Words>763</Words>
  <Application>Microsoft Office PowerPoint</Application>
  <PresentationFormat>Екран (4:3)</PresentationFormat>
  <Paragraphs>117</Paragraphs>
  <Slides>49</Slides>
  <Notes>3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49</vt:i4>
      </vt:variant>
    </vt:vector>
  </HeadingPairs>
  <TitlesOfParts>
    <vt:vector size="50" baseType="lpstr">
      <vt:lpstr>Строга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Осінь - чарівниця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Осене! Осене! В гості тебе просимо!</vt:lpstr>
      <vt:lpstr>Загадки:</vt:lpstr>
      <vt:lpstr>У зеленому береті у червоному кашкеті як лукавий командир Хто це? Звісно …</vt:lpstr>
      <vt:lpstr>Презентація PowerPoint</vt:lpstr>
      <vt:lpstr>Сидить Марушка в семи кожушках хто її роздягає, той сльози проливає.</vt:lpstr>
      <vt:lpstr>Сидить баба на грядках, вся закутана в хустках</vt:lpstr>
      <vt:lpstr>Презентація PowerPoint</vt:lpstr>
      <vt:lpstr>Презентація PowerPoint</vt:lpstr>
      <vt:lpstr>Презентація PowerPoint</vt:lpstr>
      <vt:lpstr>Вітер плаче, вітер виє. Дощик осінній дрібно сіє. І ніде не видно пташки, ані бджілки, ні мурашки. Вже зів҆ яли гарні квіти, скрізь калюжі поналито. Голе поле, голий сад, бо надворі …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Печериця</vt:lpstr>
      <vt:lpstr>Опеньки</vt:lpstr>
      <vt:lpstr>Презентація PowerPoint</vt:lpstr>
      <vt:lpstr>Презентація PowerPoint</vt:lpstr>
      <vt:lpstr>Презентація PowerPoint</vt:lpstr>
      <vt:lpstr>Ярмарок</vt:lpstr>
      <vt:lpstr>Осінь наша щедра, осінь наша мила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home</cp:lastModifiedBy>
  <cp:revision>60</cp:revision>
  <dcterms:created xsi:type="dcterms:W3CDTF">2010-02-23T11:30:32Z</dcterms:created>
  <dcterms:modified xsi:type="dcterms:W3CDTF">2015-11-10T19:06:48Z</dcterms:modified>
</cp:coreProperties>
</file>