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8" r:id="rId4"/>
    <p:sldId id="376" r:id="rId5"/>
    <p:sldId id="261" r:id="rId6"/>
    <p:sldId id="259" r:id="rId7"/>
    <p:sldId id="265" r:id="rId8"/>
    <p:sldId id="378" r:id="rId9"/>
    <p:sldId id="263" r:id="rId10"/>
    <p:sldId id="264" r:id="rId11"/>
    <p:sldId id="380" r:id="rId12"/>
    <p:sldId id="333" r:id="rId13"/>
    <p:sldId id="312" r:id="rId14"/>
    <p:sldId id="381" r:id="rId15"/>
    <p:sldId id="334" r:id="rId16"/>
    <p:sldId id="335" r:id="rId17"/>
    <p:sldId id="337" r:id="rId18"/>
    <p:sldId id="338" r:id="rId19"/>
    <p:sldId id="336" r:id="rId20"/>
    <p:sldId id="339" r:id="rId21"/>
    <p:sldId id="385" r:id="rId22"/>
    <p:sldId id="269" r:id="rId23"/>
    <p:sldId id="276" r:id="rId24"/>
    <p:sldId id="277" r:id="rId25"/>
    <p:sldId id="278" r:id="rId26"/>
    <p:sldId id="279" r:id="rId27"/>
    <p:sldId id="280" r:id="rId28"/>
    <p:sldId id="387" r:id="rId29"/>
    <p:sldId id="351" r:id="rId30"/>
    <p:sldId id="352" r:id="rId31"/>
    <p:sldId id="353" r:id="rId32"/>
    <p:sldId id="354" r:id="rId33"/>
    <p:sldId id="356" r:id="rId34"/>
    <p:sldId id="388" r:id="rId35"/>
    <p:sldId id="359" r:id="rId36"/>
    <p:sldId id="358" r:id="rId37"/>
    <p:sldId id="360" r:id="rId38"/>
    <p:sldId id="390" r:id="rId39"/>
    <p:sldId id="293" r:id="rId40"/>
    <p:sldId id="294" r:id="rId41"/>
    <p:sldId id="363" r:id="rId42"/>
    <p:sldId id="296" r:id="rId43"/>
    <p:sldId id="297" r:id="rId44"/>
    <p:sldId id="371" r:id="rId45"/>
    <p:sldId id="364" r:id="rId46"/>
    <p:sldId id="365" r:id="rId47"/>
    <p:sldId id="366" r:id="rId48"/>
    <p:sldId id="367" r:id="rId49"/>
    <p:sldId id="368" r:id="rId50"/>
    <p:sldId id="369" r:id="rId51"/>
    <p:sldId id="313" r:id="rId52"/>
    <p:sldId id="374" r:id="rId53"/>
    <p:sldId id="375" r:id="rId5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BAE20-E4BE-45E6-B68B-FFADDC300B87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9E71A-19F3-403D-BF63-79EE3ED50EA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BABFA-A7DF-420B-A5C5-F142D99D523F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04A1B-CFC2-4CFA-9A3D-D2937D3F1BA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2276E-BA71-4513-81A3-8F90D7C9C9E4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DA259-212D-48C9-8129-3416BBCD8D7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474E5-8148-48DA-BA07-AED1E1D5B464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64519-A6D4-4FEA-905F-47537D4FDE6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2DF52-03E2-4EA1-9AD7-021776841872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1CAAED-6C49-4B8D-96DC-BCCA5DA81CD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75271-DFA0-4FA5-96EB-8EE96235F076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B2A03-CBF9-4B75-AE2E-0A1D527C786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FD1A7-F2A4-467D-8769-3106B5E09D7B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3B7A9-CCBB-4BA5-91B7-7002040EBFB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3C5CD-EC3A-408F-BA14-E724378577E4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84D73-0470-4E55-87C2-BACC187385CA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0E2A97-1268-49EC-B998-601BDA05A8BC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93961-575F-4FB0-9141-B330F7752A0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EE710-E3BA-4DC3-A985-EF29F283F5B2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17F72-C1C2-469B-B34C-791681E47AC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66EE6-656A-4229-B0C0-49EA6EA0578E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4A7FC-6251-468B-BE7F-D6AA564D74B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28839E-7A2E-4096-AF88-85F10EB39873}" type="datetimeFigureOut">
              <a:rPr lang="ru-RU"/>
              <a:pPr>
                <a:defRPr/>
              </a:pPr>
              <a:t>05.10.2022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96DB9D-1E20-4104-B902-F41B0013A0E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mors.in.ua/uploads/posts/2015-03/1426523246_26053746-3163-934x.jpg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082;&#1072;&#1074;&#1072;\molitvennaya-muzyka-bez-slov-milost-tvoya.mp3" TargetMode="External"/><Relationship Id="rId4" Type="http://schemas.openxmlformats.org/officeDocument/2006/relationships/image" Target="../media/image44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3314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0"/>
            <a:ext cx="9096375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0" b="1" dirty="0" err="1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cs typeface="+mn-cs"/>
              </a:rPr>
              <a:t>Запрошуємо</a:t>
            </a:r>
            <a:r>
              <a:rPr lang="ru-RU" sz="8000" b="1" dirty="0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cs typeface="+mn-cs"/>
              </a:rPr>
              <a:t> на </a:t>
            </a:r>
            <a:r>
              <a:rPr lang="ru-RU" sz="8000" b="1" dirty="0" err="1">
                <a:ln w="1905"/>
                <a:solidFill>
                  <a:srgbClr val="6633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  <a:cs typeface="+mn-cs"/>
              </a:rPr>
              <a:t>каву</a:t>
            </a:r>
            <a:endParaRPr lang="ru-RU" sz="8000" b="1" dirty="0">
              <a:ln w="1905"/>
              <a:solidFill>
                <a:srgbClr val="6633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4339" name="Picture 2" descr="Картинки по запросу картинки кофе"/>
          <p:cNvPicPr>
            <a:picLocks noChangeAspect="1" noChangeArrowheads="1"/>
          </p:cNvPicPr>
          <p:nvPr/>
        </p:nvPicPr>
        <p:blipFill>
          <a:blip r:embed="rId2"/>
          <a:srcRect l="6474" r="4843"/>
          <a:stretch>
            <a:fillRect/>
          </a:stretch>
        </p:blipFill>
        <p:spPr bwMode="auto">
          <a:xfrm>
            <a:off x="0" y="0"/>
            <a:ext cx="9786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Прямоугольник 4"/>
          <p:cNvSpPr>
            <a:spLocks noChangeArrowheads="1"/>
          </p:cNvSpPr>
          <p:nvPr/>
        </p:nvSpPr>
        <p:spPr bwMode="auto">
          <a:xfrm>
            <a:off x="0" y="500063"/>
            <a:ext cx="5643563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«…вона повинна бути чорною, як ніч, солодкою, як гріх, гарячою, як кохання і міцною, як дружба…»</a:t>
            </a:r>
            <a:endParaRPr lang="ru-RU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536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5363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 b="174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9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16387" name="Rectangle 6"/>
          <p:cNvSpPr>
            <a:spLocks noChangeArrowheads="1"/>
          </p:cNvSpPr>
          <p:nvPr/>
        </p:nvSpPr>
        <p:spPr bwMode="auto">
          <a:xfrm>
            <a:off x="1428750" y="1000125"/>
            <a:ext cx="471487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k-UA" sz="88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Історія кави</a:t>
            </a:r>
            <a:r>
              <a:rPr lang="uk-UA" sz="8800">
                <a:solidFill>
                  <a:srgbClr val="663300"/>
                </a:solidFill>
                <a:cs typeface="Times New Roman" pitchFamily="18" charset="0"/>
              </a:rPr>
              <a:t> </a:t>
            </a:r>
            <a:endParaRPr lang="uk-UA" sz="9600">
              <a:solidFill>
                <a:srgbClr val="663300"/>
              </a:solidFill>
            </a:endParaRPr>
          </a:p>
        </p:txBody>
      </p:sp>
      <p:sp>
        <p:nvSpPr>
          <p:cNvPr id="16388" name="Rectangle 7"/>
          <p:cNvSpPr>
            <a:spLocks noChangeArrowheads="1"/>
          </p:cNvSpPr>
          <p:nvPr/>
        </p:nvSpPr>
        <p:spPr bwMode="auto">
          <a:xfrm>
            <a:off x="0" y="16430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741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7411" name="Picture 2" descr="Картинки по запросу история кофе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688"/>
            <a:ext cx="9144000" cy="681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0"/>
            <a:ext cx="3857625" cy="40322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/>
            <a:r>
              <a:rPr lang="uk-UA"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Шейх Омар проводив дослідницьку роботу, знаходячи нові ліки. Кава допомагала від головного болю і розладу шлунку.</a:t>
            </a:r>
            <a:endParaRPr lang="uk-UA" sz="40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8435" name="Picture 2" descr="diplomatia"/>
          <p:cNvPicPr>
            <a:picLocks noChangeAspect="1" noChangeArrowheads="1"/>
          </p:cNvPicPr>
          <p:nvPr/>
        </p:nvPicPr>
        <p:blipFill>
          <a:blip r:embed="rId2"/>
          <a:srcRect l="3847" r="141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945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9459" name="Picture 2" descr="kald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643438" y="0"/>
            <a:ext cx="4500562" cy="30464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/>
            <a:r>
              <a:rPr lang="uk-UA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Пастух Калдим помітив, що кози, поївши плодів кавового дерева, стають бадьорішими. Він наслідував приклад кіз і відчував на собі той же дивний ефект. Калдим розповів усім про своє відкриття, таким чином давши початок історії кави.</a:t>
            </a:r>
            <a:endParaRPr lang="uk-UA" sz="32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9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23555" name="Rectangle 6"/>
          <p:cNvSpPr>
            <a:spLocks noChangeArrowheads="1"/>
          </p:cNvSpPr>
          <p:nvPr/>
        </p:nvSpPr>
        <p:spPr bwMode="auto">
          <a:xfrm>
            <a:off x="1428750" y="1000125"/>
            <a:ext cx="471487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k-UA" sz="88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Види кави</a:t>
            </a:r>
            <a:endParaRPr lang="uk-UA" sz="9600">
              <a:solidFill>
                <a:srgbClr val="663300"/>
              </a:solidFill>
            </a:endParaRPr>
          </a:p>
        </p:txBody>
      </p:sp>
      <p:sp>
        <p:nvSpPr>
          <p:cNvPr id="23556" name="Rectangle 7"/>
          <p:cNvSpPr>
            <a:spLocks noChangeArrowheads="1"/>
          </p:cNvSpPr>
          <p:nvPr/>
        </p:nvSpPr>
        <p:spPr bwMode="auto">
          <a:xfrm>
            <a:off x="0" y="16430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24579" name="Picture 2" descr="Картинки по запросу виды кофейных деревьев 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5663"/>
            <a:ext cx="9144000" cy="414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25602" name="Picture 2" descr="Картинки по запросу арабика и робуста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8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4714875"/>
            <a:ext cx="2286000" cy="64611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 err="1">
                <a:latin typeface="Times New Roman" pitchFamily="18" charset="0"/>
                <a:cs typeface="Times New Roman" pitchFamily="18" charset="0"/>
              </a:rPr>
              <a:t>Арабіка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0" y="4786313"/>
            <a:ext cx="2286000" cy="64611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 err="1">
                <a:latin typeface="Times New Roman" pitchFamily="18" charset="0"/>
                <a:cs typeface="Times New Roman" pitchFamily="18" charset="0"/>
              </a:rPr>
              <a:t>Робуста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43188" y="6211888"/>
            <a:ext cx="3500437" cy="64611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Порошкоподібна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43625" y="6211888"/>
            <a:ext cx="3071813" cy="64611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Гранульована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11888"/>
            <a:ext cx="2714625" cy="64611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Сублімована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9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37891" name="Rectangle 6"/>
          <p:cNvSpPr>
            <a:spLocks noChangeArrowheads="1"/>
          </p:cNvSpPr>
          <p:nvPr/>
        </p:nvSpPr>
        <p:spPr bwMode="auto">
          <a:xfrm>
            <a:off x="857250" y="1000125"/>
            <a:ext cx="664368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k-UA" sz="72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Ритуал під назвою кавова церемонія</a:t>
            </a:r>
            <a:endParaRPr lang="uk-UA" sz="8000">
              <a:solidFill>
                <a:srgbClr val="663300"/>
              </a:solidFill>
            </a:endParaRPr>
          </a:p>
        </p:txBody>
      </p:sp>
      <p:sp>
        <p:nvSpPr>
          <p:cNvPr id="37892" name="Rectangle 7"/>
          <p:cNvSpPr>
            <a:spLocks noChangeArrowheads="1"/>
          </p:cNvSpPr>
          <p:nvPr/>
        </p:nvSpPr>
        <p:spPr bwMode="auto">
          <a:xfrm>
            <a:off x="0" y="16430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3891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38915" name="Picture 2" descr="Картинки по запросу кофейный етике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3993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39939" name="Picture 2" descr="Картинки по запросу кав'ярня картин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2263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9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40963" name="Rectangle 6"/>
          <p:cNvSpPr>
            <a:spLocks noChangeArrowheads="1"/>
          </p:cNvSpPr>
          <p:nvPr/>
        </p:nvSpPr>
        <p:spPr bwMode="auto">
          <a:xfrm>
            <a:off x="714375" y="500063"/>
            <a:ext cx="664368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k-UA" sz="72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Тонкощі кавового етикету</a:t>
            </a:r>
            <a:endParaRPr lang="uk-UA" sz="8000">
              <a:solidFill>
                <a:srgbClr val="663300"/>
              </a:solidFill>
            </a:endParaRPr>
          </a:p>
        </p:txBody>
      </p:sp>
      <p:sp>
        <p:nvSpPr>
          <p:cNvPr id="40964" name="Rectangle 7"/>
          <p:cNvSpPr>
            <a:spLocks noChangeArrowheads="1"/>
          </p:cNvSpPr>
          <p:nvPr/>
        </p:nvSpPr>
        <p:spPr bwMode="auto">
          <a:xfrm>
            <a:off x="0" y="16430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419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41987" name="Picture 2" descr="Картинки по запросу бариста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"/>
            <a:ext cx="91344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4301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43011" name="Picture 2" descr="Картинки по запросу кофейный етике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Тонкощі кавового етикету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наливають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маленькі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кавові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чашечки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омішавши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каву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слід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залишати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ложку в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чашці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потрібно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покласти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блюдце;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прийнято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вмочати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напій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печиво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слід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каву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проковтнули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їжу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п'ють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гарячою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невеликими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ковтками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слід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манірно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відстовбурчувати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мізинець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просовувати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палець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вушко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ручки;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укор до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кави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немає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спеціальних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щипців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прийнято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брати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ложкою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, 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ого треба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взяти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рукою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опустити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чашку.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460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46083" name="Picture 2" descr="Картинки по запросу кава по схыдном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4710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47107" name="Picture 2" descr="Картинки по запросу кофе в арабский странах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1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48131" name="AutoShape 2" descr="Картинки по запросу кава по схыдн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48132" name="AutoShape 4" descr="Картинки по запросу кава по схыдн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48133" name="AutoShape 6" descr="Картинки по запросу кава по схыдн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48134" name="AutoShape 8" descr="Картинки по запросу кава по схыдн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48135" name="AutoShape 10" descr="Картинки по запросу кава по схыдн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48136" name="AutoShape 12" descr="Картинки по запросу кава по схыдн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pic>
        <p:nvPicPr>
          <p:cNvPr id="48137" name="Pictur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4950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9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62467" name="Rectangle 6"/>
          <p:cNvSpPr>
            <a:spLocks noChangeArrowheads="1"/>
          </p:cNvSpPr>
          <p:nvPr/>
        </p:nvSpPr>
        <p:spPr bwMode="auto">
          <a:xfrm>
            <a:off x="500063" y="285750"/>
            <a:ext cx="664368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k-UA" sz="72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Залежність кави від характеру </a:t>
            </a:r>
            <a:endParaRPr lang="uk-UA" sz="8000">
              <a:solidFill>
                <a:srgbClr val="663300"/>
              </a:solidFill>
            </a:endParaRPr>
          </a:p>
        </p:txBody>
      </p:sp>
      <p:sp>
        <p:nvSpPr>
          <p:cNvPr id="62468" name="Rectangle 7"/>
          <p:cNvSpPr>
            <a:spLocks noChangeArrowheads="1"/>
          </p:cNvSpPr>
          <p:nvPr/>
        </p:nvSpPr>
        <p:spPr bwMode="auto">
          <a:xfrm>
            <a:off x="0" y="16430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Мелена кава без цукру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1214438"/>
            <a:ext cx="7110413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5903913"/>
            <a:ext cx="9144000" cy="9540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indent="457200"/>
            <a:r>
              <a:rPr lang="uk-UA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вас сильний характер, ви не боїтеся відповідальності і не соромитеся своїх помилок.</a:t>
            </a:r>
            <a:endParaRPr lang="uk-UA" sz="36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7758113" cy="92868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Мелена кава з цукром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64515" name="Picture 2" descr="Картинки по запросу кофе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44550"/>
            <a:ext cx="9144000" cy="608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0" y="5657850"/>
            <a:ext cx="9144000" cy="12001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indent="457200" algn="just"/>
            <a:r>
              <a:rPr lang="uk-UA"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 довго приймаєте рішення, потребуєте підтримки, дуже часто готові пожертвувати своїми інтересами заради інших, проте іноді шкодуєте про це.</a:t>
            </a:r>
            <a:endParaRPr lang="uk-UA" sz="32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Кава з пінкою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5538" name="Picture 2" descr="Картинки по запросу кофе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428875"/>
            <a:ext cx="9161463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1357313"/>
            <a:ext cx="9144000" cy="13843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4572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У вас почуття переважають над розумом. Ви маєте добре серце і відкриту душу, а також цінуєте в людях чесність.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Кава з молоком та цукром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6562" name="Picture 2" descr="Картинки по запросу кофе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75" y="2800350"/>
            <a:ext cx="5072063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0" y="1143000"/>
            <a:ext cx="9144000" cy="15700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indent="457200" algn="just"/>
            <a:r>
              <a:rPr lang="uk-UA"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вас складний характер. Часто змінюється настрій, вам притаманна </a:t>
            </a:r>
            <a:r>
              <a:rPr lang="uk-UA" sz="3200">
                <a:solidFill>
                  <a:schemeClr val="tx1"/>
                </a:solidFill>
                <a:cs typeface="Times New Roman" pitchFamily="18" charset="0"/>
              </a:rPr>
              <a:t>«</a:t>
            </a:r>
            <a:r>
              <a:rPr lang="uk-UA"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подвійна бухгалтерія</a:t>
            </a:r>
            <a:r>
              <a:rPr lang="uk-UA" sz="3200">
                <a:solidFill>
                  <a:schemeClr val="tx1"/>
                </a:solidFill>
                <a:cs typeface="Times New Roman" pitchFamily="18" charset="0"/>
              </a:rPr>
              <a:t>»</a:t>
            </a:r>
            <a:r>
              <a:rPr lang="uk-UA"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ухваленні рішень.</a:t>
            </a:r>
            <a:endParaRPr lang="uk-UA" sz="40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2" descr="Картинки по запросу кофе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785813"/>
            <a:ext cx="5929312" cy="443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0" y="0"/>
            <a:ext cx="9144000" cy="76993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/>
            <a:r>
              <a:rPr lang="uk-UA" sz="4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Кава без кофеїну</a:t>
            </a:r>
            <a:endParaRPr lang="uk-UA" sz="54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5402263"/>
            <a:ext cx="9144000" cy="13843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indent="352425" algn="just"/>
            <a:r>
              <a:rPr lang="uk-UA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вас спокійний характер. Ви багато чим цікавитеся, однак ваші знання найчастіше не глибокі. Ви полюбляєте комфорт і не прагнете завойовувати нові вершини.</a:t>
            </a:r>
            <a:endParaRPr lang="uk-UA" sz="36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5400" b="1" dirty="0" smtClean="0">
                <a:latin typeface="Times New Roman" pitchFamily="18" charset="0"/>
                <a:cs typeface="Times New Roman" pitchFamily="18" charset="0"/>
              </a:rPr>
              <a:t>Розчинна кава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8610" name="Picture 2" descr="Картинки по запросу розчинна кав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9212263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0" y="5903913"/>
            <a:ext cx="9144000" cy="95408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indent="539750" algn="just"/>
            <a:r>
              <a:rPr lang="uk-UA"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 надаєте перевагу найкоротшому шляху до всього в житті і вважаєте себе успішною людиною.</a:t>
            </a:r>
            <a:endParaRPr lang="uk-UA" sz="36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9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72707" name="Rectangle 6"/>
          <p:cNvSpPr>
            <a:spLocks noChangeArrowheads="1"/>
          </p:cNvSpPr>
          <p:nvPr/>
        </p:nvSpPr>
        <p:spPr bwMode="auto">
          <a:xfrm>
            <a:off x="571500" y="285750"/>
            <a:ext cx="664368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k-UA" sz="72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Кава в житті знаменитих людей</a:t>
            </a:r>
            <a:endParaRPr lang="uk-UA" sz="8000">
              <a:solidFill>
                <a:srgbClr val="663300"/>
              </a:solidFill>
            </a:endParaRPr>
          </a:p>
        </p:txBody>
      </p:sp>
      <p:sp>
        <p:nvSpPr>
          <p:cNvPr id="72708" name="Rectangle 7"/>
          <p:cNvSpPr>
            <a:spLocks noChangeArrowheads="1"/>
          </p:cNvSpPr>
          <p:nvPr/>
        </p:nvSpPr>
        <p:spPr bwMode="auto">
          <a:xfrm>
            <a:off x="0" y="16430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071688"/>
          </a:xfr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Оноре де Бальзак обожнював каву і не лінувався обійти весь Париж в пошуках найбільш ароматного і смачного сорту. Великий романіст сказав про дію чарівного напою після чашечки кави: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«Все спалахує, думки тісняться, як батальйони великої армії на полі бою».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730" name="AutoShape 2" descr="Картинки по запросу Бальза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pic>
        <p:nvPicPr>
          <p:cNvPr id="73731" name="Picture 3" descr="E:\кава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2093913"/>
            <a:ext cx="7643812" cy="476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Йоганн Себастьян Бах написав «Кавову кантату» під номером 211.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75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74755" name="Picture 2" descr="Картинки по запросу бах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714500"/>
            <a:ext cx="77152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14313"/>
            <a:ext cx="8229600" cy="1928812"/>
          </a:xfr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Людвіг </a:t>
            </a:r>
            <a:r>
              <a:rPr lang="uk-UA" sz="4000" dirty="0" err="1" smtClean="0">
                <a:latin typeface="Times New Roman" pitchFamily="18" charset="0"/>
                <a:cs typeface="Times New Roman" pitchFamily="18" charset="0"/>
              </a:rPr>
              <a:t>ван</a:t>
            </a: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 Бетховен</a:t>
            </a:r>
            <a:br>
              <a:rPr lang="uk-UA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 варив каву завжди тільки з певної кількості кавових зерен - з 64.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5778" name="Picture 2" descr="Картинки по запросу бетхове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2397125"/>
            <a:ext cx="7929563" cy="446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0"/>
            <a:ext cx="8515350" cy="1714500"/>
          </a:xfr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Вольтерові приписують слова про те, що якщо кава - отрута, то виключно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повільнодіюча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, оскільки сам він помирає від неї більше півстоліття.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802" name="AutoShape 2" descr="Картинки по запросу вольте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pic>
        <p:nvPicPr>
          <p:cNvPr id="76803" name="Picture 4" descr="Картинки по запросу вольте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1714500"/>
            <a:ext cx="417671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857375"/>
          </a:xfr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Король Франції Людовік XV сам варив собі каву - він нікому не довіряв процес приготування ароматного напою, боявся бути отруєним.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8850" name="Picture 2" descr="Картинки по запросу Людовік X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1857375"/>
            <a:ext cx="7500937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9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898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80899" name="Rectangle 6"/>
          <p:cNvSpPr>
            <a:spLocks noChangeArrowheads="1"/>
          </p:cNvSpPr>
          <p:nvPr/>
        </p:nvSpPr>
        <p:spPr bwMode="auto">
          <a:xfrm>
            <a:off x="571500" y="285750"/>
            <a:ext cx="664368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k-UA" sz="72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«Кopi luwak» - кава з претензією</a:t>
            </a:r>
            <a:endParaRPr lang="uk-UA" sz="8000">
              <a:solidFill>
                <a:srgbClr val="663300"/>
              </a:solidFill>
            </a:endParaRPr>
          </a:p>
        </p:txBody>
      </p:sp>
      <p:sp>
        <p:nvSpPr>
          <p:cNvPr id="80900" name="Rectangle 7"/>
          <p:cNvSpPr>
            <a:spLocks noChangeArrowheads="1"/>
          </p:cNvSpPr>
          <p:nvPr/>
        </p:nvSpPr>
        <p:spPr bwMode="auto">
          <a:xfrm>
            <a:off x="0" y="16430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8192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81923" name="Picture 2" descr="Картинки по запросу копі люва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3050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8294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82947" name="Picture 2" descr="Картинки по запросу лювак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8397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83971" name="Picture 2" descr="Картинки по запросу копі люва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7" name="Picture 9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138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>
              <a:latin typeface="Calibri" pitchFamily="34" charset="0"/>
            </a:endParaRPr>
          </a:p>
        </p:txBody>
      </p:sp>
      <p:sp>
        <p:nvSpPr>
          <p:cNvPr id="91139" name="Rectangle 6"/>
          <p:cNvSpPr>
            <a:spLocks noChangeArrowheads="1"/>
          </p:cNvSpPr>
          <p:nvPr/>
        </p:nvSpPr>
        <p:spPr bwMode="auto">
          <a:xfrm>
            <a:off x="642938" y="571500"/>
            <a:ext cx="66436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k-UA" sz="7200" b="1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Цікаві факти про каву</a:t>
            </a:r>
            <a:endParaRPr lang="uk-UA" sz="8000">
              <a:solidFill>
                <a:srgbClr val="663300"/>
              </a:solidFill>
            </a:endParaRPr>
          </a:p>
        </p:txBody>
      </p:sp>
      <p:sp>
        <p:nvSpPr>
          <p:cNvPr id="91140" name="Rectangle 7"/>
          <p:cNvSpPr>
            <a:spLocks noChangeArrowheads="1"/>
          </p:cNvSpPr>
          <p:nvPr/>
        </p:nvSpPr>
        <p:spPr bwMode="auto">
          <a:xfrm>
            <a:off x="0" y="16430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9216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92163" name="Picture 2" descr="Картинки по запросу кавові ванни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931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93187" name="Picture 2" descr="Картинки по запросу кофе в арабский странах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9421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94211" name="Picture 2" descr="Картинки по запросу кофе и нефт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276225"/>
            <a:ext cx="6667500" cy="658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9523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95235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9625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96259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3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972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97283" name="AutoShape 2" descr="Картинки по запросу книга рецепт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alibri" pitchFamily="34" charset="0"/>
            </a:endParaRPr>
          </a:p>
        </p:txBody>
      </p:sp>
      <p:pic>
        <p:nvPicPr>
          <p:cNvPr id="97284" name="Picture 4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 b="10608"/>
          <a:stretch>
            <a:fillRect/>
          </a:stretch>
        </p:blipFill>
        <p:spPr bwMode="auto">
          <a:xfrm>
            <a:off x="0" y="0"/>
            <a:ext cx="8786813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9830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98307" name="Picture 2" descr="Картинки по запросу кофе и веб камера"/>
          <p:cNvPicPr>
            <a:picLocks noChangeAspect="1" noChangeArrowheads="1"/>
          </p:cNvPicPr>
          <p:nvPr/>
        </p:nvPicPr>
        <p:blipFill>
          <a:blip r:embed="rId2"/>
          <a:srcRect r="4517"/>
          <a:stretch>
            <a:fillRect/>
          </a:stretch>
        </p:blipFill>
        <p:spPr bwMode="auto">
          <a:xfrm>
            <a:off x="0" y="1285875"/>
            <a:ext cx="9523413" cy="307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993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99331" name="Рисунок 3" descr="14 цікавих фактів про каву, яких ви не знали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8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0035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00355" name="Picture 2" descr="Картинки по запросу кофейное дерев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0"/>
            <a:ext cx="8501062" cy="677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0137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01379" name="Picture 2" descr="Картинки по запросу кофе и спор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0"/>
            <a:ext cx="6929438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0240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02403" name="Picture 2" descr="Картинки по запросу кофе и ковбо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88" y="0"/>
            <a:ext cx="7000875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0342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03427" name="Picture 2" descr="Картинки по запросу кофе и дух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15714" name="Picture 2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63"/>
            <a:ext cx="9263063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molitvennaya-muzyka-bez-slov-milost-tvoya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/>
          <a:srcRect/>
          <a:stretch>
            <a:fillRect/>
          </a:stretch>
        </p:blipFill>
        <p:spPr>
          <a:xfrm>
            <a:off x="285750" y="6553200"/>
            <a:ext cx="304800" cy="304800"/>
          </a:xfr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2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1776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17763" name="Picture 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5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smtClean="0"/>
          </a:p>
        </p:txBody>
      </p:sp>
      <p:sp>
        <p:nvSpPr>
          <p:cNvPr id="1187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mtClean="0"/>
          </a:p>
        </p:txBody>
      </p:sp>
      <p:pic>
        <p:nvPicPr>
          <p:cNvPr id="11878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1938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85750" y="214313"/>
            <a:ext cx="6072188" cy="14700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4400" b="1" dirty="0">
                <a:solidFill>
                  <a:srgbClr val="6633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</a:t>
            </a:r>
            <a:r>
              <a:rPr lang="uk-UA" sz="4400" b="1" dirty="0" err="1">
                <a:solidFill>
                  <a:srgbClr val="6633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ехай</a:t>
            </a:r>
            <a:r>
              <a:rPr lang="uk-UA" sz="4400" b="1" dirty="0">
                <a:solidFill>
                  <a:srgbClr val="6633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чашечка кави </a:t>
            </a:r>
            <a:br>
              <a:rPr lang="uk-UA" sz="4400" b="1" dirty="0">
                <a:solidFill>
                  <a:srgbClr val="663300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uk-UA" sz="4400" b="1" dirty="0">
                <a:solidFill>
                  <a:srgbClr val="6633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зігріє твій день</a:t>
            </a:r>
            <a:endParaRPr lang="ru-RU" sz="4400" b="1" dirty="0">
              <a:solidFill>
                <a:srgbClr val="6633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1833</TotalTime>
  <Words>413</Words>
  <PresentationFormat>Екран (4:3)</PresentationFormat>
  <Paragraphs>42</Paragraphs>
  <Slides>53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Шаблон оформлення</vt:lpstr>
      </vt:variant>
      <vt:variant>
        <vt:i4>1</vt:i4>
      </vt:variant>
      <vt:variant>
        <vt:lpstr>Заголовки слайдів</vt:lpstr>
      </vt:variant>
      <vt:variant>
        <vt:i4>53</vt:i4>
      </vt:variant>
    </vt:vector>
  </HeadingPairs>
  <TitlesOfParts>
    <vt:vector size="57" baseType="lpstr">
      <vt:lpstr>Calibri</vt:lpstr>
      <vt:lpstr>Arial</vt:lpstr>
      <vt:lpstr>Times New Roman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Тонкощі кавового етикету</vt:lpstr>
      <vt:lpstr>Слайд 18</vt:lpstr>
      <vt:lpstr>Слайд 19</vt:lpstr>
      <vt:lpstr>Слайд 20</vt:lpstr>
      <vt:lpstr>Слайд 21</vt:lpstr>
      <vt:lpstr>Мелена кава без цукру</vt:lpstr>
      <vt:lpstr>Мелена кава з цукром</vt:lpstr>
      <vt:lpstr>Кава з пінкою</vt:lpstr>
      <vt:lpstr>Кава з молоком та цукром</vt:lpstr>
      <vt:lpstr>Слайд 26</vt:lpstr>
      <vt:lpstr>Розчинна кава</vt:lpstr>
      <vt:lpstr>Слайд 28</vt:lpstr>
      <vt:lpstr>Оноре де Бальзак обожнював каву і не лінувався обійти весь Париж в пошуках найбільш ароматного і смачного сорту. Великий романіст сказав про дію чарівного напою після чашечки кави: «Все спалахує, думки тісняться, як батальйони великої армії на полі бою». </vt:lpstr>
      <vt:lpstr>Йоганн Себастьян Бах написав «Кавову кантату» під номером 211.</vt:lpstr>
      <vt:lpstr> Людвіг ван Бетховен  варив каву завжди тільки з певної кількості кавових зерен - з 64. </vt:lpstr>
      <vt:lpstr>Вольтерові приписують слова про те, що якщо кава - отрута, то виключно повільнодіюча, оскільки сам він помирає від неї більше півстоліття. </vt:lpstr>
      <vt:lpstr>Король Франції Людовік XV сам варив собі каву - він нікому не довіряв процес приготування ароматного напою, боявся бути отруєним.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ролтип</dc:creator>
  <cp:lastModifiedBy>Марія</cp:lastModifiedBy>
  <cp:revision>182</cp:revision>
  <dcterms:created xsi:type="dcterms:W3CDTF">2017-02-14T11:08:24Z</dcterms:created>
  <dcterms:modified xsi:type="dcterms:W3CDTF">2022-10-05T17:00:58Z</dcterms:modified>
</cp:coreProperties>
</file>