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55"/>
  </p:notesMasterIdLst>
  <p:handoutMasterIdLst>
    <p:handoutMasterId r:id="rId56"/>
  </p:handoutMasterIdLst>
  <p:sldIdLst>
    <p:sldId id="378" r:id="rId2"/>
    <p:sldId id="256" r:id="rId3"/>
    <p:sldId id="347" r:id="rId4"/>
    <p:sldId id="304" r:id="rId5"/>
    <p:sldId id="258" r:id="rId6"/>
    <p:sldId id="351" r:id="rId7"/>
    <p:sldId id="371" r:id="rId8"/>
    <p:sldId id="296" r:id="rId9"/>
    <p:sldId id="328" r:id="rId10"/>
    <p:sldId id="283" r:id="rId11"/>
    <p:sldId id="368" r:id="rId12"/>
    <p:sldId id="369" r:id="rId13"/>
    <p:sldId id="370" r:id="rId14"/>
    <p:sldId id="374" r:id="rId15"/>
    <p:sldId id="359" r:id="rId16"/>
    <p:sldId id="355" r:id="rId17"/>
    <p:sldId id="356" r:id="rId18"/>
    <p:sldId id="357" r:id="rId19"/>
    <p:sldId id="372" r:id="rId20"/>
    <p:sldId id="358" r:id="rId21"/>
    <p:sldId id="373" r:id="rId22"/>
    <p:sldId id="307" r:id="rId23"/>
    <p:sldId id="306" r:id="rId24"/>
    <p:sldId id="272" r:id="rId25"/>
    <p:sldId id="273" r:id="rId26"/>
    <p:sldId id="277" r:id="rId27"/>
    <p:sldId id="349" r:id="rId28"/>
    <p:sldId id="278" r:id="rId29"/>
    <p:sldId id="279" r:id="rId30"/>
    <p:sldId id="280" r:id="rId31"/>
    <p:sldId id="274" r:id="rId32"/>
    <p:sldId id="281" r:id="rId33"/>
    <p:sldId id="341" r:id="rId34"/>
    <p:sldId id="317" r:id="rId35"/>
    <p:sldId id="343" r:id="rId36"/>
    <p:sldId id="336" r:id="rId37"/>
    <p:sldId id="344" r:id="rId38"/>
    <p:sldId id="345" r:id="rId39"/>
    <p:sldId id="346" r:id="rId40"/>
    <p:sldId id="287" r:id="rId41"/>
    <p:sldId id="319" r:id="rId42"/>
    <p:sldId id="318" r:id="rId43"/>
    <p:sldId id="320" r:id="rId44"/>
    <p:sldId id="342" r:id="rId45"/>
    <p:sldId id="321" r:id="rId46"/>
    <p:sldId id="376" r:id="rId47"/>
    <p:sldId id="377" r:id="rId48"/>
    <p:sldId id="379" r:id="rId49"/>
    <p:sldId id="366" r:id="rId50"/>
    <p:sldId id="367" r:id="rId51"/>
    <p:sldId id="329" r:id="rId52"/>
    <p:sldId id="364" r:id="rId53"/>
    <p:sldId id="365" r:id="rId54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82" autoAdjust="0"/>
    <p:restoredTop sz="94660"/>
  </p:normalViewPr>
  <p:slideViewPr>
    <p:cSldViewPr>
      <p:cViewPr varScale="1">
        <p:scale>
          <a:sx n="90" d="100"/>
          <a:sy n="90" d="100"/>
        </p:scale>
        <p:origin x="878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99CBE323-629D-53A1-BE02-73645B599D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E3FED50-97ED-D74F-E0DD-AA641D1CA2F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D1D1D808-F56F-4B54-9C8F-D0F4D96C791A}" type="datetimeFigureOut">
              <a:rPr lang="uk-UA"/>
              <a:pPr>
                <a:defRPr/>
              </a:pPr>
              <a:t>29.10.2023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6868448-E2DA-BD59-BBD7-5B9DD91D386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6F7B5F1-8016-3D9C-3448-A81D9CE80C7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C84E15D-019C-4EF7-A46B-7F0F7582CA31}" type="slidenum">
              <a:rPr lang="uk-UA" altLang="uk-UA"/>
              <a:pPr/>
              <a:t>‹№›</a:t>
            </a:fld>
            <a:endParaRPr lang="uk-UA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5723128-D87B-9CA1-C146-E9C8399C77A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0CE8901-F19E-2C4F-3BAB-AE6FAA6FF15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6F7D05-F1A7-4C56-B48C-8FB36D7C8AD4}" type="datetimeFigureOut">
              <a:rPr lang="ru-RU"/>
              <a:pPr>
                <a:defRPr/>
              </a:pPr>
              <a:t>29.10.2023</a:t>
            </a:fld>
            <a:endParaRPr lang="uk-UA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0D9B1E9-65B1-9885-6D02-243C79C27D0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492F6FD3-9E18-46F7-B4F3-7F66C8BB5E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uk-UA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3BF40E3-AE65-E607-C04A-4F995E3298C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41305C6-21D4-AEED-41CA-BCE9C5DBC6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EDF161E-7CB4-4975-8203-35E8E9F3E9C1}" type="slidenum">
              <a:rPr lang="uk-UA" altLang="uk-UA"/>
              <a:pPr/>
              <a:t>‹№›</a:t>
            </a:fld>
            <a:endParaRPr lang="uk-UA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>
            <a:extLst>
              <a:ext uri="{FF2B5EF4-FFF2-40B4-BE49-F238E27FC236}">
                <a16:creationId xmlns:a16="http://schemas.microsoft.com/office/drawing/2014/main" id="{A24F636D-93F1-9467-0EB8-5220A05708F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>
            <a:extLst>
              <a:ext uri="{FF2B5EF4-FFF2-40B4-BE49-F238E27FC236}">
                <a16:creationId xmlns:a16="http://schemas.microsoft.com/office/drawing/2014/main" id="{D7FE0362-E92D-9FDF-18AA-6D454B7ED0D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k-UA" altLang="uk-UA"/>
          </a:p>
        </p:txBody>
      </p:sp>
      <p:sp>
        <p:nvSpPr>
          <p:cNvPr id="9220" name="Номер слайда 3">
            <a:extLst>
              <a:ext uri="{FF2B5EF4-FFF2-40B4-BE49-F238E27FC236}">
                <a16:creationId xmlns:a16="http://schemas.microsoft.com/office/drawing/2014/main" id="{1A33D537-758F-0CAD-861E-85BEA80567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4445BDC-9CBC-488D-81C4-E6F968F69874}" type="slidenum">
              <a:rPr lang="uk-UA" altLang="uk-UA"/>
              <a:pPr>
                <a:spcBef>
                  <a:spcPct val="0"/>
                </a:spcBef>
              </a:pPr>
              <a:t>2</a:t>
            </a:fld>
            <a:endParaRPr lang="uk-UA" alt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3A994B97-33A7-AC21-B452-C15DD2781A8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раз слайда 1">
            <a:extLst>
              <a:ext uri="{FF2B5EF4-FFF2-40B4-BE49-F238E27FC236}">
                <a16:creationId xmlns:a16="http://schemas.microsoft.com/office/drawing/2014/main" id="{04828354-6892-4E9E-6581-FB66A1BBF4C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Заметки 2">
            <a:extLst>
              <a:ext uri="{FF2B5EF4-FFF2-40B4-BE49-F238E27FC236}">
                <a16:creationId xmlns:a16="http://schemas.microsoft.com/office/drawing/2014/main" id="{3D493530-F5E8-17C7-3977-68092F54BB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k-UA" altLang="uk-UA"/>
          </a:p>
        </p:txBody>
      </p:sp>
      <p:sp>
        <p:nvSpPr>
          <p:cNvPr id="12292" name="Номер слайда 3">
            <a:extLst>
              <a:ext uri="{FF2B5EF4-FFF2-40B4-BE49-F238E27FC236}">
                <a16:creationId xmlns:a16="http://schemas.microsoft.com/office/drawing/2014/main" id="{59495019-ED6F-53DE-7969-6E78E3F421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E9759E-2E55-4291-92CC-EBDE2A42C4BE}" type="slidenum">
              <a:rPr lang="uk-UA" altLang="uk-UA"/>
              <a:pPr>
                <a:spcBef>
                  <a:spcPct val="0"/>
                </a:spcBef>
              </a:pPr>
              <a:t>4</a:t>
            </a:fld>
            <a:endParaRPr lang="uk-UA" alt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20A4FBAD-D11B-3B57-9C4F-54BDAF39092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nsch\Desktop\O14ThemesHandoffs\WorkingFiles\FinalHanoff\Sketchbook\Cover.jpg">
            <a:extLst>
              <a:ext uri="{FF2B5EF4-FFF2-40B4-BE49-F238E27FC236}">
                <a16:creationId xmlns:a16="http://schemas.microsoft.com/office/drawing/2014/main" id="{CD58DB4E-58F7-1275-F8AF-B71344381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5" name="Group 15">
            <a:extLst>
              <a:ext uri="{FF2B5EF4-FFF2-40B4-BE49-F238E27FC236}">
                <a16:creationId xmlns:a16="http://schemas.microsoft.com/office/drawing/2014/main" id="{D1D70909-24E8-DBCD-6DAC-DFC05E58B0EF}"/>
              </a:ext>
            </a:extLst>
          </p:cNvPr>
          <p:cNvGrpSpPr>
            <a:grpSpLocks/>
          </p:cNvGrpSpPr>
          <p:nvPr/>
        </p:nvGrpSpPr>
        <p:grpSpPr bwMode="auto">
          <a:xfrm rot="-1066324">
            <a:off x="617538" y="3922713"/>
            <a:ext cx="2509837" cy="2527300"/>
            <a:chOff x="494947" y="417279"/>
            <a:chExt cx="2417578" cy="2421351"/>
          </a:xfrm>
        </p:grpSpPr>
        <p:sp>
          <p:nvSpPr>
            <p:cNvPr id="6" name="Freeform 11">
              <a:extLst>
                <a:ext uri="{FF2B5EF4-FFF2-40B4-BE49-F238E27FC236}">
                  <a16:creationId xmlns:a16="http://schemas.microsoft.com/office/drawing/2014/main" id="{918C875C-850B-DEED-085F-D82E4DAC55AA}"/>
                </a:ext>
              </a:extLst>
            </p:cNvPr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7" name="Rectangle 10">
              <a:extLst>
                <a:ext uri="{FF2B5EF4-FFF2-40B4-BE49-F238E27FC236}">
                  <a16:creationId xmlns:a16="http://schemas.microsoft.com/office/drawing/2014/main" id="{082055FC-2CEB-2744-35E7-F511F8C5914A}"/>
                </a:ext>
              </a:extLst>
            </p:cNvPr>
            <p:cNvSpPr/>
            <p:nvPr/>
          </p:nvSpPr>
          <p:spPr>
            <a:xfrm>
              <a:off x="590646" y="417140"/>
              <a:ext cx="2321242" cy="2320968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pic>
          <p:nvPicPr>
            <p:cNvPr id="8" name="Picture 13" descr="stickie-shadow.png">
              <a:extLst>
                <a:ext uri="{FF2B5EF4-FFF2-40B4-BE49-F238E27FC236}">
                  <a16:creationId xmlns:a16="http://schemas.microsoft.com/office/drawing/2014/main" id="{76E94CBE-ADDD-ABD0-AC5F-A188296D4B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456" y="436040"/>
              <a:ext cx="404704" cy="461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4" descr="stickie-shadow.png">
              <a:extLst>
                <a:ext uri="{FF2B5EF4-FFF2-40B4-BE49-F238E27FC236}">
                  <a16:creationId xmlns:a16="http://schemas.microsoft.com/office/drawing/2014/main" id="{0F021C7A-7E8A-6C4C-3A92-0FA6E8ED6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37932" y="2282410"/>
              <a:ext cx="404704" cy="461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7" descr="TitleCard.png">
            <a:extLst>
              <a:ext uri="{FF2B5EF4-FFF2-40B4-BE49-F238E27FC236}">
                <a16:creationId xmlns:a16="http://schemas.microsoft.com/office/drawing/2014/main" id="{7809DF28-FFC6-DCB2-B878-D84CA8B416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3346">
            <a:off x="2855913" y="2587625"/>
            <a:ext cx="5773737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 descr="coverBand.png">
            <a:extLst>
              <a:ext uri="{FF2B5EF4-FFF2-40B4-BE49-F238E27FC236}">
                <a16:creationId xmlns:a16="http://schemas.microsoft.com/office/drawing/2014/main" id="{0DDF1508-3EC6-B15A-6A89-89F87B3D73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3C5C6D02-F7EF-C5C9-ED43-C65BE9BB90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20520000">
            <a:off x="963613" y="5060950"/>
            <a:ext cx="1968500" cy="534988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B26D5CDC-3358-48F7-ACB4-0D1546213B8A}" type="datetime1">
              <a:rPr lang="ru-RU" smtClean="0"/>
              <a:t>29.10.2023</a:t>
            </a:fld>
            <a:endParaRPr lang="uk-UA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84A722A-CD9E-EF9D-CF2B-56CDDA1F8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20520000">
            <a:off x="647700" y="4135438"/>
            <a:ext cx="2085975" cy="835025"/>
          </a:xfrm>
        </p:spPr>
        <p:txBody>
          <a:bodyPr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674F9DD0-C135-A3E2-4B76-D1ACAC785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20520000">
            <a:off x="1981200" y="5510213"/>
            <a:ext cx="738188" cy="425450"/>
          </a:xfrm>
        </p:spPr>
        <p:txBody>
          <a:bodyPr/>
          <a:lstStyle>
            <a:lvl1pPr>
              <a:defRPr>
                <a:solidFill>
                  <a:srgbClr val="7D260E"/>
                </a:solidFill>
              </a:defRPr>
            </a:lvl1pPr>
          </a:lstStyle>
          <a:p>
            <a:fld id="{D93828E6-0989-498E-BA2D-15A18C9FDDEC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60400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68A688-EDAD-F03F-E498-7DA1B9ABA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E7B55-F830-405E-8B9C-EA553CD74611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C8E66-73E8-6E51-BAB2-982F9F5C8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A12CEB-30D1-E47E-19BB-C3BBE26E1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690B8-C01B-499C-A69A-A1CB94CBA67B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927807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47CC07-2901-6150-AB0B-11C35687D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C62BF-3396-4D53-8991-BBAF96F2DE1B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36CB01-BEB7-A1A9-ECC4-B0817DCCE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23CCE1-2163-AFB8-9B11-B9D390DA7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2247E-E53E-4292-BAD5-67308D9A384C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735866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1CC7A13-DFF7-A6D2-F0C8-9E63B3BFEF5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53660-01A8-42BE-937C-A849BAB2CDB0}" type="datetime1">
              <a:rPr lang="ru-RU" smtClean="0"/>
              <a:t>29.10.2023</a:t>
            </a:fld>
            <a:endParaRPr lang="uk-UA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B06471D-44C5-F77C-B896-5BBD654B368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62D5A42-D17C-F5AC-5552-935B4BC77CD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BBBC80AE-A725-4D28-8ADE-2E1CCDB149E3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891404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2">
            <a:extLst>
              <a:ext uri="{FF2B5EF4-FFF2-40B4-BE49-F238E27FC236}">
                <a16:creationId xmlns:a16="http://schemas.microsoft.com/office/drawing/2014/main" id="{15FB8BE3-94DA-C40C-C315-9BBE3695BF1E}"/>
              </a:ext>
            </a:extLst>
          </p:cNvPr>
          <p:cNvSpPr>
            <a:spLocks/>
          </p:cNvSpPr>
          <p:nvPr/>
        </p:nvSpPr>
        <p:spPr bwMode="auto">
          <a:xfrm rot="20274567">
            <a:off x="3933825" y="4281488"/>
            <a:ext cx="1289050" cy="722312"/>
          </a:xfrm>
          <a:custGeom>
            <a:avLst/>
            <a:gdLst>
              <a:gd name="T0" fmla="*/ 338996 w 1288494"/>
              <a:gd name="T1" fmla="*/ 442904 h 722529"/>
              <a:gd name="T2" fmla="*/ 457839 w 1288494"/>
              <a:gd name="T3" fmla="*/ 487581 h 722529"/>
              <a:gd name="T4" fmla="*/ 142221 w 1288494"/>
              <a:gd name="T5" fmla="*/ 301097 h 722529"/>
              <a:gd name="T6" fmla="*/ 1077386 w 1288494"/>
              <a:gd name="T7" fmla="*/ 637159 h 722529"/>
              <a:gd name="T8" fmla="*/ 35068 w 1288494"/>
              <a:gd name="T9" fmla="*/ 156376 h 722529"/>
              <a:gd name="T10" fmla="*/ 26300 w 1288494"/>
              <a:gd name="T11" fmla="*/ 136951 h 722529"/>
              <a:gd name="T12" fmla="*/ 1238117 w 1288494"/>
              <a:gd name="T13" fmla="*/ 669212 h 722529"/>
              <a:gd name="T14" fmla="*/ 1231297 w 1288494"/>
              <a:gd name="T15" fmla="*/ 654641 h 722529"/>
              <a:gd name="T16" fmla="*/ 1050110 w 1288494"/>
              <a:gd name="T17" fmla="*/ 591509 h 722529"/>
              <a:gd name="T18" fmla="*/ 1236168 w 1288494"/>
              <a:gd name="T19" fmla="*/ 617732 h 722529"/>
              <a:gd name="T20" fmla="*/ 14611 w 1288494"/>
              <a:gd name="T21" fmla="*/ 104896 h 722529"/>
              <a:gd name="T22" fmla="*/ 2921 w 1288494"/>
              <a:gd name="T23" fmla="*/ 9712 h 722529"/>
              <a:gd name="T24" fmla="*/ 9741 w 1288494"/>
              <a:gd name="T25" fmla="*/ 44680 h 722529"/>
              <a:gd name="T26" fmla="*/ 23379 w 1288494"/>
              <a:gd name="T27" fmla="*/ 100042 h 722529"/>
              <a:gd name="T28" fmla="*/ 59423 w 1288494"/>
              <a:gd name="T29" fmla="*/ 179686 h 722529"/>
              <a:gd name="T30" fmla="*/ 143198 w 1288494"/>
              <a:gd name="T31" fmla="*/ 282642 h 722529"/>
              <a:gd name="T32" fmla="*/ 221126 w 1288494"/>
              <a:gd name="T33" fmla="*/ 351602 h 722529"/>
              <a:gd name="T34" fmla="*/ 282498 w 1288494"/>
              <a:gd name="T35" fmla="*/ 393369 h 722529"/>
              <a:gd name="T36" fmla="*/ 414979 w 1288494"/>
              <a:gd name="T37" fmla="*/ 467187 h 722529"/>
              <a:gd name="T38" fmla="*/ 481218 w 1288494"/>
              <a:gd name="T39" fmla="*/ 499238 h 722529"/>
              <a:gd name="T40" fmla="*/ 566942 w 1288494"/>
              <a:gd name="T41" fmla="*/ 532261 h 722529"/>
              <a:gd name="T42" fmla="*/ 685787 w 1288494"/>
              <a:gd name="T43" fmla="*/ 565284 h 722529"/>
              <a:gd name="T44" fmla="*/ 971206 w 1288494"/>
              <a:gd name="T45" fmla="*/ 620647 h 722529"/>
              <a:gd name="T46" fmla="*/ 1245422 w 1288494"/>
              <a:gd name="T47" fmla="*/ 638130 h 722529"/>
              <a:gd name="T48" fmla="*/ 1108558 w 1288494"/>
              <a:gd name="T49" fmla="*/ 640075 h 722529"/>
              <a:gd name="T50" fmla="*/ 1030627 w 1288494"/>
              <a:gd name="T51" fmla="*/ 634244 h 722529"/>
              <a:gd name="T52" fmla="*/ 950750 w 1288494"/>
              <a:gd name="T53" fmla="*/ 627446 h 722529"/>
              <a:gd name="T54" fmla="*/ 909835 w 1288494"/>
              <a:gd name="T55" fmla="*/ 622591 h 722529"/>
              <a:gd name="T56" fmla="*/ 816320 w 1288494"/>
              <a:gd name="T57" fmla="*/ 605106 h 722529"/>
              <a:gd name="T58" fmla="*/ 783199 w 1288494"/>
              <a:gd name="T59" fmla="*/ 598307 h 722529"/>
              <a:gd name="T60" fmla="*/ 728648 w 1288494"/>
              <a:gd name="T61" fmla="*/ 587623 h 722529"/>
              <a:gd name="T62" fmla="*/ 683839 w 1288494"/>
              <a:gd name="T63" fmla="*/ 574025 h 722529"/>
              <a:gd name="T64" fmla="*/ 642924 w 1288494"/>
              <a:gd name="T65" fmla="*/ 564312 h 722529"/>
              <a:gd name="T66" fmla="*/ 596167 w 1288494"/>
              <a:gd name="T67" fmla="*/ 552659 h 722529"/>
              <a:gd name="T68" fmla="*/ 555252 w 1288494"/>
              <a:gd name="T69" fmla="*/ 538087 h 722529"/>
              <a:gd name="T70" fmla="*/ 527003 w 1288494"/>
              <a:gd name="T71" fmla="*/ 528375 h 722529"/>
              <a:gd name="T72" fmla="*/ 494856 w 1288494"/>
              <a:gd name="T73" fmla="*/ 516722 h 722529"/>
              <a:gd name="T74" fmla="*/ 449074 w 1288494"/>
              <a:gd name="T75" fmla="*/ 498265 h 722529"/>
              <a:gd name="T76" fmla="*/ 423747 w 1288494"/>
              <a:gd name="T77" fmla="*/ 485639 h 722529"/>
              <a:gd name="T78" fmla="*/ 392573 w 1288494"/>
              <a:gd name="T79" fmla="*/ 469128 h 722529"/>
              <a:gd name="T80" fmla="*/ 354583 w 1288494"/>
              <a:gd name="T81" fmla="*/ 449703 h 722529"/>
              <a:gd name="T82" fmla="*/ 328281 w 1288494"/>
              <a:gd name="T83" fmla="*/ 436104 h 722529"/>
              <a:gd name="T84" fmla="*/ 294187 w 1288494"/>
              <a:gd name="T85" fmla="*/ 414735 h 722529"/>
              <a:gd name="T86" fmla="*/ 241583 w 1288494"/>
              <a:gd name="T87" fmla="*/ 379771 h 722529"/>
              <a:gd name="T88" fmla="*/ 211385 w 1288494"/>
              <a:gd name="T89" fmla="*/ 360345 h 722529"/>
              <a:gd name="T90" fmla="*/ 149041 w 1288494"/>
              <a:gd name="T91" fmla="*/ 307894 h 722529"/>
              <a:gd name="T92" fmla="*/ 135402 w 1288494"/>
              <a:gd name="T93" fmla="*/ 292354 h 722529"/>
              <a:gd name="T94" fmla="*/ 132481 w 1288494"/>
              <a:gd name="T95" fmla="*/ 287500 h 722529"/>
              <a:gd name="T96" fmla="*/ 122741 w 1288494"/>
              <a:gd name="T97" fmla="*/ 278756 h 722529"/>
              <a:gd name="T98" fmla="*/ 109102 w 1288494"/>
              <a:gd name="T99" fmla="*/ 266131 h 722529"/>
              <a:gd name="T100" fmla="*/ 91566 w 1288494"/>
              <a:gd name="T101" fmla="*/ 242819 h 722529"/>
              <a:gd name="T102" fmla="*/ 84751 w 1288494"/>
              <a:gd name="T103" fmla="*/ 234079 h 722529"/>
              <a:gd name="T104" fmla="*/ 70136 w 1288494"/>
              <a:gd name="T105" fmla="*/ 215623 h 722529"/>
              <a:gd name="T106" fmla="*/ 63317 w 1288494"/>
              <a:gd name="T107" fmla="*/ 199111 h 722529"/>
              <a:gd name="T108" fmla="*/ 46758 w 1288494"/>
              <a:gd name="T109" fmla="*/ 174828 h 722529"/>
              <a:gd name="T110" fmla="*/ 37017 w 1288494"/>
              <a:gd name="T111" fmla="*/ 160261 h 722529"/>
              <a:gd name="T112" fmla="*/ 34096 w 1288494"/>
              <a:gd name="T113" fmla="*/ 143749 h 722529"/>
              <a:gd name="T114" fmla="*/ 16560 w 1288494"/>
              <a:gd name="T115" fmla="*/ 101014 h 722529"/>
              <a:gd name="T116" fmla="*/ 4871 w 1288494"/>
              <a:gd name="T117" fmla="*/ 50506 h 722529"/>
              <a:gd name="T118" fmla="*/ 1888 w 1288494"/>
              <a:gd name="T119" fmla="*/ 3035 h 72252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lnTo>
                  <a:pt x="547489" y="536791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lnTo>
                  <a:pt x="338413" y="443436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lnTo>
                  <a:pt x="337440" y="442463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lnTo>
                  <a:pt x="334522" y="440518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4733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lnTo>
                  <a:pt x="457051" y="488168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3112" y="383144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lnTo>
                  <a:pt x="781848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lnTo>
                  <a:pt x="242140" y="366612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lnTo>
                  <a:pt x="141978" y="301458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lnTo>
                  <a:pt x="142950" y="301458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lnTo>
                  <a:pt x="979256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lnTo>
                  <a:pt x="93355" y="247974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lnTo>
                  <a:pt x="1075528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lnTo>
                  <a:pt x="47650" y="177958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lnTo>
                  <a:pt x="35008" y="156564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lnTo>
                  <a:pt x="25284" y="133225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lnTo>
                  <a:pt x="1277796" y="622366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lnTo>
                  <a:pt x="13614" y="101134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lnTo>
                  <a:pt x="5835" y="22366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lnTo>
                  <a:pt x="3890" y="14586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lnTo>
                  <a:pt x="1884" y="3039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lnTo>
                  <a:pt x="97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Freeform 33">
            <a:extLst>
              <a:ext uri="{FF2B5EF4-FFF2-40B4-BE49-F238E27FC236}">
                <a16:creationId xmlns:a16="http://schemas.microsoft.com/office/drawing/2014/main" id="{24B3A381-89C8-C464-890F-5FC2FE3FA5E5}"/>
              </a:ext>
            </a:extLst>
          </p:cNvPr>
          <p:cNvSpPr>
            <a:spLocks/>
          </p:cNvSpPr>
          <p:nvPr/>
        </p:nvSpPr>
        <p:spPr bwMode="auto">
          <a:xfrm rot="9377604">
            <a:off x="3925888" y="3316288"/>
            <a:ext cx="1289050" cy="722312"/>
          </a:xfrm>
          <a:custGeom>
            <a:avLst/>
            <a:gdLst>
              <a:gd name="T0" fmla="*/ 14610 w 1288494"/>
              <a:gd name="T1" fmla="*/ 108782 h 722529"/>
              <a:gd name="T2" fmla="*/ 32146 w 1288494"/>
              <a:gd name="T3" fmla="*/ 149577 h 722529"/>
              <a:gd name="T4" fmla="*/ 37017 w 1288494"/>
              <a:gd name="T5" fmla="*/ 159289 h 722529"/>
              <a:gd name="T6" fmla="*/ 49679 w 1288494"/>
              <a:gd name="T7" fmla="*/ 184545 h 722529"/>
              <a:gd name="T8" fmla="*/ 1139729 w 1288494"/>
              <a:gd name="T9" fmla="*/ 708063 h 722529"/>
              <a:gd name="T10" fmla="*/ 1228375 w 1288494"/>
              <a:gd name="T11" fmla="*/ 629391 h 722529"/>
              <a:gd name="T12" fmla="*/ 1060825 w 1288494"/>
              <a:gd name="T13" fmla="*/ 576943 h 722529"/>
              <a:gd name="T14" fmla="*/ 1289746 w 1288494"/>
              <a:gd name="T15" fmla="*/ 637161 h 722529"/>
              <a:gd name="T16" fmla="*/ 910809 w 1288494"/>
              <a:gd name="T17" fmla="*/ 621619 h 722529"/>
              <a:gd name="T18" fmla="*/ 244504 w 1288494"/>
              <a:gd name="T19" fmla="*/ 368113 h 722529"/>
              <a:gd name="T20" fmla="*/ 335098 w 1288494"/>
              <a:gd name="T21" fmla="*/ 439991 h 722529"/>
              <a:gd name="T22" fmla="*/ 440306 w 1288494"/>
              <a:gd name="T23" fmla="*/ 491467 h 722529"/>
              <a:gd name="T24" fmla="*/ 393549 w 1288494"/>
              <a:gd name="T25" fmla="*/ 470101 h 722529"/>
              <a:gd name="T26" fmla="*/ 368221 w 1288494"/>
              <a:gd name="T27" fmla="*/ 458443 h 722529"/>
              <a:gd name="T28" fmla="*/ 347764 w 1288494"/>
              <a:gd name="T29" fmla="*/ 446790 h 722529"/>
              <a:gd name="T30" fmla="*/ 306848 w 1288494"/>
              <a:gd name="T31" fmla="*/ 424448 h 722529"/>
              <a:gd name="T32" fmla="*/ 270808 w 1288494"/>
              <a:gd name="T33" fmla="*/ 402109 h 722529"/>
              <a:gd name="T34" fmla="*/ 225995 w 1288494"/>
              <a:gd name="T35" fmla="*/ 371029 h 722529"/>
              <a:gd name="T36" fmla="*/ 195797 w 1288494"/>
              <a:gd name="T37" fmla="*/ 348689 h 722529"/>
              <a:gd name="T38" fmla="*/ 142221 w 1288494"/>
              <a:gd name="T39" fmla="*/ 300126 h 722529"/>
              <a:gd name="T40" fmla="*/ 140273 w 1288494"/>
              <a:gd name="T41" fmla="*/ 290414 h 722529"/>
              <a:gd name="T42" fmla="*/ 129559 w 1288494"/>
              <a:gd name="T43" fmla="*/ 285555 h 722529"/>
              <a:gd name="T44" fmla="*/ 113972 w 1288494"/>
              <a:gd name="T45" fmla="*/ 272930 h 722529"/>
              <a:gd name="T46" fmla="*/ 104231 w 1288494"/>
              <a:gd name="T47" fmla="*/ 260304 h 722529"/>
              <a:gd name="T48" fmla="*/ 89621 w 1288494"/>
              <a:gd name="T49" fmla="*/ 242820 h 722529"/>
              <a:gd name="T50" fmla="*/ 75006 w 1288494"/>
              <a:gd name="T51" fmla="*/ 224367 h 722529"/>
              <a:gd name="T52" fmla="*/ 67214 w 1288494"/>
              <a:gd name="T53" fmla="*/ 205911 h 722529"/>
              <a:gd name="T54" fmla="*/ 54552 w 1288494"/>
              <a:gd name="T55" fmla="*/ 189399 h 722529"/>
              <a:gd name="T56" fmla="*/ 42859 w 1288494"/>
              <a:gd name="T57" fmla="*/ 170947 h 722529"/>
              <a:gd name="T58" fmla="*/ 37017 w 1288494"/>
              <a:gd name="T59" fmla="*/ 155404 h 722529"/>
              <a:gd name="T60" fmla="*/ 28248 w 1288494"/>
              <a:gd name="T61" fmla="*/ 130152 h 722529"/>
              <a:gd name="T62" fmla="*/ 7791 w 1288494"/>
              <a:gd name="T63" fmla="*/ 69932 h 722529"/>
              <a:gd name="T64" fmla="*/ 4870 w 1288494"/>
              <a:gd name="T65" fmla="*/ 33995 h 722529"/>
              <a:gd name="T66" fmla="*/ 1948 w 1288494"/>
              <a:gd name="T67" fmla="*/ 13598 h 722529"/>
              <a:gd name="T68" fmla="*/ 5846 w 1288494"/>
              <a:gd name="T69" fmla="*/ 40795 h 722529"/>
              <a:gd name="T70" fmla="*/ 32147 w 1288494"/>
              <a:gd name="T71" fmla="*/ 123353 h 722529"/>
              <a:gd name="T72" fmla="*/ 70135 w 1288494"/>
              <a:gd name="T73" fmla="*/ 194257 h 722529"/>
              <a:gd name="T74" fmla="*/ 165600 w 1288494"/>
              <a:gd name="T75" fmla="*/ 303040 h 722529"/>
              <a:gd name="T76" fmla="*/ 242211 w 1288494"/>
              <a:gd name="T77" fmla="*/ 366516 h 722529"/>
              <a:gd name="T78" fmla="*/ 304900 w 1288494"/>
              <a:gd name="T79" fmla="*/ 406967 h 722529"/>
              <a:gd name="T80" fmla="*/ 431538 w 1288494"/>
              <a:gd name="T81" fmla="*/ 474955 h 722529"/>
              <a:gd name="T82" fmla="*/ 488037 w 1288494"/>
              <a:gd name="T83" fmla="*/ 502151 h 722529"/>
              <a:gd name="T84" fmla="*/ 571812 w 1288494"/>
              <a:gd name="T85" fmla="*/ 533234 h 722529"/>
              <a:gd name="T86" fmla="*/ 821189 w 1288494"/>
              <a:gd name="T87" fmla="*/ 595395 h 722529"/>
              <a:gd name="T88" fmla="*/ 973153 w 1288494"/>
              <a:gd name="T89" fmla="*/ 620648 h 722529"/>
              <a:gd name="T90" fmla="*/ 1245909 w 1288494"/>
              <a:gd name="T91" fmla="*/ 639103 h 722529"/>
              <a:gd name="T92" fmla="*/ 1090049 w 1288494"/>
              <a:gd name="T93" fmla="*/ 637160 h 722529"/>
              <a:gd name="T94" fmla="*/ 1030626 w 1288494"/>
              <a:gd name="T95" fmla="*/ 634245 h 722529"/>
              <a:gd name="T96" fmla="*/ 948800 w 1288494"/>
              <a:gd name="T97" fmla="*/ 627446 h 722529"/>
              <a:gd name="T98" fmla="*/ 912757 w 1288494"/>
              <a:gd name="T99" fmla="*/ 620648 h 722529"/>
              <a:gd name="T100" fmla="*/ 808525 w 1288494"/>
              <a:gd name="T101" fmla="*/ 603167 h 722529"/>
              <a:gd name="T102" fmla="*/ 772483 w 1288494"/>
              <a:gd name="T103" fmla="*/ 596368 h 722529"/>
              <a:gd name="T104" fmla="*/ 710138 w 1288494"/>
              <a:gd name="T105" fmla="*/ 581797 h 722529"/>
              <a:gd name="T106" fmla="*/ 672149 w 1288494"/>
              <a:gd name="T107" fmla="*/ 573057 h 722529"/>
              <a:gd name="T108" fmla="*/ 634156 w 1288494"/>
              <a:gd name="T109" fmla="*/ 563345 h 722529"/>
              <a:gd name="T110" fmla="*/ 588373 w 1288494"/>
              <a:gd name="T111" fmla="*/ 548773 h 722529"/>
              <a:gd name="T112" fmla="*/ 555251 w 1288494"/>
              <a:gd name="T113" fmla="*/ 538088 h 722529"/>
              <a:gd name="T114" fmla="*/ 527002 w 1288494"/>
              <a:gd name="T115" fmla="*/ 528375 h 722529"/>
              <a:gd name="T116" fmla="*/ 494855 w 1288494"/>
              <a:gd name="T117" fmla="*/ 516722 h 722529"/>
              <a:gd name="T118" fmla="*/ 449073 w 1288494"/>
              <a:gd name="T119" fmla="*/ 498266 h 72252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lnTo>
                  <a:pt x="1884" y="3038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lnTo>
                  <a:pt x="4861" y="18476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lnTo>
                  <a:pt x="5834" y="23339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lnTo>
                  <a:pt x="15559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lnTo>
                  <a:pt x="35007" y="151701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lnTo>
                  <a:pt x="35007" y="151702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lnTo>
                  <a:pt x="36953" y="159481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lnTo>
                  <a:pt x="49595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988" y="218801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lnTo>
                  <a:pt x="978282" y="620422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lnTo>
                  <a:pt x="94327" y="249919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lnTo>
                  <a:pt x="1137764" y="721557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lnTo>
                  <a:pt x="909238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lnTo>
                  <a:pt x="908266" y="623340"/>
                </a:lnTo>
                <a:close/>
                <a:moveTo>
                  <a:pt x="141977" y="301459"/>
                </a:move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lnTo>
                  <a:pt x="142949" y="302431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lnTo>
                  <a:pt x="244084" y="368557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lnTo>
                  <a:pt x="641815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lnTo>
                  <a:pt x="458992" y="489140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lnTo>
                  <a:pt x="333549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lnTo>
                  <a:pt x="339384" y="444409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lnTo>
                  <a:pt x="448298" y="4988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BE7CE1-E80B-4A95-4B8C-CC82CCF5A31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8C7D3-2BA1-416D-BCF2-C6F3EB25EA63}" type="datetime1">
              <a:rPr lang="ru-RU" smtClean="0"/>
              <a:t>29.10.2023</a:t>
            </a:fld>
            <a:endParaRPr lang="uk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FF82A8-3E36-18A3-3199-AB1422F8499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88F1A0-F50D-1F6F-791E-54E8B437D09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C19B74FB-A158-4E21-9035-26F1D0CAF1CB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600544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79A84D5-BF1F-5D70-61D4-B889CE432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9F867-B359-480B-BD06-228C3CC92FC9}" type="datetime1">
              <a:rPr lang="ru-RU" smtClean="0"/>
              <a:t>29.10.2023</a:t>
            </a:fld>
            <a:endParaRPr lang="uk-UA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5C1A5C5-C899-9975-2FFC-3033F926F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1E20B03-7EAC-E768-E1F1-A14DA96B0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A2F620-F396-4A03-81EB-B03D41B270CC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3085561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235E765-1B9E-D798-B9BE-4EE398440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D15B4-4F87-4559-B1FD-7D6633051ACB}" type="datetime1">
              <a:rPr lang="ru-RU" smtClean="0"/>
              <a:t>29.10.2023</a:t>
            </a:fld>
            <a:endParaRPr lang="uk-UA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DEE1B7A-B775-42CF-AD63-66D70E66A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4F581C0-9FBE-222A-7088-97C613C37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EC4EC7-AD1E-4D40-8565-8C4A7AD2A8AB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1838502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BCEC738-6897-4030-0265-2DCA70C41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6265D-4A74-45BD-888B-0E99D9BB13DD}" type="datetime1">
              <a:rPr lang="ru-RU" smtClean="0"/>
              <a:t>29.10.2023</a:t>
            </a:fld>
            <a:endParaRPr lang="uk-UA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5434A41-E26B-F69C-06CB-7EF5E4D59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2307B2F-84E8-9820-5A03-202384E80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ABB745-7345-48AA-823B-4A079C478C55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443543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tape.png">
            <a:extLst>
              <a:ext uri="{FF2B5EF4-FFF2-40B4-BE49-F238E27FC236}">
                <a16:creationId xmlns:a16="http://schemas.microsoft.com/office/drawing/2014/main" id="{B754A925-83E8-9C36-3A01-825E63052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90500"/>
            <a:ext cx="27813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7776B34-14E4-905C-E9EA-E3ED8DEDA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A4B43-493C-4D9B-AD1F-B80E8AED4C31}" type="datetime1">
              <a:rPr lang="ru-RU" smtClean="0"/>
              <a:t>29.10.2023</a:t>
            </a:fld>
            <a:endParaRPr lang="uk-UA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1061593A-F625-195B-319E-87357B225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FDE145E-DE75-8DF8-1BD6-0515E37D6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4F1D2-7C0A-4D01-95B9-13255CDC986D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3246139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FAF528-D30E-12E8-2333-F9F9C7F3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061DC-2972-4A76-B389-849FEA0F4200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6680F-D294-F9C3-D767-95C794AD5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50E4D-EE5E-4CBD-9C85-94C100603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DF9EA-F7A4-43ED-A270-80A245E60408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3502945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833CD-A7AC-F9D6-1F33-433FAA306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958C5-82D0-49EC-961A-1AE1664E1C0D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B3F66-DFAF-097C-A442-E7BEB15FD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9C6004-07B8-9C5F-5947-4969DFE34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32702-C266-4CAB-90A9-32296618F2DE}" type="slidenum">
              <a:rPr lang="uk-UA" altLang="uk-UA"/>
              <a:pPr/>
              <a:t>‹№›</a:t>
            </a:fld>
            <a:endParaRPr lang="uk-UA" altLang="uk-UA"/>
          </a:p>
        </p:txBody>
      </p:sp>
    </p:spTree>
    <p:extLst>
      <p:ext uri="{BB962C8B-B14F-4D97-AF65-F5344CB8AC3E}">
        <p14:creationId xmlns:p14="http://schemas.microsoft.com/office/powerpoint/2010/main" val="2832446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Interior-Overlay.png">
            <a:extLst>
              <a:ext uri="{FF2B5EF4-FFF2-40B4-BE49-F238E27FC236}">
                <a16:creationId xmlns:a16="http://schemas.microsoft.com/office/drawing/2014/main" id="{9213A6A1-A49C-01E2-4234-A9E1A814B094}"/>
              </a:ext>
            </a:extLst>
          </p:cNvPr>
          <p:cNvPicPr>
            <a:picLocks noChangeAspect="1"/>
          </p:cNvPicPr>
          <p:nvPr/>
        </p:nvPicPr>
        <p:blipFill>
          <a:blip r:embed="rId14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832EA495-0978-3C2B-6757-5E6D458CACA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50863" y="436563"/>
            <a:ext cx="804227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заголовка</a:t>
            </a:r>
            <a:endParaRPr lang="en-US" altLang="uk-UA"/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24AE2DA5-CDFE-4689-E8F8-35FD49A990F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2038350"/>
            <a:ext cx="7467600" cy="395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текста</a:t>
            </a:r>
          </a:p>
          <a:p>
            <a:pPr lvl="1"/>
            <a:r>
              <a:rPr lang="ru-RU" altLang="uk-UA"/>
              <a:t>Второй уровень</a:t>
            </a:r>
          </a:p>
          <a:p>
            <a:pPr lvl="2"/>
            <a:r>
              <a:rPr lang="ru-RU" altLang="uk-UA"/>
              <a:t>Третий уровень</a:t>
            </a:r>
          </a:p>
          <a:p>
            <a:pPr lvl="3"/>
            <a:r>
              <a:rPr lang="ru-RU" altLang="uk-UA"/>
              <a:t>Четвертый уровень</a:t>
            </a:r>
          </a:p>
          <a:p>
            <a:pPr lvl="4"/>
            <a:r>
              <a:rPr lang="ru-RU" altLang="uk-UA"/>
              <a:t>Пятый уровень</a:t>
            </a:r>
            <a:endParaRPr lang="en-US" alt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EFE2D-4314-8039-92DF-43453E11E7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1483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pPr>
              <a:defRPr/>
            </a:pPr>
            <a:fld id="{F3A69DA5-B38E-40C1-9BE2-4188E83F46DA}" type="datetime1">
              <a:rPr lang="ru-RU" smtClean="0"/>
              <a:t>29.10.2023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29E5E5-6269-FDBB-03C1-6D4765F7E6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1483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1C94C-99BF-BB3A-2EF0-62AAC700E5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9538" y="614838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7F7F7F"/>
                </a:solidFill>
                <a:latin typeface="Rage Italic" panose="03070502040507070304" pitchFamily="66" charset="0"/>
                <a:ea typeface="Rage Italic" panose="03070502040507070304" pitchFamily="66" charset="0"/>
                <a:cs typeface="Rage Italic" panose="03070502040507070304" pitchFamily="66" charset="0"/>
              </a:defRPr>
            </a:lvl1pPr>
          </a:lstStyle>
          <a:p>
            <a:fld id="{BCAF91BB-8F4F-4A5D-9BE2-A405E4EA0FA6}" type="slidenum">
              <a:rPr lang="uk-UA" altLang="uk-UA"/>
              <a:pPr/>
              <a:t>‹№›</a:t>
            </a:fld>
            <a:endParaRPr lang="uk-UA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897" r:id="rId2"/>
    <p:sldLayoutId id="2147483898" r:id="rId3"/>
    <p:sldLayoutId id="2147483899" r:id="rId4"/>
    <p:sldLayoutId id="2147483906" r:id="rId5"/>
    <p:sldLayoutId id="2147483900" r:id="rId6"/>
    <p:sldLayoutId id="2147483901" r:id="rId7"/>
    <p:sldLayoutId id="2147483902" r:id="rId8"/>
    <p:sldLayoutId id="2147483907" r:id="rId9"/>
    <p:sldLayoutId id="2147483903" r:id="rId10"/>
    <p:sldLayoutId id="2147483904" r:id="rId11"/>
  </p:sldLayoutIdLst>
  <p:hf hd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800" kern="1200"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 panose="03070502040507070304" pitchFamily="66" charset="0"/>
        <a:buChar char="0"/>
        <a:defRPr sz="2400" kern="1200">
          <a:solidFill>
            <a:srgbClr val="404040"/>
          </a:solidFill>
          <a:latin typeface="+mn-lt"/>
          <a:ea typeface="+mn-ea"/>
          <a:cs typeface="+mn-cs"/>
        </a:defRPr>
      </a:lvl1pPr>
      <a:lvl2pPr marL="557213" indent="-228600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 panose="03070502040507070304" pitchFamily="66" charset="0"/>
        <a:buChar char="0"/>
        <a:defRPr sz="22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 panose="03070502040507070304" pitchFamily="66" charset="0"/>
        <a:buChar char="0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 panose="03070502040507070304" pitchFamily="66" charset="0"/>
        <a:buChar char="0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416050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 panose="03070502040507070304" pitchFamily="66" charset="0"/>
        <a:buChar char="0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55CEF5-EB9D-0D7E-7BC2-A8659B0B3DD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127" t="20017" r="2581" b="4536"/>
          <a:stretch>
            <a:fillRect/>
          </a:stretch>
        </p:blipFill>
        <p:spPr>
          <a:xfrm>
            <a:off x="285750" y="1557338"/>
            <a:ext cx="8618538" cy="5124450"/>
          </a:xfrm>
          <a:ln w="38100" cap="sq">
            <a:solidFill>
              <a:srgbClr val="000000"/>
            </a:solidFill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171" name="Номер слайда 8">
            <a:extLst>
              <a:ext uri="{FF2B5EF4-FFF2-40B4-BE49-F238E27FC236}">
                <a16:creationId xmlns:a16="http://schemas.microsoft.com/office/drawing/2014/main" id="{35BA8C09-C6A8-2774-8723-DC64748DA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EF2ED951-9815-4DD3-B5C0-D95C1BCCB90D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00FA72-9A12-8C85-52D9-907E6D1BF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5875"/>
            <a:ext cx="8964613" cy="1584325"/>
          </a:xfrm>
          <a:solidFill>
            <a:srgbClr val="FFFF00"/>
          </a:solidFill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uk-UA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 квітня - День пам'яті загиблих в радіаційних аваріях і катастрофах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 descr="D:\ДОКУМЕНТЫ\ДОК ЛЕНА\ФИЗИК\РАДИОАКТИВНОСТЬ\ЯДЕРНАЯ_ЕНЕРГИЯ\0_36bfa_1d069624_M.jpg">
            <a:extLst>
              <a:ext uri="{FF2B5EF4-FFF2-40B4-BE49-F238E27FC236}">
                <a16:creationId xmlns:a16="http://schemas.microsoft.com/office/drawing/2014/main" id="{E127AA55-9A0B-E7FC-02D0-55A4D3BE2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88263" y="1557338"/>
            <a:ext cx="876300" cy="13890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E8460B-928C-B775-A427-6EA3741B70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632" y="4147601"/>
            <a:ext cx="2243770" cy="22437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AA0716D-96DE-2024-A4A6-A55C56706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одзаголовок 2">
            <a:extLst>
              <a:ext uri="{FF2B5EF4-FFF2-40B4-BE49-F238E27FC236}">
                <a16:creationId xmlns:a16="http://schemas.microsoft.com/office/drawing/2014/main" id="{066BC996-DE78-C25A-4323-94E64CF382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3500" y="3571875"/>
            <a:ext cx="3643313" cy="1655763"/>
          </a:xfrm>
        </p:spPr>
        <p:txBody>
          <a:bodyPr/>
          <a:lstStyle/>
          <a:p>
            <a:pPr eaLnBrk="1" hangingPunct="1"/>
            <a:endParaRPr lang="uk-UA" altLang="uk-UA" sz="2400"/>
          </a:p>
        </p:txBody>
      </p:sp>
      <p:pic>
        <p:nvPicPr>
          <p:cNvPr id="8195" name="Picture 1">
            <a:extLst>
              <a:ext uri="{FF2B5EF4-FFF2-40B4-BE49-F238E27FC236}">
                <a16:creationId xmlns:a16="http://schemas.microsoft.com/office/drawing/2014/main" id="{C7B1519A-6EF3-A83B-795E-C945DCBDF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25" y="188913"/>
            <a:ext cx="4079875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7" descr="&amp;Fcy;&amp;acy;&amp;jcy;&amp;lcy;:&amp;Pcy;&amp;acy;&amp;mcy;'&amp;yacy;&amp;tcy;&amp;ncy;&amp;icy;&amp;kcy; &amp;CHcy;&amp;Acy;&amp;IEcy;&amp;Scy;&amp;Kcy;&amp;ocy;&amp;vcy;&amp;iecy;&amp;lcy;&amp;softcy;.JPG">
            <a:extLst>
              <a:ext uri="{FF2B5EF4-FFF2-40B4-BE49-F238E27FC236}">
                <a16:creationId xmlns:a16="http://schemas.microsoft.com/office/drawing/2014/main" id="{E2D86D58-83B0-2C14-596B-A9AEFCEC9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160338"/>
            <a:ext cx="4751388" cy="650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8FBEAA-2194-D905-F351-C7FCFC2854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160338"/>
            <a:ext cx="8169275" cy="1323975"/>
          </a:xfrm>
          <a:solidFill>
            <a:srgbClr val="00B0F0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1" dirty="0">
                <a:solidFill>
                  <a:srgbClr val="FF0000"/>
                </a:solidFill>
              </a:rPr>
              <a:t>" Довгий слід Чорнобильської трагедії"</a:t>
            </a:r>
          </a:p>
        </p:txBody>
      </p:sp>
      <p:sp>
        <p:nvSpPr>
          <p:cNvPr id="8198" name="Номер слайда 11">
            <a:extLst>
              <a:ext uri="{FF2B5EF4-FFF2-40B4-BE49-F238E27FC236}">
                <a16:creationId xmlns:a16="http://schemas.microsoft.com/office/drawing/2014/main" id="{D29732B4-2E50-E7AD-8A33-F085C3699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0FCF3D9-74BB-4DFB-87A2-AC8028966776}" type="slidenum">
              <a:rPr lang="uk-UA" altLang="uk-UA" sz="1400">
                <a:solidFill>
                  <a:srgbClr val="7D260E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uk-UA" altLang="uk-UA" sz="1400">
              <a:solidFill>
                <a:srgbClr val="7D260E"/>
              </a:solidFill>
              <a:latin typeface="Rage Italic" panose="03070502040507070304" pitchFamily="66" charset="0"/>
            </a:endParaRPr>
          </a:p>
        </p:txBody>
      </p:sp>
      <p:pic>
        <p:nvPicPr>
          <p:cNvPr id="8199" name="Рисунок 2">
            <a:extLst>
              <a:ext uri="{FF2B5EF4-FFF2-40B4-BE49-F238E27FC236}">
                <a16:creationId xmlns:a16="http://schemas.microsoft.com/office/drawing/2014/main" id="{E530C53A-AF19-609F-09A9-95381F9B1A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38" y="3225800"/>
            <a:ext cx="4513262" cy="308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CE84A61-0B94-ABE1-2A0F-F5D706EFF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>
            <a:extLst>
              <a:ext uri="{FF2B5EF4-FFF2-40B4-BE49-F238E27FC236}">
                <a16:creationId xmlns:a16="http://schemas.microsoft.com/office/drawing/2014/main" id="{C9A5A231-E0B6-7FD0-E55F-5F79C02EC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10243" name="Содержимое 2">
            <a:extLst>
              <a:ext uri="{FF2B5EF4-FFF2-40B4-BE49-F238E27FC236}">
                <a16:creationId xmlns:a16="http://schemas.microsoft.com/office/drawing/2014/main" id="{ACEB50BC-BB43-27A0-0F38-2EF11068D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10244" name="Picture 2" descr="http://www.oa.edu.ua/assets/images/n/2011/big/plakat_b.jpg">
            <a:extLst>
              <a:ext uri="{FF2B5EF4-FFF2-40B4-BE49-F238E27FC236}">
                <a16:creationId xmlns:a16="http://schemas.microsoft.com/office/drawing/2014/main" id="{BD53496C-E0AE-8450-88DC-70A7FEED9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8"/>
            <a:ext cx="78581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Rectangle 3">
            <a:extLst>
              <a:ext uri="{FF2B5EF4-FFF2-40B4-BE49-F238E27FC236}">
                <a16:creationId xmlns:a16="http://schemas.microsoft.com/office/drawing/2014/main" id="{DDBF1992-BD94-A7DB-7664-C170EB132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786" y="3929066"/>
            <a:ext cx="7786742" cy="2062103"/>
          </a:xfrm>
          <a:prstGeom prst="rect">
            <a:avLst/>
          </a:prstGeom>
          <a:ln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12700" dir="5400000" rotWithShape="0">
              <a:srgbClr val="000000">
                <a:alpha val="37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indent="539750" algn="just">
              <a:defRPr/>
            </a:pPr>
            <a:r>
              <a:rPr lang="uk-UA" sz="3200" b="1" i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Чорнобильський вітер по душах мете</a:t>
            </a:r>
            <a:endParaRPr lang="uk-UA" sz="3200" b="1">
              <a:solidFill>
                <a:schemeClr val="tx1"/>
              </a:solidFill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 indent="539750" algn="just">
              <a:defRPr/>
            </a:pPr>
            <a:r>
              <a:rPr lang="uk-UA" sz="3200" b="1" i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Чорнобильський пил на роки опадає.</a:t>
            </a:r>
            <a:endParaRPr lang="uk-UA" sz="3200" b="1">
              <a:solidFill>
                <a:schemeClr val="tx1"/>
              </a:solidFill>
              <a:latin typeface="Arial" charset="0"/>
            </a:endParaRPr>
          </a:p>
          <a:p>
            <a:pPr indent="539750" algn="just">
              <a:defRPr/>
            </a:pPr>
            <a:r>
              <a:rPr lang="uk-UA" sz="3200" b="1" i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Годинник життя безупинно іде,</a:t>
            </a:r>
            <a:endParaRPr lang="uk-UA" sz="3200" b="1">
              <a:solidFill>
                <a:schemeClr val="tx1"/>
              </a:solidFill>
              <a:latin typeface="Arial" charset="0"/>
            </a:endParaRPr>
          </a:p>
          <a:p>
            <a:pPr indent="539750" algn="just">
              <a:defRPr/>
            </a:pPr>
            <a:r>
              <a:rPr lang="uk-UA" sz="3200" b="1" i="1">
                <a:solidFill>
                  <a:schemeClr val="tx1"/>
                </a:solidFill>
                <a:latin typeface="Arial" charset="0"/>
                <a:ea typeface="Calibri" pitchFamily="34" charset="0"/>
                <a:cs typeface="Calibri" pitchFamily="34" charset="0"/>
              </a:rPr>
              <a:t>…</a:t>
            </a:r>
            <a:r>
              <a:rPr lang="uk-UA" sz="3200" b="1" i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 Лиш пам'ять усе пам'ятає.</a:t>
            </a:r>
            <a:endParaRPr lang="uk-UA" sz="32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0248" name="Номер слайда 9">
            <a:extLst>
              <a:ext uri="{FF2B5EF4-FFF2-40B4-BE49-F238E27FC236}">
                <a16:creationId xmlns:a16="http://schemas.microsoft.com/office/drawing/2014/main" id="{78116CF1-1665-E1BF-E04B-648C5D594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FFDDA56-8345-49EE-BC6A-A9B5E0274993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7576AA4-A3B9-2F07-3C66-2A537224F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D12AED-C614-DE1F-271F-E710B8844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992187"/>
          </a:xfrm>
          <a:solidFill>
            <a:schemeClr val="tx2">
              <a:lumMod val="25000"/>
              <a:lumOff val="75000"/>
            </a:schemeClr>
          </a:solidFill>
          <a:ln w="57150">
            <a:solidFill>
              <a:srgbClr val="C00000"/>
            </a:solidFill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Атомна енергетика України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71583BFE-7F31-5F86-02A9-AF716B5A41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3" y="1600200"/>
            <a:ext cx="8572500" cy="4972050"/>
          </a:xfrm>
          <a:solidFill>
            <a:schemeClr val="bg2">
              <a:lumMod val="90000"/>
            </a:schemeClr>
          </a:solidFill>
          <a:ln>
            <a:solidFill>
              <a:srgbClr val="C0000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Blip>
                <a:blip r:embed="rId3"/>
              </a:buBlip>
              <a:defRPr/>
            </a:pP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П'ять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АЕС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uk-UA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Рівненська, Запорізька, Хмельницька, Південноукраїнська і (Чорнобильська).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Blip>
                <a:blip r:embed="rId3"/>
              </a:buBlip>
              <a:defRPr/>
            </a:pP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атомних блоків 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українських АЕС виробляють 52% всій електроенергії країни.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Blip>
                <a:blip r:embed="rId3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Україна має в своєму розпорядженні вивчені промислові запаси урану, яких може вистачити на </a:t>
            </a: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100-150 років. 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Blip>
                <a:blip r:embed="rId3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цьому країна забезпечує свої потреби в Урані лише на 25-30%. Видобуток Урану на родовищах Східного ГЗК, що діють, наблизився до критичного рівня, перспективні родовища - Новоконстянтинівське і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Смолиньське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не освоюються. </a:t>
            </a:r>
          </a:p>
        </p:txBody>
      </p:sp>
      <p:sp>
        <p:nvSpPr>
          <p:cNvPr id="11268" name="Номер слайда 7">
            <a:extLst>
              <a:ext uri="{FF2B5EF4-FFF2-40B4-BE49-F238E27FC236}">
                <a16:creationId xmlns:a16="http://schemas.microsoft.com/office/drawing/2014/main" id="{6EBDDB6C-838A-785A-8780-7F51F54AE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04C8BA-1E9D-4D1F-8859-EA5728A7F6E5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29CF4AB-43F2-C8A0-C085-BB0B8E3CD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BF729-3664-A534-EE47-46783604A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849312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rgbClr val="C0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3D-</a:t>
            </a:r>
            <a:r>
              <a:rPr lang="uk-UA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модель Чорнобильської АЕС</a:t>
            </a:r>
          </a:p>
        </p:txBody>
      </p:sp>
      <p:pic>
        <p:nvPicPr>
          <p:cNvPr id="13315" name="Picture 2">
            <a:extLst>
              <a:ext uri="{FF2B5EF4-FFF2-40B4-BE49-F238E27FC236}">
                <a16:creationId xmlns:a16="http://schemas.microsoft.com/office/drawing/2014/main" id="{C0E07D0A-196A-53C2-1F26-C53D2F7013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625" y="1285875"/>
            <a:ext cx="8286750" cy="4922838"/>
          </a:xfrm>
        </p:spPr>
      </p:pic>
      <p:sp>
        <p:nvSpPr>
          <p:cNvPr id="13316" name="Номер слайда 7">
            <a:extLst>
              <a:ext uri="{FF2B5EF4-FFF2-40B4-BE49-F238E27FC236}">
                <a16:creationId xmlns:a16="http://schemas.microsoft.com/office/drawing/2014/main" id="{19785CAD-0358-2FE4-4B1F-E45765CCB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408A736-B12F-4785-85B9-6C598F7F333F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407BFA3-7F67-5C0B-392F-78E828177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8E9D52AE-84C3-A668-D060-284605BB0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14339" name="Содержимое 2">
            <a:extLst>
              <a:ext uri="{FF2B5EF4-FFF2-40B4-BE49-F238E27FC236}">
                <a16:creationId xmlns:a16="http://schemas.microsoft.com/office/drawing/2014/main" id="{2F21FDEE-7A70-D820-F935-8052055F58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14340" name="Picture 4" descr="http://tihiy-don-river.narod.ru/pritok/chir/river_chir3_a.jpg">
            <a:extLst>
              <a:ext uri="{FF2B5EF4-FFF2-40B4-BE49-F238E27FC236}">
                <a16:creationId xmlns:a16="http://schemas.microsoft.com/office/drawing/2014/main" id="{2B37539D-4460-3C5D-FD89-A1AB0A512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8900"/>
            <a:ext cx="8501062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Номер слайда 8">
            <a:extLst>
              <a:ext uri="{FF2B5EF4-FFF2-40B4-BE49-F238E27FC236}">
                <a16:creationId xmlns:a16="http://schemas.microsoft.com/office/drawing/2014/main" id="{E4324F31-5082-DC7A-8384-A8233FCA6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6683E91-BEEC-4F60-B6FD-F1F9AEE324A2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3050F82-1D8A-DB3F-A35C-02767D08D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nwbg">
            <a:extLst>
              <a:ext uri="{FF2B5EF4-FFF2-40B4-BE49-F238E27FC236}">
                <a16:creationId xmlns:a16="http://schemas.microsoft.com/office/drawing/2014/main" id="{EA15B0B8-71DC-DE56-23A4-B5C74F460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8" descr="beloyarskaya-aes">
            <a:extLst>
              <a:ext uri="{FF2B5EF4-FFF2-40B4-BE49-F238E27FC236}">
                <a16:creationId xmlns:a16="http://schemas.microsoft.com/office/drawing/2014/main" id="{D96D0BD5-7098-2A19-8012-3AB7B2E24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52400"/>
            <a:ext cx="8820150" cy="655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Номер слайда 8">
            <a:extLst>
              <a:ext uri="{FF2B5EF4-FFF2-40B4-BE49-F238E27FC236}">
                <a16:creationId xmlns:a16="http://schemas.microsoft.com/office/drawing/2014/main" id="{7B494205-D5ED-5227-E47A-31717FFCA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17601B7-9394-480B-96CA-D09AA2D86FF8}" type="slidenum">
              <a:rPr lang="ru-RU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ru-RU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8DA92EB7-FFC4-7FF0-4E35-51CD411C1683}"/>
              </a:ext>
            </a:extLst>
          </p:cNvPr>
          <p:cNvSpPr txBox="1">
            <a:spLocks/>
          </p:cNvSpPr>
          <p:nvPr/>
        </p:nvSpPr>
        <p:spPr>
          <a:xfrm>
            <a:off x="755650" y="5300663"/>
            <a:ext cx="8042275" cy="1063625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57150">
            <a:solidFill>
              <a:srgbClr val="C00000"/>
            </a:solidFill>
          </a:ln>
        </p:spPr>
        <p:txBody>
          <a:bodyPr/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800" kern="120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rgbClr val="262626"/>
                </a:solidFill>
                <a:latin typeface="Cambria" pitchFamily="18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rgbClr val="262626"/>
                </a:solidFill>
                <a:latin typeface="Cambria" pitchFamily="18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rgbClr val="262626"/>
                </a:solidFill>
                <a:latin typeface="Cambria" pitchFamily="18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rgbClr val="262626"/>
                </a:solidFill>
                <a:latin typeface="Cambria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uk-UA">
                <a:solidFill>
                  <a:schemeClr val="tx1">
                    <a:lumMod val="85000"/>
                    <a:lumOff val="15000"/>
                  </a:schemeClr>
                </a:solidFill>
              </a:rPr>
              <a:t>Чорнобильська АЕС</a:t>
            </a:r>
            <a:endParaRPr lang="uk-UA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C2924C5-474A-2AB7-1045-EC3927D7A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BE157-78F6-411B-9E16-353B63F38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1063625"/>
          </a:xfrm>
          <a:solidFill>
            <a:schemeClr val="tx2">
              <a:lumMod val="25000"/>
              <a:lumOff val="75000"/>
            </a:schemeClr>
          </a:solidFill>
          <a:ln w="57150">
            <a:solidFill>
              <a:srgbClr val="C00000"/>
            </a:solidFill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Чорнобильська АЕС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2EE81109-E7B6-F95F-5124-301764244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3" y="1571625"/>
            <a:ext cx="8472487" cy="4737100"/>
          </a:xfrm>
          <a:solidFill>
            <a:schemeClr val="bg2">
              <a:lumMod val="90000"/>
            </a:schemeClr>
          </a:solidFill>
          <a:ln>
            <a:solidFill>
              <a:srgbClr val="C0000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SzPct val="97000"/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(51°23 22  пн. ш. 30°05 59 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д.) розташована на Україні поблизу міста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Припять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 18 кілометрах від міста Чорнобиля, в 16 кілометрах від кордону з Білорусією і в 110 кілометрах від Києва. </a:t>
            </a:r>
          </a:p>
          <a:p>
            <a:pPr eaLnBrk="1" fontAlgn="auto" hangingPunct="1">
              <a:spcAft>
                <a:spcPts val="0"/>
              </a:spcAft>
              <a:buSzPct val="97000"/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часу аварії на ЧАЕС використовувалися чотири реактори РБМК-1000 (реактор великої потужності канального типа) з електричною потужністю 1000 МВт (теплова потужність 3200 МВт) кожен. Ще два аналогічні реактори будувалися.</a:t>
            </a:r>
          </a:p>
          <a:p>
            <a:pPr eaLnBrk="1" fontAlgn="auto" hangingPunct="1">
              <a:spcAft>
                <a:spcPts val="0"/>
              </a:spcAft>
              <a:buSzPct val="97000"/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ЧАЕС виробляла приблизно десяту долю електроенергії України. </a:t>
            </a:r>
          </a:p>
          <a:p>
            <a:pPr eaLnBrk="1" fontAlgn="auto" hangingPunct="1">
              <a:spcAft>
                <a:spcPts val="0"/>
              </a:spcAft>
              <a:buSzPct val="97000"/>
              <a:buFont typeface="Wingdings 2" pitchFamily="18" charset="2"/>
              <a:buBlip>
                <a:blip r:embed="rId2"/>
              </a:buBlip>
              <a:defRPr/>
            </a:pPr>
            <a:endParaRPr lang="uk-UA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3317" name="Picture 5" descr="http://upload.wikimedia.org/wikipedia/commons/8/8b/RIAN_archive_305011_Leningrad_nuclear_power_plant.jpg">
            <a:extLst>
              <a:ext uri="{FF2B5EF4-FFF2-40B4-BE49-F238E27FC236}">
                <a16:creationId xmlns:a16="http://schemas.microsoft.com/office/drawing/2014/main" id="{5AFD370B-5119-CF61-2687-A541E97C5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571625"/>
            <a:ext cx="7153275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http://polit.ru/media/archive/generic/p0004209.jpg">
            <a:extLst>
              <a:ext uri="{FF2B5EF4-FFF2-40B4-BE49-F238E27FC236}">
                <a16:creationId xmlns:a16="http://schemas.microsoft.com/office/drawing/2014/main" id="{5ACAC4A6-0EEF-6674-78F3-5DE26637B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571625"/>
            <a:ext cx="77152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Номер слайда 9">
            <a:extLst>
              <a:ext uri="{FF2B5EF4-FFF2-40B4-BE49-F238E27FC236}">
                <a16:creationId xmlns:a16="http://schemas.microsoft.com/office/drawing/2014/main" id="{B64AB8C3-E234-21CD-7C69-24D3BA3C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74B065F6-CE1E-4674-8AF8-70965956133B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64D6DB2-DFB3-67EC-9A3B-13AC6C957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id="{68AA5FC7-A1F0-29DC-3040-42D10AA94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125" y="642938"/>
            <a:ext cx="3257550" cy="5643562"/>
          </a:xfrm>
        </p:spPr>
        <p:txBody>
          <a:bodyPr/>
          <a:lstStyle/>
          <a:p>
            <a:pPr algn="l" eaLnBrk="1" hangingPunct="1"/>
            <a:r>
              <a:rPr lang="ru-RU" altLang="uk-UA" sz="4000" i="1"/>
              <a:t>Верхня частина атомного реактора    з керуючими  стержнями </a:t>
            </a:r>
            <a:br>
              <a:rPr lang="ru-RU" altLang="uk-UA" sz="4000" i="1"/>
            </a:br>
            <a:br>
              <a:rPr lang="ru-RU" altLang="uk-UA" sz="4000" i="1"/>
            </a:br>
            <a:endParaRPr lang="uk-UA" altLang="uk-UA"/>
          </a:p>
        </p:txBody>
      </p:sp>
      <p:pic>
        <p:nvPicPr>
          <p:cNvPr id="17411" name="Picture 4" descr="07">
            <a:extLst>
              <a:ext uri="{FF2B5EF4-FFF2-40B4-BE49-F238E27FC236}">
                <a16:creationId xmlns:a16="http://schemas.microsoft.com/office/drawing/2014/main" id="{1C155E0E-74F0-63B8-9BE1-9E5817A69B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428625"/>
            <a:ext cx="5110162" cy="5930900"/>
          </a:xfrm>
          <a:ln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412" name="Номер слайда 7">
            <a:extLst>
              <a:ext uri="{FF2B5EF4-FFF2-40B4-BE49-F238E27FC236}">
                <a16:creationId xmlns:a16="http://schemas.microsoft.com/office/drawing/2014/main" id="{2B44C2E8-39D1-4DD3-467C-C4001A07B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457B024-E936-4FCA-B7C2-0340AC9635AC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D920A579-C4B9-F20D-2EA4-C29D37E6D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BE8F70-5E56-824B-FEAB-13A74C9C0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5686425" cy="796925"/>
          </a:xfrm>
          <a:solidFill>
            <a:schemeClr val="bg2">
              <a:lumMod val="75000"/>
            </a:schemeClr>
          </a:solidFill>
          <a:ln w="57150">
            <a:solidFill>
              <a:srgbClr val="C00000"/>
            </a:solidFill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 квітня 1986 року</a:t>
            </a:r>
            <a:endParaRPr lang="uk-UA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ED621BED-B667-4B04-44AA-EE185B1A7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3" y="1643063"/>
            <a:ext cx="8215312" cy="4500562"/>
          </a:xfrm>
          <a:solidFill>
            <a:schemeClr val="bg1"/>
          </a:solidFill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SzPct val="88000"/>
              <a:buFont typeface="Wingdings 2" pitchFamily="18" charset="2"/>
              <a:buBlip>
                <a:blip r:embed="rId2"/>
              </a:buBlip>
              <a:defRPr/>
            </a:pP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Співробітники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ЧАЕС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хотіли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випробувати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здатність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турбогенератора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виробляти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електроенергію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аварійних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умовах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eaLnBrk="1" fontAlgn="auto" hangingPunct="1">
              <a:spcAft>
                <a:spcPts val="0"/>
              </a:spcAft>
              <a:buSzPct val="88000"/>
              <a:buFont typeface="Wingdings 2" pitchFamily="18" charset="2"/>
              <a:buBlip>
                <a:blip r:embed="rId2"/>
              </a:buBlip>
              <a:defRPr/>
            </a:pP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була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планова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програма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ініціаторами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якої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були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головний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конструктор і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генеральний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проектувальник</a:t>
            </a:r>
            <a:r>
              <a:rPr lang="ru-RU" sz="3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АЕС. </a:t>
            </a:r>
          </a:p>
        </p:txBody>
      </p:sp>
      <p:pic>
        <p:nvPicPr>
          <p:cNvPr id="18436" name="Picture 2">
            <a:extLst>
              <a:ext uri="{FF2B5EF4-FFF2-40B4-BE49-F238E27FC236}">
                <a16:creationId xmlns:a16="http://schemas.microsoft.com/office/drawing/2014/main" id="{2A36C1F7-337C-648A-819E-274B774B8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31775"/>
            <a:ext cx="2357438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Номер слайда 8">
            <a:extLst>
              <a:ext uri="{FF2B5EF4-FFF2-40B4-BE49-F238E27FC236}">
                <a16:creationId xmlns:a16="http://schemas.microsoft.com/office/drawing/2014/main" id="{2C4315F5-C985-90E9-683C-0681B3825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8FC5BC6-8520-43C3-9488-1F0F69F8962C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97D4E72-FEB7-E8D4-D4A7-E4806E7C3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id="{5F21F061-BB54-3A24-0B7B-5DB37BF40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19459" name="Содержимое 2">
            <a:extLst>
              <a:ext uri="{FF2B5EF4-FFF2-40B4-BE49-F238E27FC236}">
                <a16:creationId xmlns:a16="http://schemas.microsoft.com/office/drawing/2014/main" id="{73CDCE9C-E1D6-E35B-AD5B-8AC19311DB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373AF575-D54A-F2AA-6364-5D237C5A4703}"/>
              </a:ext>
            </a:extLst>
          </p:cNvPr>
          <p:cNvSpPr txBox="1">
            <a:spLocks/>
          </p:cNvSpPr>
          <p:nvPr/>
        </p:nvSpPr>
        <p:spPr bwMode="auto">
          <a:xfrm>
            <a:off x="571500" y="285750"/>
            <a:ext cx="8042275" cy="9921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57150">
            <a:solidFill>
              <a:srgbClr val="C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457200" eaLnBrk="1" fontAlgn="auto" hangingPunct="1">
              <a:spcAft>
                <a:spcPts val="0"/>
              </a:spcAft>
              <a:defRPr/>
            </a:pPr>
            <a:r>
              <a:rPr lang="ru-RU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Чор</a:t>
            </a:r>
            <a:r>
              <a:rPr lang="uk-UA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нобильська</a:t>
            </a:r>
            <a:r>
              <a:rPr lang="uk-UA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весна</a:t>
            </a:r>
          </a:p>
        </p:txBody>
      </p:sp>
      <p:pic>
        <p:nvPicPr>
          <p:cNvPr id="19461" name="Picture 2" descr="http://www.hemul.org/lplaces.com/images/stories/pripyat/pripyat_spring_03.jpg">
            <a:extLst>
              <a:ext uri="{FF2B5EF4-FFF2-40B4-BE49-F238E27FC236}">
                <a16:creationId xmlns:a16="http://schemas.microsoft.com/office/drawing/2014/main" id="{8E786A3B-74B1-68E8-7EEC-E527892EA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143000"/>
            <a:ext cx="7153275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Номер слайда 9">
            <a:extLst>
              <a:ext uri="{FF2B5EF4-FFF2-40B4-BE49-F238E27FC236}">
                <a16:creationId xmlns:a16="http://schemas.microsoft.com/office/drawing/2014/main" id="{B3A2B4E9-1608-29CB-0E26-B8D9E9B9D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36715E9-B1AF-4B5B-B677-EE7092694946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4A7A00A9-81C2-25A1-BAAB-70EE0FBFA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44F6724C-0A31-6E1B-080C-F0F9ECEB3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B78EF872-D4E0-0DF7-1902-B7BD65F4C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20484" name="Picture 4" descr="http://www.mediaport.ua/images/113491_700.jpg">
            <a:extLst>
              <a:ext uri="{FF2B5EF4-FFF2-40B4-BE49-F238E27FC236}">
                <a16:creationId xmlns:a16="http://schemas.microsoft.com/office/drawing/2014/main" id="{6FE2CB86-EE99-6FE7-9279-46B6E1777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42875"/>
            <a:ext cx="8667750" cy="650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Номер слайда 8">
            <a:extLst>
              <a:ext uri="{FF2B5EF4-FFF2-40B4-BE49-F238E27FC236}">
                <a16:creationId xmlns:a16="http://schemas.microsoft.com/office/drawing/2014/main" id="{2B72C4F2-77FF-8CB5-9F64-60D595241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B5E4BDA-08F7-4BFF-AF95-8973A3091BD4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3AEEBBD-C529-FDEE-7591-5AEC79643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EBB1CE01-582B-5CB7-5CBE-519620D41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altLang="uk-UA"/>
          </a:p>
        </p:txBody>
      </p:sp>
      <p:sp>
        <p:nvSpPr>
          <p:cNvPr id="21507" name="Объект 2">
            <a:extLst>
              <a:ext uri="{FF2B5EF4-FFF2-40B4-BE49-F238E27FC236}">
                <a16:creationId xmlns:a16="http://schemas.microsoft.com/office/drawing/2014/main" id="{02EC494D-89B6-328A-C21A-142EADD4A8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altLang="uk-UA"/>
          </a:p>
        </p:txBody>
      </p:sp>
      <p:sp>
        <p:nvSpPr>
          <p:cNvPr id="21508" name="Номер слайда 3">
            <a:extLst>
              <a:ext uri="{FF2B5EF4-FFF2-40B4-BE49-F238E27FC236}">
                <a16:creationId xmlns:a16="http://schemas.microsoft.com/office/drawing/2014/main" id="{F344AA37-5FD9-4F26-BE71-0B470E550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D16AE58-1097-4B87-A507-C695F11ED199}" type="slidenum">
              <a:rPr lang="uk-UA" altLang="uk-UA">
                <a:solidFill>
                  <a:srgbClr val="7F7F7F"/>
                </a:solidFill>
                <a:latin typeface="Rage Italic" panose="03070502040507070304" pitchFamily="66" charset="0"/>
              </a:rPr>
              <a:pPr/>
              <a:t>13</a:t>
            </a:fld>
            <a:endParaRPr lang="uk-UA" altLang="uk-UA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pic>
        <p:nvPicPr>
          <p:cNvPr id="21509" name="Рисунок 4">
            <a:extLst>
              <a:ext uri="{FF2B5EF4-FFF2-40B4-BE49-F238E27FC236}">
                <a16:creationId xmlns:a16="http://schemas.microsoft.com/office/drawing/2014/main" id="{698C51B8-D251-87AD-5B4B-B338EE65E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28663"/>
            <a:ext cx="8713787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FC10B227-B305-80A5-6EE4-7C5C98825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A0EB5A-2FFC-DD3D-5E7F-A8D96F2C3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274638"/>
            <a:ext cx="8501063" cy="6540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1" dirty="0">
                <a:solidFill>
                  <a:srgbClr val="FF0000"/>
                </a:solidFill>
              </a:rPr>
              <a:t>1:23:50 26 квітня 1986 року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296ED4AA-BE3E-C597-0196-FB4D6F4F60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857750"/>
          </a:xfrm>
        </p:spPr>
        <p:txBody>
          <a:bodyPr rtlCol="0">
            <a:noAutofit/>
          </a:bodyPr>
          <a:lstStyle/>
          <a:p>
            <a:pPr marL="180975" indent="361950" eaLnBrk="1" fontAlgn="auto" hangingPunct="1">
              <a:spcAft>
                <a:spcPts val="0"/>
              </a:spcAft>
              <a:buFont typeface="Wingdings 2" pitchFamily="18" charset="2"/>
              <a:buBlip>
                <a:blip r:embed="rId2"/>
              </a:buBlip>
              <a:defRPr/>
            </a:pPr>
            <a:r>
              <a:rPr lang="uk-UA" sz="2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4-м енергоблоці Чорнобильської АЕС стався вибух, який повністю зруйнував реактор. </a:t>
            </a:r>
          </a:p>
          <a:p>
            <a:pPr marL="180975" indent="361950" eaLnBrk="1" fontAlgn="auto" hangingPunct="1">
              <a:spcAft>
                <a:spcPts val="0"/>
              </a:spcAft>
              <a:buFont typeface="Wingdings 2" pitchFamily="18" charset="2"/>
              <a:buBlip>
                <a:blip r:embed="rId2"/>
              </a:buBlip>
              <a:defRPr/>
            </a:pPr>
            <a:r>
              <a:rPr lang="uk-UA" sz="2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Будівля </a:t>
            </a:r>
            <a:r>
              <a:rPr lang="uk-UA" sz="2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енергоблока</a:t>
            </a:r>
            <a:r>
              <a:rPr lang="uk-UA" sz="2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частково обрушилася, в різних приміщеннях і на даху почалася пожежа. Згодом залишки активної зони розплавилися. Суміш з розплавленого металу, піску, бетону і частинок палива розтеклася по </a:t>
            </a:r>
            <a:r>
              <a:rPr lang="uk-UA" sz="26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підреакторних</a:t>
            </a:r>
            <a:r>
              <a:rPr lang="uk-UA" sz="2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приміщеннях. </a:t>
            </a:r>
          </a:p>
          <a:p>
            <a:pPr marL="180975" indent="361950" eaLnBrk="1" fontAlgn="auto" hangingPunct="1">
              <a:spcAft>
                <a:spcPts val="0"/>
              </a:spcAft>
              <a:buFont typeface="Wingdings 2" pitchFamily="18" charset="2"/>
              <a:buBlip>
                <a:blip r:embed="rId2"/>
              </a:buBlip>
              <a:defRPr/>
            </a:pPr>
            <a:r>
              <a:rPr lang="uk-UA" sz="2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Стався викид радіоактивних речовин, у тому числі ізотопів Урану, Плутонію, Йоду-131 (період напіврозпаду 8 днів), Цезію-134 (період напіврозпаду 2 роки), Цезію-137 (період напіврозпаду 30 років), Стронцію-90 (період напіврозпаду 28 років).</a:t>
            </a:r>
          </a:p>
        </p:txBody>
      </p:sp>
      <p:pic>
        <p:nvPicPr>
          <p:cNvPr id="4" name="Picture 3" descr="C:\Documents and Settings\Admin\Рабочий стол\4300684233_c75404baeb_o.jpg">
            <a:extLst>
              <a:ext uri="{FF2B5EF4-FFF2-40B4-BE49-F238E27FC236}">
                <a16:creationId xmlns:a16="http://schemas.microsoft.com/office/drawing/2014/main" id="{499680FD-4BAC-39A1-C773-1152E3338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288925"/>
            <a:ext cx="8239125" cy="593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Номер слайда 8">
            <a:extLst>
              <a:ext uri="{FF2B5EF4-FFF2-40B4-BE49-F238E27FC236}">
                <a16:creationId xmlns:a16="http://schemas.microsoft.com/office/drawing/2014/main" id="{D61F6D13-B26F-36C6-AAE3-A7C3B53D2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ED46004-2F3B-4063-9B01-E285C7D536AB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2CFEFF7-DD59-BC3C-180A-545108D44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0000"/>
            </a:gs>
            <a:gs pos="50000">
              <a:srgbClr val="E5C0BE"/>
            </a:gs>
            <a:gs pos="100000">
              <a:srgbClr val="F1E1DF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06E5C0-2631-03AC-9660-187E12CE9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375" y="214313"/>
            <a:ext cx="7429500" cy="1214437"/>
          </a:xfrm>
          <a:solidFill>
            <a:schemeClr val="tx2">
              <a:lumMod val="25000"/>
              <a:lumOff val="75000"/>
            </a:schemeClr>
          </a:solidFill>
          <a:ln w="57150">
            <a:solidFill>
              <a:srgbClr val="C0000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Ліквідатори (1986 рік)</a:t>
            </a:r>
          </a:p>
        </p:txBody>
      </p:sp>
      <p:pic>
        <p:nvPicPr>
          <p:cNvPr id="46083" name="Picture 2">
            <a:extLst>
              <a:ext uri="{FF2B5EF4-FFF2-40B4-BE49-F238E27FC236}">
                <a16:creationId xmlns:a16="http://schemas.microsoft.com/office/drawing/2014/main" id="{6772BE05-CC26-FE1B-4E5B-3E8B2ABEB2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1643063"/>
            <a:ext cx="6357938" cy="4700587"/>
          </a:xfrm>
        </p:spPr>
      </p:pic>
      <p:pic>
        <p:nvPicPr>
          <p:cNvPr id="46084" name="Picture 3">
            <a:extLst>
              <a:ext uri="{FF2B5EF4-FFF2-40B4-BE49-F238E27FC236}">
                <a16:creationId xmlns:a16="http://schemas.microsoft.com/office/drawing/2014/main" id="{86FA10DA-1B25-73B7-6697-65022BF6D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643063"/>
            <a:ext cx="6072187" cy="455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6" name="Picture 2" descr="http://chornabil.at.ua/_ph/1/2/236678022.jpg">
            <a:extLst>
              <a:ext uri="{FF2B5EF4-FFF2-40B4-BE49-F238E27FC236}">
                <a16:creationId xmlns:a16="http://schemas.microsoft.com/office/drawing/2014/main" id="{B2A07396-CD7E-1582-1457-870FCBCB6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500188"/>
            <a:ext cx="630555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Admin\Рабочий стол\Новая папка (5)\ulu_teljak_postradavshie.jpg">
            <a:extLst>
              <a:ext uri="{FF2B5EF4-FFF2-40B4-BE49-F238E27FC236}">
                <a16:creationId xmlns:a16="http://schemas.microsoft.com/office/drawing/2014/main" id="{525C60C7-DDB4-473A-6767-E01265AF0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497013"/>
            <a:ext cx="6851650" cy="470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9" name="Номер слайда 10">
            <a:extLst>
              <a:ext uri="{FF2B5EF4-FFF2-40B4-BE49-F238E27FC236}">
                <a16:creationId xmlns:a16="http://schemas.microsoft.com/office/drawing/2014/main" id="{A11BCC9D-6638-5030-BAB5-43801F29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5880F6D-CB8E-4959-B15C-E0FD3C7B3771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7F6E226-0477-EDF7-7FFD-60DB1E2AE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45B33"/>
            </a:gs>
            <a:gs pos="50000">
              <a:srgbClr val="E5C0BE"/>
            </a:gs>
            <a:gs pos="100000">
              <a:srgbClr val="F1E1DF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33CC4C-7456-E41F-8AD4-5D518D13D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142875"/>
            <a:ext cx="8643938" cy="1143000"/>
          </a:xfrm>
          <a:ln w="57150">
            <a:solidFill>
              <a:srgbClr val="C0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4400" dirty="0">
                <a:solidFill>
                  <a:srgbClr val="FF0000"/>
                </a:solidFill>
              </a:rPr>
              <a:t>Їх стали називати </a:t>
            </a:r>
            <a:r>
              <a:rPr lang="uk-UA" dirty="0">
                <a:solidFill>
                  <a:srgbClr val="FF0000"/>
                </a:solidFill>
              </a:rPr>
              <a:t>«ліквідаторами»</a:t>
            </a:r>
          </a:p>
        </p:txBody>
      </p:sp>
      <p:sp>
        <p:nvSpPr>
          <p:cNvPr id="41987" name="Содержимое 2">
            <a:extLst>
              <a:ext uri="{FF2B5EF4-FFF2-40B4-BE49-F238E27FC236}">
                <a16:creationId xmlns:a16="http://schemas.microsoft.com/office/drawing/2014/main" id="{3D1E7967-488A-FB3B-86B2-221A9A483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785938"/>
            <a:ext cx="6572250" cy="4286250"/>
          </a:xfrm>
          <a:solidFill>
            <a:schemeClr val="bg2">
              <a:lumMod val="90000"/>
            </a:schemeClr>
          </a:solidFill>
          <a:ln>
            <a:solidFill>
              <a:srgbClr val="C00000"/>
            </a:solidFill>
          </a:ln>
        </p:spPr>
        <p:txBody>
          <a:bodyPr/>
          <a:lstStyle/>
          <a:p>
            <a:pPr eaLnBrk="1" hangingPunct="1"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/>
              <a:t>Фахівці, що відряджаються для проведення робіт на аварійному блоці і довкола нього, а також військові частини, як регулярні, так і складені з терміново покликаних резервістів. </a:t>
            </a:r>
          </a:p>
          <a:p>
            <a:pPr eaLnBrk="1" hangingPunct="1"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/>
              <a:t> Основна частина </a:t>
            </a:r>
            <a:r>
              <a:rPr lang="uk-UA" dirty="0" err="1"/>
              <a:t>аврійних</a:t>
            </a:r>
            <a:r>
              <a:rPr lang="uk-UA" dirty="0"/>
              <a:t> робіт була виконана в 1986-1987 роках, в них взяли участь приблизно 240 000 чоловік. </a:t>
            </a:r>
          </a:p>
          <a:p>
            <a:pPr eaLnBrk="1" hangingPunct="1"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/>
              <a:t>Загальна кількість ліквідаторів (включаючи подальші роки) склала близько 600 000.</a:t>
            </a:r>
          </a:p>
        </p:txBody>
      </p:sp>
      <p:pic>
        <p:nvPicPr>
          <p:cNvPr id="60421" name="Picture 3">
            <a:extLst>
              <a:ext uri="{FF2B5EF4-FFF2-40B4-BE49-F238E27FC236}">
                <a16:creationId xmlns:a16="http://schemas.microsoft.com/office/drawing/2014/main" id="{2A541664-B57A-6952-F68A-2F832B3D7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1357313"/>
            <a:ext cx="1504931" cy="24310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0422" name="Picture 6" descr="D:\ДОКУМЕНТЫ\ДОК ЛЕНА\ФИЗИК\РАДИОАКТИВНОСТЬ\ЯДЕРНАЯ_ЕНЕРГИЯ\0_36bfa_1d069624_M.jpg">
            <a:extLst>
              <a:ext uri="{FF2B5EF4-FFF2-40B4-BE49-F238E27FC236}">
                <a16:creationId xmlns:a16="http://schemas.microsoft.com/office/drawing/2014/main" id="{FA29CC84-DA42-2E50-767E-BD32EF634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25026" y="4000504"/>
            <a:ext cx="1671330" cy="2647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582" name="Номер слайда 9">
            <a:extLst>
              <a:ext uri="{FF2B5EF4-FFF2-40B4-BE49-F238E27FC236}">
                <a16:creationId xmlns:a16="http://schemas.microsoft.com/office/drawing/2014/main" id="{790FF256-159F-C70B-C161-27E7D5634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A195FC3-53C6-4DEA-AEF8-30CB060D67DD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85B09CF9-79EF-0539-830D-FB8C6C18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751D06"/>
            </a:gs>
            <a:gs pos="50000">
              <a:srgbClr val="E5C0BE"/>
            </a:gs>
            <a:gs pos="100000">
              <a:srgbClr val="F1E1DF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2B68FF-0BB2-B5DA-D7F0-BB74C776E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6735762" cy="849312"/>
          </a:xfrm>
          <a:solidFill>
            <a:schemeClr val="bg2">
              <a:lumMod val="90000"/>
            </a:schemeClr>
          </a:solidFill>
          <a:ln w="57150">
            <a:solidFill>
              <a:srgbClr val="C0000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Вони врятували світ</a:t>
            </a:r>
            <a:endParaRPr lang="uk-UA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3BB46FB9-9476-1FB7-84CA-141F05BC4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1428750"/>
            <a:ext cx="3929062" cy="4857750"/>
          </a:xfrm>
        </p:spPr>
        <p:txBody>
          <a:bodyPr rtlCol="0">
            <a:normAutofit fontScale="92500" lnSpcReduction="20000"/>
          </a:bodyPr>
          <a:lstStyle/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Володимир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Правик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Віктор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Кібенок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Леонід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Телятников,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Микола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Ващук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Василь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Ігнатенко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Володимир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Тішура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Микола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Титенок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Борис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Алішаєв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Іван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Бутрименко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Михайло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Головненко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Анатолій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Хахаров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Степан Комар,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Андрій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Король,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Михайло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Крисько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</p:txBody>
      </p:sp>
      <p:sp>
        <p:nvSpPr>
          <p:cNvPr id="4" name="Содержимое 2">
            <a:extLst>
              <a:ext uri="{FF2B5EF4-FFF2-40B4-BE49-F238E27FC236}">
                <a16:creationId xmlns:a16="http://schemas.microsoft.com/office/drawing/2014/main" id="{609870FF-6647-2B44-1CA2-9547BC07D6F4}"/>
              </a:ext>
            </a:extLst>
          </p:cNvPr>
          <p:cNvSpPr txBox="1">
            <a:spLocks/>
          </p:cNvSpPr>
          <p:nvPr/>
        </p:nvSpPr>
        <p:spPr>
          <a:xfrm>
            <a:off x="4143375" y="1428750"/>
            <a:ext cx="4143375" cy="5000625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Віктор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Легун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Сергій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Легун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Анатолій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Найдюк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Микола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Нечипоренко,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Володимир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Палачега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Олександр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Петровський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Петро Пивоваров,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Андрій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Половинкин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Володимир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Прищепа,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Володимир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Прищепа,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Микола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Руденюк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Григорій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Хміль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Іван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Шавров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, 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  <a:p>
            <a:pPr marL="457200" indent="-457200" defTabSz="457200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+mj-lt"/>
              <a:buAutoNum type="arabicPeriod" startAt="15"/>
              <a:defRPr/>
            </a:pP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Леонід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Шавров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. </a:t>
            </a:r>
            <a:r>
              <a:rPr lang="uk-UA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 </a:t>
            </a:r>
          </a:p>
        </p:txBody>
      </p:sp>
      <p:pic>
        <p:nvPicPr>
          <p:cNvPr id="98305" name="Picture 1" descr="D:\ДОКУМЕНТЫ\ДОК ЛЕНА\ФИЗИК\РАДИОАКТИВНОСТЬ\ЯДЕРНАЯ_ЕНЕРГИЯ\0_36bfa_1d069624_M.jpg">
            <a:extLst>
              <a:ext uri="{FF2B5EF4-FFF2-40B4-BE49-F238E27FC236}">
                <a16:creationId xmlns:a16="http://schemas.microsoft.com/office/drawing/2014/main" id="{6DAB51A8-83F2-8ED9-A70E-7F806CEE1E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72" y="142852"/>
            <a:ext cx="1295398" cy="2052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3" name="Picture 7" descr="http://zakarpattya.net.ua/postimages/news/2012/4/DSCF6027.JPG">
            <a:extLst>
              <a:ext uri="{FF2B5EF4-FFF2-40B4-BE49-F238E27FC236}">
                <a16:creationId xmlns:a16="http://schemas.microsoft.com/office/drawing/2014/main" id="{BE92C8CD-8BE1-29F7-7A19-85352849F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1" t="2814" r="4375" b="8536"/>
          <a:stretch>
            <a:fillRect/>
          </a:stretch>
        </p:blipFill>
        <p:spPr bwMode="auto">
          <a:xfrm>
            <a:off x="2643188" y="1857375"/>
            <a:ext cx="3500437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9" descr="http://fototelegraf.ru/wp-content/uploads/2011/04/CHERNOBYL-25-godovshina-11.jpg">
            <a:extLst>
              <a:ext uri="{FF2B5EF4-FFF2-40B4-BE49-F238E27FC236}">
                <a16:creationId xmlns:a16="http://schemas.microsoft.com/office/drawing/2014/main" id="{75B6DC88-258B-94B0-02F9-4232E1A40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1471613"/>
            <a:ext cx="715327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Номер слайда 11">
            <a:extLst>
              <a:ext uri="{FF2B5EF4-FFF2-40B4-BE49-F238E27FC236}">
                <a16:creationId xmlns:a16="http://schemas.microsoft.com/office/drawing/2014/main" id="{BF820E80-BCF9-DB2A-2A2D-1271EEB6E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FCFD680-3FF9-4B69-AF59-8FB993229573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0E4D013-687C-9D1B-20CF-7B78D1F99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194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6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6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6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7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5894051A-98D3-D0E7-7BC5-A0F9443D5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992187"/>
          </a:xfrm>
        </p:spPr>
        <p:txBody>
          <a:bodyPr/>
          <a:lstStyle/>
          <a:p>
            <a:pPr eaLnBrk="1" hangingPunct="1"/>
            <a:r>
              <a:rPr lang="ru-RU" altLang="uk-UA" sz="3200" b="1"/>
              <a:t>Похмурий пам'ятник «першій шерензі» поставили в центрі Чорнобиля</a:t>
            </a:r>
            <a:r>
              <a:rPr lang="ru-RU" altLang="uk-UA" sz="3200"/>
              <a:t>.</a:t>
            </a:r>
            <a:endParaRPr lang="uk-UA" altLang="uk-UA" sz="3200"/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E320B6FA-4C53-D95D-A866-62A6C96BB78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4438" y="1571625"/>
            <a:ext cx="6557962" cy="4919663"/>
          </a:xfrm>
        </p:spPr>
      </p:pic>
      <p:pic>
        <p:nvPicPr>
          <p:cNvPr id="6" name="Picture 3" descr="D:\ДОКУМЕНТЫ\ДОК ЛЕНА\ФИЗИК\РАДИОАКТИВНОСТЬ\ЯДЕРНАЯ_ЕНЕРГИЯ\0_36bfa_1d069624_M.jpg">
            <a:extLst>
              <a:ext uri="{FF2B5EF4-FFF2-40B4-BE49-F238E27FC236}">
                <a16:creationId xmlns:a16="http://schemas.microsoft.com/office/drawing/2014/main" id="{5E8D8C42-0D9C-A9EA-D3B6-0A4381293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4071942"/>
            <a:ext cx="1581150" cy="2505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629" name="Номер слайда 9">
            <a:extLst>
              <a:ext uri="{FF2B5EF4-FFF2-40B4-BE49-F238E27FC236}">
                <a16:creationId xmlns:a16="http://schemas.microsoft.com/office/drawing/2014/main" id="{86C31A02-616D-0448-0AA0-736695C74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C17A749-5E67-418A-81A4-1159F8613027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D4CCF15D-9B62-334C-8B44-ECB236A5A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E39993-0711-48F7-ABFA-BAF8F581A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У </a:t>
            </a:r>
            <a:r>
              <a:rPr lang="ru-RU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безпосередніх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учасників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експерименту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про причини </a:t>
            </a:r>
            <a:r>
              <a:rPr lang="ru-RU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аварії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запитати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вже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не </a:t>
            </a:r>
            <a:r>
              <a:rPr lang="ru-RU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можна</a:t>
            </a:r>
            <a:endParaRPr lang="uk-UA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7651" name="Picture 3">
            <a:extLst>
              <a:ext uri="{FF2B5EF4-FFF2-40B4-BE49-F238E27FC236}">
                <a16:creationId xmlns:a16="http://schemas.microsoft.com/office/drawing/2014/main" id="{7F8CE164-9F00-E73A-E050-1DF37FB1771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2338388"/>
            <a:ext cx="3357562" cy="4257675"/>
          </a:xfrm>
        </p:spPr>
      </p:pic>
      <p:pic>
        <p:nvPicPr>
          <p:cNvPr id="27652" name="Picture 2">
            <a:extLst>
              <a:ext uri="{FF2B5EF4-FFF2-40B4-BE49-F238E27FC236}">
                <a16:creationId xmlns:a16="http://schemas.microsoft.com/office/drawing/2014/main" id="{4CE67765-F759-B2FE-1C7B-A04BCC15C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2286000"/>
            <a:ext cx="3643313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Прямоугольник 6">
            <a:extLst>
              <a:ext uri="{FF2B5EF4-FFF2-40B4-BE49-F238E27FC236}">
                <a16:creationId xmlns:a16="http://schemas.microsoft.com/office/drawing/2014/main" id="{769F6598-40A2-5D47-E75B-5E9300611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4750" y="4357688"/>
            <a:ext cx="52149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uk-UA" sz="3600">
                <a:solidFill>
                  <a:schemeClr val="tx1"/>
                </a:solidFill>
                <a:latin typeface="Times New Roman" panose="02020603050405020304" pitchFamily="18" charset="0"/>
              </a:rPr>
              <a:t>оцінки числа жертв катастрофи коливаються від мільйонів до</a:t>
            </a:r>
            <a:r>
              <a:rPr lang="en-US" altLang="uk-UA" sz="3600">
                <a:solidFill>
                  <a:schemeClr val="tx1"/>
                </a:solidFill>
                <a:latin typeface="Times New Roman" panose="02020603050405020304" pitchFamily="18" charset="0"/>
              </a:rPr>
              <a:t>…</a:t>
            </a:r>
            <a:r>
              <a:rPr lang="ru-RU" altLang="uk-UA" sz="3600">
                <a:solidFill>
                  <a:schemeClr val="tx1"/>
                </a:solidFill>
                <a:latin typeface="Times New Roman" panose="02020603050405020304" pitchFamily="18" charset="0"/>
              </a:rPr>
              <a:t> десятків</a:t>
            </a:r>
            <a:r>
              <a:rPr lang="en-US" altLang="uk-UA" sz="3600">
                <a:solidFill>
                  <a:schemeClr val="tx1"/>
                </a:solidFill>
                <a:latin typeface="Times New Roman" panose="02020603050405020304" pitchFamily="18" charset="0"/>
              </a:rPr>
              <a:t>(!)</a:t>
            </a:r>
            <a:r>
              <a:rPr lang="ru-RU" altLang="uk-UA" sz="360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uk-UA" altLang="uk-UA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54" name="Номер слайда 9">
            <a:extLst>
              <a:ext uri="{FF2B5EF4-FFF2-40B4-BE49-F238E27FC236}">
                <a16:creationId xmlns:a16="http://schemas.microsoft.com/office/drawing/2014/main" id="{F21B5AB3-4C4A-7728-B3FA-C4562C561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AC35932-A873-47CA-88C1-5B75C8B1B6E6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91044A71-2A6D-782A-F8D8-2AFC40B72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>
            <a:extLst>
              <a:ext uri="{FF2B5EF4-FFF2-40B4-BE49-F238E27FC236}">
                <a16:creationId xmlns:a16="http://schemas.microsoft.com/office/drawing/2014/main" id="{CA071E55-8218-AE07-BF1C-214E282B9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28675" name="Содержимое 2">
            <a:extLst>
              <a:ext uri="{FF2B5EF4-FFF2-40B4-BE49-F238E27FC236}">
                <a16:creationId xmlns:a16="http://schemas.microsoft.com/office/drawing/2014/main" id="{170E62AC-0D07-7DCF-3BEF-A776156924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28676" name="Picture 2" descr="http://lib.nuph.edu.ua/img/pikcher/cher4.jpg">
            <a:extLst>
              <a:ext uri="{FF2B5EF4-FFF2-40B4-BE49-F238E27FC236}">
                <a16:creationId xmlns:a16="http://schemas.microsoft.com/office/drawing/2014/main" id="{687F23A0-1817-AA64-B621-68A32F121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50800"/>
            <a:ext cx="9144000" cy="678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Picture 3" descr="D:\ДОКУМЕНТЫ\ДОК ЛЕНА\ФИЗИК\РАДИОАКТИВНОСТЬ\ЯДЕРНАЯ_ЕНЕРГИЯ\0_36bfa_1d069624_M.jpg">
            <a:extLst>
              <a:ext uri="{FF2B5EF4-FFF2-40B4-BE49-F238E27FC236}">
                <a16:creationId xmlns:a16="http://schemas.microsoft.com/office/drawing/2014/main" id="{0E9C0785-83CA-40B7-5C2C-7E2C074C5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142852"/>
            <a:ext cx="1581150" cy="2505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1" name="Picture 7" descr="http://zamkova.at.ua/2011_1/17-1-.jpg">
            <a:extLst>
              <a:ext uri="{FF2B5EF4-FFF2-40B4-BE49-F238E27FC236}">
                <a16:creationId xmlns:a16="http://schemas.microsoft.com/office/drawing/2014/main" id="{24EC20D4-4D75-A2AF-DDA7-1E45EAB19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34290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9" name="Номер слайда 10">
            <a:extLst>
              <a:ext uri="{FF2B5EF4-FFF2-40B4-BE49-F238E27FC236}">
                <a16:creationId xmlns:a16="http://schemas.microsoft.com/office/drawing/2014/main" id="{39FE34EB-8CDC-B452-5C0D-11C2CF4A9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FCD1F7B-EA1C-40FE-BC26-937B03535C02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AE97A07-6FF4-85E1-8B1E-8FBC8DF5B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D8F8DCA6-C559-CF9D-05D4-9545124D98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14375"/>
            <a:ext cx="8982075" cy="5072063"/>
          </a:xfrm>
        </p:spPr>
      </p:pic>
      <p:pic>
        <p:nvPicPr>
          <p:cNvPr id="29699" name="Picture 2">
            <a:extLst>
              <a:ext uri="{FF2B5EF4-FFF2-40B4-BE49-F238E27FC236}">
                <a16:creationId xmlns:a16="http://schemas.microsoft.com/office/drawing/2014/main" id="{C1BC34B1-E398-651F-9047-C5BA08A1E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18"/>
          <a:stretch>
            <a:fillRect/>
          </a:stretch>
        </p:blipFill>
        <p:spPr bwMode="auto">
          <a:xfrm>
            <a:off x="3214688" y="5072063"/>
            <a:ext cx="29051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Admin\Рабочий стол\Новая папка (5)\iii_5_4c.jpg">
            <a:extLst>
              <a:ext uri="{FF2B5EF4-FFF2-40B4-BE49-F238E27FC236}">
                <a16:creationId xmlns:a16="http://schemas.microsoft.com/office/drawing/2014/main" id="{8DB211E3-B489-AFC4-FA95-D9AA56176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Номер слайда 8">
            <a:extLst>
              <a:ext uri="{FF2B5EF4-FFF2-40B4-BE49-F238E27FC236}">
                <a16:creationId xmlns:a16="http://schemas.microsoft.com/office/drawing/2014/main" id="{F9CBB6EA-5D58-95BA-C1FE-A0BDA0555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E810F3C-9657-43D3-98C4-319D34CEE60E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69AC5E03-09AC-9B42-4B07-0930B4128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>
            <a:extLst>
              <a:ext uri="{FF2B5EF4-FFF2-40B4-BE49-F238E27FC236}">
                <a16:creationId xmlns:a16="http://schemas.microsoft.com/office/drawing/2014/main" id="{611F8B72-1E31-68E4-40D8-443D1B94A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428625"/>
            <a:ext cx="7950200" cy="1135063"/>
          </a:xfrm>
        </p:spPr>
        <p:txBody>
          <a:bodyPr/>
          <a:lstStyle/>
          <a:p>
            <a:pPr eaLnBrk="1" hangingPunct="1"/>
            <a:r>
              <a:rPr lang="uk-UA" altLang="uk-UA" sz="4000"/>
              <a:t>Віднесено до радіоактивно забруднених територій України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CF798CD6-7C57-2392-B972-D346F379F1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714500"/>
            <a:ext cx="8020050" cy="4819650"/>
          </a:xfrm>
        </p:spPr>
        <p:txBody>
          <a:bodyPr rtlCol="0">
            <a:normAutofit/>
          </a:bodyPr>
          <a:lstStyle/>
          <a:p>
            <a:pPr marL="265113" indent="277813" eaLnBrk="1" fontAlgn="auto" hangingPunct="1">
              <a:spcAft>
                <a:spcPts val="0"/>
              </a:spcAft>
              <a:buFont typeface="Wingdings 2" pitchFamily="18" charset="2"/>
              <a:buBlip>
                <a:blip r:embed="rId2"/>
              </a:buBlip>
              <a:defRPr/>
            </a:pPr>
            <a:r>
              <a:rPr lang="uk-UA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uk-UA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областей, </a:t>
            </a:r>
          </a:p>
          <a:p>
            <a:pPr marL="265113" indent="277813" eaLnBrk="1" fontAlgn="auto" hangingPunct="1">
              <a:spcAft>
                <a:spcPts val="0"/>
              </a:spcAft>
              <a:buFont typeface="Wingdings 2" pitchFamily="18" charset="2"/>
              <a:buBlip>
                <a:blip r:embed="rId2"/>
              </a:buBlip>
              <a:defRPr/>
            </a:pPr>
            <a:r>
              <a:rPr lang="uk-UA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73 </a:t>
            </a:r>
            <a:r>
              <a:rPr lang="uk-UA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адміністративних району, </a:t>
            </a:r>
          </a:p>
          <a:p>
            <a:pPr marL="265113" indent="277813" eaLnBrk="1" fontAlgn="auto" hangingPunct="1">
              <a:spcAft>
                <a:spcPts val="0"/>
              </a:spcAft>
              <a:buFont typeface="Wingdings 2" pitchFamily="18" charset="2"/>
              <a:buBlip>
                <a:blip r:embed="rId2"/>
              </a:buBlip>
              <a:defRPr/>
            </a:pPr>
            <a:r>
              <a:rPr lang="uk-UA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uk-UA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міст обласного підпорядкування </a:t>
            </a:r>
          </a:p>
          <a:p>
            <a:pPr marL="265113" indent="277813" eaLnBrk="1" fontAlgn="auto" hangingPunct="1">
              <a:spcAft>
                <a:spcPts val="0"/>
              </a:spcAft>
              <a:buFont typeface="Wingdings 2" pitchFamily="18" charset="2"/>
              <a:buBlip>
                <a:blip r:embed="rId2"/>
              </a:buBlip>
              <a:defRPr/>
            </a:pPr>
            <a:r>
              <a:rPr lang="uk-UA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2163</a:t>
            </a:r>
            <a:r>
              <a:rPr lang="uk-UA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населених пунктів</a:t>
            </a:r>
          </a:p>
          <a:p>
            <a:pPr marL="265113" indent="277813" eaLnBrk="1" fontAlgn="auto" hangingPunct="1">
              <a:spcAft>
                <a:spcPts val="0"/>
              </a:spcAft>
              <a:buFont typeface="Wingdings 2" pitchFamily="18" charset="2"/>
              <a:buBlip>
                <a:blip r:embed="rId2"/>
              </a:buBlip>
              <a:defRPr/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результаті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аварії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сільськогосподарського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звороту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було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виведено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близько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 </a:t>
            </a:r>
            <a:r>
              <a:rPr lang="ru-RU" sz="28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млн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га</a:t>
            </a:r>
            <a:r>
              <a:rPr lang="uk-UA" sz="2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земель, довкола АЕС створена 30-кілометрова зона відчуження, знищені і поховані (закопані важкою технікою) сотні дрібних населених пунктів.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uk-UA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C:\Documents and Settings\Admin\Рабочий стол\021600.jpg">
            <a:extLst>
              <a:ext uri="{FF2B5EF4-FFF2-40B4-BE49-F238E27FC236}">
                <a16:creationId xmlns:a16="http://schemas.microsoft.com/office/drawing/2014/main" id="{75FD9163-D3F0-CFD9-50B2-2428E1AED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660400"/>
            <a:ext cx="76390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9AABC56-B71E-3843-F55A-A16634CD7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428625"/>
            <a:ext cx="813752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Номер слайда 9">
            <a:extLst>
              <a:ext uri="{FF2B5EF4-FFF2-40B4-BE49-F238E27FC236}">
                <a16:creationId xmlns:a16="http://schemas.microsoft.com/office/drawing/2014/main" id="{7821E09F-EA44-01F1-AB59-44315ECED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C553405-7B37-45D8-ADDE-0D5B55440168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A437515-F231-EDBE-A643-395C25A0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3F1300A6-13D1-5148-CC29-83E9FC5CC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2875"/>
            <a:ext cx="8829675" cy="4929188"/>
          </a:xfrm>
        </p:spPr>
        <p:txBody>
          <a:bodyPr rtlCol="0">
            <a:noAutofit/>
          </a:bodyPr>
          <a:lstStyle/>
          <a:p>
            <a:pPr marL="361950" indent="350838" eaLnBrk="1" fontAlgn="auto" hangingPunct="1">
              <a:spcAft>
                <a:spcPts val="0"/>
              </a:spcAft>
              <a:buSzPct val="89000"/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атмосферу було викинуто </a:t>
            </a: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190 тонн 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радіоактивних речовин. </a:t>
            </a:r>
          </a:p>
          <a:p>
            <a:pPr marL="361950" indent="350838" eaLnBrk="1" fontAlgn="auto" hangingPunct="1">
              <a:spcAft>
                <a:spcPts val="0"/>
              </a:spcAft>
              <a:buSzPct val="89000"/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Вісім з 140 тонн 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радіоактивного палива реактора виявилися в повітрі. Інші небезпечні речовини попали в атмосферу в результаті пожежі, що тривала майже два тижні. </a:t>
            </a:r>
          </a:p>
          <a:p>
            <a:pPr marL="361950" indent="350838" eaLnBrk="1" fontAlgn="auto" hangingPunct="1">
              <a:spcAft>
                <a:spcPts val="0"/>
              </a:spcAft>
              <a:buSzPct val="89000"/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 в Чорнобилі піддалися опроміненню в </a:t>
            </a: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 разів більшому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ніж при падінні бомби на Хіросіму. В результаті аварії сталося радіоактивне зараження в радіусі </a:t>
            </a: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кілометрів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61950" indent="350838" eaLnBrk="1" fontAlgn="auto" hangingPunct="1">
              <a:spcAft>
                <a:spcPts val="0"/>
              </a:spcAft>
              <a:buSzPct val="89000"/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Була забруднена територія площею 160 тисячами квадратних кілометрів. </a:t>
            </a:r>
          </a:p>
          <a:p>
            <a:pPr marL="361950" indent="350838" eaLnBrk="1" fontAlgn="auto" hangingPunct="1">
              <a:spcAft>
                <a:spcPts val="0"/>
              </a:spcAft>
              <a:buSzPct val="89000"/>
              <a:buFont typeface="Wingdings 2" pitchFamily="18" charset="2"/>
              <a:buBlip>
                <a:blip r:embed="rId2"/>
              </a:buBlip>
              <a:defRPr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Постраждали північна частина </a:t>
            </a: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України, Білорусь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захід </a:t>
            </a:r>
            <a:r>
              <a:rPr lang="uk-UA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Росії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1950" indent="350838" eaLnBrk="1" fontAlgn="auto" hangingPunct="1">
              <a:spcAft>
                <a:spcPts val="0"/>
              </a:spcAft>
              <a:buSzPct val="89000"/>
              <a:buFont typeface="Wingdings 2" pitchFamily="18" charset="2"/>
              <a:buBlip>
                <a:blip r:embed="rId2"/>
              </a:buBlip>
              <a:defRPr/>
            </a:pPr>
            <a:endParaRPr lang="uk-UA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747" name="Номер слайда 7">
            <a:extLst>
              <a:ext uri="{FF2B5EF4-FFF2-40B4-BE49-F238E27FC236}">
                <a16:creationId xmlns:a16="http://schemas.microsoft.com/office/drawing/2014/main" id="{2B436B79-9EE4-309B-3A53-708C72FED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71D6887B-FD6C-49C5-8B8B-E754165AC37D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44852D2-CD5D-5BF0-6753-0B3F0F878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>
            <a:extLst>
              <a:ext uri="{FF2B5EF4-FFF2-40B4-BE49-F238E27FC236}">
                <a16:creationId xmlns:a16="http://schemas.microsoft.com/office/drawing/2014/main" id="{A1E2E9F6-A201-ED64-ACC0-7766871D9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357188"/>
            <a:ext cx="8401050" cy="3071812"/>
          </a:xfrm>
        </p:spPr>
        <p:txBody>
          <a:bodyPr/>
          <a:lstStyle/>
          <a:p>
            <a:pPr algn="just" eaLnBrk="1" hangingPunct="1"/>
            <a:r>
              <a:rPr lang="uk-UA" altLang="uk-UA" sz="2800" b="1">
                <a:solidFill>
                  <a:schemeClr val="accent1"/>
                </a:solidFill>
              </a:rPr>
              <a:t>Радіоактивна хмара від аварії </a:t>
            </a:r>
            <a:r>
              <a:rPr lang="ru-RU" altLang="uk-UA" sz="2800" b="1">
                <a:solidFill>
                  <a:schemeClr val="accent1"/>
                </a:solidFill>
              </a:rPr>
              <a:t>прошло</a:t>
            </a:r>
            <a:r>
              <a:rPr lang="uk-UA" altLang="uk-UA" sz="2800" b="1">
                <a:solidFill>
                  <a:schemeClr val="accent1"/>
                </a:solidFill>
              </a:rPr>
              <a:t> над європейською частиною СРСР, Східною Європою, Скандинавією, Великобританією і східною частиною США. Приблизно 60 % радіоактивних опадів випало на території Білорусії. Близько 200 000 чоловік було евакуйовано із зон, що піддалися забрудненню.</a:t>
            </a:r>
          </a:p>
        </p:txBody>
      </p:sp>
      <p:pic>
        <p:nvPicPr>
          <p:cNvPr id="32771" name="Picture 2">
            <a:extLst>
              <a:ext uri="{FF2B5EF4-FFF2-40B4-BE49-F238E27FC236}">
                <a16:creationId xmlns:a16="http://schemas.microsoft.com/office/drawing/2014/main" id="{6C8936FE-BF1F-950B-A2BC-FD7E17E3F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3571875"/>
            <a:ext cx="4548187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Номер слайда 7">
            <a:extLst>
              <a:ext uri="{FF2B5EF4-FFF2-40B4-BE49-F238E27FC236}">
                <a16:creationId xmlns:a16="http://schemas.microsoft.com/office/drawing/2014/main" id="{E761EAC6-00C7-FB8D-0BDE-9D2200880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131C1E7-44FD-45AF-B9E3-0B6F3148179F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24B37D8-9D54-6541-9165-BB466715F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3D492349-513D-4303-3AE3-F8070B70BE1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5750" y="0"/>
            <a:ext cx="8501063" cy="5726113"/>
          </a:xfrm>
        </p:spPr>
      </p:pic>
      <p:sp>
        <p:nvSpPr>
          <p:cNvPr id="33795" name="Заголовок 1">
            <a:extLst>
              <a:ext uri="{FF2B5EF4-FFF2-40B4-BE49-F238E27FC236}">
                <a16:creationId xmlns:a16="http://schemas.microsoft.com/office/drawing/2014/main" id="{BAEDAAA0-65E6-B5D6-8732-9E70D139E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920750"/>
          </a:xfrm>
        </p:spPr>
        <p:txBody>
          <a:bodyPr/>
          <a:lstStyle/>
          <a:p>
            <a:pPr eaLnBrk="1" hangingPunct="1"/>
            <a:r>
              <a:rPr lang="uk-UA" altLang="uk-UA"/>
              <a:t>Панорама Чорнобиля</a:t>
            </a:r>
          </a:p>
        </p:txBody>
      </p:sp>
      <p:sp>
        <p:nvSpPr>
          <p:cNvPr id="33796" name="Rectangle 1">
            <a:extLst>
              <a:ext uri="{FF2B5EF4-FFF2-40B4-BE49-F238E27FC236}">
                <a16:creationId xmlns:a16="http://schemas.microsoft.com/office/drawing/2014/main" id="{C0A32BAB-D43E-5401-251B-064374F7BE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5643563"/>
            <a:ext cx="82867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uk-UA">
                <a:solidFill>
                  <a:schemeClr val="accent1"/>
                </a:solidFill>
                <a:latin typeface="Arial CYR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мільйони людей відчули на собі вплив наслідків аварії,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uk-UA">
                <a:solidFill>
                  <a:schemeClr val="accent1"/>
                </a:solidFill>
                <a:latin typeface="Arial CYR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мільйони гектарів родючої землі знищені назавжди</a:t>
            </a:r>
            <a:r>
              <a:rPr lang="uk-UA" altLang="uk-UA" sz="2800">
                <a:solidFill>
                  <a:schemeClr val="accent1"/>
                </a:solidFill>
                <a:latin typeface="Arial CYR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altLang="uk-UA" sz="2800">
              <a:solidFill>
                <a:schemeClr val="accent1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797" name="Номер слайда 8">
            <a:extLst>
              <a:ext uri="{FF2B5EF4-FFF2-40B4-BE49-F238E27FC236}">
                <a16:creationId xmlns:a16="http://schemas.microsoft.com/office/drawing/2014/main" id="{A63C1A45-7D1A-F672-6179-4F055536C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E15C645B-BFD0-4A19-B976-29845CE4C070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5119F7BA-1F8E-E7D2-3B2B-C6684773C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D76754-CF5D-024A-E4BC-C877F2669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Кладовища техніки. Чорнобиль</a:t>
            </a: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BD1A0D78-C1A7-1545-A62E-BA2BDF00DED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2555" y="928670"/>
            <a:ext cx="8402009" cy="5595738"/>
          </a:xfrm>
          <a:effectLst>
            <a:softEdge rad="112500"/>
          </a:effectLst>
        </p:spPr>
      </p:pic>
      <p:sp>
        <p:nvSpPr>
          <p:cNvPr id="34820" name="Номер слайда 7">
            <a:extLst>
              <a:ext uri="{FF2B5EF4-FFF2-40B4-BE49-F238E27FC236}">
                <a16:creationId xmlns:a16="http://schemas.microsoft.com/office/drawing/2014/main" id="{B9A8FC2C-153C-D71D-4476-6B8D17836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0DFC9F5-42FB-4F17-8EFF-AFBA1CBFDA9E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270BB1D4-55CB-6C7A-C460-DE957CF6F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>
            <a:extLst>
              <a:ext uri="{FF2B5EF4-FFF2-40B4-BE49-F238E27FC236}">
                <a16:creationId xmlns:a16="http://schemas.microsoft.com/office/drawing/2014/main" id="{3A5D0D90-D625-E3CB-C831-B514B56EE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35843" name="Содержимое 2">
            <a:extLst>
              <a:ext uri="{FF2B5EF4-FFF2-40B4-BE49-F238E27FC236}">
                <a16:creationId xmlns:a16="http://schemas.microsoft.com/office/drawing/2014/main" id="{4C306E28-7C65-58BE-19B9-173DD356C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35844" name="Picture 2" descr="http://4post.com.ua/photo/24/mbig/1232714016.jpg">
            <a:extLst>
              <a:ext uri="{FF2B5EF4-FFF2-40B4-BE49-F238E27FC236}">
                <a16:creationId xmlns:a16="http://schemas.microsoft.com/office/drawing/2014/main" id="{83EDA3DE-4A22-2E41-4243-6F79488CD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071563"/>
            <a:ext cx="8370887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73D4C14-45D9-53BD-25DA-A82EFC8EED36}"/>
              </a:ext>
            </a:extLst>
          </p:cNvPr>
          <p:cNvSpPr txBox="1">
            <a:spLocks/>
          </p:cNvSpPr>
          <p:nvPr/>
        </p:nvSpPr>
        <p:spPr bwMode="auto">
          <a:xfrm>
            <a:off x="457200" y="274638"/>
            <a:ext cx="8229600" cy="939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pPr algn="ctr" defTabSz="457200" eaLnBrk="1" fontAlgn="auto" hangingPunct="1">
              <a:spcAft>
                <a:spcPts val="0"/>
              </a:spcAft>
              <a:defRPr/>
            </a:pPr>
            <a:r>
              <a:rPr lang="uk-UA" sz="48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Кладовища техніки. Чорнобиль</a:t>
            </a:r>
            <a:endParaRPr lang="uk-UA" sz="48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5846" name="Номер слайда 9">
            <a:extLst>
              <a:ext uri="{FF2B5EF4-FFF2-40B4-BE49-F238E27FC236}">
                <a16:creationId xmlns:a16="http://schemas.microsoft.com/office/drawing/2014/main" id="{55E65C76-8880-E7BA-8A4D-155EF5980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88A2F44-E72C-450E-9D19-7878CD43DDA3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295318F-748B-89BA-35B1-E4457D8E0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>
            <a:extLst>
              <a:ext uri="{FF2B5EF4-FFF2-40B4-BE49-F238E27FC236}">
                <a16:creationId xmlns:a16="http://schemas.microsoft.com/office/drawing/2014/main" id="{B2D335B4-0E29-32FA-CBFB-230CCFB88F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875" y="214313"/>
            <a:ext cx="4762500" cy="3171825"/>
          </a:xfrm>
        </p:spPr>
      </p:pic>
      <p:pic>
        <p:nvPicPr>
          <p:cNvPr id="36867" name="Picture 3">
            <a:extLst>
              <a:ext uri="{FF2B5EF4-FFF2-40B4-BE49-F238E27FC236}">
                <a16:creationId xmlns:a16="http://schemas.microsoft.com/office/drawing/2014/main" id="{F342FA20-352A-F04F-967C-905761D65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3000375"/>
            <a:ext cx="4762500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Прямоугольник 3">
            <a:extLst>
              <a:ext uri="{FF2B5EF4-FFF2-40B4-BE49-F238E27FC236}">
                <a16:creationId xmlns:a16="http://schemas.microsoft.com/office/drawing/2014/main" id="{C4C5BA4E-8BED-B47A-5C52-2F3379EF57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" y="3786188"/>
            <a:ext cx="4071938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uk-UA" sz="3200" b="1">
                <a:solidFill>
                  <a:schemeClr val="tx1"/>
                </a:solidFill>
                <a:latin typeface="Times New Roman" panose="02020603050405020304" pitchFamily="18" charset="0"/>
              </a:rPr>
              <a:t>опромінення природних об'єктів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uk-UA" sz="3200" b="1">
                <a:solidFill>
                  <a:schemeClr val="tx1"/>
                </a:solidFill>
                <a:latin typeface="Times New Roman" panose="02020603050405020304" pitchFamily="18" charset="0"/>
              </a:rPr>
              <a:t>радіоактивне забруднення</a:t>
            </a:r>
          </a:p>
        </p:txBody>
      </p:sp>
      <p:sp>
        <p:nvSpPr>
          <p:cNvPr id="36869" name="Прямоугольник 4">
            <a:extLst>
              <a:ext uri="{FF2B5EF4-FFF2-40B4-BE49-F238E27FC236}">
                <a16:creationId xmlns:a16="http://schemas.microsoft.com/office/drawing/2014/main" id="{D247D179-60EC-FC27-71E6-A26D11814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9188" y="142875"/>
            <a:ext cx="39290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uk-UA" sz="3200">
                <a:solidFill>
                  <a:schemeClr val="tx1"/>
                </a:solidFill>
                <a:latin typeface="Times New Roman" panose="02020603050405020304" pitchFamily="18" charset="0"/>
              </a:rPr>
              <a:t>Екологічні наслідки Чорнобильської катастрофи </a:t>
            </a:r>
          </a:p>
        </p:txBody>
      </p:sp>
      <p:sp>
        <p:nvSpPr>
          <p:cNvPr id="36870" name="Номер слайда 9">
            <a:extLst>
              <a:ext uri="{FF2B5EF4-FFF2-40B4-BE49-F238E27FC236}">
                <a16:creationId xmlns:a16="http://schemas.microsoft.com/office/drawing/2014/main" id="{C4038085-BC6F-E464-149A-E6890B0DB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D57CABA-BE39-4287-9449-ACF94CDECD64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76CE3E9-9D0E-B560-C968-C847590A2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>
            <a:extLst>
              <a:ext uri="{FF2B5EF4-FFF2-40B4-BE49-F238E27FC236}">
                <a16:creationId xmlns:a16="http://schemas.microsoft.com/office/drawing/2014/main" id="{317AC8C2-7E1C-D88E-023C-13D55E28A4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875" y="285750"/>
            <a:ext cx="8802688" cy="5929313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52610-DC2E-BF22-27B6-D141BE55B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5" y="214313"/>
            <a:ext cx="8715375" cy="1071562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uk-UA" sz="3200" dirty="0">
                <a:solidFill>
                  <a:schemeClr val="bg2">
                    <a:lumMod val="50000"/>
                  </a:schemeClr>
                </a:solidFill>
              </a:rPr>
              <a:t>Поряд з військовою технікою звичайні пасажирські автобуси </a:t>
            </a:r>
          </a:p>
        </p:txBody>
      </p:sp>
      <p:sp>
        <p:nvSpPr>
          <p:cNvPr id="37892" name="Номер слайда 7">
            <a:extLst>
              <a:ext uri="{FF2B5EF4-FFF2-40B4-BE49-F238E27FC236}">
                <a16:creationId xmlns:a16="http://schemas.microsoft.com/office/drawing/2014/main" id="{32B9D941-AF88-42D1-9FDA-5130D1CFF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5AA9D3B-1F01-471E-AE0B-5BE3D69F47EF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C9FEF03-1B29-D670-DAB4-F14B95D76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157950-0586-3DCF-7E59-982305AF6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992187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У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затоці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в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міста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Чорнобиля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іржавіють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остови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кораблів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Колись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цей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порт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був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досить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жвавим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-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тепер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він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навіває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думки про </a:t>
            </a:r>
            <a:r>
              <a:rPr lang="ru-RU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апокаліпсис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uk-UA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8915" name="Picture 2">
            <a:extLst>
              <a:ext uri="{FF2B5EF4-FFF2-40B4-BE49-F238E27FC236}">
                <a16:creationId xmlns:a16="http://schemas.microsoft.com/office/drawing/2014/main" id="{77AFABF2-5725-1EA1-1A29-6295EE2FC71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7250" y="1714500"/>
            <a:ext cx="7358063" cy="4900613"/>
          </a:xfrm>
        </p:spPr>
      </p:pic>
      <p:sp>
        <p:nvSpPr>
          <p:cNvPr id="38916" name="Номер слайда 7">
            <a:extLst>
              <a:ext uri="{FF2B5EF4-FFF2-40B4-BE49-F238E27FC236}">
                <a16:creationId xmlns:a16="http://schemas.microsoft.com/office/drawing/2014/main" id="{A6B9365B-7234-E70A-996D-7E6835384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0CA4707-AE85-4E76-BB60-5B746D517F52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8C41B86-3993-DF58-90B8-57595A46C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>
            <a:extLst>
              <a:ext uri="{FF2B5EF4-FFF2-40B4-BE49-F238E27FC236}">
                <a16:creationId xmlns:a16="http://schemas.microsoft.com/office/drawing/2014/main" id="{FED161CA-FD9C-EF5D-63D7-1D3B35A53C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813" y="0"/>
            <a:ext cx="9120187" cy="6831013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5C8FD3-8695-7F66-ACBA-1F619D14F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Ділянка кладовища затонулих кораблів</a:t>
            </a:r>
          </a:p>
        </p:txBody>
      </p:sp>
      <p:sp>
        <p:nvSpPr>
          <p:cNvPr id="39940" name="Номер слайда 7">
            <a:extLst>
              <a:ext uri="{FF2B5EF4-FFF2-40B4-BE49-F238E27FC236}">
                <a16:creationId xmlns:a16="http://schemas.microsoft.com/office/drawing/2014/main" id="{977C4F1A-3935-B9D4-45F4-D6D74287F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EB00C922-0295-4A5E-9F21-45BC82DABC5B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6CFDD2FE-AD9E-20B2-A8D2-0903B5A9C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>
            <a:extLst>
              <a:ext uri="{FF2B5EF4-FFF2-40B4-BE49-F238E27FC236}">
                <a16:creationId xmlns:a16="http://schemas.microsoft.com/office/drawing/2014/main" id="{71FE01D3-2578-849C-4523-0270CDAB401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2938" y="1071563"/>
            <a:ext cx="8072437" cy="5376862"/>
          </a:xfrm>
        </p:spPr>
      </p:pic>
      <p:sp>
        <p:nvSpPr>
          <p:cNvPr id="40963" name="Заголовок 1">
            <a:extLst>
              <a:ext uri="{FF2B5EF4-FFF2-40B4-BE49-F238E27FC236}">
                <a16:creationId xmlns:a16="http://schemas.microsoft.com/office/drawing/2014/main" id="{DF638C78-C0B8-56E3-E47E-3FDC51874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62"/>
          </a:xfrm>
          <a:solidFill>
            <a:schemeClr val="bg2"/>
          </a:solidFill>
        </p:spPr>
        <p:txBody>
          <a:bodyPr/>
          <a:lstStyle/>
          <a:p>
            <a:pPr algn="l" eaLnBrk="1" hangingPunct="1"/>
            <a:r>
              <a:rPr lang="ru-RU" altLang="uk-UA" sz="3200">
                <a:solidFill>
                  <a:schemeClr val="tx1"/>
                </a:solidFill>
              </a:rPr>
              <a:t>У селі Буракивка похована радіоактивна техніка в земляних траншеях.</a:t>
            </a:r>
            <a:br>
              <a:rPr lang="ru-RU" altLang="uk-UA" sz="3200">
                <a:solidFill>
                  <a:schemeClr val="tx1"/>
                </a:solidFill>
              </a:rPr>
            </a:br>
            <a:r>
              <a:rPr lang="ru-RU" altLang="uk-UA" sz="3200">
                <a:solidFill>
                  <a:schemeClr val="tx1"/>
                </a:solidFill>
              </a:rPr>
              <a:t> З 30 могильників порожні лише три.</a:t>
            </a:r>
            <a:endParaRPr lang="uk-UA" altLang="uk-UA" sz="3200">
              <a:solidFill>
                <a:schemeClr val="tx1"/>
              </a:solidFill>
            </a:endParaRPr>
          </a:p>
        </p:txBody>
      </p:sp>
      <p:sp>
        <p:nvSpPr>
          <p:cNvPr id="40964" name="Номер слайда 7">
            <a:extLst>
              <a:ext uri="{FF2B5EF4-FFF2-40B4-BE49-F238E27FC236}">
                <a16:creationId xmlns:a16="http://schemas.microsoft.com/office/drawing/2014/main" id="{08F0F0F0-C03A-049B-45AE-8B6B6CA80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2DF4784-132D-4E68-B72A-D8F0229D4F41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D119010-19AA-3699-D748-258BE5FE6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>
            <a:extLst>
              <a:ext uri="{FF2B5EF4-FFF2-40B4-BE49-F238E27FC236}">
                <a16:creationId xmlns:a16="http://schemas.microsoft.com/office/drawing/2014/main" id="{1562954D-C7A0-75D2-3254-1A80FF3BA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41987" name="Содержимое 2">
            <a:extLst>
              <a:ext uri="{FF2B5EF4-FFF2-40B4-BE49-F238E27FC236}">
                <a16:creationId xmlns:a16="http://schemas.microsoft.com/office/drawing/2014/main" id="{BE631A20-8D3B-EC66-AE9D-679D9B676C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41988" name="Picture 2" descr="&amp;Fcy;&amp;acy;&amp;jcy;&amp;lcy;:Ukrainian National museum &quot;Tchornobyl&quot; in Kyiv 1.JPG">
            <a:extLst>
              <a:ext uri="{FF2B5EF4-FFF2-40B4-BE49-F238E27FC236}">
                <a16:creationId xmlns:a16="http://schemas.microsoft.com/office/drawing/2014/main" id="{7B6EB00E-BFF9-7EDD-A399-2B2B0802C5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8786813" cy="648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393D48E5-DEF7-84A9-2F1D-A12F0B9A8A71}"/>
              </a:ext>
            </a:extLst>
          </p:cNvPr>
          <p:cNvSpPr txBox="1">
            <a:spLocks/>
          </p:cNvSpPr>
          <p:nvPr/>
        </p:nvSpPr>
        <p:spPr bwMode="auto">
          <a:xfrm>
            <a:off x="428625" y="5072063"/>
            <a:ext cx="814387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457200" eaLnBrk="1" fontAlgn="auto" hangingPunct="1">
              <a:spcAft>
                <a:spcPts val="0"/>
              </a:spcAft>
              <a:defRPr/>
            </a:pPr>
            <a:r>
              <a:rPr lang="uk-UA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Поховані села</a:t>
            </a:r>
          </a:p>
        </p:txBody>
      </p:sp>
      <p:sp>
        <p:nvSpPr>
          <p:cNvPr id="41990" name="Номер слайда 9">
            <a:extLst>
              <a:ext uri="{FF2B5EF4-FFF2-40B4-BE49-F238E27FC236}">
                <a16:creationId xmlns:a16="http://schemas.microsoft.com/office/drawing/2014/main" id="{89C7EBCE-57FA-038D-B4C1-4C48F94D0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002DBB0-1F3E-4FBB-A259-6D4E333264F3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E67993A-63DF-6A09-3CA4-E35C18D49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>
            <a:extLst>
              <a:ext uri="{FF2B5EF4-FFF2-40B4-BE49-F238E27FC236}">
                <a16:creationId xmlns:a16="http://schemas.microsoft.com/office/drawing/2014/main" id="{83748C85-7019-1BE6-3AA2-CA1192268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920750"/>
          </a:xfrm>
        </p:spPr>
        <p:txBody>
          <a:bodyPr/>
          <a:lstStyle/>
          <a:p>
            <a:pPr eaLnBrk="1" hangingPunct="1"/>
            <a:r>
              <a:rPr lang="ru-RU" altLang="uk-UA" sz="6600">
                <a:solidFill>
                  <a:srgbClr val="FF0000"/>
                </a:solidFill>
              </a:rPr>
              <a:t>Припять</a:t>
            </a:r>
            <a:endParaRPr lang="uk-UA" altLang="uk-UA" sz="6600">
              <a:solidFill>
                <a:srgbClr val="FF0000"/>
              </a:solidFill>
            </a:endParaRP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1F42D12D-C212-5232-39F7-1F968E13A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750" y="1600200"/>
            <a:ext cx="8501063" cy="4900613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SzPct val="103000"/>
              <a:buFont typeface="Wingdings 2" pitchFamily="18" charset="2"/>
              <a:buBlip>
                <a:blip r:embed="rId2"/>
              </a:buBlip>
              <a:defRPr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 просто один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покинутих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населених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пунктів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руїнах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Радянського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Союзу. </a:t>
            </a:r>
          </a:p>
          <a:p>
            <a:pPr eaLnBrk="1" fontAlgn="auto" hangingPunct="1">
              <a:spcAft>
                <a:spcPts val="0"/>
              </a:spcAft>
              <a:buSzPct val="103000"/>
              <a:buFont typeface="Wingdings 2" pitchFamily="18" charset="2"/>
              <a:buBlip>
                <a:blip r:embed="rId2"/>
              </a:buBlip>
              <a:defRPr/>
            </a:pP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Він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 помер сам по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собі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поступово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занепадаючи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ховаючи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найбільш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вірних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своїх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жителів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eaLnBrk="1" fontAlgn="auto" hangingPunct="1">
              <a:spcAft>
                <a:spcPts val="0"/>
              </a:spcAft>
              <a:buSzPct val="103000"/>
              <a:buFont typeface="Wingdings 2" pitchFamily="18" charset="2"/>
              <a:buBlip>
                <a:blip r:embed="rId2"/>
              </a:buBlip>
              <a:defRPr/>
            </a:pP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Він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просто в одну секунду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перейшов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примарний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стан,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залишивши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своїх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вулицях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недоторканості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артефакти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майже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забутої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тепер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епохи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сліди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людей,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населяли </a:t>
            </a:r>
            <a:r>
              <a:rPr lang="ru-RU" sz="3200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його</a:t>
            </a:r>
            <a:r>
              <a:rPr lang="ru-RU" sz="3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sz="32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012" name="Номер слайда 7">
            <a:extLst>
              <a:ext uri="{FF2B5EF4-FFF2-40B4-BE49-F238E27FC236}">
                <a16:creationId xmlns:a16="http://schemas.microsoft.com/office/drawing/2014/main" id="{C7451776-0E7E-3B9B-2D77-73368BB28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26D97DA-2057-4390-A074-C003327996B4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23DE945C-5A21-9E99-E6C2-4A7EB311F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>
            <a:extLst>
              <a:ext uri="{FF2B5EF4-FFF2-40B4-BE49-F238E27FC236}">
                <a16:creationId xmlns:a16="http://schemas.microsoft.com/office/drawing/2014/main" id="{484CFB3B-A6A6-472B-D2EA-C48679144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357188"/>
            <a:ext cx="8042275" cy="714375"/>
          </a:xfrm>
          <a:solidFill>
            <a:schemeClr val="tx2">
              <a:lumMod val="25000"/>
              <a:lumOff val="75000"/>
            </a:schemeClr>
          </a:solidFill>
          <a:ln w="57150">
            <a:solidFill>
              <a:srgbClr val="C00000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uk-UA" dirty="0"/>
              <a:t>Город, </a:t>
            </a:r>
            <a:r>
              <a:rPr lang="uk-UA" dirty="0" err="1"/>
              <a:t>которого</a:t>
            </a:r>
            <a:r>
              <a:rPr lang="uk-UA" dirty="0"/>
              <a:t> НЕТ…</a:t>
            </a:r>
          </a:p>
        </p:txBody>
      </p:sp>
      <p:sp>
        <p:nvSpPr>
          <p:cNvPr id="44035" name="Содержимое 2">
            <a:extLst>
              <a:ext uri="{FF2B5EF4-FFF2-40B4-BE49-F238E27FC236}">
                <a16:creationId xmlns:a16="http://schemas.microsoft.com/office/drawing/2014/main" id="{95BB5A4A-E23D-64A0-FFB4-2EAE447F22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44036" name="Picture 2" descr="http://news.bbc.co.uk/nol/shared/spl/hi/pop_ups/06/in_pictures_chernobyl0s_lost_city/img/1.jpg">
            <a:extLst>
              <a:ext uri="{FF2B5EF4-FFF2-40B4-BE49-F238E27FC236}">
                <a16:creationId xmlns:a16="http://schemas.microsoft.com/office/drawing/2014/main" id="{8C535B9F-C27C-CB88-5661-A2F32CA20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214438"/>
            <a:ext cx="8072438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Номер слайда 8">
            <a:extLst>
              <a:ext uri="{FF2B5EF4-FFF2-40B4-BE49-F238E27FC236}">
                <a16:creationId xmlns:a16="http://schemas.microsoft.com/office/drawing/2014/main" id="{411CE783-14D1-E1D7-64DC-7C09999DA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B17631D-97F8-44C0-A3B2-5F6021A8A288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35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13B40F1-5F97-4083-A1F8-BA96D6E79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>
            <a:extLst>
              <a:ext uri="{FF2B5EF4-FFF2-40B4-BE49-F238E27FC236}">
                <a16:creationId xmlns:a16="http://schemas.microsoft.com/office/drawing/2014/main" id="{069F6122-D11D-8A4A-ABF3-3CC89A317D8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7250" y="1571625"/>
            <a:ext cx="7353300" cy="4899025"/>
          </a:xfr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D4764438-E26D-1F15-6E0E-336EED4C61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50863" y="436563"/>
            <a:ext cx="8042275" cy="8493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Неіснуюче місто</a:t>
            </a:r>
          </a:p>
        </p:txBody>
      </p:sp>
      <p:sp>
        <p:nvSpPr>
          <p:cNvPr id="45060" name="Номер слайда 8">
            <a:extLst>
              <a:ext uri="{FF2B5EF4-FFF2-40B4-BE49-F238E27FC236}">
                <a16:creationId xmlns:a16="http://schemas.microsoft.com/office/drawing/2014/main" id="{7414B8D7-1D86-442B-F8ED-A1BE5E816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7D86F3D-1D11-44D8-80F5-1E960B6AEA51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36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23B934EC-438C-4876-1E61-6BA2D16D1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>
            <a:extLst>
              <a:ext uri="{FF2B5EF4-FFF2-40B4-BE49-F238E27FC236}">
                <a16:creationId xmlns:a16="http://schemas.microsoft.com/office/drawing/2014/main" id="{CD8569CB-9662-E3D2-7BB8-EE7AEBD34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46083" name="Содержимое 2">
            <a:extLst>
              <a:ext uri="{FF2B5EF4-FFF2-40B4-BE49-F238E27FC236}">
                <a16:creationId xmlns:a16="http://schemas.microsoft.com/office/drawing/2014/main" id="{852933F7-880D-3AE4-9EDA-A7C2907CC5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46084" name="Picture 2" descr="http://news.bbc.co.uk/nol/shared/spl/hi/pop_ups/06/in_pictures_chernobyl0s_lost_city/img/4.jpg">
            <a:extLst>
              <a:ext uri="{FF2B5EF4-FFF2-40B4-BE49-F238E27FC236}">
                <a16:creationId xmlns:a16="http://schemas.microsoft.com/office/drawing/2014/main" id="{1C01ABF0-C169-50DE-C881-B7628068B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785813"/>
            <a:ext cx="8786812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3A14397-1E89-E80B-997E-22712AA5099A}"/>
              </a:ext>
            </a:extLst>
          </p:cNvPr>
          <p:cNvSpPr txBox="1">
            <a:spLocks/>
          </p:cNvSpPr>
          <p:nvPr/>
        </p:nvSpPr>
        <p:spPr>
          <a:xfrm>
            <a:off x="550863" y="436563"/>
            <a:ext cx="8042275" cy="9921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eaLnBrk="1" fontAlgn="auto" hangingPunct="1">
              <a:spcAft>
                <a:spcPts val="0"/>
              </a:spcAft>
              <a:defRPr/>
            </a:pPr>
            <a:r>
              <a:rPr lang="uk-UA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Неіснуюче місто</a:t>
            </a:r>
          </a:p>
        </p:txBody>
      </p:sp>
      <p:sp>
        <p:nvSpPr>
          <p:cNvPr id="46086" name="Номер слайда 9">
            <a:extLst>
              <a:ext uri="{FF2B5EF4-FFF2-40B4-BE49-F238E27FC236}">
                <a16:creationId xmlns:a16="http://schemas.microsoft.com/office/drawing/2014/main" id="{C7FA2771-C01B-E75C-2A67-D98399967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DFFA5B4-714A-4161-8D34-8A5F209F4FA1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37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C09ECD33-4628-CFBE-C555-AFBCEB399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>
            <a:extLst>
              <a:ext uri="{FF2B5EF4-FFF2-40B4-BE49-F238E27FC236}">
                <a16:creationId xmlns:a16="http://schemas.microsoft.com/office/drawing/2014/main" id="{F92D0CB5-40F2-2D98-5344-FB511E30F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47107" name="Содержимое 2">
            <a:extLst>
              <a:ext uri="{FF2B5EF4-FFF2-40B4-BE49-F238E27FC236}">
                <a16:creationId xmlns:a16="http://schemas.microsoft.com/office/drawing/2014/main" id="{16842A31-A9FD-FBB7-912B-092FBD62E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47108" name="Picture 2" descr="http://news.bbc.co.uk/nol/shared/spl/hi/pop_ups/06/in_pictures_chernobyl0s_lost_city/img/7.jpg">
            <a:extLst>
              <a:ext uri="{FF2B5EF4-FFF2-40B4-BE49-F238E27FC236}">
                <a16:creationId xmlns:a16="http://schemas.microsoft.com/office/drawing/2014/main" id="{F13F10B8-DF06-9712-A3FC-0CEA20C67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857250"/>
            <a:ext cx="8680450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A0D3FD73-8B80-2F00-80AF-D880D2F66687}"/>
              </a:ext>
            </a:extLst>
          </p:cNvPr>
          <p:cNvSpPr txBox="1">
            <a:spLocks/>
          </p:cNvSpPr>
          <p:nvPr/>
        </p:nvSpPr>
        <p:spPr>
          <a:xfrm>
            <a:off x="714375" y="214313"/>
            <a:ext cx="8040688" cy="9921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eaLnBrk="1" fontAlgn="auto" hangingPunct="1">
              <a:spcAft>
                <a:spcPts val="0"/>
              </a:spcAft>
              <a:defRPr/>
            </a:pPr>
            <a:r>
              <a:rPr lang="uk-UA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Неіснуюче місто</a:t>
            </a:r>
          </a:p>
        </p:txBody>
      </p:sp>
      <p:sp>
        <p:nvSpPr>
          <p:cNvPr id="47110" name="Номер слайда 9">
            <a:extLst>
              <a:ext uri="{FF2B5EF4-FFF2-40B4-BE49-F238E27FC236}">
                <a16:creationId xmlns:a16="http://schemas.microsoft.com/office/drawing/2014/main" id="{8632B60D-F968-FD50-16AA-EFA3EE6AF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7F8C033-B146-49E5-8C0C-859B8F8D27A2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38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B2572E7-75D8-C5BF-C5D6-B72286FC3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Содержимое 2">
            <a:extLst>
              <a:ext uri="{FF2B5EF4-FFF2-40B4-BE49-F238E27FC236}">
                <a16:creationId xmlns:a16="http://schemas.microsoft.com/office/drawing/2014/main" id="{3940BF19-84D9-AD9C-123B-273240173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48131" name="Picture 2" descr="http://news.bbc.co.uk/nol/shared/spl/hi/pop_ups/06/in_pictures_chernobyl0s_lost_city/img/10.jpg">
            <a:extLst>
              <a:ext uri="{FF2B5EF4-FFF2-40B4-BE49-F238E27FC236}">
                <a16:creationId xmlns:a16="http://schemas.microsoft.com/office/drawing/2014/main" id="{940569E6-BDF8-F2EE-D1CF-744AECA6B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857250"/>
            <a:ext cx="8680450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BBDA6E3-5847-C0B5-9D5C-28A18A2F2E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85813" y="214313"/>
            <a:ext cx="7878762" cy="99218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Неіснуюче місто</a:t>
            </a:r>
          </a:p>
        </p:txBody>
      </p:sp>
      <p:sp>
        <p:nvSpPr>
          <p:cNvPr id="48133" name="Номер слайда 9">
            <a:extLst>
              <a:ext uri="{FF2B5EF4-FFF2-40B4-BE49-F238E27FC236}">
                <a16:creationId xmlns:a16="http://schemas.microsoft.com/office/drawing/2014/main" id="{7A803925-115F-269A-9D0E-E2E14956B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5B9B237-D00A-4C5B-8938-03FCEB449FA6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39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C30C653A-1CED-76F1-8343-C9BF96B96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2ABCFD-30BB-94F6-43BA-06B873861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9921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4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Покинуті</a:t>
            </a:r>
            <a:r>
              <a:rPr lang="ru-RU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4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будинки</a:t>
            </a:r>
            <a:r>
              <a:rPr lang="ru-RU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в </a:t>
            </a:r>
            <a:r>
              <a:rPr lang="ru-RU" sz="4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прилеглих</a:t>
            </a:r>
            <a:r>
              <a:rPr lang="ru-RU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селищах</a:t>
            </a:r>
            <a:endParaRPr lang="uk-UA" sz="4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155" name="Picture 2">
            <a:extLst>
              <a:ext uri="{FF2B5EF4-FFF2-40B4-BE49-F238E27FC236}">
                <a16:creationId xmlns:a16="http://schemas.microsoft.com/office/drawing/2014/main" id="{BEBB0A0F-8CA4-34E7-07F0-B95E30CECE5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3450" y="1568450"/>
            <a:ext cx="7138988" cy="4932363"/>
          </a:xfrm>
        </p:spPr>
      </p:pic>
      <p:sp>
        <p:nvSpPr>
          <p:cNvPr id="49156" name="Номер слайда 7">
            <a:extLst>
              <a:ext uri="{FF2B5EF4-FFF2-40B4-BE49-F238E27FC236}">
                <a16:creationId xmlns:a16="http://schemas.microsoft.com/office/drawing/2014/main" id="{12AEF1CA-68A4-64B4-8B37-914E56BB9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E9039629-6C56-479B-81F9-8F6701E7643B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40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1AE435B0-C057-9AD5-D869-063F8A1F4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>
            <a:extLst>
              <a:ext uri="{FF2B5EF4-FFF2-40B4-BE49-F238E27FC236}">
                <a16:creationId xmlns:a16="http://schemas.microsoft.com/office/drawing/2014/main" id="{C497590B-628F-A8C5-9677-7D508AAA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85750"/>
            <a:ext cx="8042275" cy="1143000"/>
          </a:xfrm>
        </p:spPr>
        <p:txBody>
          <a:bodyPr/>
          <a:lstStyle/>
          <a:p>
            <a:pPr eaLnBrk="1" hangingPunct="1"/>
            <a:r>
              <a:rPr lang="uk-UA" altLang="uk-UA" sz="3200" b="1">
                <a:solidFill>
                  <a:schemeClr val="tx1"/>
                </a:solidFill>
              </a:rPr>
              <a:t>На цю лаву більше ніхто ніколи не сяде. Залізо 'вбирає' радіацію як губка</a:t>
            </a:r>
          </a:p>
        </p:txBody>
      </p:sp>
      <p:pic>
        <p:nvPicPr>
          <p:cNvPr id="50179" name="Picture 2">
            <a:extLst>
              <a:ext uri="{FF2B5EF4-FFF2-40B4-BE49-F238E27FC236}">
                <a16:creationId xmlns:a16="http://schemas.microsoft.com/office/drawing/2014/main" id="{1C7AAE4A-574F-C507-0885-E9F89B05FF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5813" y="1571625"/>
            <a:ext cx="7412037" cy="4938713"/>
          </a:xfrm>
        </p:spPr>
      </p:pic>
      <p:sp>
        <p:nvSpPr>
          <p:cNvPr id="50180" name="Номер слайда 7">
            <a:extLst>
              <a:ext uri="{FF2B5EF4-FFF2-40B4-BE49-F238E27FC236}">
                <a16:creationId xmlns:a16="http://schemas.microsoft.com/office/drawing/2014/main" id="{2DEF548F-EB7C-FE53-F942-2C5816B21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574B5E6-BD81-47CC-B0B7-9B12E5934CAB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41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C6607BCB-49C6-B7F1-9C25-396216919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>
            <a:extLst>
              <a:ext uri="{FF2B5EF4-FFF2-40B4-BE49-F238E27FC236}">
                <a16:creationId xmlns:a16="http://schemas.microsoft.com/office/drawing/2014/main" id="{8E348300-A068-F4EC-48FE-D177908AA73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625" y="571500"/>
            <a:ext cx="8362950" cy="5572125"/>
          </a:xfr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FC24280F-D07E-85FC-680A-21860D95E1E3}"/>
              </a:ext>
            </a:extLst>
          </p:cNvPr>
          <p:cNvSpPr txBox="1">
            <a:spLocks/>
          </p:cNvSpPr>
          <p:nvPr/>
        </p:nvSpPr>
        <p:spPr>
          <a:xfrm>
            <a:off x="714375" y="214313"/>
            <a:ext cx="8040688" cy="9921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eaLnBrk="1" fontAlgn="auto" hangingPunct="1">
              <a:spcAft>
                <a:spcPts val="0"/>
              </a:spcAft>
              <a:defRPr/>
            </a:pPr>
            <a:r>
              <a:rPr lang="uk-UA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Неіснуюче місто</a:t>
            </a:r>
          </a:p>
        </p:txBody>
      </p:sp>
      <p:sp>
        <p:nvSpPr>
          <p:cNvPr id="51204" name="Номер слайда 7">
            <a:extLst>
              <a:ext uri="{FF2B5EF4-FFF2-40B4-BE49-F238E27FC236}">
                <a16:creationId xmlns:a16="http://schemas.microsoft.com/office/drawing/2014/main" id="{FB4124BC-D726-00B0-1EE3-B00259879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2827627-1767-48B1-A93F-1B99529E47E0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42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A044C09-E523-188B-F918-19802C5B1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>
            <a:extLst>
              <a:ext uri="{FF2B5EF4-FFF2-40B4-BE49-F238E27FC236}">
                <a16:creationId xmlns:a16="http://schemas.microsoft.com/office/drawing/2014/main" id="{F81EAB96-E8FD-07A4-5A55-C84E40A83C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7188" y="500063"/>
            <a:ext cx="8499475" cy="6194425"/>
          </a:xfrm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42A8105-BC4A-7DA0-1A16-1F33EE070866}"/>
              </a:ext>
            </a:extLst>
          </p:cNvPr>
          <p:cNvSpPr txBox="1">
            <a:spLocks/>
          </p:cNvSpPr>
          <p:nvPr/>
        </p:nvSpPr>
        <p:spPr>
          <a:xfrm>
            <a:off x="714375" y="214313"/>
            <a:ext cx="8040688" cy="9921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eaLnBrk="1" fontAlgn="auto" hangingPunct="1">
              <a:spcAft>
                <a:spcPts val="0"/>
              </a:spcAft>
              <a:defRPr/>
            </a:pPr>
            <a:r>
              <a:rPr lang="uk-UA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Неіснуюче місто</a:t>
            </a:r>
          </a:p>
        </p:txBody>
      </p:sp>
      <p:sp>
        <p:nvSpPr>
          <p:cNvPr id="52228" name="Номер слайда 7">
            <a:extLst>
              <a:ext uri="{FF2B5EF4-FFF2-40B4-BE49-F238E27FC236}">
                <a16:creationId xmlns:a16="http://schemas.microsoft.com/office/drawing/2014/main" id="{58DB7AB6-B7C6-EC8D-49E4-CAE9978AA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BB811C6-BE97-43A3-9DF0-930CBA5A9DB0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43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6E6FDC26-9459-632F-DED9-1C5196DA9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Заголовок 1">
            <a:extLst>
              <a:ext uri="{FF2B5EF4-FFF2-40B4-BE49-F238E27FC236}">
                <a16:creationId xmlns:a16="http://schemas.microsoft.com/office/drawing/2014/main" id="{CA7681A7-B80A-6BC3-A414-4A22284EA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36563"/>
            <a:ext cx="8042275" cy="563562"/>
          </a:xfrm>
        </p:spPr>
        <p:txBody>
          <a:bodyPr/>
          <a:lstStyle/>
          <a:p>
            <a:pPr eaLnBrk="1" hangingPunct="1"/>
            <a:r>
              <a:rPr lang="uk-UA" altLang="uk-UA"/>
              <a:t>Неіснуюча школа</a:t>
            </a:r>
          </a:p>
        </p:txBody>
      </p:sp>
      <p:sp>
        <p:nvSpPr>
          <p:cNvPr id="53251" name="Содержимое 2">
            <a:extLst>
              <a:ext uri="{FF2B5EF4-FFF2-40B4-BE49-F238E27FC236}">
                <a16:creationId xmlns:a16="http://schemas.microsoft.com/office/drawing/2014/main" id="{647C5FA5-06EA-5595-A731-8656DCF743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53252" name="Picture 2" descr="http://news.bbc.co.uk/nol/shared/spl/hi/pop_ups/06/in_pictures_chernobyl0s_lost_city/img/5.jpg">
            <a:extLst>
              <a:ext uri="{FF2B5EF4-FFF2-40B4-BE49-F238E27FC236}">
                <a16:creationId xmlns:a16="http://schemas.microsoft.com/office/drawing/2014/main" id="{7625FAE6-FDBF-2711-7BBD-E827FF79F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214438"/>
            <a:ext cx="8037513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492EDA9-9175-D1AF-6F0B-36FA145AA6FA}"/>
              </a:ext>
            </a:extLst>
          </p:cNvPr>
          <p:cNvSpPr txBox="1">
            <a:spLocks/>
          </p:cNvSpPr>
          <p:nvPr/>
        </p:nvSpPr>
        <p:spPr bwMode="auto">
          <a:xfrm>
            <a:off x="4214813" y="2214563"/>
            <a:ext cx="4643437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457200" eaLnBrk="1" hangingPunct="1">
              <a:defRPr/>
            </a:pPr>
            <a:r>
              <a:rPr lang="uk-UA" sz="4800" dirty="0">
                <a:latin typeface="+mj-lt"/>
                <a:ea typeface="+mj-ea"/>
                <a:cs typeface="+mj-cs"/>
              </a:rPr>
              <a:t>школа</a:t>
            </a:r>
          </a:p>
        </p:txBody>
      </p:sp>
      <p:sp>
        <p:nvSpPr>
          <p:cNvPr id="53254" name="Номер слайда 9">
            <a:extLst>
              <a:ext uri="{FF2B5EF4-FFF2-40B4-BE49-F238E27FC236}">
                <a16:creationId xmlns:a16="http://schemas.microsoft.com/office/drawing/2014/main" id="{2CB14BF9-EE8D-D3A5-8E14-5256C6FE6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FEFB916-2238-4ADB-95CE-45BDB6432A48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44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C5ECA4C-A0E2-21E1-584A-A385357A5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>
            <a:extLst>
              <a:ext uri="{FF2B5EF4-FFF2-40B4-BE49-F238E27FC236}">
                <a16:creationId xmlns:a16="http://schemas.microsoft.com/office/drawing/2014/main" id="{4F4C9C9A-05ED-6FF0-9BE6-5634F85EF96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0125" y="1127125"/>
            <a:ext cx="7286625" cy="5546725"/>
          </a:xfrm>
        </p:spPr>
      </p:pic>
      <p:sp>
        <p:nvSpPr>
          <p:cNvPr id="54275" name="Заголовок 1">
            <a:extLst>
              <a:ext uri="{FF2B5EF4-FFF2-40B4-BE49-F238E27FC236}">
                <a16:creationId xmlns:a16="http://schemas.microsoft.com/office/drawing/2014/main" id="{3C415E4E-76FD-36E3-19DC-8B3022216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4688" y="2428875"/>
            <a:ext cx="4643437" cy="714375"/>
          </a:xfrm>
        </p:spPr>
        <p:txBody>
          <a:bodyPr/>
          <a:lstStyle/>
          <a:p>
            <a:pPr eaLnBrk="1" hangingPunct="1"/>
            <a:r>
              <a:rPr lang="uk-UA" altLang="uk-UA">
                <a:solidFill>
                  <a:schemeClr val="tx1"/>
                </a:solidFill>
              </a:rPr>
              <a:t>Дитячий садок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C00A4FF-0C09-085C-095E-80994F69A98C}"/>
              </a:ext>
            </a:extLst>
          </p:cNvPr>
          <p:cNvSpPr txBox="1">
            <a:spLocks/>
          </p:cNvSpPr>
          <p:nvPr/>
        </p:nvSpPr>
        <p:spPr>
          <a:xfrm>
            <a:off x="642938" y="142875"/>
            <a:ext cx="8040687" cy="9921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457200" eaLnBrk="1" fontAlgn="auto" hangingPunct="1">
              <a:spcAft>
                <a:spcPts val="0"/>
              </a:spcAft>
              <a:defRPr/>
            </a:pPr>
            <a:r>
              <a:rPr lang="uk-UA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Неіснуюче місто</a:t>
            </a:r>
          </a:p>
        </p:txBody>
      </p:sp>
      <p:sp>
        <p:nvSpPr>
          <p:cNvPr id="54277" name="Номер слайда 8">
            <a:extLst>
              <a:ext uri="{FF2B5EF4-FFF2-40B4-BE49-F238E27FC236}">
                <a16:creationId xmlns:a16="http://schemas.microsoft.com/office/drawing/2014/main" id="{78B83588-9D49-99C8-0CF1-D7DB55C5E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B275D46-5C12-4F9C-AC7F-E6E98DDBE5FE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45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2913EFFF-E8EC-D513-89D0-3AF14DCB5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>
            <a:extLst>
              <a:ext uri="{FF2B5EF4-FFF2-40B4-BE49-F238E27FC236}">
                <a16:creationId xmlns:a16="http://schemas.microsoft.com/office/drawing/2014/main" id="{1FBA2154-A2A2-E5E9-4C72-33C8D7EB0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3563" y="428625"/>
            <a:ext cx="3043237" cy="5500688"/>
          </a:xfrm>
        </p:spPr>
        <p:txBody>
          <a:bodyPr/>
          <a:lstStyle/>
          <a:p>
            <a:pPr eaLnBrk="1" hangingPunct="1"/>
            <a:r>
              <a:rPr lang="ru-RU" altLang="uk-UA" sz="3200"/>
              <a:t>АЕС перед спорудженням саркофага</a:t>
            </a:r>
            <a:endParaRPr lang="uk-UA" altLang="uk-UA" sz="3200"/>
          </a:p>
        </p:txBody>
      </p:sp>
      <p:pic>
        <p:nvPicPr>
          <p:cNvPr id="55299" name="Picture 2">
            <a:extLst>
              <a:ext uri="{FF2B5EF4-FFF2-40B4-BE49-F238E27FC236}">
                <a16:creationId xmlns:a16="http://schemas.microsoft.com/office/drawing/2014/main" id="{3171AEFD-9EFC-1555-066A-496D7C197F9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214313"/>
            <a:ext cx="5232400" cy="6286500"/>
          </a:xfrm>
        </p:spPr>
      </p:pic>
      <p:sp>
        <p:nvSpPr>
          <p:cNvPr id="55300" name="Номер слайда 7">
            <a:extLst>
              <a:ext uri="{FF2B5EF4-FFF2-40B4-BE49-F238E27FC236}">
                <a16:creationId xmlns:a16="http://schemas.microsoft.com/office/drawing/2014/main" id="{61925767-1580-C986-13B2-A5B92D09A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C3F1B95-2E53-4363-8345-0049021A2B0C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46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F342446F-FD65-05FB-9EA3-D4E2A1826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>
            <a:extLst>
              <a:ext uri="{FF2B5EF4-FFF2-40B4-BE49-F238E27FC236}">
                <a16:creationId xmlns:a16="http://schemas.microsoft.com/office/drawing/2014/main" id="{D6AB99F1-BE37-0BCA-9998-60293EEE0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285750"/>
            <a:ext cx="8042275" cy="857250"/>
          </a:xfrm>
        </p:spPr>
        <p:txBody>
          <a:bodyPr/>
          <a:lstStyle/>
          <a:p>
            <a:pPr eaLnBrk="1" hangingPunct="1"/>
            <a:r>
              <a:rPr lang="uk-UA" altLang="uk-UA"/>
              <a:t> Захисний саркофаг</a:t>
            </a:r>
          </a:p>
        </p:txBody>
      </p:sp>
      <p:pic>
        <p:nvPicPr>
          <p:cNvPr id="56323" name="Picture 2">
            <a:extLst>
              <a:ext uri="{FF2B5EF4-FFF2-40B4-BE49-F238E27FC236}">
                <a16:creationId xmlns:a16="http://schemas.microsoft.com/office/drawing/2014/main" id="{B4F1E7CC-82C4-2618-B23D-30C58E10A66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51"/>
          <a:stretch>
            <a:fillRect/>
          </a:stretch>
        </p:blipFill>
        <p:spPr>
          <a:xfrm>
            <a:off x="428625" y="1143000"/>
            <a:ext cx="8358188" cy="5429250"/>
          </a:xfrm>
        </p:spPr>
      </p:pic>
      <p:sp>
        <p:nvSpPr>
          <p:cNvPr id="56324" name="Номер слайда 7">
            <a:extLst>
              <a:ext uri="{FF2B5EF4-FFF2-40B4-BE49-F238E27FC236}">
                <a16:creationId xmlns:a16="http://schemas.microsoft.com/office/drawing/2014/main" id="{4D49511E-9FD4-0E02-2166-60F610D04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3A240B6-B388-45CC-BDA9-C4C4250762A8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47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C2620963-C02B-81D3-3302-9C4CED64E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>
            <a:extLst>
              <a:ext uri="{FF2B5EF4-FFF2-40B4-BE49-F238E27FC236}">
                <a16:creationId xmlns:a16="http://schemas.microsoft.com/office/drawing/2014/main" id="{E2BB5C6A-46EA-921C-E574-07A385DEC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36563"/>
            <a:ext cx="8124825" cy="1443037"/>
          </a:xfrm>
        </p:spPr>
        <p:txBody>
          <a:bodyPr/>
          <a:lstStyle/>
          <a:p>
            <a:r>
              <a:rPr lang="uk-UA" altLang="uk-UA" sz="3200" b="1"/>
              <a:t>Нови́й чорно́бильський саркофа́г — новий об'єкт (конфайнмент) «Укриття» </a:t>
            </a:r>
          </a:p>
        </p:txBody>
      </p:sp>
      <p:sp>
        <p:nvSpPr>
          <p:cNvPr id="57347" name="Объект 2">
            <a:extLst>
              <a:ext uri="{FF2B5EF4-FFF2-40B4-BE49-F238E27FC236}">
                <a16:creationId xmlns:a16="http://schemas.microsoft.com/office/drawing/2014/main" id="{7AB5BE94-45C5-767F-EAEB-7823F6258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088" y="1879600"/>
            <a:ext cx="7478712" cy="4110038"/>
          </a:xfrm>
        </p:spPr>
        <p:txBody>
          <a:bodyPr/>
          <a:lstStyle/>
          <a:p>
            <a:pPr marL="0" indent="0">
              <a:buFont typeface="Rage Italic" panose="03070502040507070304" pitchFamily="66" charset="0"/>
              <a:buNone/>
              <a:defRPr/>
            </a:pPr>
            <a:r>
              <a:rPr lang="ru-RU" altLang="uk-UA" sz="4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 листопада 2016 року </a:t>
            </a:r>
          </a:p>
          <a:p>
            <a:pPr marL="0" indent="0">
              <a:buFont typeface="Rage Italic" panose="03070502040507070304" pitchFamily="66" charset="0"/>
              <a:buNone/>
              <a:defRPr/>
            </a:pPr>
            <a:r>
              <a:rPr lang="ru-RU" altLang="uk-UA" sz="3200" b="1" dirty="0" err="1"/>
              <a:t>було</a:t>
            </a:r>
            <a:r>
              <a:rPr lang="ru-RU" altLang="uk-UA" sz="3200" b="1" dirty="0"/>
              <a:t> завершено </a:t>
            </a:r>
            <a:r>
              <a:rPr lang="ru-RU" altLang="uk-UA" sz="3200" b="1" dirty="0" err="1"/>
              <a:t>насування</a:t>
            </a:r>
            <a:r>
              <a:rPr lang="ru-RU" altLang="uk-UA" sz="3200" b="1" dirty="0"/>
              <a:t> арки. </a:t>
            </a:r>
          </a:p>
          <a:p>
            <a:pPr marL="0" indent="0">
              <a:buFont typeface="Rage Italic" panose="03070502040507070304" pitchFamily="66" charset="0"/>
              <a:buNone/>
              <a:defRPr/>
            </a:pPr>
            <a:r>
              <a:rPr lang="ru-RU" altLang="uk-UA" sz="3200" b="1" dirty="0"/>
              <a:t>Зараз </a:t>
            </a:r>
            <a:r>
              <a:rPr lang="ru-RU" altLang="uk-UA" sz="3200" b="1" dirty="0" err="1"/>
              <a:t>продовжується</a:t>
            </a:r>
            <a:r>
              <a:rPr lang="ru-RU" altLang="uk-UA" sz="3200" b="1" dirty="0"/>
              <a:t>  робота до </a:t>
            </a:r>
            <a:r>
              <a:rPr lang="ru-RU" altLang="uk-UA" sz="3200" b="1" dirty="0" err="1"/>
              <a:t>повного</a:t>
            </a:r>
            <a:r>
              <a:rPr lang="ru-RU" altLang="uk-UA" sz="3200" b="1" dirty="0"/>
              <a:t> </a:t>
            </a:r>
            <a:r>
              <a:rPr lang="ru-RU" altLang="uk-UA" sz="3200" b="1" dirty="0" err="1"/>
              <a:t>закінчення</a:t>
            </a:r>
            <a:r>
              <a:rPr lang="ru-RU" altLang="uk-UA" sz="3200" b="1" dirty="0"/>
              <a:t> </a:t>
            </a:r>
            <a:r>
              <a:rPr lang="ru-RU" altLang="uk-UA" sz="3200" b="1" dirty="0" err="1"/>
              <a:t>будівництва</a:t>
            </a:r>
            <a:r>
              <a:rPr lang="ru-RU" altLang="uk-UA" sz="3200" b="1" dirty="0"/>
              <a:t>…  </a:t>
            </a:r>
            <a:endParaRPr lang="uk-UA" altLang="uk-UA" sz="3200" b="1" dirty="0"/>
          </a:p>
        </p:txBody>
      </p:sp>
      <p:sp>
        <p:nvSpPr>
          <p:cNvPr id="57348" name="Номер слайда 3">
            <a:extLst>
              <a:ext uri="{FF2B5EF4-FFF2-40B4-BE49-F238E27FC236}">
                <a16:creationId xmlns:a16="http://schemas.microsoft.com/office/drawing/2014/main" id="{B40D5ACA-14C2-7C2D-231F-A9BFEA627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E3DB3A2-6547-4AAF-A52B-FDF64A896D99}" type="slidenum">
              <a:rPr lang="uk-UA" altLang="uk-UA">
                <a:solidFill>
                  <a:srgbClr val="7F7F7F"/>
                </a:solidFill>
                <a:latin typeface="Rage Italic" panose="03070502040507070304" pitchFamily="66" charset="0"/>
              </a:rPr>
              <a:pPr/>
              <a:t>48</a:t>
            </a:fld>
            <a:endParaRPr lang="uk-UA" altLang="uk-UA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AFF92EEB-286D-2A8C-A7C8-906E6D35D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nwbg">
            <a:extLst>
              <a:ext uri="{FF2B5EF4-FFF2-40B4-BE49-F238E27FC236}">
                <a16:creationId xmlns:a16="http://schemas.microsoft.com/office/drawing/2014/main" id="{9CBB4F97-CEA7-C328-0395-D7EB6DAE6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A74632-B597-0D2B-ACA4-C85BB04F3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500063"/>
            <a:ext cx="3929063" cy="1000125"/>
          </a:xfrm>
        </p:spPr>
        <p:txBody>
          <a:bodyPr/>
          <a:lstStyle/>
          <a:p>
            <a:pPr eaLnBrk="1" hangingPunct="1">
              <a:defRPr/>
            </a:pPr>
            <a:r>
              <a:rPr lang="uk-UA" sz="3600" dirty="0">
                <a:solidFill>
                  <a:schemeClr val="bg2">
                    <a:lumMod val="50000"/>
                  </a:schemeClr>
                </a:solidFill>
              </a:rPr>
              <a:t>Нам люте горе миром перебути</a:t>
            </a:r>
          </a:p>
        </p:txBody>
      </p:sp>
      <p:sp>
        <p:nvSpPr>
          <p:cNvPr id="58372" name="Содержимое 2">
            <a:extLst>
              <a:ext uri="{FF2B5EF4-FFF2-40B4-BE49-F238E27FC236}">
                <a16:creationId xmlns:a16="http://schemas.microsoft.com/office/drawing/2014/main" id="{660C6075-1014-0D73-54C1-FA18ADADB7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5" name="Picture 2" descr="C:\Documents and Settings\Admin\Рабочий стол\12r.jpg">
            <a:extLst>
              <a:ext uri="{FF2B5EF4-FFF2-40B4-BE49-F238E27FC236}">
                <a16:creationId xmlns:a16="http://schemas.microsoft.com/office/drawing/2014/main" id="{59FD6A51-1ECF-C212-F9DD-0ED82A401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000240"/>
            <a:ext cx="7072330" cy="46838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1138" name="Picture 2" descr="http://i021.radikal.ru/0904/76/073b44caaf48.jpg">
            <a:extLst>
              <a:ext uri="{FF2B5EF4-FFF2-40B4-BE49-F238E27FC236}">
                <a16:creationId xmlns:a16="http://schemas.microsoft.com/office/drawing/2014/main" id="{74F5988B-9899-0D6F-A7A5-CF2599FC9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214290"/>
            <a:ext cx="4190996" cy="31432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8375" name="Номер слайда 10">
            <a:extLst>
              <a:ext uri="{FF2B5EF4-FFF2-40B4-BE49-F238E27FC236}">
                <a16:creationId xmlns:a16="http://schemas.microsoft.com/office/drawing/2014/main" id="{92CEC52C-A7B3-5EC0-F720-1FAEBF21D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CA45F02-4D67-4246-90F6-811541FAC1E2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49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2505DA86-A33B-DF71-6CAB-DBF0D66AF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>
            <a:extLst>
              <a:ext uri="{FF2B5EF4-FFF2-40B4-BE49-F238E27FC236}">
                <a16:creationId xmlns:a16="http://schemas.microsoft.com/office/drawing/2014/main" id="{8DCB3CC6-9C5B-12E5-99E1-463E4BB71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sp>
        <p:nvSpPr>
          <p:cNvPr id="59395" name="Содержимое 2">
            <a:extLst>
              <a:ext uri="{FF2B5EF4-FFF2-40B4-BE49-F238E27FC236}">
                <a16:creationId xmlns:a16="http://schemas.microsoft.com/office/drawing/2014/main" id="{8E8CED8A-B96C-2EE2-EE3F-B68CC5989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pic>
        <p:nvPicPr>
          <p:cNvPr id="59396" name="Picture 3" descr="D:\Pictures\Демы самые крутые\1253290537_demotive_11.jpg">
            <a:extLst>
              <a:ext uri="{FF2B5EF4-FFF2-40B4-BE49-F238E27FC236}">
                <a16:creationId xmlns:a16="http://schemas.microsoft.com/office/drawing/2014/main" id="{F8DB2825-40DA-7D99-C1D0-0247A460E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3" y="52388"/>
            <a:ext cx="8143875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7" name="Номер слайда 8">
            <a:extLst>
              <a:ext uri="{FF2B5EF4-FFF2-40B4-BE49-F238E27FC236}">
                <a16:creationId xmlns:a16="http://schemas.microsoft.com/office/drawing/2014/main" id="{BEAF7180-C45F-E5C3-D1AB-9D962AD0D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692C894-BD03-4DA6-A5FB-F24E915A5A38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50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E8D4A9F3-B15F-778C-24EC-0F1B88FB2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Содержимое 3">
            <a:extLst>
              <a:ext uri="{FF2B5EF4-FFF2-40B4-BE49-F238E27FC236}">
                <a16:creationId xmlns:a16="http://schemas.microsoft.com/office/drawing/2014/main" id="{B0456357-843A-5DB2-1A79-C78FEBFD9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4643438"/>
            <a:ext cx="8358187" cy="1928812"/>
          </a:xfrm>
          <a:solidFill>
            <a:schemeClr val="bg1"/>
          </a:solidFill>
        </p:spPr>
        <p:txBody>
          <a:bodyPr/>
          <a:lstStyle/>
          <a:p>
            <a:pPr algn="ctr" eaLnBrk="1" hangingPunct="1">
              <a:buFont typeface="Rage Italic" panose="03070502040507070304" pitchFamily="66" charset="0"/>
              <a:buNone/>
            </a:pPr>
            <a:r>
              <a:rPr lang="uk-UA" altLang="uk-UA" b="1">
                <a:solidFill>
                  <a:schemeClr val="accent1"/>
                </a:solidFill>
              </a:rPr>
              <a:t>Мої лелеки, Лелеки білокрилі, На рідну землю</a:t>
            </a:r>
          </a:p>
          <a:p>
            <a:pPr algn="ctr" eaLnBrk="1" hangingPunct="1">
              <a:buFont typeface="Rage Italic" panose="03070502040507070304" pitchFamily="66" charset="0"/>
              <a:buNone/>
            </a:pPr>
            <a:r>
              <a:rPr lang="uk-UA" altLang="uk-UA" b="1">
                <a:solidFill>
                  <a:schemeClr val="accent1"/>
                </a:solidFill>
              </a:rPr>
              <a:t> В Чорнобиль прилетіли.</a:t>
            </a:r>
          </a:p>
          <a:p>
            <a:pPr algn="ctr" eaLnBrk="1" hangingPunct="1">
              <a:buFont typeface="Rage Italic" panose="03070502040507070304" pitchFamily="66" charset="0"/>
              <a:buNone/>
            </a:pPr>
            <a:r>
              <a:rPr lang="uk-UA" altLang="uk-UA" b="1">
                <a:solidFill>
                  <a:schemeClr val="accent1"/>
                </a:solidFill>
              </a:rPr>
              <a:t>Мої лелеки, Лелеки все кружляють, Щастя і долі</a:t>
            </a:r>
          </a:p>
          <a:p>
            <a:pPr algn="ctr" eaLnBrk="1" hangingPunct="1">
              <a:buFont typeface="Rage Italic" panose="03070502040507070304" pitchFamily="66" charset="0"/>
              <a:buNone/>
            </a:pPr>
            <a:r>
              <a:rPr lang="uk-UA" altLang="uk-UA" b="1">
                <a:solidFill>
                  <a:schemeClr val="accent1"/>
                </a:solidFill>
              </a:rPr>
              <a:t>Понад хмарами шукають.</a:t>
            </a:r>
          </a:p>
          <a:p>
            <a:pPr algn="ctr" eaLnBrk="1" hangingPunct="1">
              <a:buFont typeface="Rage Italic" panose="03070502040507070304" pitchFamily="66" charset="0"/>
              <a:buNone/>
            </a:pPr>
            <a:endParaRPr lang="uk-UA" altLang="uk-UA" b="1">
              <a:solidFill>
                <a:schemeClr val="accent1"/>
              </a:solidFill>
            </a:endParaRPr>
          </a:p>
        </p:txBody>
      </p:sp>
      <p:pic>
        <p:nvPicPr>
          <p:cNvPr id="49157" name="Picture 5" descr="http://www.viche.lutsk.ua/media/images/2004/11/3000000344.jpg">
            <a:extLst>
              <a:ext uri="{FF2B5EF4-FFF2-40B4-BE49-F238E27FC236}">
                <a16:creationId xmlns:a16="http://schemas.microsoft.com/office/drawing/2014/main" id="{92F9924C-1114-6989-5D8C-40E8AD4F3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555307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Picture 7" descr="http://www.stihi.ru/pics/2013/06/11/7206.jpg">
            <a:extLst>
              <a:ext uri="{FF2B5EF4-FFF2-40B4-BE49-F238E27FC236}">
                <a16:creationId xmlns:a16="http://schemas.microsoft.com/office/drawing/2014/main" id="{28475737-73C1-B419-88AD-E47EF5F54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85750"/>
            <a:ext cx="4262437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1" name="Picture 9" descr="http://www.km.mns.gov.ua/files/2013/5/11/sto2.jpg">
            <a:extLst>
              <a:ext uri="{FF2B5EF4-FFF2-40B4-BE49-F238E27FC236}">
                <a16:creationId xmlns:a16="http://schemas.microsoft.com/office/drawing/2014/main" id="{DCE33FDC-6F14-DD7A-F2FA-FE7062F19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5715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3" name="Picture 11" descr="http://bukviche.com/wp-content/uploads/2013/10/53.jpg">
            <a:extLst>
              <a:ext uri="{FF2B5EF4-FFF2-40B4-BE49-F238E27FC236}">
                <a16:creationId xmlns:a16="http://schemas.microsoft.com/office/drawing/2014/main" id="{5D24B455-D513-C7D2-85C4-13D81E03D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214313"/>
            <a:ext cx="5691188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1" name="Picture 9" descr="http://img-fotki.yandex.ru/get/6436/55543982.164/0_d91ce_b07e1c72_L.jpg">
            <a:extLst>
              <a:ext uri="{FF2B5EF4-FFF2-40B4-BE49-F238E27FC236}">
                <a16:creationId xmlns:a16="http://schemas.microsoft.com/office/drawing/2014/main" id="{E6556969-31C3-256F-46B2-80D6672E0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4" t="1724" r="1219" b="3448"/>
          <a:stretch>
            <a:fillRect/>
          </a:stretch>
        </p:blipFill>
        <p:spPr bwMode="auto">
          <a:xfrm>
            <a:off x="1285875" y="285750"/>
            <a:ext cx="6786563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5" name="Picture 13" descr="http://borodyanka.cspr.info/wp-content/uploads/2012/05/%D0%9F%D0%BE%D0%B2%D0%B5%D1%80%D1%82%D0%B0%D1%8E%D1%82%D1%8C%D1%81%D1%8F-%D0%BF%D1%82%D0%B0%D1%85%D0%B8-%D0%B2-%D0%A7%D0%BE%D1%80%D0%BD%D0%BE%D0%B1%D0%B8%D0%BB%D1%8F.JPG">
            <a:extLst>
              <a:ext uri="{FF2B5EF4-FFF2-40B4-BE49-F238E27FC236}">
                <a16:creationId xmlns:a16="http://schemas.microsoft.com/office/drawing/2014/main" id="{6CD69E66-9DD4-EA2B-D7F8-E32F52CE6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42875"/>
            <a:ext cx="8172450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5" name="Номер слайда 12">
            <a:extLst>
              <a:ext uri="{FF2B5EF4-FFF2-40B4-BE49-F238E27FC236}">
                <a16:creationId xmlns:a16="http://schemas.microsoft.com/office/drawing/2014/main" id="{94043423-DDCE-86F9-B497-298C819FA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5DC6096-0103-44F6-8D8F-2338A1AEB96C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51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8667E67C-23F2-FCC6-D316-1849441D9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6" descr="nwbg">
            <a:extLst>
              <a:ext uri="{FF2B5EF4-FFF2-40B4-BE49-F238E27FC236}">
                <a16:creationId xmlns:a16="http://schemas.microsoft.com/office/drawing/2014/main" id="{950351AA-D3B1-72D3-7119-E37FBDFA8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Содержимое 3">
            <a:extLst>
              <a:ext uri="{FF2B5EF4-FFF2-40B4-BE49-F238E27FC236}">
                <a16:creationId xmlns:a16="http://schemas.microsoft.com/office/drawing/2014/main" id="{6D0E7349-A1D8-2AF0-F1CD-28C7F7DF98B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57438" y="142875"/>
            <a:ext cx="4500562" cy="6500813"/>
          </a:xfr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438CCBF-37D7-3AAA-C034-73B744BBE831}"/>
              </a:ext>
            </a:extLst>
          </p:cNvPr>
          <p:cNvSpPr/>
          <p:nvPr/>
        </p:nvSpPr>
        <p:spPr>
          <a:xfrm>
            <a:off x="642910" y="357166"/>
            <a:ext cx="714380" cy="61247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angle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Ч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О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Р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Н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О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Б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И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Л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Ь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С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Ь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К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И</a:t>
            </a:r>
          </a:p>
          <a:p>
            <a:pPr algn="ctr" eaLnBrk="1" hangingPunct="1">
              <a:defRPr/>
            </a:pPr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Й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A81AFAA-102C-87CA-B6EB-B85468FA228D}"/>
              </a:ext>
            </a:extLst>
          </p:cNvPr>
          <p:cNvSpPr/>
          <p:nvPr/>
        </p:nvSpPr>
        <p:spPr>
          <a:xfrm>
            <a:off x="1214414" y="1928802"/>
            <a:ext cx="921637" cy="255454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angle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4000" b="1" dirty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С</a:t>
            </a:r>
          </a:p>
          <a:p>
            <a:pPr algn="ctr" eaLnBrk="1" hangingPunct="1">
              <a:defRPr/>
            </a:pPr>
            <a:r>
              <a:rPr lang="ru-RU" sz="4000" b="1" dirty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П</a:t>
            </a:r>
          </a:p>
          <a:p>
            <a:pPr algn="ctr" eaLnBrk="1" hangingPunct="1">
              <a:defRPr/>
            </a:pPr>
            <a:r>
              <a:rPr lang="ru-RU" sz="4000" b="1" dirty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А</a:t>
            </a:r>
          </a:p>
          <a:p>
            <a:pPr algn="ctr" eaLnBrk="1" hangingPunct="1">
              <a:defRPr/>
            </a:pPr>
            <a:r>
              <a:rPr lang="ru-RU" sz="4000" b="1" dirty="0">
                <a:ln w="1143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С</a:t>
            </a:r>
          </a:p>
        </p:txBody>
      </p:sp>
      <p:pic>
        <p:nvPicPr>
          <p:cNvPr id="61446" name="Picture 6" descr="D:\ДОКУМЕНТЫ\ДОК ЛЕНА\ФИЗИК\РАДИОАКТИВНОСТЬ\ЯДЕРНАЯ_ЕНЕРГИЯ\0_36bfa_1d069624_M.jpg">
            <a:extLst>
              <a:ext uri="{FF2B5EF4-FFF2-40B4-BE49-F238E27FC236}">
                <a16:creationId xmlns:a16="http://schemas.microsoft.com/office/drawing/2014/main" id="{457F18CE-1414-5AB4-CE68-2F046B0E1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2714625"/>
            <a:ext cx="158115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7" name="Номер слайда 10">
            <a:extLst>
              <a:ext uri="{FF2B5EF4-FFF2-40B4-BE49-F238E27FC236}">
                <a16:creationId xmlns:a16="http://schemas.microsoft.com/office/drawing/2014/main" id="{B78AD164-08C6-0409-40FB-B88971A0D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4BC784A-550F-4B50-A597-66395B414E2F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52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717AA61D-33D7-D185-2027-2D3EF6B7B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6" descr="nwbg">
            <a:extLst>
              <a:ext uri="{FF2B5EF4-FFF2-40B4-BE49-F238E27FC236}">
                <a16:creationId xmlns:a16="http://schemas.microsoft.com/office/drawing/2014/main" id="{C6335544-029C-8884-A22F-EC2C21EBF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Rectangle 5">
            <a:extLst>
              <a:ext uri="{FF2B5EF4-FFF2-40B4-BE49-F238E27FC236}">
                <a16:creationId xmlns:a16="http://schemas.microsoft.com/office/drawing/2014/main" id="{F2838344-8D7C-9123-B900-48E1CE1741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428625"/>
            <a:ext cx="85725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>
              <a:defRPr/>
            </a:pPr>
            <a:r>
              <a:rPr lang="ru-RU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Не </a:t>
            </a:r>
            <a:r>
              <a:rPr lang="ru-RU" sz="3200" b="1" i="1" dirty="0" err="1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варто</a:t>
            </a:r>
            <a:r>
              <a:rPr lang="ru-RU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… </a:t>
            </a:r>
            <a:r>
              <a:rPr lang="ru-RU" sz="3200" b="1" i="1" dirty="0" err="1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занадто</a:t>
            </a:r>
            <a:r>
              <a:rPr lang="ru-RU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3200" b="1" i="1" dirty="0" err="1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захоплюватись</a:t>
            </a:r>
            <a:r>
              <a:rPr lang="ru-RU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нашими </a:t>
            </a:r>
            <a:r>
              <a:rPr lang="ru-RU" sz="3200" b="1" i="1" dirty="0" err="1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перемогами</a:t>
            </a:r>
            <a:r>
              <a:rPr lang="ru-RU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над природою!</a:t>
            </a:r>
          </a:p>
          <a:p>
            <a:pPr eaLnBrk="1" hangingPunct="1">
              <a:defRPr/>
            </a:pPr>
            <a:r>
              <a:rPr lang="uk-UA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Природа нам цього не пробачає….</a:t>
            </a:r>
            <a:r>
              <a:rPr lang="en-US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        </a:t>
            </a:r>
            <a:r>
              <a:rPr lang="uk-UA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							</a:t>
            </a:r>
            <a:r>
              <a:rPr lang="ru-RU" sz="3200" b="1" i="1" dirty="0">
                <a:solidFill>
                  <a:srgbClr val="17F40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(Ф.Энгельс)</a:t>
            </a:r>
          </a:p>
        </p:txBody>
      </p:sp>
      <p:pic>
        <p:nvPicPr>
          <p:cNvPr id="62468" name="Picture 4" descr="D:\ДОКУМЕНТЫ\ДОК ЛЕНА\ФИЗИК\РАДИОАКТИВНОСТЬ\ЯДЕРНАЯ_ЕНЕРГИЯ\906208.gif">
            <a:extLst>
              <a:ext uri="{FF2B5EF4-FFF2-40B4-BE49-F238E27FC236}">
                <a16:creationId xmlns:a16="http://schemas.microsoft.com/office/drawing/2014/main" id="{63EAA232-2B08-5ACC-70EB-09AC3561F7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857500"/>
            <a:ext cx="4667250" cy="35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9" name="Номер слайда 8">
            <a:extLst>
              <a:ext uri="{FF2B5EF4-FFF2-40B4-BE49-F238E27FC236}">
                <a16:creationId xmlns:a16="http://schemas.microsoft.com/office/drawing/2014/main" id="{9B8C7FF5-8486-D811-E36D-C7189FCFD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400">
                <a:solidFill>
                  <a:srgbClr val="404040"/>
                </a:solidFill>
                <a:latin typeface="Cambria" panose="020405030504060302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200">
                <a:solidFill>
                  <a:srgbClr val="404040"/>
                </a:solidFill>
                <a:latin typeface="Cambria" panose="020405030504060302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2000">
                <a:solidFill>
                  <a:srgbClr val="404040"/>
                </a:solidFill>
                <a:latin typeface="Cambria" panose="020405030504060302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600">
                <a:solidFill>
                  <a:srgbClr val="404040"/>
                </a:solidFill>
                <a:latin typeface="Cambria" panose="020405030504060302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5000"/>
              <a:buFont typeface="Rage Italic" panose="03070502040507070304" pitchFamily="66" charset="0"/>
              <a:buChar char="0"/>
              <a:defRPr sz="1400">
                <a:solidFill>
                  <a:srgbClr val="404040"/>
                </a:solidFill>
                <a:latin typeface="Cambria" panose="020405030504060302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DEB08D2-3EA5-4A57-9C97-BE3B36FB6DCE}" type="slidenum">
              <a:rPr lang="uk-UA" altLang="uk-UA" sz="1400">
                <a:solidFill>
                  <a:srgbClr val="7F7F7F"/>
                </a:solidFill>
                <a:latin typeface="Rage Italic" panose="03070502040507070304" pitchFamily="66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53</a:t>
            </a:fld>
            <a:endParaRPr lang="uk-UA" altLang="uk-UA" sz="1400">
              <a:solidFill>
                <a:srgbClr val="7F7F7F"/>
              </a:solidFill>
              <a:latin typeface="Rage Italic" panose="03070502040507070304" pitchFamily="66" charset="0"/>
            </a:endParaRP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9040AA4E-13BD-B388-316C-D58361DF8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Новгород_сіверський ліцей №1. Бельдяга Олена. 2023</a:t>
            </a:r>
            <a:endParaRPr lang="uk-UA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41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Тема41</Template>
  <TotalTime>1753</TotalTime>
  <Words>1704</Words>
  <Application>Microsoft Office PowerPoint</Application>
  <PresentationFormat>Екран (4:3)</PresentationFormat>
  <Paragraphs>246</Paragraphs>
  <Slides>53</Slides>
  <Notes>2</Notes>
  <HiddenSlides>1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53</vt:i4>
      </vt:variant>
    </vt:vector>
  </HeadingPairs>
  <TitlesOfParts>
    <vt:vector size="61" baseType="lpstr">
      <vt:lpstr>Arial</vt:lpstr>
      <vt:lpstr>Cambria</vt:lpstr>
      <vt:lpstr>Rage Italic</vt:lpstr>
      <vt:lpstr>Calibri</vt:lpstr>
      <vt:lpstr>Times New Roman</vt:lpstr>
      <vt:lpstr>Wingdings 2</vt:lpstr>
      <vt:lpstr>Arial CYR</vt:lpstr>
      <vt:lpstr>Тема41</vt:lpstr>
      <vt:lpstr>26 квітня - День пам'яті загиблих в радіаційних аваріях і катастрофах</vt:lpstr>
      <vt:lpstr>" Довгий слід Чорнобильської трагедії"</vt:lpstr>
      <vt:lpstr>Презентація PowerPoint</vt:lpstr>
      <vt:lpstr>Атомна енергетика України</vt:lpstr>
      <vt:lpstr>3D-модель Чорнобильської АЕС</vt:lpstr>
      <vt:lpstr>Презентація PowerPoint</vt:lpstr>
      <vt:lpstr>Презентація PowerPoint</vt:lpstr>
      <vt:lpstr>Чорнобильська АЕС</vt:lpstr>
      <vt:lpstr>Верхня частина атомного реактора    з керуючими  стержнями   </vt:lpstr>
      <vt:lpstr>26 квітня 1986 року</vt:lpstr>
      <vt:lpstr>Презентація PowerPoint</vt:lpstr>
      <vt:lpstr>Презентація PowerPoint</vt:lpstr>
      <vt:lpstr>Презентація PowerPoint</vt:lpstr>
      <vt:lpstr>1:23:50 26 квітня 1986 року</vt:lpstr>
      <vt:lpstr>Ліквідатори (1986 рік)</vt:lpstr>
      <vt:lpstr>Їх стали називати «ліквідаторами»</vt:lpstr>
      <vt:lpstr>Вони врятували світ</vt:lpstr>
      <vt:lpstr>Похмурий пам'ятник «першій шерензі» поставили в центрі Чорнобиля.</vt:lpstr>
      <vt:lpstr>У безпосередніх учасників експерименту про причини аварії запитати вже не можна</vt:lpstr>
      <vt:lpstr>Презентація PowerPoint</vt:lpstr>
      <vt:lpstr>Презентація PowerPoint</vt:lpstr>
      <vt:lpstr>Віднесено до радіоактивно забруднених територій України</vt:lpstr>
      <vt:lpstr>Презентація PowerPoint</vt:lpstr>
      <vt:lpstr>Радіоактивна хмара від аварії прошло над європейською частиною СРСР, Східною Європою, Скандинавією, Великобританією і східною частиною США. Приблизно 60 % радіоактивних опадів випало на території Білорусії. Близько 200 000 чоловік було евакуйовано із зон, що піддалися забрудненню.</vt:lpstr>
      <vt:lpstr>Панорама Чорнобиля</vt:lpstr>
      <vt:lpstr>Кладовища техніки. Чорнобиль</vt:lpstr>
      <vt:lpstr>Презентація PowerPoint</vt:lpstr>
      <vt:lpstr>Презентація PowerPoint</vt:lpstr>
      <vt:lpstr>Поряд з військовою технікою звичайні пасажирські автобуси </vt:lpstr>
      <vt:lpstr>У затоці в міста Чорнобиля іржавіють остови кораблів. Колись цей порт був досить жвавим - тепер він навіває думки про апокаліпсис.</vt:lpstr>
      <vt:lpstr>Ділянка кладовища затонулих кораблів</vt:lpstr>
      <vt:lpstr>У селі Буракивка похована радіоактивна техніка в земляних траншеях.  З 30 могильників порожні лише три.</vt:lpstr>
      <vt:lpstr>Презентація PowerPoint</vt:lpstr>
      <vt:lpstr>Припять</vt:lpstr>
      <vt:lpstr>Город, которого НЕТ…</vt:lpstr>
      <vt:lpstr>Неіснуюче місто</vt:lpstr>
      <vt:lpstr>Презентація PowerPoint</vt:lpstr>
      <vt:lpstr>Презентація PowerPoint</vt:lpstr>
      <vt:lpstr>Неіснуюче місто</vt:lpstr>
      <vt:lpstr> Покинуті будинки в прилеглих селищах</vt:lpstr>
      <vt:lpstr>На цю лаву більше ніхто ніколи не сяде. Залізо 'вбирає' радіацію як губка</vt:lpstr>
      <vt:lpstr>Презентація PowerPoint</vt:lpstr>
      <vt:lpstr>Презентація PowerPoint</vt:lpstr>
      <vt:lpstr>Неіснуюча школа</vt:lpstr>
      <vt:lpstr>Дитячий садок</vt:lpstr>
      <vt:lpstr>АЕС перед спорудженням саркофага</vt:lpstr>
      <vt:lpstr> Захисний саркофаг</vt:lpstr>
      <vt:lpstr>Нови́й чорно́бильський саркофа́г — новий об'єкт (конфайнмент) «Укриття» </vt:lpstr>
      <vt:lpstr>Нам люте горе миром перебути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Олена Бельдяга</cp:lastModifiedBy>
  <cp:revision>153</cp:revision>
  <dcterms:created xsi:type="dcterms:W3CDTF">2010-05-07T13:38:32Z</dcterms:created>
  <dcterms:modified xsi:type="dcterms:W3CDTF">2023-10-29T19:10:11Z</dcterms:modified>
</cp:coreProperties>
</file>