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67" r:id="rId3"/>
    <p:sldId id="270" r:id="rId4"/>
    <p:sldId id="269" r:id="rId5"/>
    <p:sldId id="273" r:id="rId6"/>
    <p:sldId id="271" r:id="rId7"/>
    <p:sldId id="272" r:id="rId8"/>
    <p:sldId id="275" r:id="rId9"/>
    <p:sldId id="278" r:id="rId10"/>
    <p:sldId id="276" r:id="rId11"/>
    <p:sldId id="274" r:id="rId12"/>
    <p:sldId id="277" r:id="rId13"/>
    <p:sldId id="279" r:id="rId14"/>
    <p:sldId id="261" r:id="rId15"/>
    <p:sldId id="280" r:id="rId16"/>
    <p:sldId id="281" r:id="rId17"/>
    <p:sldId id="282" r:id="rId18"/>
    <p:sldId id="283" r:id="rId19"/>
    <p:sldId id="284" r:id="rId20"/>
    <p:sldId id="285" r:id="rId21"/>
    <p:sldId id="28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93300"/>
    <a:srgbClr val="A50021"/>
    <a:srgbClr val="080808"/>
    <a:srgbClr val="993366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709" autoAdjust="0"/>
  </p:normalViewPr>
  <p:slideViewPr>
    <p:cSldViewPr>
      <p:cViewPr>
        <p:scale>
          <a:sx n="100" d="100"/>
          <a:sy n="100" d="100"/>
        </p:scale>
        <p:origin x="444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push dir="d"/>
    <p:sndAc>
      <p:stSnd loop="1">
        <p:snd r:embed="rId1" name="Класична музика (mp3ostrov.com)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26.11.2011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push dir="d"/>
    <p:sndAc>
      <p:stSnd loop="1">
        <p:snd r:embed="rId13" name="Класична музика (mp3ostrov.com)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&#1050;&#1086;&#1085;&#1082;&#1091;&#1088;&#1089;%20&#1089;&#1083;&#1072;&#1081;&#1076;&#1110;&#1074;\&#1050;&#1083;&#1072;&#1089;&#1080;&#1095;&#1085;&#1072;%20&#1084;&#1091;&#1079;&#1080;&#1082;&#1072;%20(mp3ostrov.com)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500042"/>
            <a:ext cx="7786742" cy="2214578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C00000"/>
                </a:solidFill>
              </a:rPr>
              <a:t>Автори:</a:t>
            </a:r>
          </a:p>
          <a:p>
            <a:r>
              <a:rPr lang="uk-UA" sz="36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uk-UA" sz="3600" b="1" i="1" dirty="0" err="1" smtClean="0">
                <a:solidFill>
                  <a:schemeClr val="bg1"/>
                </a:solidFill>
              </a:rPr>
              <a:t>Алексейчик</a:t>
            </a:r>
            <a:r>
              <a:rPr lang="uk-UA" sz="3600" b="1" i="1" dirty="0" smtClean="0">
                <a:solidFill>
                  <a:schemeClr val="bg1"/>
                </a:solidFill>
              </a:rPr>
              <a:t> Іванна Петрівна,</a:t>
            </a:r>
            <a:endParaRPr lang="uk-UA" sz="3600" dirty="0" smtClean="0">
              <a:solidFill>
                <a:schemeClr val="bg1"/>
              </a:solidFill>
            </a:endParaRPr>
          </a:p>
          <a:p>
            <a:r>
              <a:rPr lang="uk-UA" sz="3600" b="1" i="1" dirty="0" err="1" smtClean="0">
                <a:solidFill>
                  <a:schemeClr val="bg1"/>
                </a:solidFill>
              </a:rPr>
              <a:t>Рехліцький</a:t>
            </a:r>
            <a:r>
              <a:rPr lang="uk-UA" sz="3600" b="1" i="1" dirty="0" smtClean="0">
                <a:solidFill>
                  <a:schemeClr val="bg1"/>
                </a:solidFill>
              </a:rPr>
              <a:t> Святослав Володимирович.</a:t>
            </a:r>
          </a:p>
          <a:p>
            <a:endParaRPr lang="uk-UA" sz="3600" b="1" i="1" dirty="0" smtClean="0">
              <a:solidFill>
                <a:schemeClr val="bg1"/>
              </a:solidFill>
            </a:endParaRPr>
          </a:p>
          <a:p>
            <a:r>
              <a:rPr lang="uk-UA" sz="3600" b="1" i="1" dirty="0" smtClean="0">
                <a:solidFill>
                  <a:srgbClr val="C00000"/>
                </a:solidFill>
              </a:rPr>
              <a:t>Керівник:</a:t>
            </a:r>
          </a:p>
          <a:p>
            <a:r>
              <a:rPr lang="uk-UA" sz="3600" dirty="0" smtClean="0">
                <a:solidFill>
                  <a:schemeClr val="bg1"/>
                </a:solidFill>
              </a:rPr>
              <a:t> </a:t>
            </a:r>
            <a:r>
              <a:rPr lang="uk-UA" sz="3600" b="1" i="1" dirty="0" err="1" smtClean="0">
                <a:solidFill>
                  <a:schemeClr val="bg1"/>
                </a:solidFill>
              </a:rPr>
              <a:t>Язвінська</a:t>
            </a:r>
            <a:r>
              <a:rPr lang="uk-UA" sz="3600" b="1" i="1" dirty="0" smtClean="0">
                <a:solidFill>
                  <a:schemeClr val="bg1"/>
                </a:solidFill>
              </a:rPr>
              <a:t> Богдана Василівна.</a:t>
            </a:r>
            <a:r>
              <a:rPr lang="uk-UA" sz="3600" dirty="0" smtClean="0">
                <a:solidFill>
                  <a:schemeClr val="bg1"/>
                </a:solidFill>
              </a:rPr>
              <a:t> </a:t>
            </a:r>
            <a:r>
              <a:rPr lang="uk-UA" sz="3600" dirty="0" smtClean="0"/>
              <a:t>   </a:t>
            </a:r>
            <a:endParaRPr lang="ru-RU" sz="3600" dirty="0"/>
          </a:p>
        </p:txBody>
      </p:sp>
      <p:pic>
        <p:nvPicPr>
          <p:cNvPr id="5" name="Класична музика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000100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push dir="d"/>
    <p:sndAc>
      <p:stSnd loop="1">
        <p:snd r:embed="rId3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357166"/>
            <a:ext cx="9001156" cy="628654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lnSpc>
                <a:spcPct val="120000"/>
              </a:lnSpc>
              <a:buNone/>
            </a:pPr>
            <a:r>
              <a:rPr lang="uk-UA" sz="54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</a:t>
            </a:r>
            <a:r>
              <a:rPr lang="uk-UA" sz="60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 Розвиток освіти  і  </a:t>
            </a:r>
          </a:p>
          <a:p>
            <a:pPr>
              <a:lnSpc>
                <a:spcPct val="120000"/>
              </a:lnSpc>
              <a:buNone/>
            </a:pPr>
            <a:r>
              <a:rPr lang="uk-UA" sz="60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</a:t>
            </a:r>
            <a:r>
              <a:rPr lang="uk-UA" sz="60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“Просвіти”</a:t>
            </a:r>
            <a:endParaRPr lang="uk-UA" sz="6000" b="1" i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lnSpc>
                <a:spcPct val="120000"/>
              </a:lnSpc>
              <a:buNone/>
            </a:pPr>
            <a:r>
              <a:rPr lang="uk-UA" sz="60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 селі Бутини в  </a:t>
            </a:r>
            <a:r>
              <a:rPr lang="en-US" sz="60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XX</a:t>
            </a:r>
            <a:r>
              <a:rPr lang="uk-UA" sz="60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ст. ”</a:t>
            </a:r>
            <a:endParaRPr lang="ru-RU" sz="6000" b="1" i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0"/>
            <a:ext cx="8229600" cy="6309360"/>
          </a:xfrm>
        </p:spPr>
        <p:txBody>
          <a:bodyPr>
            <a:normAutofit fontScale="92500" lnSpcReduction="10000"/>
          </a:bodyPr>
          <a:lstStyle/>
          <a:p>
            <a:pPr marL="540000"/>
            <a:r>
              <a:rPr lang="uk-UA" sz="4000" dirty="0" smtClean="0">
                <a:solidFill>
                  <a:schemeClr val="bg1"/>
                </a:solidFill>
              </a:rPr>
              <a:t>     </a:t>
            </a:r>
            <a:r>
              <a:rPr lang="uk-UA" sz="4000" dirty="0" smtClean="0">
                <a:solidFill>
                  <a:srgbClr val="002060"/>
                </a:solidFill>
              </a:rPr>
              <a:t>В 1883 році в селі Бутини відкрилася однокласна школа. Містилася вона в сільській солом'яній хаті поблизу церковного паркану з північної сторони. Західноукраїнський краєзнавець Василь Чернецький в своїй статті </a:t>
            </a:r>
            <a:r>
              <a:rPr lang="uk-UA" sz="4000" dirty="0" err="1" smtClean="0">
                <a:solidFill>
                  <a:srgbClr val="002060"/>
                </a:solidFill>
              </a:rPr>
              <a:t>“Бутини”</a:t>
            </a:r>
            <a:r>
              <a:rPr lang="uk-UA" sz="4000" dirty="0" smtClean="0">
                <a:solidFill>
                  <a:srgbClr val="002060"/>
                </a:solidFill>
              </a:rPr>
              <a:t>, яка вийшла у Львові 1896року намалював цю школу. У цій школі дяк навчав дітей грамоти, а вже на початку </a:t>
            </a:r>
            <a:r>
              <a:rPr lang="en-US" sz="4000" dirty="0" smtClean="0">
                <a:solidFill>
                  <a:srgbClr val="002060"/>
                </a:solidFill>
              </a:rPr>
              <a:t>XX</a:t>
            </a:r>
            <a:r>
              <a:rPr lang="uk-UA" sz="4000" dirty="0" smtClean="0">
                <a:solidFill>
                  <a:srgbClr val="002060"/>
                </a:solidFill>
              </a:rPr>
              <a:t>ст. до школи прийшли вчителі</a:t>
            </a:r>
            <a:r>
              <a:rPr lang="uk-UA" dirty="0" smtClean="0">
                <a:solidFill>
                  <a:srgbClr val="002060"/>
                </a:solidFill>
              </a:rPr>
              <a:t>. 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5000">
    <p:plus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4153387" cy="303370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85720" y="4143380"/>
            <a:ext cx="4572032" cy="271462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24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Однокласна   школа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uk-UA" sz="24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с. Бутини </a:t>
            </a:r>
          </a:p>
          <a:p>
            <a:pPr algn="ctr" fontAlgn="auto">
              <a:spcAft>
                <a:spcPts val="0"/>
              </a:spcAft>
              <a:defRPr/>
            </a:pPr>
            <a:endParaRPr lang="uk-UA" sz="24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206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+mj-lt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uk-UA" b="1" i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(малюнок взято з книги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uk-UA" b="1" i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В. Чернецького  Бутини. Львів 1896 р.)</a:t>
            </a:r>
            <a:endParaRPr lang="ru-RU" b="1" i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57166"/>
            <a:ext cx="3490548" cy="48627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206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Прямоугольник 2"/>
          <p:cNvSpPr>
            <a:spLocks noChangeArrowheads="1"/>
          </p:cNvSpPr>
          <p:nvPr/>
        </p:nvSpPr>
        <p:spPr bwMode="auto">
          <a:xfrm>
            <a:off x="4786314" y="5500702"/>
            <a:ext cx="394811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tabLst>
                <a:tab pos="2219325" algn="l"/>
              </a:tabLst>
            </a:pPr>
            <a:r>
              <a:rPr lang="uk-UA" b="1" dirty="0">
                <a:solidFill>
                  <a:schemeClr val="bg1"/>
                </a:solidFill>
                <a:latin typeface="Constantia" pitchFamily="18" charset="0"/>
                <a:cs typeface="Times New Roman" pitchFamily="18" charset="0"/>
              </a:rPr>
              <a:t>Василь Чернецький</a:t>
            </a:r>
            <a:endParaRPr lang="ru-RU" b="1" dirty="0">
              <a:solidFill>
                <a:schemeClr val="bg1"/>
              </a:solidFill>
              <a:latin typeface="Constantia" pitchFamily="18" charset="0"/>
            </a:endParaRPr>
          </a:p>
          <a:p>
            <a:pPr algn="ctr" eaLnBrk="0" hangingPunct="0">
              <a:tabLst>
                <a:tab pos="2219325" algn="l"/>
              </a:tabLst>
            </a:pPr>
            <a:r>
              <a:rPr lang="uk-UA" b="1" dirty="0">
                <a:solidFill>
                  <a:schemeClr val="bg1"/>
                </a:solidFill>
                <a:latin typeface="Constantia" pitchFamily="18" charset="0"/>
                <a:cs typeface="Times New Roman" pitchFamily="18" charset="0"/>
              </a:rPr>
              <a:t>(01.1837 – 05.1900)</a:t>
            </a:r>
            <a:endParaRPr lang="ru-RU" b="1" dirty="0">
              <a:solidFill>
                <a:schemeClr val="bg1"/>
              </a:solidFill>
              <a:latin typeface="Constantia" pitchFamily="18" charset="0"/>
            </a:endParaRPr>
          </a:p>
          <a:p>
            <a:pPr algn="ctr" eaLnBrk="0" hangingPunct="0">
              <a:tabLst>
                <a:tab pos="2219325" algn="l"/>
              </a:tabLst>
            </a:pPr>
            <a:r>
              <a:rPr lang="uk-UA" b="1" dirty="0">
                <a:solidFill>
                  <a:schemeClr val="bg1"/>
                </a:solidFill>
                <a:latin typeface="Constantia" pitchFamily="18" charset="0"/>
                <a:cs typeface="Times New Roman" pitchFamily="18" charset="0"/>
              </a:rPr>
              <a:t>Західноукраїнський краєзнавець</a:t>
            </a:r>
            <a:endParaRPr lang="uk-UA" b="1" dirty="0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spd="med" advClick="0" advTm="5000">
    <p:push dir="r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Фотографії\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170" y="748539"/>
            <a:ext cx="5635665" cy="3571900"/>
          </a:xfrm>
          <a:prstGeom prst="rect">
            <a:avLst/>
          </a:prstGeom>
          <a:ln w="88900" cap="sq" cmpd="thickThin">
            <a:solidFill>
              <a:srgbClr val="4D4D4D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143108" y="478632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400" b="1" dirty="0" smtClean="0">
                <a:solidFill>
                  <a:schemeClr val="bg1"/>
                </a:solidFill>
                <a:cs typeface="Times New Roman" pitchFamily="18" charset="0"/>
              </a:rPr>
              <a:t>Приміщення школи побудованої в 1903 році, яка функціонувала до 1969 року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5000">
    <p:wipe dir="r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5786478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    </a:t>
            </a:r>
            <a:r>
              <a:rPr lang="uk-UA" sz="3600" dirty="0" smtClean="0">
                <a:solidFill>
                  <a:srgbClr val="002060"/>
                </a:solidFill>
              </a:rPr>
              <a:t>В 1903 році збудували цегляну школу. Зі спогадів старожилів села нам стало відомо, що в ті часи уроки починалися молитвою за здоров'я цісаря. Потім співали гімн Австро-Угорщини. Після цього приступали до вивчення рідної і польської мови. Багато дітей через матеріальні нестатки не могли ходити до школи, і таких дітей, які не засвоїли навчальної програми залишали на </a:t>
            </a:r>
            <a:r>
              <a:rPr lang="uk-UA" sz="3600" dirty="0" err="1" smtClean="0">
                <a:solidFill>
                  <a:srgbClr val="002060"/>
                </a:solidFill>
              </a:rPr>
              <a:t>”повторне”</a:t>
            </a:r>
            <a:r>
              <a:rPr lang="uk-UA" sz="3600" dirty="0" smtClean="0">
                <a:solidFill>
                  <a:srgbClr val="002060"/>
                </a:solidFill>
              </a:rPr>
              <a:t>. Нам вдалось віднайти шкільне повідомлення тих часів.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bright="-16000" contrast="4000"/>
          </a:blip>
          <a:srcRect/>
          <a:stretch>
            <a:fillRect/>
          </a:stretch>
        </p:blipFill>
        <p:spPr bwMode="auto">
          <a:xfrm>
            <a:off x="285720" y="214290"/>
            <a:ext cx="3478212" cy="289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lum bright="-16000" contrast="-10000"/>
          </a:blip>
          <a:srcRect/>
          <a:stretch>
            <a:fillRect/>
          </a:stretch>
        </p:blipFill>
        <p:spPr bwMode="auto">
          <a:xfrm>
            <a:off x="285720" y="3071810"/>
            <a:ext cx="3500437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500562" y="1357298"/>
            <a:ext cx="407193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8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Повідомлення шкільне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8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Катерини Павлишин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endParaRPr lang="uk-UA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endParaRPr lang="uk-UA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Народна двоклясова школа мішана с. Бутини 1910 р. </a:t>
            </a:r>
            <a:endParaRPr lang="ru-RU" sz="2800" b="1" i="1" dirty="0">
              <a:solidFill>
                <a:schemeClr val="bg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 advClick="0" advTm="5000">
    <p:push dir="r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857784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</a:rPr>
              <a:t>   Із розвитком освіти зростала культура села. У 1904 році виник осередок товариства </a:t>
            </a:r>
            <a:r>
              <a:rPr lang="uk-UA" dirty="0" err="1" smtClean="0">
                <a:solidFill>
                  <a:srgbClr val="002060"/>
                </a:solidFill>
              </a:rPr>
              <a:t>“Просвіта”</a:t>
            </a:r>
            <a:r>
              <a:rPr lang="uk-UA" dirty="0" smtClean="0">
                <a:solidFill>
                  <a:srgbClr val="002060"/>
                </a:solidFill>
              </a:rPr>
              <a:t>, збудовано читальню. Робота велась в </a:t>
            </a:r>
            <a:r>
              <a:rPr lang="uk-UA" dirty="0" err="1" smtClean="0">
                <a:solidFill>
                  <a:srgbClr val="002060"/>
                </a:solidFill>
              </a:rPr>
              <a:t>осінньо</a:t>
            </a:r>
            <a:r>
              <a:rPr lang="uk-UA" dirty="0" smtClean="0">
                <a:solidFill>
                  <a:srgbClr val="002060"/>
                </a:solidFill>
              </a:rPr>
              <a:t> – зимовий період. Кожної неділі після Служби Божої в читальні збиралися односельчани, щоб обговорити насущні проблеми. Про це нам розповідали старожили нашого села.</a:t>
            </a: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bright="29000" contrast="57000"/>
          </a:blip>
          <a:srcRect/>
          <a:stretch>
            <a:fillRect/>
          </a:stretch>
        </p:blipFill>
        <p:spPr bwMode="auto">
          <a:xfrm>
            <a:off x="1285852" y="214290"/>
            <a:ext cx="6800428" cy="4357694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857224" y="5657671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rgbClr val="080808"/>
                </a:solidFill>
              </a:rPr>
              <a:t> 1829року в селі з ініціативи Івана Музики, завідувача сільською читальнею, було організовано хор і духовий оркестр. Керував хором Кость Чайківський, а духовим оркестром Антон Стромидр. Просвіта відіграє роль берегині української культури , мови, освіти.   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00034" y="4572008"/>
            <a:ext cx="8229600" cy="92869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b="1" dirty="0" smtClean="0">
                <a:solidFill>
                  <a:schemeClr val="bg1"/>
                </a:solidFill>
                <a:latin typeface="Comic Sans MS" pitchFamily="66" charset="0"/>
              </a:rPr>
              <a:t>Бутинський  хор. </a:t>
            </a:r>
            <a:br>
              <a:rPr lang="uk-UA" sz="32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uk-UA" sz="3200" b="1" dirty="0" smtClean="0">
                <a:solidFill>
                  <a:schemeClr val="bg1"/>
                </a:solidFill>
                <a:latin typeface="Comic Sans MS" pitchFamily="66" charset="0"/>
              </a:rPr>
              <a:t>У центрі керівник хору Кость Чайковський </a:t>
            </a:r>
            <a:endParaRPr lang="ru-RU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7844616" cy="48040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00034" y="5214950"/>
            <a:ext cx="8229600" cy="1219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Світлина з 1933 року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5000">
    <p:push dir="r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472518" cy="6309360"/>
          </a:xfrm>
        </p:spPr>
        <p:txBody>
          <a:bodyPr/>
          <a:lstStyle/>
          <a:p>
            <a:pPr>
              <a:buNone/>
            </a:pPr>
            <a:endParaRPr lang="uk-UA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uk-UA" b="1" dirty="0" smtClean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solidFill>
                  <a:schemeClr val="bg1"/>
                </a:solidFill>
                <a:cs typeface="Times New Roman" pitchFamily="18" charset="0"/>
              </a:rPr>
              <a:t>         </a:t>
            </a:r>
            <a:r>
              <a:rPr lang="uk-UA" sz="2400" b="1" dirty="0" smtClean="0">
                <a:solidFill>
                  <a:schemeClr val="bg1"/>
                </a:solidFill>
                <a:cs typeface="Times New Roman" pitchFamily="18" charset="0"/>
              </a:rPr>
              <a:t>1923 р.</a:t>
            </a:r>
          </a:p>
          <a:p>
            <a:pPr>
              <a:buNone/>
            </a:pPr>
            <a:r>
              <a:rPr lang="uk-UA" sz="2400" b="1" dirty="0" smtClean="0">
                <a:solidFill>
                  <a:schemeClr val="bg1"/>
                </a:solidFill>
                <a:cs typeface="Times New Roman" pitchFamily="18" charset="0"/>
              </a:rPr>
              <a:t> Гонората Богорська </a:t>
            </a:r>
          </a:p>
          <a:p>
            <a:pPr>
              <a:buNone/>
            </a:pPr>
            <a:r>
              <a:rPr lang="uk-UA" sz="2400" b="1" dirty="0" smtClean="0">
                <a:solidFill>
                  <a:schemeClr val="bg1"/>
                </a:solidFill>
                <a:cs typeface="Times New Roman" pitchFamily="18" charset="0"/>
              </a:rPr>
              <a:t>   з учнями школи</a:t>
            </a:r>
            <a:r>
              <a:rPr lang="uk-UA" sz="2400" dirty="0" smtClean="0">
                <a:solidFill>
                  <a:schemeClr val="bg1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57166"/>
            <a:ext cx="4872042" cy="3708897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596" y="3626346"/>
            <a:ext cx="828680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219325" algn="l"/>
              </a:tabLst>
              <a:defRPr/>
            </a:pPr>
            <a:endParaRPr lang="uk-UA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>
              <a:tabLst>
                <a:tab pos="2219325" algn="l"/>
              </a:tabLst>
              <a:defRPr/>
            </a:pPr>
            <a:endParaRPr lang="uk-UA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>
              <a:tabLst>
                <a:tab pos="2219325" algn="l"/>
              </a:tabLst>
              <a:defRPr/>
            </a:pPr>
            <a:r>
              <a:rPr lang="uk-UA" b="1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</a:rPr>
              <a:t>З 20-тих років школа стала семирічною. Старожили села згадують колишніх вчителів. Це Климко, Мазепа, Фартух, </a:t>
            </a:r>
            <a:r>
              <a:rPr lang="uk-UA" sz="2800" b="1" dirty="0" err="1" smtClean="0">
                <a:solidFill>
                  <a:schemeClr val="bg1"/>
                </a:solidFill>
              </a:rPr>
              <a:t>Флянкевич</a:t>
            </a:r>
            <a:r>
              <a:rPr lang="uk-UA" sz="2800" b="1" dirty="0" smtClean="0">
                <a:solidFill>
                  <a:schemeClr val="bg1"/>
                </a:solidFill>
              </a:rPr>
              <a:t>, Гонората Богорська, Євгенія Міцковська, Марія Сироїжко. Перед вами фотографія тих часів.</a:t>
            </a:r>
            <a:endParaRPr lang="ru-RU" sz="2800" b="1" dirty="0" smtClean="0">
              <a:solidFill>
                <a:schemeClr val="bg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800" b="1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5000">
    <p:plus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0" y="3929066"/>
            <a:ext cx="3143240" cy="12192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Світлина з 1933 року </a:t>
            </a:r>
            <a:br>
              <a:rPr lang="uk-UA" sz="32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</a:br>
            <a:r>
              <a:rPr lang="uk-UA" sz="32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“ Союз Українок </a:t>
            </a:r>
            <a:r>
              <a:rPr lang="uk-UA" sz="3200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”</a:t>
            </a:r>
            <a:endParaRPr lang="ru-RU" sz="3200" dirty="0">
              <a:solidFill>
                <a:schemeClr val="tx2">
                  <a:lumMod val="2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472518" cy="6858000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</a:t>
            </a:r>
            <a:r>
              <a:rPr lang="uk-UA" sz="2000" dirty="0" smtClean="0">
                <a:solidFill>
                  <a:schemeClr val="bg1"/>
                </a:solidFill>
                <a:latin typeface="Comic Sans MS" pitchFamily="66" charset="0"/>
              </a:rPr>
              <a:t>У 1933 році було утворено осередок  </a:t>
            </a:r>
            <a:r>
              <a:rPr lang="uk-UA" sz="2000" dirty="0" err="1" smtClean="0">
                <a:solidFill>
                  <a:schemeClr val="bg1"/>
                </a:solidFill>
                <a:latin typeface="Comic Sans MS" pitchFamily="66" charset="0"/>
              </a:rPr>
              <a:t>“Союзу</a:t>
            </a:r>
            <a:r>
              <a:rPr lang="uk-UA" sz="2000" dirty="0" smtClean="0">
                <a:solidFill>
                  <a:schemeClr val="bg1"/>
                </a:solidFill>
                <a:latin typeface="Comic Sans MS" pitchFamily="66" charset="0"/>
              </a:rPr>
              <a:t> українок ”. Його очолила Марія Грабар. Активними членами були Софія Грабар, Марія Константа, Марія Клуб, Серафима Мекелита та багато інших. Відроджувались самоосвітні гуртки, в яких вивчали історію, літературу, географію.</a:t>
            </a:r>
            <a:r>
              <a:rPr lang="uk-UA" sz="2000" dirty="0" smtClean="0">
                <a:latin typeface="Comic Sans MS" pitchFamily="66" charset="0"/>
              </a:rPr>
              <a:t>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214554"/>
            <a:ext cx="6107949" cy="43977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715148"/>
          </a:xfrm>
        </p:spPr>
        <p:txBody>
          <a:bodyPr/>
          <a:lstStyle/>
          <a:p>
            <a:r>
              <a:rPr lang="uk-UA" dirty="0" smtClean="0"/>
              <a:t>   </a:t>
            </a:r>
            <a:r>
              <a:rPr lang="uk-UA" dirty="0" smtClean="0">
                <a:solidFill>
                  <a:schemeClr val="bg1"/>
                </a:solidFill>
              </a:rPr>
              <a:t>Не припинялось навчання і в часи війни. Доказом цього є шкільні свідоцтва і світлина 1943року школярів села Бутини.</a:t>
            </a: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500174"/>
            <a:ext cx="4786346" cy="4286250"/>
          </a:xfrm>
          <a:prstGeom prst="rect">
            <a:avLst/>
          </a:prstGeom>
          <a:ln w="88900" cap="sq" cmpd="thickThin">
            <a:solidFill>
              <a:schemeClr val="tx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5842337"/>
            <a:ext cx="47148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0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                  Школярі с. Бутини 1943 р.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0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в центрі отець Максим Вітошинський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0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та його син Богдан</a:t>
            </a:r>
            <a:r>
              <a:rPr lang="uk-UA" sz="2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і дочка Дарія</a:t>
            </a:r>
            <a:endParaRPr lang="ru-RU" sz="2000" b="1" dirty="0">
              <a:solidFill>
                <a:schemeClr val="bg1">
                  <a:lumMod val="95000"/>
                  <a:lumOff val="5000"/>
                </a:schemeClr>
              </a:solidFill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357298"/>
            <a:ext cx="3462335" cy="44291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357818" y="5929330"/>
            <a:ext cx="3500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0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     </a:t>
            </a:r>
            <a:r>
              <a:rPr lang="uk-UA" sz="20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Шкільне свідоцтво</a:t>
            </a:r>
            <a:endParaRPr lang="uk-UA" sz="20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0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Мекелити Романа за </a:t>
            </a:r>
            <a:r>
              <a:rPr lang="uk-UA" sz="20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3клас</a:t>
            </a:r>
            <a:r>
              <a:rPr lang="uk-UA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endParaRPr lang="ru-RU" sz="2000" b="1" dirty="0">
              <a:solidFill>
                <a:schemeClr val="bg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lum bright="16000" contrast="23000"/>
          </a:blip>
          <a:srcRect/>
          <a:stretch>
            <a:fillRect/>
          </a:stretch>
        </p:blipFill>
        <p:spPr bwMode="auto">
          <a:xfrm>
            <a:off x="1000100" y="428604"/>
            <a:ext cx="7324497" cy="4500594"/>
          </a:xfrm>
          <a:prstGeom prst="rect">
            <a:avLst/>
          </a:prstGeom>
          <a:ln w="88900" cap="sq" cmpd="thickThin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571472" y="5000636"/>
            <a:ext cx="8229600" cy="12192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smtClean="0">
                <a:solidFill>
                  <a:schemeClr val="tx2">
                    <a:lumMod val="10000"/>
                  </a:schemeClr>
                </a:solidFill>
                <a:latin typeface="Comic Sans MS" pitchFamily="66" charset="0"/>
              </a:rPr>
              <a:t>Місто Львів 1942 рік.</a:t>
            </a:r>
            <a:br>
              <a:rPr lang="uk-UA" sz="3600" b="1" dirty="0" smtClean="0">
                <a:solidFill>
                  <a:schemeClr val="tx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uk-UA" sz="3600" b="1" dirty="0" smtClean="0">
                <a:solidFill>
                  <a:schemeClr val="tx2">
                    <a:lumMod val="10000"/>
                  </a:schemeClr>
                </a:solidFill>
                <a:latin typeface="Comic Sans MS" pitchFamily="66" charset="0"/>
              </a:rPr>
              <a:t> Крайовий конкурс  хорів Галичини</a:t>
            </a:r>
            <a:endParaRPr lang="ru-RU" sz="3600" b="1" dirty="0">
              <a:solidFill>
                <a:schemeClr val="tx2">
                  <a:lumMod val="1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5000">
    <p:newsflash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4857760"/>
            <a:ext cx="2928958" cy="71438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2800" b="1" dirty="0" smtClean="0">
                <a:solidFill>
                  <a:schemeClr val="bg1"/>
                </a:solidFill>
                <a:latin typeface="Comic Sans MS" pitchFamily="66" charset="0"/>
              </a:rPr>
              <a:t>Аматорський хор села Бутини.</a:t>
            </a:r>
            <a:br>
              <a:rPr lang="uk-UA" sz="28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Comic Sans MS" pitchFamily="66" charset="0"/>
              </a:rPr>
              <a:t> Львів 1942 рік</a:t>
            </a:r>
            <a:endParaRPr lang="ru-RU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686800" cy="5214950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      </a:t>
            </a:r>
            <a:r>
              <a:rPr lang="uk-UA" sz="2400" dirty="0" smtClean="0">
                <a:solidFill>
                  <a:schemeClr val="bg1"/>
                </a:solidFill>
                <a:latin typeface="Comic Sans MS" pitchFamily="66" charset="0"/>
              </a:rPr>
              <a:t>Не зважаючи на окупаційні режим, тяготи війни, селяни прагнули до культури, пісні. Аматорський хор, яким керував Кость Чайківський, 1942року зайняв перше місце на крайовому конкурсі хорів Галичини. В конкурсі брало участь 220 хорів. До складу журі входили такі відомі українці як, доктор Барвінський, </a:t>
            </a:r>
            <a:r>
              <a:rPr lang="uk-UA" sz="2400" dirty="0" err="1" smtClean="0">
                <a:solidFill>
                  <a:schemeClr val="bg1"/>
                </a:solidFill>
                <a:latin typeface="Comic Sans MS" pitchFamily="66" charset="0"/>
              </a:rPr>
              <a:t>Колесса</a:t>
            </a:r>
            <a:r>
              <a:rPr lang="uk-UA" sz="2400" dirty="0" smtClean="0">
                <a:solidFill>
                  <a:schemeClr val="bg1"/>
                </a:solidFill>
                <a:latin typeface="Comic Sans MS" pitchFamily="66" charset="0"/>
              </a:rPr>
              <a:t>, композитор Людкевич.</a:t>
            </a:r>
          </a:p>
          <a:p>
            <a:pPr>
              <a:buNone/>
            </a:pPr>
            <a:endParaRPr lang="uk-UA" sz="24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bright="35000" contrast="36000"/>
          </a:blip>
          <a:srcRect/>
          <a:stretch>
            <a:fillRect/>
          </a:stretch>
        </p:blipFill>
        <p:spPr bwMode="auto">
          <a:xfrm>
            <a:off x="3214678" y="2820722"/>
            <a:ext cx="5768618" cy="38229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71480"/>
            <a:ext cx="7133746" cy="43577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00034" y="5214950"/>
            <a:ext cx="8229600" cy="12192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Світлина з 1943 року. </a:t>
            </a:r>
            <a:b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</a:b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Вихованці дитячого садка. Серед дітей Ганна Чайковська і </a:t>
            </a:r>
            <a:r>
              <a:rPr lang="uk-UA" sz="2800" b="1" dirty="0" err="1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членкині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“ Союзу  українок ”</a:t>
            </a:r>
            <a:endParaRPr lang="ru-RU" sz="2800" b="1" dirty="0">
              <a:solidFill>
                <a:schemeClr val="tx2">
                  <a:lumMod val="2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00034" y="6072182"/>
            <a:ext cx="8229600" cy="785818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1600" b="1" dirty="0" smtClean="0">
                <a:solidFill>
                  <a:schemeClr val="bg1"/>
                </a:solidFill>
              </a:rPr>
              <a:t>Світлина з 1943 року. </a:t>
            </a:r>
            <a:br>
              <a:rPr lang="uk-UA" sz="1600" b="1" dirty="0" smtClean="0">
                <a:solidFill>
                  <a:schemeClr val="bg1"/>
                </a:solidFill>
              </a:rPr>
            </a:br>
            <a:r>
              <a:rPr lang="uk-UA" sz="1600" b="1" dirty="0" smtClean="0">
                <a:solidFill>
                  <a:schemeClr val="bg1"/>
                </a:solidFill>
              </a:rPr>
              <a:t>Вихованці дитячого садка. Зліва направо: Богдан </a:t>
            </a:r>
            <a:r>
              <a:rPr lang="uk-UA" sz="1600" b="1" dirty="0" err="1" smtClean="0">
                <a:solidFill>
                  <a:schemeClr val="bg1"/>
                </a:solidFill>
              </a:rPr>
              <a:t>Вітошинський</a:t>
            </a:r>
            <a:r>
              <a:rPr lang="uk-UA" sz="1600" b="1" dirty="0" smtClean="0">
                <a:solidFill>
                  <a:schemeClr val="bg1"/>
                </a:solidFill>
              </a:rPr>
              <a:t>, отець Максим </a:t>
            </a:r>
            <a:r>
              <a:rPr lang="uk-UA" sz="1600" b="1" dirty="0" err="1" smtClean="0">
                <a:solidFill>
                  <a:schemeClr val="bg1"/>
                </a:solidFill>
              </a:rPr>
              <a:t>Вітошинський</a:t>
            </a:r>
            <a:r>
              <a:rPr lang="uk-UA" sz="1600" b="1" dirty="0" smtClean="0">
                <a:solidFill>
                  <a:schemeClr val="bg1"/>
                </a:solidFill>
              </a:rPr>
              <a:t>, Ганна Чайковська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0"/>
            <a:ext cx="8229600" cy="6309360"/>
          </a:xfrm>
        </p:spPr>
        <p:txBody>
          <a:bodyPr>
            <a:norm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  </a:t>
            </a:r>
            <a:r>
              <a:rPr lang="uk-UA" sz="2000" dirty="0" smtClean="0">
                <a:solidFill>
                  <a:schemeClr val="bg1"/>
                </a:solidFill>
              </a:rPr>
              <a:t>У літку 1943року в школі почав працювати дитячий садок, який за словами старожилів відвідувало двадцять дітей. Вихователькою була Ганна </a:t>
            </a:r>
            <a:r>
              <a:rPr lang="uk-UA" sz="2000" dirty="0" err="1" smtClean="0">
                <a:solidFill>
                  <a:schemeClr val="bg1"/>
                </a:solidFill>
              </a:rPr>
              <a:t>Чайківська</a:t>
            </a:r>
            <a:r>
              <a:rPr lang="uk-UA" sz="2000" dirty="0" smtClean="0">
                <a:solidFill>
                  <a:schemeClr val="bg1"/>
                </a:solidFill>
              </a:rPr>
              <a:t>, їй допомагали </a:t>
            </a:r>
            <a:r>
              <a:rPr lang="uk-UA" sz="2000" dirty="0" err="1" smtClean="0">
                <a:solidFill>
                  <a:schemeClr val="bg1"/>
                </a:solidFill>
              </a:rPr>
              <a:t>членкині</a:t>
            </a:r>
            <a:r>
              <a:rPr lang="uk-UA" sz="2000" dirty="0" smtClean="0">
                <a:solidFill>
                  <a:schemeClr val="bg1"/>
                </a:solidFill>
              </a:rPr>
              <a:t> </a:t>
            </a:r>
            <a:r>
              <a:rPr lang="uk-UA" sz="2000" dirty="0" err="1" smtClean="0">
                <a:solidFill>
                  <a:schemeClr val="bg1"/>
                </a:solidFill>
              </a:rPr>
              <a:t>“Союзу</a:t>
            </a:r>
            <a:r>
              <a:rPr lang="uk-UA" sz="2000" dirty="0" smtClean="0">
                <a:solidFill>
                  <a:schemeClr val="bg1"/>
                </a:solidFill>
              </a:rPr>
              <a:t> </a:t>
            </a:r>
            <a:r>
              <a:rPr lang="uk-UA" sz="2000" dirty="0" err="1" smtClean="0">
                <a:solidFill>
                  <a:schemeClr val="bg1"/>
                </a:solidFill>
              </a:rPr>
              <a:t>українок”</a:t>
            </a:r>
            <a:r>
              <a:rPr lang="uk-UA" sz="2000" dirty="0" smtClean="0">
                <a:solidFill>
                  <a:schemeClr val="bg1"/>
                </a:solidFill>
              </a:rPr>
              <a:t>. Вони щодня забавляли малечу, вчили пісень, віршів, водили на річку, до лісу.</a:t>
            </a:r>
            <a:r>
              <a:rPr lang="uk-UA" sz="2000" dirty="0" smtClean="0"/>
              <a:t> </a:t>
            </a:r>
            <a:r>
              <a:rPr lang="uk-UA" sz="2000" dirty="0" smtClean="0">
                <a:solidFill>
                  <a:schemeClr val="bg1"/>
                </a:solidFill>
              </a:rPr>
              <a:t>Часто приходив у садок отець Максим </a:t>
            </a:r>
            <a:r>
              <a:rPr lang="uk-UA" sz="2000" dirty="0" err="1" smtClean="0">
                <a:solidFill>
                  <a:schemeClr val="bg1"/>
                </a:solidFill>
              </a:rPr>
              <a:t>Вітошинський</a:t>
            </a:r>
            <a:r>
              <a:rPr lang="uk-UA" sz="2000" dirty="0" smtClean="0">
                <a:solidFill>
                  <a:schemeClr val="bg1"/>
                </a:solidFill>
              </a:rPr>
              <a:t> і читав оповідання релігійного змісту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bright="19000" contrast="31000"/>
          </a:blip>
          <a:srcRect/>
          <a:stretch>
            <a:fillRect/>
          </a:stretch>
        </p:blipFill>
        <p:spPr bwMode="auto">
          <a:xfrm>
            <a:off x="1857356" y="2357430"/>
            <a:ext cx="5866004" cy="3643338"/>
          </a:xfrm>
          <a:prstGeom prst="rect">
            <a:avLst/>
          </a:prstGeom>
          <a:ln w="88900" cap="sq" cmpd="thickThin">
            <a:solidFill>
              <a:schemeClr val="tx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09360"/>
          </a:xfrm>
        </p:spPr>
        <p:txBody>
          <a:bodyPr/>
          <a:lstStyle/>
          <a:p>
            <a:pPr>
              <a:buNone/>
            </a:pPr>
            <a:r>
              <a:rPr lang="uk-UA" b="1" dirty="0" smtClean="0">
                <a:solidFill>
                  <a:srgbClr val="002060"/>
                </a:solidFill>
              </a:rPr>
              <a:t>З 1960 року школа стала десятирічною. </a:t>
            </a:r>
          </a:p>
          <a:p>
            <a:pPr>
              <a:buNone/>
            </a:pPr>
            <a:r>
              <a:rPr lang="uk-UA" b="1" dirty="0" smtClean="0">
                <a:solidFill>
                  <a:srgbClr val="002060"/>
                </a:solidFill>
              </a:rPr>
              <a:t>Зберігся атестат тих часів.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165" y="1142984"/>
            <a:ext cx="3849046" cy="55007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0" y="1643050"/>
            <a:ext cx="4500563" cy="3179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0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3200" b="1" i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   </a:t>
            </a:r>
            <a:r>
              <a:rPr lang="uk-UA" sz="3200" b="1" i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 Атестат </a:t>
            </a:r>
            <a:r>
              <a:rPr lang="uk-UA" sz="3200" b="1" i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зрілості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endParaRPr lang="uk-UA" sz="3200" b="1" i="1" dirty="0">
              <a:solidFill>
                <a:srgbClr val="352498"/>
              </a:solidFill>
              <a:latin typeface="+mn-lt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endParaRPr lang="uk-UA" sz="3200" b="1" i="1" dirty="0">
              <a:solidFill>
                <a:srgbClr val="352498"/>
              </a:solidFill>
              <a:latin typeface="+mn-lt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3200" b="1" i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</a:t>
            </a:r>
            <a:r>
              <a:rPr lang="uk-UA" sz="2400" b="1" i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Шкабарської Марії    Степанівни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400" b="1" i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за  1960 р. </a:t>
            </a:r>
            <a:r>
              <a:rPr lang="uk-UA" sz="24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endParaRPr lang="ru-RU" sz="2400" b="1" i="1" dirty="0">
              <a:solidFill>
                <a:schemeClr val="bg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09360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 А в1967 році збудовано нову школу, в якій діти вчаться  і сьогодні.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928670"/>
            <a:ext cx="6858000" cy="4794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2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928794" y="5857892"/>
            <a:ext cx="5715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4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Світлина 1969 року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4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старшокласники біля нової школи </a:t>
            </a:r>
            <a:endParaRPr lang="ru-RU" sz="2400" b="1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428604"/>
            <a:ext cx="6643734" cy="4000528"/>
          </a:xfrm>
          <a:prstGeom prst="rect">
            <a:avLst/>
          </a:prstGeom>
          <a:ln w="228600" cap="sq" cmpd="thickThin">
            <a:solidFill>
              <a:schemeClr val="tx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643174" y="5286388"/>
            <a:ext cx="4214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800" b="1" dirty="0">
                <a:solidFill>
                  <a:schemeClr val="tx2">
                    <a:lumMod val="10000"/>
                  </a:schemeClr>
                </a:solidFill>
                <a:latin typeface="+mn-lt"/>
                <a:cs typeface="Times New Roman" pitchFamily="18" charset="0"/>
              </a:rPr>
              <a:t>Бутинська </a:t>
            </a:r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  <a:latin typeface="+mn-lt"/>
                <a:cs typeface="Times New Roman" pitchFamily="18" charset="0"/>
              </a:rPr>
              <a:t>ЗШ </a:t>
            </a:r>
            <a:r>
              <a:rPr lang="en-US" sz="2800" b="1" dirty="0" smtClean="0">
                <a:solidFill>
                  <a:schemeClr val="tx2">
                    <a:lumMod val="10000"/>
                  </a:schemeClr>
                </a:solidFill>
                <a:latin typeface="+mn-lt"/>
                <a:cs typeface="Times New Roman" pitchFamily="18" charset="0"/>
              </a:rPr>
              <a:t>I-III </a:t>
            </a:r>
            <a:r>
              <a:rPr lang="uk-UA" sz="2800" b="1" dirty="0">
                <a:solidFill>
                  <a:schemeClr val="tx2">
                    <a:lumMod val="10000"/>
                  </a:schemeClr>
                </a:solidFill>
                <a:latin typeface="+mn-lt"/>
                <a:cs typeface="Times New Roman" pitchFamily="18" charset="0"/>
              </a:rPr>
              <a:t>ст.</a:t>
            </a:r>
          </a:p>
        </p:txBody>
      </p:sp>
    </p:spTree>
  </p:cSld>
  <p:clrMapOvr>
    <a:masterClrMapping/>
  </p:clrMapOvr>
  <p:transition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09360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   </a:t>
            </a:r>
            <a:r>
              <a:rPr lang="uk-UA" sz="2400" dirty="0" smtClean="0">
                <a:solidFill>
                  <a:schemeClr val="bg1"/>
                </a:solidFill>
              </a:rPr>
              <a:t>1 вересня 1996 року на території школи, завдяки спонсорській допомозі селянської спілки </a:t>
            </a:r>
            <a:r>
              <a:rPr lang="uk-UA" sz="2400" dirty="0" err="1" smtClean="0">
                <a:solidFill>
                  <a:schemeClr val="bg1"/>
                </a:solidFill>
              </a:rPr>
              <a:t>“Прогрес”</a:t>
            </a:r>
            <a:r>
              <a:rPr lang="uk-UA" sz="2400" dirty="0" smtClean="0">
                <a:solidFill>
                  <a:schemeClr val="bg1"/>
                </a:solidFill>
              </a:rPr>
              <a:t> та голови осередку Народного Руху України Королевич Павла </a:t>
            </a:r>
            <a:r>
              <a:rPr lang="uk-UA" sz="2400" dirty="0" err="1" smtClean="0">
                <a:solidFill>
                  <a:schemeClr val="bg1"/>
                </a:solidFill>
              </a:rPr>
              <a:t>Миколаєвича</a:t>
            </a:r>
            <a:r>
              <a:rPr lang="uk-UA" sz="2400" dirty="0" smtClean="0">
                <a:solidFill>
                  <a:schemeClr val="bg1"/>
                </a:solidFill>
              </a:rPr>
              <a:t>, споруджено пам'ятник Тарасу Григоровичу Шевченку, який став окрасою школи і села</a:t>
            </a:r>
            <a:r>
              <a:rPr lang="uk-UA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14546" y="5715016"/>
            <a:ext cx="4643438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219325" algn="l"/>
              </a:tabLst>
              <a:defRPr/>
            </a:pPr>
            <a:r>
              <a:rPr lang="uk-UA" sz="2800" b="1" dirty="0">
                <a:solidFill>
                  <a:schemeClr val="tx2">
                    <a:lumMod val="10000"/>
                  </a:schemeClr>
                </a:solidFill>
                <a:latin typeface="+mn-lt"/>
                <a:cs typeface="Times New Roman" pitchFamily="18" charset="0"/>
              </a:rPr>
              <a:t>Відкриття пам’ятника Т.Г. Шевченку 1996 р. </a:t>
            </a:r>
          </a:p>
        </p:txBody>
      </p:sp>
      <p:pic>
        <p:nvPicPr>
          <p:cNvPr id="1026" name="Picture 2" descr="F:\Конкурс слайдів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143116"/>
            <a:ext cx="7215238" cy="3643338"/>
          </a:xfrm>
          <a:prstGeom prst="rect">
            <a:avLst/>
          </a:prstGeom>
          <a:ln w="38100" cap="sq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 advClick="0" advTm="5000">
    <p:push dir="d"/>
    <p:sndAc>
      <p:stSnd loop="1">
        <p:snd r:embed="rId2" name="Класична музика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264</TotalTime>
  <Words>719</Words>
  <Application>Microsoft Office PowerPoint</Application>
  <PresentationFormat>Экран (4:3)</PresentationFormat>
  <Paragraphs>67</Paragraphs>
  <Slides>21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Бутинський  хор.  У центрі керівник хору Кость Чайковський </vt:lpstr>
      <vt:lpstr>Світлина з 1933 року</vt:lpstr>
      <vt:lpstr>Слайд 11</vt:lpstr>
      <vt:lpstr>Світлина з 1933 року  “ Союз Українок ”</vt:lpstr>
      <vt:lpstr>Слайд 13</vt:lpstr>
      <vt:lpstr>Місто Львів 1942 рік.  Крайовий конкурс  хорів Галичини</vt:lpstr>
      <vt:lpstr>Аматорський хор села Бутини.  Львів 1942 рік</vt:lpstr>
      <vt:lpstr>Світлина з 1943 року.  Вихованці дитячого садка. Серед дітей Ганна Чайковська і членкині “ Союзу  українок ”</vt:lpstr>
      <vt:lpstr>Світлина з 1943 року.  Вихованці дитячого садка. Зліва направо: Богдан Вітошинський, отець Максим Вітошинський, Ганна Чайковська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</dc:title>
  <cp:lastModifiedBy>Admin</cp:lastModifiedBy>
  <cp:revision>36</cp:revision>
  <dcterms:modified xsi:type="dcterms:W3CDTF">2011-11-26T19:04:24Z</dcterms:modified>
</cp:coreProperties>
</file>