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2" r:id="rId2"/>
    <p:sldId id="258" r:id="rId3"/>
    <p:sldId id="259" r:id="rId4"/>
    <p:sldId id="260" r:id="rId5"/>
    <p:sldId id="263" r:id="rId6"/>
    <p:sldId id="264" r:id="rId7"/>
    <p:sldId id="266" r:id="rId8"/>
    <p:sldId id="265" r:id="rId9"/>
    <p:sldId id="267" r:id="rId10"/>
    <p:sldId id="268" r:id="rId11"/>
    <p:sldId id="269" r:id="rId12"/>
    <p:sldId id="270" r:id="rId13"/>
    <p:sldId id="271" r:id="rId14"/>
    <p:sldId id="276" r:id="rId15"/>
    <p:sldId id="272" r:id="rId16"/>
    <p:sldId id="279" r:id="rId17"/>
    <p:sldId id="273" r:id="rId18"/>
    <p:sldId id="275" r:id="rId19"/>
    <p:sldId id="274" r:id="rId20"/>
    <p:sldId id="277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33300"/>
    <a:srgbClr val="00FFFF"/>
    <a:srgbClr val="FF0066"/>
    <a:srgbClr val="D60093"/>
    <a:srgbClr val="FF0000"/>
    <a:srgbClr val="FF9900"/>
    <a:srgbClr val="8CAE48"/>
    <a:srgbClr val="586D2D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E6D774-7B55-455E-B75E-7A6580EA6670}" type="datetimeFigureOut">
              <a:rPr lang="ru-UA" smtClean="0"/>
              <a:t>14.01.2024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88BE0-E308-4482-8FB9-F749DC77676E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7891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E88BE0-E308-4482-8FB9-F749DC77676E}" type="slidenum">
              <a:rPr lang="ru-UA" smtClean="0"/>
              <a:t>13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48360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20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825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07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670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326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21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86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16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43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735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160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DB502-CC9C-4F8F-8364-0A8E416FF8A7}" type="datetimeFigureOut">
              <a:rPr lang="ru-RU" smtClean="0"/>
              <a:t>14.01.2024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70317-F0FF-4564-ADA0-98ABAF4519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30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A8D216A-5C12-478A-95C0-35DB657A9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486"/>
            <a:ext cx="9144000" cy="6837513"/>
          </a:xfrm>
          <a:prstGeom prst="rect">
            <a:avLst/>
          </a:prstGeom>
        </p:spPr>
      </p:pic>
      <p:pic>
        <p:nvPicPr>
          <p:cNvPr id="4" name="Picture 4" descr="Рамки для текста фото поздравления: Свиток для надписей и поздравлений.  Перо скачать картинки онлайн шаблон">
            <a:extLst>
              <a:ext uri="{FF2B5EF4-FFF2-40B4-BE49-F238E27FC236}">
                <a16:creationId xmlns:a16="http://schemas.microsoft.com/office/drawing/2014/main" id="{F05E0F94-C6EF-4783-9B81-D14C92B14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561" y="21094"/>
            <a:ext cx="5100439" cy="536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Занятие в старшей группе «Королева Математики»">
            <a:extLst>
              <a:ext uri="{FF2B5EF4-FFF2-40B4-BE49-F238E27FC236}">
                <a16:creationId xmlns:a16="http://schemas.microsoft.com/office/drawing/2014/main" id="{7ACB95D0-3ADF-4D57-B54D-CDF01DC86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0" t="8001" r="46850" b="15000"/>
          <a:stretch/>
        </p:blipFill>
        <p:spPr bwMode="auto">
          <a:xfrm>
            <a:off x="179512" y="2636912"/>
            <a:ext cx="4032448" cy="3960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FA8D4D-1858-4860-8145-CD4DE5049012}"/>
              </a:ext>
            </a:extLst>
          </p:cNvPr>
          <p:cNvSpPr txBox="1"/>
          <p:nvPr/>
        </p:nvSpPr>
        <p:spPr>
          <a:xfrm>
            <a:off x="4774596" y="360308"/>
            <a:ext cx="363836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i="1" dirty="0">
                <a:solidFill>
                  <a:srgbClr val="2171F3"/>
                </a:solidFill>
              </a:rPr>
              <a:t>„ Математика...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Наук цариця недосяжна,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Могутня, щедра</a:t>
            </a: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 і прекрасна,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Блискуче розум розвиває,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І вірно мислити навчає.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Неперевершена її краса, </a:t>
            </a:r>
            <a:endParaRPr lang="ru-UA" sz="2400" dirty="0">
              <a:solidFill>
                <a:srgbClr val="2171F3"/>
              </a:solidFill>
            </a:endParaRPr>
          </a:p>
          <a:p>
            <a:pPr algn="ctr"/>
            <a:r>
              <a:rPr lang="uk-UA" sz="2400" i="1" dirty="0">
                <a:solidFill>
                  <a:srgbClr val="2171F3"/>
                </a:solidFill>
              </a:rPr>
              <a:t>Чудова логіка струнка!” </a:t>
            </a:r>
            <a:endParaRPr lang="ru-UA" sz="2400" dirty="0">
              <a:solidFill>
                <a:srgbClr val="2171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999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Фон для вывески магазина - 72 фото">
            <a:extLst>
              <a:ext uri="{FF2B5EF4-FFF2-40B4-BE49-F238E27FC236}">
                <a16:creationId xmlns:a16="http://schemas.microsoft.com/office/drawing/2014/main" id="{5C2C2BB1-22E3-4883-B75C-886A6FF2E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A1C1DA4-14C1-463C-B1B5-9B1DB25709DE}"/>
              </a:ext>
            </a:extLst>
          </p:cNvPr>
          <p:cNvSpPr/>
          <p:nvPr/>
        </p:nvSpPr>
        <p:spPr>
          <a:xfrm>
            <a:off x="611560" y="2420888"/>
            <a:ext cx="626469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66"/>
                </a:solidFill>
                <a:effectLst/>
              </a:rPr>
              <a:t>МАТЕМАТИЧНЕ</a:t>
            </a:r>
          </a:p>
          <a:p>
            <a:pPr algn="ctr"/>
            <a:r>
              <a:rPr lang="ru-RU" sz="4400" b="1" cap="none" spc="0" dirty="0">
                <a:ln/>
                <a:solidFill>
                  <a:srgbClr val="FF9900"/>
                </a:solidFill>
                <a:effectLst/>
              </a:rPr>
              <a:t> КАФЕ</a:t>
            </a:r>
          </a:p>
        </p:txBody>
      </p:sp>
    </p:spTree>
    <p:extLst>
      <p:ext uri="{BB962C8B-B14F-4D97-AF65-F5344CB8AC3E}">
        <p14:creationId xmlns:p14="http://schemas.microsoft.com/office/powerpoint/2010/main" val="177619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Винтажные кованые вывески для тематических кафе">
            <a:extLst>
              <a:ext uri="{FF2B5EF4-FFF2-40B4-BE49-F238E27FC236}">
                <a16:creationId xmlns:a16="http://schemas.microsoft.com/office/drawing/2014/main" id="{CC122C1A-500D-4CA2-9CEC-652BE1138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E2D0C4-2FDE-4855-869E-F479FD470B4A}"/>
              </a:ext>
            </a:extLst>
          </p:cNvPr>
          <p:cNvSpPr/>
          <p:nvPr/>
        </p:nvSpPr>
        <p:spPr>
          <a:xfrm>
            <a:off x="2483768" y="3861048"/>
            <a:ext cx="5328592" cy="230425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612122-BF7E-4509-B3FE-5CF38C4E218B}"/>
              </a:ext>
            </a:extLst>
          </p:cNvPr>
          <p:cNvSpPr/>
          <p:nvPr/>
        </p:nvSpPr>
        <p:spPr>
          <a:xfrm>
            <a:off x="2699792" y="4136013"/>
            <a:ext cx="4958345" cy="1754326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«МАТЕМАТИКА </a:t>
            </a:r>
          </a:p>
          <a:p>
            <a:pPr algn="ctr"/>
            <a:r>
              <a:rPr lang="ru-RU" sz="5400" b="1" cap="none" spc="0" dirty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НАВКОЛО НАС»</a:t>
            </a:r>
          </a:p>
        </p:txBody>
      </p:sp>
    </p:spTree>
    <p:extLst>
      <p:ext uri="{BB962C8B-B14F-4D97-AF65-F5344CB8AC3E}">
        <p14:creationId xmlns:p14="http://schemas.microsoft.com/office/powerpoint/2010/main" val="189943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Шаблон меню ресторана Вектор для бесплатного скачивания | FreeImages">
            <a:extLst>
              <a:ext uri="{FF2B5EF4-FFF2-40B4-BE49-F238E27FC236}">
                <a16:creationId xmlns:a16="http://schemas.microsoft.com/office/drawing/2014/main" id="{F15989F7-A709-4996-A65C-98000DA1A5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28"/>
          <a:stretch/>
        </p:blipFill>
        <p:spPr bwMode="auto">
          <a:xfrm>
            <a:off x="97160" y="21166"/>
            <a:ext cx="90364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2A3EAB-13CA-40E7-BBDC-A31E99A4F37E}"/>
              </a:ext>
            </a:extLst>
          </p:cNvPr>
          <p:cNvSpPr/>
          <p:nvPr/>
        </p:nvSpPr>
        <p:spPr>
          <a:xfrm>
            <a:off x="3658929" y="548680"/>
            <a:ext cx="18261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400" b="1" dirty="0">
                <a:ln/>
                <a:solidFill>
                  <a:schemeClr val="accent2">
                    <a:lumMod val="75000"/>
                  </a:schemeClr>
                </a:solidFill>
              </a:rPr>
              <a:t>МЕНЮ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82E3A7-3465-44EE-B532-892DFA72D671}"/>
              </a:ext>
            </a:extLst>
          </p:cNvPr>
          <p:cNvSpPr txBox="1"/>
          <p:nvPr/>
        </p:nvSpPr>
        <p:spPr>
          <a:xfrm>
            <a:off x="1547664" y="1351508"/>
            <a:ext cx="5391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Bahnschrift Light Condensed" panose="020B0502040204020203" pitchFamily="34" charset="0"/>
              </a:rPr>
              <a:t>1</a:t>
            </a:r>
            <a:r>
              <a:rPr lang="uk-UA" sz="2400" b="1" dirty="0">
                <a:latin typeface="Bahnschrift Light Condensed" panose="020B0502040204020203" pitchFamily="34" charset="0"/>
              </a:rPr>
              <a:t>. </a:t>
            </a:r>
            <a:r>
              <a:rPr lang="uk-UA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Історичне рагу </a:t>
            </a:r>
            <a:r>
              <a:rPr lang="uk-UA" sz="2400" dirty="0">
                <a:latin typeface="Bahnschrift Light Condensed" panose="020B0502040204020203" pitchFamily="34" charset="0"/>
              </a:rPr>
              <a:t>(</a:t>
            </a:r>
            <a:r>
              <a:rPr lang="ru-RU" sz="2400" dirty="0">
                <a:latin typeface="Bahnschrift Light Condensed" panose="020B0502040204020203" pitchFamily="34" charset="0"/>
              </a:rPr>
              <a:t>з </a:t>
            </a:r>
            <a:r>
              <a:rPr lang="ru-RU" sz="2400" dirty="0" err="1">
                <a:latin typeface="Bahnschrift Light Condensed" panose="020B0502040204020203" pitchFamily="34" charset="0"/>
              </a:rPr>
              <a:t>логічних</a:t>
            </a:r>
            <a:r>
              <a:rPr lang="ru-RU" sz="2400" dirty="0"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latin typeface="Bahnschrift Light Condensed" panose="020B0502040204020203" pitchFamily="34" charset="0"/>
              </a:rPr>
              <a:t>цікавинок</a:t>
            </a:r>
            <a:r>
              <a:rPr lang="ru-RU" sz="2400" dirty="0">
                <a:latin typeface="Bahnschrift Light Condensed" panose="020B0502040204020203" pitchFamily="34" charset="0"/>
              </a:rPr>
              <a:t> з </a:t>
            </a:r>
            <a:r>
              <a:rPr lang="ru-RU" sz="2400" dirty="0" err="1">
                <a:latin typeface="Bahnschrift Light Condensed" panose="020B0502040204020203" pitchFamily="34" charset="0"/>
              </a:rPr>
              <a:t>гострими</a:t>
            </a:r>
            <a:r>
              <a:rPr lang="ru-RU" sz="2400" dirty="0">
                <a:latin typeface="Bahnschrift Light Condensed" panose="020B0502040204020203" pitchFamily="34" charset="0"/>
              </a:rPr>
              <a:t> </a:t>
            </a:r>
          </a:p>
          <a:p>
            <a:r>
              <a:rPr lang="ru-RU" sz="2400" dirty="0">
                <a:latin typeface="Bahnschrift Light Condensed" panose="020B0502040204020203" pitchFamily="34" charset="0"/>
              </a:rPr>
              <a:t>   приправами </a:t>
            </a:r>
            <a:r>
              <a:rPr lang="ru-RU" sz="2400" dirty="0" err="1">
                <a:latin typeface="Bahnschrift Light Condensed" panose="020B0502040204020203" pitchFamily="34" charset="0"/>
              </a:rPr>
              <a:t>із</a:t>
            </a:r>
            <a:r>
              <a:rPr lang="ru-RU" sz="2400" dirty="0"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latin typeface="Bahnschrift Light Condensed" panose="020B0502040204020203" pitchFamily="34" charset="0"/>
              </a:rPr>
              <a:t>уваги</a:t>
            </a:r>
            <a:r>
              <a:rPr lang="ru-RU" sz="2400" dirty="0">
                <a:latin typeface="Bahnschrift Light Condensed" panose="020B0502040204020203" pitchFamily="34" charset="0"/>
              </a:rPr>
              <a:t> і </a:t>
            </a:r>
            <a:r>
              <a:rPr lang="ru-RU" sz="2400" dirty="0" err="1">
                <a:latin typeface="Bahnschrift Light Condensed" panose="020B0502040204020203" pitchFamily="34" charset="0"/>
              </a:rPr>
              <a:t>мис­лення</a:t>
            </a:r>
            <a:r>
              <a:rPr lang="uk-UA" sz="2400" dirty="0">
                <a:latin typeface="Bahnschrift Light Condensed" panose="020B0502040204020203" pitchFamily="34" charset="0"/>
              </a:rPr>
              <a:t>)</a:t>
            </a:r>
            <a:r>
              <a:rPr lang="ru-RU" sz="2400" dirty="0">
                <a:latin typeface="Bahnschrift Light Condensed" panose="020B0502040204020203" pitchFamily="34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3DF7D4-AA24-4700-BFE9-FB50E51C239C}"/>
              </a:ext>
            </a:extLst>
          </p:cNvPr>
          <p:cNvSpPr txBox="1"/>
          <p:nvPr/>
        </p:nvSpPr>
        <p:spPr>
          <a:xfrm>
            <a:off x="1547664" y="2060848"/>
            <a:ext cx="39485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UA" sz="2400" dirty="0">
              <a:latin typeface="Bahnschrift Light Condensed" panose="020B0502040204020203" pitchFamily="34" charset="0"/>
            </a:endParaRPr>
          </a:p>
          <a:p>
            <a:r>
              <a:rPr lang="uk-UA" sz="2400" b="1" dirty="0">
                <a:latin typeface="Bahnschrift Light Condensed" panose="020B0502040204020203" pitchFamily="34" charset="0"/>
              </a:rPr>
              <a:t>2.</a:t>
            </a:r>
            <a:r>
              <a:rPr lang="uk-UA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Салат  «Ромашка» по-домашньому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5FAD04-B59F-42AA-96E8-F8ADA48BFBD4}"/>
              </a:ext>
            </a:extLst>
          </p:cNvPr>
          <p:cNvSpPr txBox="1"/>
          <p:nvPr/>
        </p:nvSpPr>
        <p:spPr>
          <a:xfrm>
            <a:off x="1547664" y="2724182"/>
            <a:ext cx="45015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UA" sz="2400" dirty="0">
              <a:latin typeface="Bahnschrift Light Condensed" panose="020B0502040204020203" pitchFamily="34" charset="0"/>
            </a:endParaRPr>
          </a:p>
          <a:p>
            <a:pPr fontAlgn="base"/>
            <a:r>
              <a:rPr lang="uk-UA" sz="2400" b="1" dirty="0">
                <a:latin typeface="Bahnschrift Light Condensed" panose="020B0502040204020203" pitchFamily="34" charset="0"/>
              </a:rPr>
              <a:t>3.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Десерт «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Морозиво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зі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збитими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числами».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4D3A33-3309-4DF1-AC78-AD6AD0A5C2A5}"/>
              </a:ext>
            </a:extLst>
          </p:cNvPr>
          <p:cNvSpPr txBox="1"/>
          <p:nvPr/>
        </p:nvSpPr>
        <p:spPr>
          <a:xfrm>
            <a:off x="1475656" y="3365991"/>
            <a:ext cx="66864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endParaRPr lang="ru-UA" sz="2400" dirty="0">
              <a:latin typeface="Bahnschrift Light Condensed" panose="020B0502040204020203" pitchFamily="34" charset="0"/>
            </a:endParaRPr>
          </a:p>
          <a:p>
            <a:pPr fontAlgn="base"/>
            <a:r>
              <a:rPr lang="uk-UA" sz="2400" b="1" dirty="0">
                <a:latin typeface="Bahnschrift Light Condensed" panose="020B0502040204020203" pitchFamily="34" charset="0"/>
              </a:rPr>
              <a:t>4.</a:t>
            </a:r>
            <a:r>
              <a:rPr lang="ru-RU" sz="2400" dirty="0" err="1">
                <a:latin typeface="Bahnschrift Light Condensed" panose="020B0502040204020203" pitchFamily="34" charset="0"/>
              </a:rPr>
              <a:t>Фірмова</a:t>
            </a:r>
            <a:r>
              <a:rPr lang="ru-RU" sz="2400" dirty="0"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latin typeface="Bahnschrift Light Condensed" panose="020B0502040204020203" pitchFamily="34" charset="0"/>
              </a:rPr>
              <a:t>страва</a:t>
            </a:r>
            <a:r>
              <a:rPr lang="ru-RU" sz="2400" dirty="0">
                <a:latin typeface="Bahnschrift Light Condensed" panose="020B0502040204020203" pitchFamily="34" charset="0"/>
              </a:rPr>
              <a:t> (за </a:t>
            </a:r>
            <a:r>
              <a:rPr lang="ru-RU" sz="2400" dirty="0" err="1">
                <a:latin typeface="Bahnschrift Light Condensed" panose="020B0502040204020203" pitchFamily="34" charset="0"/>
              </a:rPr>
              <a:t>рахунок</a:t>
            </a:r>
            <a:r>
              <a:rPr lang="ru-RU" sz="2400" dirty="0">
                <a:latin typeface="Bahnschrift Light Condensed" panose="020B0502040204020203" pitchFamily="34" charset="0"/>
              </a:rPr>
              <a:t> закладу): 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«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Математичний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рулет </a:t>
            </a:r>
          </a:p>
          <a:p>
            <a:pPr fontAlgn="base"/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  з 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літературною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</a:t>
            </a:r>
            <a:r>
              <a:rPr lang="ru-RU" sz="2400" dirty="0" err="1">
                <a:solidFill>
                  <a:srgbClr val="FF0066"/>
                </a:solidFill>
                <a:latin typeface="Bahnschrift Light Condensed" panose="020B0502040204020203" pitchFamily="34" charset="0"/>
              </a:rPr>
              <a:t>на­чинкою</a:t>
            </a:r>
            <a:r>
              <a:rPr lang="ru-RU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 ».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7E4446-BB78-46B8-814A-8CB2ECDF6F13}"/>
              </a:ext>
            </a:extLst>
          </p:cNvPr>
          <p:cNvSpPr txBox="1"/>
          <p:nvPr/>
        </p:nvSpPr>
        <p:spPr>
          <a:xfrm>
            <a:off x="1547664" y="4323166"/>
            <a:ext cx="49407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endParaRPr lang="ru-UA" sz="2400" dirty="0">
              <a:latin typeface="Bahnschrift Light Condensed" panose="020B0502040204020203" pitchFamily="34" charset="0"/>
            </a:endParaRPr>
          </a:p>
          <a:p>
            <a:r>
              <a:rPr lang="uk-UA" sz="2400" b="1" dirty="0">
                <a:latin typeface="Bahnschrift Light Condensed" panose="020B0502040204020203" pitchFamily="34" charset="0"/>
              </a:rPr>
              <a:t>5.</a:t>
            </a:r>
            <a:r>
              <a:rPr lang="uk-UA" sz="2400" dirty="0">
                <a:solidFill>
                  <a:srgbClr val="FF0066"/>
                </a:solidFill>
                <a:latin typeface="Bahnschrift Light Condensed" panose="020B0502040204020203" pitchFamily="34" charset="0"/>
              </a:rPr>
              <a:t>Екзотичне фруктове асорті </a:t>
            </a:r>
            <a:r>
              <a:rPr lang="uk-UA" sz="2400" dirty="0">
                <a:latin typeface="Bahnschrift Light Condensed" panose="020B0502040204020203" pitchFamily="34" charset="0"/>
              </a:rPr>
              <a:t>від шеф-кухаря.</a:t>
            </a:r>
            <a:endParaRPr lang="ru-UA" sz="2400" dirty="0">
              <a:latin typeface="Bahnschrift Ligh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D2F5FDA-F3F0-4E65-A1A1-B29037865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487"/>
            <a:ext cx="9144000" cy="648081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BD314D2-635E-4957-BF3A-E4CA30E3656F}"/>
              </a:ext>
            </a:extLst>
          </p:cNvPr>
          <p:cNvSpPr/>
          <p:nvPr/>
        </p:nvSpPr>
        <p:spPr>
          <a:xfrm>
            <a:off x="323528" y="20487"/>
            <a:ext cx="5425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 err="1">
                <a:ln/>
                <a:solidFill>
                  <a:schemeClr val="accent3"/>
                </a:solidFill>
              </a:rPr>
              <a:t>Порада</a:t>
            </a:r>
            <a:r>
              <a:rPr lang="ru-RU" sz="5400" b="1" dirty="0">
                <a:ln/>
                <a:solidFill>
                  <a:schemeClr val="accent3"/>
                </a:solidFill>
              </a:rPr>
              <a:t> </a:t>
            </a:r>
            <a:r>
              <a:rPr lang="ru-RU" sz="5400" b="1" dirty="0" err="1">
                <a:ln/>
                <a:solidFill>
                  <a:schemeClr val="accent3"/>
                </a:solidFill>
              </a:rPr>
              <a:t>дієтолога</a:t>
            </a:r>
            <a:endParaRPr lang="ru-RU" sz="5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34FD4D-9DA9-4681-A430-16BE3D109DC2}"/>
              </a:ext>
            </a:extLst>
          </p:cNvPr>
          <p:cNvSpPr/>
          <p:nvPr/>
        </p:nvSpPr>
        <p:spPr>
          <a:xfrm>
            <a:off x="17241" y="1052736"/>
            <a:ext cx="502528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«Добре </a:t>
            </a:r>
            <a:r>
              <a:rPr lang="ru-RU" sz="40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засвоюються</a:t>
            </a:r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 </a:t>
            </a:r>
          </a:p>
          <a:p>
            <a:pPr algn="ctr"/>
            <a:r>
              <a:rPr lang="ru-RU" sz="40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лише</a:t>
            </a:r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 </a:t>
            </a:r>
            <a:r>
              <a:rPr lang="ru-RU" sz="40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ті</a:t>
            </a:r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 </a:t>
            </a:r>
            <a:r>
              <a:rPr lang="ru-RU" sz="40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знання</a:t>
            </a:r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,</a:t>
            </a:r>
          </a:p>
          <a:p>
            <a:pPr algn="ctr"/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які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вживаються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 </a:t>
            </a:r>
          </a:p>
          <a:p>
            <a:pPr algn="ctr"/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з </a:t>
            </a:r>
            <a:r>
              <a:rPr lang="ru-RU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апетитом</a:t>
            </a:r>
            <a:r>
              <a:rPr lang="ru-RU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</a:rPr>
              <a:t>!</a:t>
            </a:r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9900"/>
                </a:solidFill>
                <a:effectLst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8888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Фон презентации история - 97 фото - ProPowerPoint.Ru">
            <a:extLst>
              <a:ext uri="{FF2B5EF4-FFF2-40B4-BE49-F238E27FC236}">
                <a16:creationId xmlns:a16="http://schemas.microsoft.com/office/drawing/2014/main" id="{59D5192A-7402-4995-B925-A909DA9B2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520" y="0"/>
            <a:ext cx="9214520" cy="68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0C32DA-52A3-4BD4-AE8B-ABEC7C98A61E}"/>
              </a:ext>
            </a:extLst>
          </p:cNvPr>
          <p:cNvSpPr/>
          <p:nvPr/>
        </p:nvSpPr>
        <p:spPr>
          <a:xfrm>
            <a:off x="2411760" y="16632"/>
            <a:ext cx="5854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/>
                <a:solidFill>
                  <a:srgbClr val="990000"/>
                </a:solidFill>
              </a:rPr>
              <a:t>«ІСТОРИЧНЕ РАГУ»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9DDB7D-6CFF-44D3-AA21-E6C584ACAC5E}"/>
              </a:ext>
            </a:extLst>
          </p:cNvPr>
          <p:cNvSpPr/>
          <p:nvPr/>
        </p:nvSpPr>
        <p:spPr>
          <a:xfrm>
            <a:off x="65862" y="3140968"/>
            <a:ext cx="901227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Матейн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» 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- «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вчитися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, 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пізнавати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F2CCAE1-AD14-4EA8-A34D-0AA9C9590F9D}"/>
              </a:ext>
            </a:extLst>
          </p:cNvPr>
          <p:cNvSpPr/>
          <p:nvPr/>
        </p:nvSpPr>
        <p:spPr>
          <a:xfrm>
            <a:off x="755576" y="4797152"/>
            <a:ext cx="938228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Матема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» 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- «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врожай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, 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збір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врожаю</a:t>
            </a:r>
            <a:r>
              <a:rPr lang="ru-RU" sz="48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4B06B5-7B4D-4F0E-A57B-D19B116F6F34}"/>
              </a:ext>
            </a:extLst>
          </p:cNvPr>
          <p:cNvSpPr txBox="1"/>
          <p:nvPr/>
        </p:nvSpPr>
        <p:spPr>
          <a:xfrm>
            <a:off x="2973721" y="967416"/>
            <a:ext cx="61702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логічних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цікавинок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з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гострими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приправами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із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уваги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і </a:t>
            </a:r>
            <a:r>
              <a:rPr lang="ru-RU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мис­лення</a:t>
            </a:r>
            <a:endParaRPr lang="ru-UA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16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Фон для презентации викторина - фото и картинки abrakadabra.fun">
            <a:extLst>
              <a:ext uri="{FF2B5EF4-FFF2-40B4-BE49-F238E27FC236}">
                <a16:creationId xmlns:a16="http://schemas.microsoft.com/office/drawing/2014/main" id="{60900D7B-059D-4B03-A3F2-0E880B0B9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96"/>
            <a:ext cx="9144000" cy="68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5EB956-EB9D-428A-A12F-FF6A980F531D}"/>
              </a:ext>
            </a:extLst>
          </p:cNvPr>
          <p:cNvSpPr txBox="1"/>
          <p:nvPr/>
        </p:nvSpPr>
        <p:spPr>
          <a:xfrm>
            <a:off x="2411760" y="188640"/>
            <a:ext cx="6894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>
                <a:solidFill>
                  <a:srgbClr val="00FFFF"/>
                </a:solidFill>
              </a:rPr>
              <a:t>На </a:t>
            </a:r>
            <a:r>
              <a:rPr lang="ru-UA" sz="2800" b="1" dirty="0" err="1">
                <a:solidFill>
                  <a:srgbClr val="00FFFF"/>
                </a:solidFill>
              </a:rPr>
              <a:t>одній</a:t>
            </a:r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нозі</a:t>
            </a:r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півень</a:t>
            </a:r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важить</a:t>
            </a:r>
            <a:r>
              <a:rPr lang="ru-UA" sz="2800" b="1" dirty="0">
                <a:solidFill>
                  <a:srgbClr val="00FFFF"/>
                </a:solidFill>
              </a:rPr>
              <a:t> 4 </a:t>
            </a:r>
            <a:r>
              <a:rPr lang="ru-UA" sz="2800" b="1" dirty="0" err="1">
                <a:solidFill>
                  <a:srgbClr val="00FFFF"/>
                </a:solidFill>
              </a:rPr>
              <a:t>кілограми</a:t>
            </a:r>
            <a:r>
              <a:rPr lang="ru-UA" sz="2800" b="1" dirty="0">
                <a:solidFill>
                  <a:srgbClr val="00FFFF"/>
                </a:solidFill>
              </a:rPr>
              <a:t>.</a:t>
            </a:r>
            <a:endParaRPr lang="uk-UA" sz="2800" b="1" dirty="0">
              <a:solidFill>
                <a:srgbClr val="00FFFF"/>
              </a:solidFill>
            </a:endParaRPr>
          </a:p>
          <a:p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Скільки</a:t>
            </a:r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важитиме</a:t>
            </a:r>
            <a:r>
              <a:rPr lang="ru-UA" sz="2800" b="1" dirty="0">
                <a:solidFill>
                  <a:srgbClr val="00FFFF"/>
                </a:solidFill>
              </a:rPr>
              <a:t> </a:t>
            </a:r>
            <a:r>
              <a:rPr lang="ru-UA" sz="2800" b="1" dirty="0" err="1">
                <a:solidFill>
                  <a:srgbClr val="00FFFF"/>
                </a:solidFill>
              </a:rPr>
              <a:t>півень</a:t>
            </a:r>
            <a:r>
              <a:rPr lang="ru-UA" sz="2800" b="1" dirty="0">
                <a:solidFill>
                  <a:srgbClr val="00FFFF"/>
                </a:solidFill>
              </a:rPr>
              <a:t> на </a:t>
            </a:r>
            <a:r>
              <a:rPr lang="ru-UA" sz="2800" b="1" dirty="0" err="1">
                <a:solidFill>
                  <a:srgbClr val="00FFFF"/>
                </a:solidFill>
              </a:rPr>
              <a:t>двох</a:t>
            </a:r>
            <a:r>
              <a:rPr lang="ru-UA" sz="2800" b="1" dirty="0">
                <a:solidFill>
                  <a:srgbClr val="00FFFF"/>
                </a:solidFill>
              </a:rPr>
              <a:t> ногах?</a:t>
            </a:r>
            <a:r>
              <a:rPr lang="ru-UA" sz="2800" dirty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A793FC-951C-4DD7-91A2-ED91065F3F4A}"/>
              </a:ext>
            </a:extLst>
          </p:cNvPr>
          <p:cNvSpPr txBox="1"/>
          <p:nvPr/>
        </p:nvSpPr>
        <p:spPr>
          <a:xfrm>
            <a:off x="3203848" y="1291581"/>
            <a:ext cx="4826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uk-UA" sz="2800" b="1" dirty="0">
                <a:solidFill>
                  <a:srgbClr val="FF3300"/>
                </a:solidFill>
              </a:rPr>
              <a:t>Що стоїть між числами 2 і 4</a:t>
            </a:r>
            <a:r>
              <a:rPr lang="ru-UA" sz="2800" b="1" dirty="0">
                <a:solidFill>
                  <a:srgbClr val="FF3300"/>
                </a:solidFill>
              </a:rPr>
              <a:t>?</a:t>
            </a:r>
            <a:r>
              <a:rPr lang="ru-UA" sz="2800" dirty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7F3A03-A8E4-4FF3-91A8-036C6D9BEA63}"/>
              </a:ext>
            </a:extLst>
          </p:cNvPr>
          <p:cNvSpPr txBox="1"/>
          <p:nvPr/>
        </p:nvSpPr>
        <p:spPr>
          <a:xfrm>
            <a:off x="2872075" y="1922881"/>
            <a:ext cx="57600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 err="1">
                <a:solidFill>
                  <a:srgbClr val="7030A0"/>
                </a:solidFill>
              </a:rPr>
              <a:t>Світланка</a:t>
            </a:r>
            <a:r>
              <a:rPr lang="ru-UA" sz="2800" b="1" dirty="0">
                <a:solidFill>
                  <a:srgbClr val="7030A0"/>
                </a:solidFill>
              </a:rPr>
              <a:t> і Василь </a:t>
            </a:r>
            <a:r>
              <a:rPr lang="ru-UA" sz="2800" b="1" dirty="0" err="1">
                <a:solidFill>
                  <a:srgbClr val="7030A0"/>
                </a:solidFill>
              </a:rPr>
              <a:t>прийшли</a:t>
            </a:r>
            <a:r>
              <a:rPr lang="ru-UA" sz="2800" b="1" dirty="0">
                <a:solidFill>
                  <a:srgbClr val="7030A0"/>
                </a:solidFill>
              </a:rPr>
              <a:t> </a:t>
            </a:r>
            <a:r>
              <a:rPr lang="ru-UA" sz="2800" b="1" dirty="0" err="1">
                <a:solidFill>
                  <a:srgbClr val="7030A0"/>
                </a:solidFill>
              </a:rPr>
              <a:t>вранці</a:t>
            </a:r>
            <a:r>
              <a:rPr lang="ru-UA" sz="2800" b="1" dirty="0">
                <a:solidFill>
                  <a:srgbClr val="7030A0"/>
                </a:solidFill>
              </a:rPr>
              <a:t> </a:t>
            </a:r>
            <a:endParaRPr lang="uk-UA" sz="2800" b="1" dirty="0">
              <a:solidFill>
                <a:srgbClr val="7030A0"/>
              </a:solidFill>
            </a:endParaRPr>
          </a:p>
          <a:p>
            <a:r>
              <a:rPr lang="ru-UA" sz="2800" b="1" dirty="0">
                <a:solidFill>
                  <a:srgbClr val="7030A0"/>
                </a:solidFill>
              </a:rPr>
              <a:t>в </a:t>
            </a:r>
            <a:r>
              <a:rPr lang="ru-UA" sz="2800" b="1" dirty="0" err="1">
                <a:solidFill>
                  <a:srgbClr val="7030A0"/>
                </a:solidFill>
              </a:rPr>
              <a:t>клас,а</a:t>
            </a:r>
            <a:r>
              <a:rPr lang="ru-UA" sz="2800" b="1" dirty="0">
                <a:solidFill>
                  <a:srgbClr val="7030A0"/>
                </a:solidFill>
              </a:rPr>
              <a:t> там уже </a:t>
            </a:r>
            <a:r>
              <a:rPr lang="ru-UA" sz="2800" b="1" dirty="0" err="1">
                <a:solidFill>
                  <a:srgbClr val="7030A0"/>
                </a:solidFill>
              </a:rPr>
              <a:t>було</a:t>
            </a:r>
            <a:r>
              <a:rPr lang="ru-UA" sz="2800" b="1" dirty="0">
                <a:solidFill>
                  <a:srgbClr val="7030A0"/>
                </a:solidFill>
              </a:rPr>
              <a:t> 4 </a:t>
            </a:r>
            <a:r>
              <a:rPr lang="ru-UA" sz="2800" b="1" dirty="0" err="1">
                <a:solidFill>
                  <a:srgbClr val="7030A0"/>
                </a:solidFill>
              </a:rPr>
              <a:t>учениці</a:t>
            </a:r>
            <a:r>
              <a:rPr lang="ru-UA" sz="2800" b="1" dirty="0">
                <a:solidFill>
                  <a:srgbClr val="7030A0"/>
                </a:solidFill>
              </a:rPr>
              <a:t>. </a:t>
            </a:r>
            <a:endParaRPr lang="uk-UA" sz="2800" b="1" dirty="0">
              <a:solidFill>
                <a:srgbClr val="7030A0"/>
              </a:solidFill>
            </a:endParaRPr>
          </a:p>
          <a:p>
            <a:r>
              <a:rPr lang="ru-UA" sz="2800" b="1" dirty="0" err="1">
                <a:solidFill>
                  <a:srgbClr val="7030A0"/>
                </a:solidFill>
              </a:rPr>
              <a:t>Скільки</a:t>
            </a:r>
            <a:r>
              <a:rPr lang="ru-UA" sz="2800" b="1" dirty="0">
                <a:solidFill>
                  <a:srgbClr val="7030A0"/>
                </a:solidFill>
              </a:rPr>
              <a:t> </a:t>
            </a:r>
            <a:r>
              <a:rPr lang="ru-UA" sz="2800" b="1" dirty="0" err="1">
                <a:solidFill>
                  <a:srgbClr val="7030A0"/>
                </a:solidFill>
              </a:rPr>
              <a:t>учениць</a:t>
            </a:r>
            <a:r>
              <a:rPr lang="ru-UA" sz="2800" b="1" dirty="0">
                <a:solidFill>
                  <a:srgbClr val="7030A0"/>
                </a:solidFill>
              </a:rPr>
              <a:t> стало у </a:t>
            </a:r>
            <a:r>
              <a:rPr lang="ru-UA" sz="2800" b="1" dirty="0" err="1">
                <a:solidFill>
                  <a:srgbClr val="7030A0"/>
                </a:solidFill>
              </a:rPr>
              <a:t>класі</a:t>
            </a:r>
            <a:r>
              <a:rPr lang="ru-UA" sz="2800" b="1" dirty="0">
                <a:solidFill>
                  <a:srgbClr val="7030A0"/>
                </a:solidFill>
              </a:rPr>
              <a:t>? 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2C67DB-5959-4560-B8B9-7FAD9594100A}"/>
              </a:ext>
            </a:extLst>
          </p:cNvPr>
          <p:cNvSpPr txBox="1"/>
          <p:nvPr/>
        </p:nvSpPr>
        <p:spPr>
          <a:xfrm>
            <a:off x="2267744" y="3658205"/>
            <a:ext cx="63643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>
                <a:solidFill>
                  <a:srgbClr val="FF0066"/>
                </a:solidFill>
              </a:rPr>
              <a:t>Без </a:t>
            </a:r>
            <a:r>
              <a:rPr lang="ru-UA" sz="2800" b="1" dirty="0" err="1">
                <a:solidFill>
                  <a:srgbClr val="FF0066"/>
                </a:solidFill>
              </a:rPr>
              <a:t>чого</a:t>
            </a:r>
            <a:r>
              <a:rPr lang="ru-UA" sz="2800" b="1" dirty="0">
                <a:solidFill>
                  <a:srgbClr val="FF0066"/>
                </a:solidFill>
              </a:rPr>
              <a:t> не </a:t>
            </a:r>
            <a:r>
              <a:rPr lang="ru-UA" sz="2800" b="1" dirty="0" err="1">
                <a:solidFill>
                  <a:srgbClr val="FF0066"/>
                </a:solidFill>
              </a:rPr>
              <a:t>можуть</a:t>
            </a:r>
            <a:r>
              <a:rPr lang="ru-UA" sz="2800" b="1" dirty="0">
                <a:solidFill>
                  <a:srgbClr val="FF0066"/>
                </a:solidFill>
              </a:rPr>
              <a:t> </a:t>
            </a:r>
            <a:r>
              <a:rPr lang="ru-UA" sz="2800" b="1" dirty="0" err="1">
                <a:solidFill>
                  <a:srgbClr val="FF0066"/>
                </a:solidFill>
              </a:rPr>
              <a:t>обійтися</a:t>
            </a:r>
            <a:r>
              <a:rPr lang="ru-UA" sz="2800" b="1" dirty="0">
                <a:solidFill>
                  <a:srgbClr val="FF0066"/>
                </a:solidFill>
              </a:rPr>
              <a:t> </a:t>
            </a:r>
            <a:r>
              <a:rPr lang="ru-UA" sz="2800" b="1" dirty="0" err="1">
                <a:solidFill>
                  <a:srgbClr val="FF0066"/>
                </a:solidFill>
              </a:rPr>
              <a:t>мисливці</a:t>
            </a:r>
            <a:r>
              <a:rPr lang="ru-UA" sz="2800" b="1" dirty="0">
                <a:solidFill>
                  <a:srgbClr val="FF0066"/>
                </a:solidFill>
              </a:rPr>
              <a:t>, </a:t>
            </a:r>
            <a:endParaRPr lang="uk-UA" sz="2800" b="1" dirty="0">
              <a:solidFill>
                <a:srgbClr val="FF0066"/>
              </a:solidFill>
            </a:endParaRPr>
          </a:p>
          <a:p>
            <a:r>
              <a:rPr lang="ru-UA" sz="2800" b="1" dirty="0">
                <a:solidFill>
                  <a:srgbClr val="FF0066"/>
                </a:solidFill>
              </a:rPr>
              <a:t>барабанщики і математики?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FC2717-EB0C-4AF7-957F-54929572C9F6}"/>
              </a:ext>
            </a:extLst>
          </p:cNvPr>
          <p:cNvSpPr txBox="1"/>
          <p:nvPr/>
        </p:nvSpPr>
        <p:spPr>
          <a:xfrm>
            <a:off x="2625741" y="4989056"/>
            <a:ext cx="62618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>
                <a:solidFill>
                  <a:srgbClr val="00B050"/>
                </a:solidFill>
              </a:rPr>
              <a:t>Пара коней </a:t>
            </a:r>
            <a:r>
              <a:rPr lang="ru-UA" sz="2800" b="1" dirty="0" err="1">
                <a:solidFill>
                  <a:srgbClr val="00B050"/>
                </a:solidFill>
              </a:rPr>
              <a:t>пробігла</a:t>
            </a:r>
            <a:r>
              <a:rPr lang="ru-UA" sz="2800" b="1" dirty="0">
                <a:solidFill>
                  <a:srgbClr val="00B050"/>
                </a:solidFill>
              </a:rPr>
              <a:t> 20 км. </a:t>
            </a:r>
            <a:endParaRPr lang="uk-UA" sz="2800" b="1" dirty="0">
              <a:solidFill>
                <a:srgbClr val="00B050"/>
              </a:solidFill>
            </a:endParaRPr>
          </a:p>
          <a:p>
            <a:r>
              <a:rPr lang="ru-UA" sz="2800" b="1" dirty="0" err="1">
                <a:solidFill>
                  <a:srgbClr val="00B050"/>
                </a:solidFill>
              </a:rPr>
              <a:t>Скільки</a:t>
            </a:r>
            <a:r>
              <a:rPr lang="ru-UA" sz="2800" b="1" dirty="0">
                <a:solidFill>
                  <a:srgbClr val="00B050"/>
                </a:solidFill>
              </a:rPr>
              <a:t> </a:t>
            </a:r>
            <a:r>
              <a:rPr lang="ru-UA" sz="2800" b="1" dirty="0" err="1">
                <a:solidFill>
                  <a:srgbClr val="00B050"/>
                </a:solidFill>
              </a:rPr>
              <a:t>кілометрів</a:t>
            </a:r>
            <a:r>
              <a:rPr lang="ru-UA" sz="2800" b="1" dirty="0">
                <a:solidFill>
                  <a:srgbClr val="00B050"/>
                </a:solidFill>
              </a:rPr>
              <a:t> </a:t>
            </a:r>
            <a:r>
              <a:rPr lang="ru-UA" sz="2800" b="1" dirty="0" err="1">
                <a:solidFill>
                  <a:srgbClr val="00B050"/>
                </a:solidFill>
              </a:rPr>
              <a:t>пробіг</a:t>
            </a:r>
            <a:r>
              <a:rPr lang="ru-UA" sz="2800" b="1" dirty="0">
                <a:solidFill>
                  <a:srgbClr val="00B050"/>
                </a:solidFill>
              </a:rPr>
              <a:t> </a:t>
            </a:r>
            <a:r>
              <a:rPr lang="ru-UA" sz="2800" b="1" dirty="0" err="1">
                <a:solidFill>
                  <a:srgbClr val="00B050"/>
                </a:solidFill>
              </a:rPr>
              <a:t>кожен</a:t>
            </a:r>
            <a:r>
              <a:rPr lang="ru-UA" sz="2800" b="1" dirty="0">
                <a:solidFill>
                  <a:srgbClr val="00B050"/>
                </a:solidFill>
              </a:rPr>
              <a:t> </a:t>
            </a:r>
            <a:r>
              <a:rPr lang="ru-UA" sz="2800" b="1" dirty="0" err="1">
                <a:solidFill>
                  <a:srgbClr val="00B050"/>
                </a:solidFill>
              </a:rPr>
              <a:t>кінь</a:t>
            </a:r>
            <a:r>
              <a:rPr lang="ru-UA" sz="2800" b="1" dirty="0">
                <a:solidFill>
                  <a:srgbClr val="00B050"/>
                </a:solidFill>
              </a:rPr>
              <a:t>?</a:t>
            </a:r>
            <a:r>
              <a:rPr lang="ru-UA" sz="2800" b="1" dirty="0">
                <a:solidFill>
                  <a:schemeClr val="tx2">
                    <a:lumMod val="5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568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Фон для презентации викторина - фото и картинки abrakadabra.fun">
            <a:extLst>
              <a:ext uri="{FF2B5EF4-FFF2-40B4-BE49-F238E27FC236}">
                <a16:creationId xmlns:a16="http://schemas.microsoft.com/office/drawing/2014/main" id="{B666399E-B07E-4893-A594-BE72F0E9D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A35947-0AFE-4F51-9F8D-792C51D01682}"/>
              </a:ext>
            </a:extLst>
          </p:cNvPr>
          <p:cNvSpPr txBox="1"/>
          <p:nvPr/>
        </p:nvSpPr>
        <p:spPr>
          <a:xfrm>
            <a:off x="2915816" y="116632"/>
            <a:ext cx="576497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D60093"/>
                </a:solidFill>
              </a:rPr>
              <a:t>Мама дала </a:t>
            </a:r>
            <a:r>
              <a:rPr lang="ru-RU" sz="2800" b="1" dirty="0" err="1">
                <a:solidFill>
                  <a:srgbClr val="D60093"/>
                </a:solidFill>
              </a:rPr>
              <a:t>Сергію</a:t>
            </a:r>
            <a:r>
              <a:rPr lang="ru-RU" sz="2800" b="1" dirty="0">
                <a:solidFill>
                  <a:srgbClr val="D60093"/>
                </a:solidFill>
              </a:rPr>
              <a:t> 4 </a:t>
            </a:r>
            <a:r>
              <a:rPr lang="ru-RU" sz="2800" b="1" dirty="0" err="1">
                <a:solidFill>
                  <a:srgbClr val="D60093"/>
                </a:solidFill>
              </a:rPr>
              <a:t>сливи</a:t>
            </a:r>
            <a:r>
              <a:rPr lang="ru-RU" sz="2800" b="1" dirty="0">
                <a:solidFill>
                  <a:srgbClr val="D60093"/>
                </a:solidFill>
              </a:rPr>
              <a:t>, 5 </a:t>
            </a:r>
            <a:r>
              <a:rPr lang="ru-RU" sz="2800" b="1" dirty="0" err="1">
                <a:solidFill>
                  <a:srgbClr val="D60093"/>
                </a:solidFill>
              </a:rPr>
              <a:t>яблук</a:t>
            </a:r>
            <a:r>
              <a:rPr lang="ru-RU" sz="2800" b="1" dirty="0">
                <a:solidFill>
                  <a:srgbClr val="D60093"/>
                </a:solidFill>
              </a:rPr>
              <a:t> </a:t>
            </a:r>
          </a:p>
          <a:p>
            <a:r>
              <a:rPr lang="ru-RU" sz="2800" b="1" dirty="0">
                <a:solidFill>
                  <a:srgbClr val="D60093"/>
                </a:solidFill>
              </a:rPr>
              <a:t>і 2 </a:t>
            </a:r>
            <a:r>
              <a:rPr lang="ru-RU" sz="2800" b="1" dirty="0" err="1">
                <a:solidFill>
                  <a:srgbClr val="D60093"/>
                </a:solidFill>
              </a:rPr>
              <a:t>цукерки</a:t>
            </a:r>
            <a:r>
              <a:rPr lang="ru-RU" sz="2800" b="1" dirty="0">
                <a:solidFill>
                  <a:srgbClr val="D60093"/>
                </a:solidFill>
              </a:rPr>
              <a:t>. </a:t>
            </a:r>
          </a:p>
          <a:p>
            <a:r>
              <a:rPr lang="ru-RU" sz="2800" b="1" dirty="0" err="1">
                <a:solidFill>
                  <a:srgbClr val="D60093"/>
                </a:solidFill>
              </a:rPr>
              <a:t>Скільки</a:t>
            </a:r>
            <a:r>
              <a:rPr lang="ru-RU" sz="2800" b="1" dirty="0">
                <a:solidFill>
                  <a:srgbClr val="D60093"/>
                </a:solidFill>
              </a:rPr>
              <a:t> </a:t>
            </a:r>
            <a:r>
              <a:rPr lang="ru-RU" sz="2800" b="1" dirty="0" err="1">
                <a:solidFill>
                  <a:srgbClr val="D60093"/>
                </a:solidFill>
              </a:rPr>
              <a:t>фруктів</a:t>
            </a:r>
            <a:r>
              <a:rPr lang="ru-RU" sz="2800" b="1" dirty="0">
                <a:solidFill>
                  <a:srgbClr val="D60093"/>
                </a:solidFill>
              </a:rPr>
              <a:t> мама дала </a:t>
            </a:r>
            <a:r>
              <a:rPr lang="ru-RU" sz="2800" b="1" dirty="0" err="1">
                <a:solidFill>
                  <a:srgbClr val="D60093"/>
                </a:solidFill>
              </a:rPr>
              <a:t>синові</a:t>
            </a:r>
            <a:r>
              <a:rPr lang="ru-RU" sz="2800" b="1" dirty="0">
                <a:solidFill>
                  <a:srgbClr val="D60093"/>
                </a:solidFill>
              </a:rPr>
              <a:t>?</a:t>
            </a:r>
            <a:r>
              <a:rPr lang="ru-RU" dirty="0"/>
              <a:t> </a:t>
            </a:r>
            <a:endParaRPr lang="ru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319291-C303-4EBB-AA50-075D24B0ECD3}"/>
              </a:ext>
            </a:extLst>
          </p:cNvPr>
          <p:cNvSpPr txBox="1"/>
          <p:nvPr/>
        </p:nvSpPr>
        <p:spPr>
          <a:xfrm>
            <a:off x="3275856" y="1844824"/>
            <a:ext cx="47060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>
                <a:solidFill>
                  <a:srgbClr val="00FF00"/>
                </a:solidFill>
              </a:rPr>
              <a:t>У </a:t>
            </a:r>
            <a:r>
              <a:rPr lang="ru-UA" sz="2800" b="1" dirty="0" err="1">
                <a:solidFill>
                  <a:srgbClr val="00FF00"/>
                </a:solidFill>
              </a:rPr>
              <a:t>якому</a:t>
            </a:r>
            <a:r>
              <a:rPr lang="ru-UA" sz="2800" b="1" dirty="0">
                <a:solidFill>
                  <a:srgbClr val="00FF00"/>
                </a:solidFill>
              </a:rPr>
              <a:t> </a:t>
            </a:r>
            <a:r>
              <a:rPr lang="ru-UA" sz="2800" b="1" dirty="0" err="1">
                <a:solidFill>
                  <a:srgbClr val="00FF00"/>
                </a:solidFill>
              </a:rPr>
              <a:t>слові</a:t>
            </a:r>
            <a:r>
              <a:rPr lang="ru-UA" sz="2800" b="1" dirty="0">
                <a:solidFill>
                  <a:srgbClr val="00FF00"/>
                </a:solidFill>
              </a:rPr>
              <a:t> </a:t>
            </a:r>
            <a:r>
              <a:rPr lang="ru-UA" sz="2800" b="1" dirty="0" err="1">
                <a:solidFill>
                  <a:srgbClr val="00FF00"/>
                </a:solidFill>
              </a:rPr>
              <a:t>можна</a:t>
            </a:r>
            <a:r>
              <a:rPr lang="ru-UA" sz="2800" b="1" dirty="0">
                <a:solidFill>
                  <a:srgbClr val="00FF00"/>
                </a:solidFill>
              </a:rPr>
              <a:t> </a:t>
            </a:r>
            <a:r>
              <a:rPr lang="ru-UA" sz="2800" b="1" dirty="0" err="1">
                <a:solidFill>
                  <a:srgbClr val="00FF00"/>
                </a:solidFill>
              </a:rPr>
              <a:t>знайти</a:t>
            </a:r>
            <a:r>
              <a:rPr lang="ru-UA" sz="2800" b="1" dirty="0">
                <a:solidFill>
                  <a:srgbClr val="00FF00"/>
                </a:solidFill>
              </a:rPr>
              <a:t> </a:t>
            </a:r>
            <a:endParaRPr lang="uk-UA" sz="2800" b="1" dirty="0">
              <a:solidFill>
                <a:srgbClr val="00FF00"/>
              </a:solidFill>
            </a:endParaRPr>
          </a:p>
          <a:p>
            <a:r>
              <a:rPr lang="ru-UA" sz="2800" b="1" dirty="0" err="1">
                <a:solidFill>
                  <a:srgbClr val="00FF00"/>
                </a:solidFill>
              </a:rPr>
              <a:t>цілий</a:t>
            </a:r>
            <a:r>
              <a:rPr lang="ru-UA" sz="2800" b="1" dirty="0">
                <a:solidFill>
                  <a:srgbClr val="00FF00"/>
                </a:solidFill>
              </a:rPr>
              <a:t> метр </a:t>
            </a:r>
            <a:r>
              <a:rPr lang="ru-UA" sz="2800" b="1" dirty="0" err="1">
                <a:solidFill>
                  <a:srgbClr val="00FF00"/>
                </a:solidFill>
              </a:rPr>
              <a:t>букви</a:t>
            </a:r>
            <a:r>
              <a:rPr lang="ru-UA" sz="2800" b="1" dirty="0">
                <a:solidFill>
                  <a:srgbClr val="00FF00"/>
                </a:solidFill>
              </a:rPr>
              <a:t> «о»?</a:t>
            </a:r>
            <a:r>
              <a:rPr lang="ru-UA" dirty="0">
                <a:solidFill>
                  <a:srgbClr val="00FF00"/>
                </a:solidFill>
              </a:rPr>
              <a:t>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B6266D-8A47-4465-83E8-2C57495059C4}"/>
              </a:ext>
            </a:extLst>
          </p:cNvPr>
          <p:cNvSpPr txBox="1"/>
          <p:nvPr/>
        </p:nvSpPr>
        <p:spPr>
          <a:xfrm>
            <a:off x="2330597" y="3193446"/>
            <a:ext cx="6957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UA" sz="2800" b="1" dirty="0" err="1">
                <a:solidFill>
                  <a:srgbClr val="0066CC"/>
                </a:solidFill>
              </a:rPr>
              <a:t>Що</a:t>
            </a:r>
            <a:r>
              <a:rPr lang="ru-UA" sz="2800" b="1" dirty="0">
                <a:solidFill>
                  <a:srgbClr val="0066CC"/>
                </a:solidFill>
              </a:rPr>
              <a:t> є в кожного слова, </a:t>
            </a:r>
            <a:r>
              <a:rPr lang="ru-UA" sz="2800" b="1" dirty="0" err="1">
                <a:solidFill>
                  <a:srgbClr val="0066CC"/>
                </a:solidFill>
              </a:rPr>
              <a:t>рослини</a:t>
            </a:r>
            <a:r>
              <a:rPr lang="ru-UA" sz="2800" b="1" dirty="0">
                <a:solidFill>
                  <a:srgbClr val="0066CC"/>
                </a:solidFill>
              </a:rPr>
              <a:t> і </a:t>
            </a:r>
            <a:r>
              <a:rPr lang="ru-UA" sz="2800" b="1" dirty="0" err="1">
                <a:solidFill>
                  <a:srgbClr val="0066CC"/>
                </a:solidFill>
              </a:rPr>
              <a:t>рівняння</a:t>
            </a:r>
            <a:r>
              <a:rPr lang="ru-UA" sz="2800" b="1" dirty="0">
                <a:solidFill>
                  <a:srgbClr val="0066CC"/>
                </a:solidFill>
              </a:rPr>
              <a:t>?</a:t>
            </a:r>
            <a:r>
              <a:rPr lang="ru-UA" dirty="0"/>
              <a:t>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766547-9A45-4155-AA71-A1ABAD768728}"/>
              </a:ext>
            </a:extLst>
          </p:cNvPr>
          <p:cNvSpPr txBox="1"/>
          <p:nvPr/>
        </p:nvSpPr>
        <p:spPr>
          <a:xfrm>
            <a:off x="3635896" y="4365104"/>
            <a:ext cx="4824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6600"/>
                </a:solidFill>
              </a:rPr>
              <a:t>До</a:t>
            </a:r>
            <a:r>
              <a:rPr lang="ru-UA" sz="2800" b="1" dirty="0">
                <a:solidFill>
                  <a:srgbClr val="FF6600"/>
                </a:solidFill>
              </a:rPr>
              <a:t> школу </a:t>
            </a:r>
            <a:r>
              <a:rPr lang="ru-UA" sz="2800" b="1" dirty="0" err="1">
                <a:solidFill>
                  <a:srgbClr val="FF6600"/>
                </a:solidFill>
              </a:rPr>
              <a:t>йшло</a:t>
            </a:r>
            <a:r>
              <a:rPr lang="ru-UA" sz="2800" b="1" dirty="0">
                <a:solidFill>
                  <a:srgbClr val="FF6600"/>
                </a:solidFill>
              </a:rPr>
              <a:t> 7 </a:t>
            </a:r>
            <a:r>
              <a:rPr lang="ru-UA" sz="2800" b="1" dirty="0" err="1">
                <a:solidFill>
                  <a:srgbClr val="FF6600"/>
                </a:solidFill>
              </a:rPr>
              <a:t>дівчаток</a:t>
            </a:r>
            <a:r>
              <a:rPr lang="ru-UA" sz="2800" b="1" dirty="0">
                <a:solidFill>
                  <a:srgbClr val="FF6600"/>
                </a:solidFill>
              </a:rPr>
              <a:t>. </a:t>
            </a:r>
            <a:endParaRPr lang="uk-UA" sz="2800" b="1" dirty="0">
              <a:solidFill>
                <a:srgbClr val="FF6600"/>
              </a:solidFill>
            </a:endParaRPr>
          </a:p>
          <a:p>
            <a:r>
              <a:rPr lang="ru-UA" sz="2800" b="1" dirty="0" err="1">
                <a:solidFill>
                  <a:srgbClr val="FF6600"/>
                </a:solidFill>
              </a:rPr>
              <a:t>Назустріч</a:t>
            </a:r>
            <a:r>
              <a:rPr lang="ru-UA" sz="2800" b="1" dirty="0">
                <a:solidFill>
                  <a:srgbClr val="FF6600"/>
                </a:solidFill>
              </a:rPr>
              <a:t> </a:t>
            </a:r>
            <a:r>
              <a:rPr lang="ru-UA" sz="2800" b="1" dirty="0" err="1">
                <a:solidFill>
                  <a:srgbClr val="FF6600"/>
                </a:solidFill>
              </a:rPr>
              <a:t>їм</a:t>
            </a:r>
            <a:r>
              <a:rPr lang="ru-UA" sz="2800" b="1" dirty="0">
                <a:solidFill>
                  <a:srgbClr val="FF6600"/>
                </a:solidFill>
              </a:rPr>
              <a:t> – 2 </a:t>
            </a:r>
            <a:r>
              <a:rPr lang="ru-UA" sz="2800" b="1" dirty="0" err="1">
                <a:solidFill>
                  <a:srgbClr val="FF6600"/>
                </a:solidFill>
              </a:rPr>
              <a:t>дівчинки</a:t>
            </a:r>
            <a:r>
              <a:rPr lang="ru-UA" sz="2800" b="1" dirty="0">
                <a:solidFill>
                  <a:srgbClr val="FF6600"/>
                </a:solidFill>
              </a:rPr>
              <a:t>. </a:t>
            </a:r>
            <a:endParaRPr lang="uk-UA" sz="2800" b="1" dirty="0">
              <a:solidFill>
                <a:srgbClr val="FF6600"/>
              </a:solidFill>
            </a:endParaRPr>
          </a:p>
          <a:p>
            <a:r>
              <a:rPr lang="ru-UA" sz="2800" b="1" dirty="0" err="1">
                <a:solidFill>
                  <a:srgbClr val="FF6600"/>
                </a:solidFill>
              </a:rPr>
              <a:t>Скільки</a:t>
            </a:r>
            <a:r>
              <a:rPr lang="ru-UA" sz="2800" b="1" dirty="0">
                <a:solidFill>
                  <a:srgbClr val="FF6600"/>
                </a:solidFill>
              </a:rPr>
              <a:t> </a:t>
            </a:r>
            <a:r>
              <a:rPr lang="ru-UA" sz="2800" b="1" dirty="0" err="1">
                <a:solidFill>
                  <a:srgbClr val="FF6600"/>
                </a:solidFill>
              </a:rPr>
              <a:t>дітей</a:t>
            </a:r>
            <a:r>
              <a:rPr lang="ru-UA" sz="2800" b="1" dirty="0">
                <a:solidFill>
                  <a:srgbClr val="FF6600"/>
                </a:solidFill>
              </a:rPr>
              <a:t> </a:t>
            </a:r>
            <a:r>
              <a:rPr lang="ru-UA" sz="2800" b="1" dirty="0" err="1">
                <a:solidFill>
                  <a:srgbClr val="FF6600"/>
                </a:solidFill>
              </a:rPr>
              <a:t>ішло</a:t>
            </a:r>
            <a:r>
              <a:rPr lang="ru-UA" sz="2800" b="1" dirty="0">
                <a:solidFill>
                  <a:srgbClr val="FF6600"/>
                </a:solidFill>
              </a:rPr>
              <a:t> в школу? </a:t>
            </a:r>
          </a:p>
        </p:txBody>
      </p:sp>
    </p:spTree>
    <p:extLst>
      <p:ext uri="{BB962C8B-B14F-4D97-AF65-F5344CB8AC3E}">
        <p14:creationId xmlns:p14="http://schemas.microsoft.com/office/powerpoint/2010/main" val="78033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EDFF03C-09AD-4526-84DC-654B320E5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0942" cy="695739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D26831A-6C8F-40AA-BA36-932C63D28D94}"/>
              </a:ext>
            </a:extLst>
          </p:cNvPr>
          <p:cNvSpPr/>
          <p:nvPr/>
        </p:nvSpPr>
        <p:spPr>
          <a:xfrm>
            <a:off x="0" y="188640"/>
            <a:ext cx="920976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dirty="0">
                <a:ln/>
                <a:solidFill>
                  <a:srgbClr val="FFC000"/>
                </a:solidFill>
              </a:rPr>
              <a:t>«РОМАШКА ПО-ДОМАШНЬОМУ»</a:t>
            </a:r>
          </a:p>
        </p:txBody>
      </p:sp>
    </p:spTree>
    <p:extLst>
      <p:ext uri="{BB962C8B-B14F-4D97-AF65-F5344CB8AC3E}">
        <p14:creationId xmlns:p14="http://schemas.microsoft.com/office/powerpoint/2010/main" val="2834519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Фотография на тему Кулинарный фон | PressFoto">
            <a:extLst>
              <a:ext uri="{FF2B5EF4-FFF2-40B4-BE49-F238E27FC236}">
                <a16:creationId xmlns:a16="http://schemas.microsoft.com/office/drawing/2014/main" id="{678157F3-979E-4B89-852B-288CFDDEA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44000" cy="68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2E238F-88B1-4A7B-97E5-70F13C0F967F}"/>
              </a:ext>
            </a:extLst>
          </p:cNvPr>
          <p:cNvSpPr/>
          <p:nvPr/>
        </p:nvSpPr>
        <p:spPr>
          <a:xfrm>
            <a:off x="2627784" y="0"/>
            <a:ext cx="6399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/>
                <a:solidFill>
                  <a:srgbClr val="8CAE48"/>
                </a:solidFill>
                <a:effectLst/>
              </a:rPr>
              <a:t>Математика і </a:t>
            </a:r>
            <a:r>
              <a:rPr lang="ru-RU" sz="4800" b="1" cap="none" spc="0" dirty="0" err="1">
                <a:ln/>
                <a:solidFill>
                  <a:srgbClr val="8CAE48"/>
                </a:solidFill>
                <a:effectLst/>
              </a:rPr>
              <a:t>кулінарія</a:t>
            </a:r>
            <a:endParaRPr lang="ru-RU" sz="4800" b="1" cap="none" spc="0" dirty="0">
              <a:ln/>
              <a:solidFill>
                <a:srgbClr val="8CAE48"/>
              </a:solidFill>
              <a:effectLst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C4E3682-81A0-4228-A4C2-A8CB8C795D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02"/>
          <a:stretch/>
        </p:blipFill>
        <p:spPr>
          <a:xfrm>
            <a:off x="3965964" y="902347"/>
            <a:ext cx="2301720" cy="2132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3D106C2-E7FB-4001-BB6D-A461C85D6A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99"/>
          <a:stretch/>
        </p:blipFill>
        <p:spPr>
          <a:xfrm>
            <a:off x="6296893" y="2592718"/>
            <a:ext cx="2571750" cy="2492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E2506C1-7474-4723-A715-D8C7C32D6C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18"/>
          <a:stretch/>
        </p:blipFill>
        <p:spPr>
          <a:xfrm>
            <a:off x="4143401" y="4203179"/>
            <a:ext cx="2754306" cy="2492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61D7466-FA5E-47A2-8AA0-93326E7740A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4"/>
          <a:stretch/>
        </p:blipFill>
        <p:spPr>
          <a:xfrm>
            <a:off x="704034" y="3090741"/>
            <a:ext cx="3439367" cy="36767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2395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Фотография на тему Кулинарный фон | PressFoto">
            <a:extLst>
              <a:ext uri="{FF2B5EF4-FFF2-40B4-BE49-F238E27FC236}">
                <a16:creationId xmlns:a16="http://schemas.microsoft.com/office/drawing/2014/main" id="{678157F3-979E-4B89-852B-288CFDDEA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4"/>
            <a:ext cx="9144000" cy="68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2E238F-88B1-4A7B-97E5-70F13C0F967F}"/>
              </a:ext>
            </a:extLst>
          </p:cNvPr>
          <p:cNvSpPr/>
          <p:nvPr/>
        </p:nvSpPr>
        <p:spPr>
          <a:xfrm>
            <a:off x="2627784" y="0"/>
            <a:ext cx="6399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/>
                <a:solidFill>
                  <a:srgbClr val="8CAE48"/>
                </a:solidFill>
                <a:effectLst/>
              </a:rPr>
              <a:t>Математика і </a:t>
            </a:r>
            <a:r>
              <a:rPr lang="ru-RU" sz="4800" b="1" cap="none" spc="0" dirty="0" err="1">
                <a:ln/>
                <a:solidFill>
                  <a:srgbClr val="8CAE48"/>
                </a:solidFill>
                <a:effectLst/>
              </a:rPr>
              <a:t>кулінарія</a:t>
            </a:r>
            <a:endParaRPr lang="ru-RU" sz="4800" b="1" cap="none" spc="0" dirty="0">
              <a:ln/>
              <a:solidFill>
                <a:srgbClr val="8CAE48"/>
              </a:solidFill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48CFD5-3252-4D8F-8876-3AD40629E2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73"/>
          <a:stretch/>
        </p:blipFill>
        <p:spPr>
          <a:xfrm>
            <a:off x="3779912" y="2027979"/>
            <a:ext cx="4623978" cy="3633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2410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Фотография на тему Кулинарный фон | PressFoto">
            <a:extLst>
              <a:ext uri="{FF2B5EF4-FFF2-40B4-BE49-F238E27FC236}">
                <a16:creationId xmlns:a16="http://schemas.microsoft.com/office/drawing/2014/main" id="{678157F3-979E-4B89-852B-288CFDDEA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4"/>
            <a:ext cx="9144000" cy="68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2E238F-88B1-4A7B-97E5-70F13C0F967F}"/>
              </a:ext>
            </a:extLst>
          </p:cNvPr>
          <p:cNvSpPr/>
          <p:nvPr/>
        </p:nvSpPr>
        <p:spPr>
          <a:xfrm>
            <a:off x="2627784" y="0"/>
            <a:ext cx="6399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/>
                <a:solidFill>
                  <a:srgbClr val="8CAE48"/>
                </a:solidFill>
                <a:effectLst/>
              </a:rPr>
              <a:t>Математика і </a:t>
            </a:r>
            <a:r>
              <a:rPr lang="ru-RU" sz="4800" b="1" cap="none" spc="0" dirty="0" err="1">
                <a:ln/>
                <a:solidFill>
                  <a:srgbClr val="8CAE48"/>
                </a:solidFill>
                <a:effectLst/>
              </a:rPr>
              <a:t>кулінарія</a:t>
            </a:r>
            <a:endParaRPr lang="ru-RU" sz="4800" b="1" cap="none" spc="0" dirty="0">
              <a:ln/>
              <a:solidFill>
                <a:srgbClr val="8CAE48"/>
              </a:solidFill>
              <a:effectLst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CC9B3D-0C02-4825-8FE9-178B00D6A1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58" t="45804" r="7766" b="1"/>
          <a:stretch/>
        </p:blipFill>
        <p:spPr>
          <a:xfrm>
            <a:off x="3851920" y="1486490"/>
            <a:ext cx="4514658" cy="471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980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Фотография на тему Кулинарный фон | PressFoto">
            <a:extLst>
              <a:ext uri="{FF2B5EF4-FFF2-40B4-BE49-F238E27FC236}">
                <a16:creationId xmlns:a16="http://schemas.microsoft.com/office/drawing/2014/main" id="{678157F3-979E-4B89-852B-288CFDDEA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4"/>
            <a:ext cx="9144000" cy="685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72E238F-88B1-4A7B-97E5-70F13C0F967F}"/>
              </a:ext>
            </a:extLst>
          </p:cNvPr>
          <p:cNvSpPr/>
          <p:nvPr/>
        </p:nvSpPr>
        <p:spPr>
          <a:xfrm>
            <a:off x="2627784" y="0"/>
            <a:ext cx="63990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>
                <a:ln/>
                <a:solidFill>
                  <a:srgbClr val="8CAE48"/>
                </a:solidFill>
                <a:effectLst/>
              </a:rPr>
              <a:t>Математика і </a:t>
            </a:r>
            <a:r>
              <a:rPr lang="ru-RU" sz="4800" b="1" cap="none" spc="0" dirty="0" err="1">
                <a:ln/>
                <a:solidFill>
                  <a:srgbClr val="8CAE48"/>
                </a:solidFill>
                <a:effectLst/>
              </a:rPr>
              <a:t>кулінарія</a:t>
            </a:r>
            <a:endParaRPr lang="ru-RU" sz="4800" b="1" cap="none" spc="0" dirty="0">
              <a:ln/>
              <a:solidFill>
                <a:srgbClr val="8CAE48"/>
              </a:solidFill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21A867D-16A5-4A4F-88BD-BF5CB53F2E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24" b="7799"/>
          <a:stretch/>
        </p:blipFill>
        <p:spPr>
          <a:xfrm>
            <a:off x="4139952" y="1531375"/>
            <a:ext cx="4039595" cy="46262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2285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07E1A3-1EEC-400E-A87A-DA81E72CE9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02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6892429-1CDC-4591-9D45-2E5F03F628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285"/>
          <a:stretch/>
        </p:blipFill>
        <p:spPr>
          <a:xfrm>
            <a:off x="2627784" y="327845"/>
            <a:ext cx="5430912" cy="6202310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C725EBD6-B127-4C74-8EB3-6295D5808A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85" t="30931" r="-1" b="35555"/>
          <a:stretch/>
        </p:blipFill>
        <p:spPr bwMode="auto">
          <a:xfrm>
            <a:off x="1887077" y="2348880"/>
            <a:ext cx="3641656" cy="2665255"/>
          </a:xfrm>
          <a:prstGeom prst="ellipse">
            <a:avLst/>
          </a:prstGeom>
          <a:ln w="31750">
            <a:solidFill>
              <a:srgbClr val="FF000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C5E7A1-A1B0-4643-BF04-E3EFFB06F1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1775468"/>
            <a:ext cx="3060457" cy="358475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C9F5CC-BCDD-41F0-BEFA-68CBA051AE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861048"/>
            <a:ext cx="4188315" cy="39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7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Ремонт квартир фон для визитки - 84 фото">
            <a:extLst>
              <a:ext uri="{FF2B5EF4-FFF2-40B4-BE49-F238E27FC236}">
                <a16:creationId xmlns:a16="http://schemas.microsoft.com/office/drawing/2014/main" id="{DA8123A8-4127-447C-A5E8-555AB3DED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1" y="76470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4B07EED-AA80-4464-B16A-A79BD4795B6F}"/>
              </a:ext>
            </a:extLst>
          </p:cNvPr>
          <p:cNvSpPr/>
          <p:nvPr/>
        </p:nvSpPr>
        <p:spPr>
          <a:xfrm>
            <a:off x="0" y="-24487"/>
            <a:ext cx="63282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Міні-проєкт</a:t>
            </a:r>
            <a:endParaRPr lang="ru-RU" sz="5400" b="1" cap="none" spc="0" dirty="0">
              <a:ln/>
              <a:solidFill>
                <a:srgbClr val="FFC000"/>
              </a:solidFill>
              <a:effectLst/>
            </a:endParaRPr>
          </a:p>
          <a:p>
            <a:pPr algn="ctr"/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«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Кімната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моєї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мрії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58D3492-E999-441A-AF11-320619CEB566}"/>
              </a:ext>
            </a:extLst>
          </p:cNvPr>
          <p:cNvSpPr/>
          <p:nvPr/>
        </p:nvSpPr>
        <p:spPr>
          <a:xfrm>
            <a:off x="1835696" y="1844824"/>
            <a:ext cx="20313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rgbClr val="FF9900"/>
                </a:solidFill>
                <a:effectLst/>
              </a:rPr>
              <a:t>9 </a:t>
            </a:r>
            <a:r>
              <a:rPr lang="ru-RU" sz="5400" b="1" cap="none" spc="0" dirty="0" err="1">
                <a:ln/>
                <a:solidFill>
                  <a:srgbClr val="FF9900"/>
                </a:solidFill>
                <a:effectLst/>
              </a:rPr>
              <a:t>клас</a:t>
            </a:r>
            <a:endParaRPr lang="ru-RU" sz="5400" b="1" cap="none" spc="0" dirty="0">
              <a:ln/>
              <a:solidFill>
                <a:srgbClr val="FF9900"/>
              </a:solidFill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BC8ADF-1A13-426B-9210-076E5FB4F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92641"/>
            <a:ext cx="4536504" cy="39234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1D32A4-2985-4C21-B174-9CCE46A07482}"/>
              </a:ext>
            </a:extLst>
          </p:cNvPr>
          <p:cNvSpPr txBox="1"/>
          <p:nvPr/>
        </p:nvSpPr>
        <p:spPr>
          <a:xfrm>
            <a:off x="6228184" y="867097"/>
            <a:ext cx="2527862" cy="938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UA" b="1" dirty="0" err="1"/>
              <a:t>кімната</a:t>
            </a:r>
            <a:r>
              <a:rPr lang="ru-UA" b="1" dirty="0"/>
              <a:t> </a:t>
            </a:r>
            <a:r>
              <a:rPr lang="ru-UA" b="1" dirty="0" err="1"/>
              <a:t>моєї</a:t>
            </a:r>
            <a:r>
              <a:rPr lang="ru-UA" b="1" dirty="0"/>
              <a:t> </a:t>
            </a:r>
            <a:r>
              <a:rPr lang="ru-UA" b="1" dirty="0" err="1"/>
              <a:t>мрії</a:t>
            </a:r>
            <a:endParaRPr lang="ru-UA" dirty="0"/>
          </a:p>
          <a:p>
            <a:r>
              <a:rPr lang="ru-UA" b="1" dirty="0"/>
              <a:t> </a:t>
            </a:r>
            <a:endParaRPr lang="ru-UA" dirty="0"/>
          </a:p>
          <a:p>
            <a:r>
              <a:rPr lang="ru-UA" sz="800" dirty="0" err="1"/>
              <a:t>розміри</a:t>
            </a:r>
            <a:r>
              <a:rPr lang="ru-UA" sz="800" dirty="0"/>
              <a:t> </a:t>
            </a:r>
            <a:r>
              <a:rPr lang="ru-UA" sz="800" dirty="0" err="1"/>
              <a:t>кімнати</a:t>
            </a:r>
            <a:r>
              <a:rPr lang="ru-UA" sz="800" dirty="0"/>
              <a:t>:</a:t>
            </a:r>
          </a:p>
          <a:p>
            <a:r>
              <a:rPr lang="ru-UA" sz="800" dirty="0" err="1"/>
              <a:t>довжина</a:t>
            </a:r>
            <a:r>
              <a:rPr lang="ru-UA" sz="800" dirty="0"/>
              <a:t> - 5 м</a:t>
            </a:r>
          </a:p>
          <a:p>
            <a:r>
              <a:rPr lang="ru-UA" sz="800" dirty="0"/>
              <a:t>ширина - 3 м</a:t>
            </a:r>
          </a:p>
          <a:p>
            <a:r>
              <a:rPr lang="ru-UA" sz="800" dirty="0" err="1"/>
              <a:t>висота</a:t>
            </a:r>
            <a:r>
              <a:rPr lang="ru-UA" sz="800" dirty="0"/>
              <a:t> - 2.5 м</a:t>
            </a:r>
          </a:p>
          <a:p>
            <a:r>
              <a:rPr lang="ru-UA" sz="800" dirty="0"/>
              <a:t>стеля та </a:t>
            </a:r>
            <a:r>
              <a:rPr lang="ru-UA" sz="800" dirty="0" err="1"/>
              <a:t>підлога</a:t>
            </a:r>
            <a:r>
              <a:rPr lang="ru-UA" sz="800" dirty="0"/>
              <a:t> 5м×3м</a:t>
            </a:r>
          </a:p>
          <a:p>
            <a:r>
              <a:rPr lang="ru-UA" sz="800" dirty="0" err="1"/>
              <a:t>вікно</a:t>
            </a:r>
            <a:r>
              <a:rPr lang="ru-UA" sz="800" dirty="0"/>
              <a:t> 1.2м×1.8м</a:t>
            </a:r>
          </a:p>
          <a:p>
            <a:r>
              <a:rPr lang="ru-UA" sz="800" dirty="0" err="1"/>
              <a:t>двері</a:t>
            </a:r>
            <a:r>
              <a:rPr lang="ru-UA" sz="800" dirty="0"/>
              <a:t> 2м×0.8м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1. </a:t>
            </a:r>
            <a:r>
              <a:rPr lang="ru-UA" sz="800" dirty="0" err="1"/>
              <a:t>Фарбуємо</a:t>
            </a:r>
            <a:r>
              <a:rPr lang="ru-UA" sz="800" dirty="0"/>
              <a:t> стелю.</a:t>
            </a:r>
          </a:p>
          <a:p>
            <a:r>
              <a:rPr lang="ru-UA" sz="800" dirty="0" err="1"/>
              <a:t>матеріали</a:t>
            </a:r>
            <a:r>
              <a:rPr lang="ru-UA" sz="800" dirty="0"/>
              <a:t>: </a:t>
            </a:r>
            <a:r>
              <a:rPr lang="ru-UA" sz="800" dirty="0" err="1"/>
              <a:t>фарба</a:t>
            </a:r>
            <a:r>
              <a:rPr lang="ru-UA" sz="800" dirty="0"/>
              <a:t> </a:t>
            </a:r>
            <a:r>
              <a:rPr lang="ru-UA" sz="800" dirty="0" err="1"/>
              <a:t>інтерна</a:t>
            </a:r>
            <a:r>
              <a:rPr lang="ru-UA" sz="800" dirty="0"/>
              <a:t> </a:t>
            </a:r>
            <a:r>
              <a:rPr lang="ru-UA" sz="800" dirty="0" err="1"/>
              <a:t>латексна</a:t>
            </a:r>
            <a:r>
              <a:rPr lang="ru-UA" sz="800" dirty="0"/>
              <a:t>, валик, запаска, ванночка, </a:t>
            </a:r>
            <a:r>
              <a:rPr lang="ru-UA" sz="800" dirty="0" err="1"/>
              <a:t>плінтус</a:t>
            </a:r>
            <a:r>
              <a:rPr lang="ru-UA" sz="800" dirty="0"/>
              <a:t> для </a:t>
            </a:r>
            <a:r>
              <a:rPr lang="ru-UA" sz="800" dirty="0" err="1"/>
              <a:t>стелі</a:t>
            </a:r>
            <a:r>
              <a:rPr lang="ru-UA" sz="800" dirty="0"/>
              <a:t>.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витрата</a:t>
            </a:r>
            <a:r>
              <a:rPr lang="ru-UA" sz="800" dirty="0"/>
              <a:t> </a:t>
            </a:r>
            <a:r>
              <a:rPr lang="ru-UA" sz="800" dirty="0" err="1"/>
              <a:t>фарби</a:t>
            </a:r>
            <a:r>
              <a:rPr lang="ru-UA" sz="800" dirty="0"/>
              <a:t> на 1м² = 0.15кг</a:t>
            </a:r>
          </a:p>
          <a:p>
            <a:r>
              <a:rPr lang="ru-UA" sz="800" dirty="0" err="1"/>
              <a:t>ціна</a:t>
            </a:r>
            <a:r>
              <a:rPr lang="ru-UA" sz="800" dirty="0"/>
              <a:t> 2.5кг = 583грн</a:t>
            </a:r>
          </a:p>
          <a:p>
            <a:r>
              <a:rPr lang="ru-UA" sz="800" dirty="0"/>
              <a:t>S </a:t>
            </a:r>
            <a:r>
              <a:rPr lang="ru-UA" sz="800" dirty="0" err="1"/>
              <a:t>стелі</a:t>
            </a:r>
            <a:r>
              <a:rPr lang="ru-UA" sz="800" dirty="0"/>
              <a:t> = 5×3 = 15м²</a:t>
            </a:r>
          </a:p>
          <a:p>
            <a:r>
              <a:rPr lang="ru-UA" sz="800" dirty="0"/>
              <a:t>15×0.15кг = 2.25кг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фарби</a:t>
            </a:r>
            <a:r>
              <a:rPr lang="ru-UA" sz="800" dirty="0"/>
              <a:t> </a:t>
            </a:r>
            <a:r>
              <a:rPr lang="ru-UA" sz="800" dirty="0" err="1"/>
              <a:t>вистачить</a:t>
            </a:r>
            <a:r>
              <a:rPr lang="ru-UA" sz="800" dirty="0"/>
              <a:t>.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валик=109грн</a:t>
            </a:r>
          </a:p>
          <a:p>
            <a:r>
              <a:rPr lang="ru-UA" sz="800" dirty="0"/>
              <a:t>запаска=49грн</a:t>
            </a:r>
          </a:p>
          <a:p>
            <a:r>
              <a:rPr lang="ru-UA" sz="800" dirty="0"/>
              <a:t>ванночка=40грн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витрати</a:t>
            </a:r>
            <a:r>
              <a:rPr lang="ru-UA" sz="800" dirty="0"/>
              <a:t> </a:t>
            </a:r>
            <a:r>
              <a:rPr lang="ru-UA" sz="800" dirty="0" err="1"/>
              <a:t>плінтуса</a:t>
            </a:r>
            <a:r>
              <a:rPr lang="ru-UA" sz="800" dirty="0"/>
              <a:t> -</a:t>
            </a:r>
          </a:p>
          <a:p>
            <a:r>
              <a:rPr lang="ru-UA" sz="800" dirty="0" err="1"/>
              <a:t>продають</a:t>
            </a:r>
            <a:r>
              <a:rPr lang="ru-UA" sz="800" dirty="0"/>
              <a:t> 26грн=2м</a:t>
            </a:r>
          </a:p>
          <a:p>
            <a:r>
              <a:rPr lang="ru-UA" sz="800" dirty="0"/>
              <a:t>P </a:t>
            </a:r>
            <a:r>
              <a:rPr lang="ru-UA" sz="800" dirty="0" err="1"/>
              <a:t>стелі</a:t>
            </a:r>
            <a:r>
              <a:rPr lang="ru-UA" sz="800" dirty="0"/>
              <a:t> = (5+3)×2 = 16м</a:t>
            </a:r>
          </a:p>
          <a:p>
            <a:r>
              <a:rPr lang="ru-UA" sz="800" dirty="0"/>
              <a:t>16:2= 8шт</a:t>
            </a:r>
          </a:p>
          <a:p>
            <a:r>
              <a:rPr lang="ru-UA" sz="800" dirty="0"/>
              <a:t>8×26= 208грн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583+109+45+40+208=985грн</a:t>
            </a:r>
          </a:p>
          <a:p>
            <a:r>
              <a:rPr lang="ru-UA" sz="800" dirty="0"/>
              <a:t>на стелю </a:t>
            </a:r>
            <a:r>
              <a:rPr lang="ru-UA" sz="800" dirty="0" err="1"/>
              <a:t>витратили</a:t>
            </a:r>
            <a:r>
              <a:rPr lang="ru-UA" sz="800" dirty="0"/>
              <a:t> = 985грн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стіни</a:t>
            </a:r>
            <a:r>
              <a:rPr lang="ru-UA" sz="800" dirty="0"/>
              <a:t>.</a:t>
            </a:r>
          </a:p>
          <a:p>
            <a:r>
              <a:rPr lang="ru-UA" sz="800" dirty="0" err="1"/>
              <a:t>матеріали</a:t>
            </a:r>
            <a:r>
              <a:rPr lang="ru-UA" sz="800" dirty="0"/>
              <a:t>: </a:t>
            </a:r>
            <a:r>
              <a:rPr lang="ru-UA" sz="800" dirty="0" err="1"/>
              <a:t>шпалери</a:t>
            </a:r>
            <a:r>
              <a:rPr lang="ru-UA" sz="800" dirty="0"/>
              <a:t> </a:t>
            </a:r>
            <a:r>
              <a:rPr lang="ru-UA" sz="800" dirty="0" err="1"/>
              <a:t>гарячого</a:t>
            </a:r>
            <a:r>
              <a:rPr lang="ru-UA" sz="800" dirty="0"/>
              <a:t> </a:t>
            </a:r>
            <a:r>
              <a:rPr lang="ru-UA" sz="800" dirty="0" err="1"/>
              <a:t>тиснення</a:t>
            </a:r>
            <a:r>
              <a:rPr lang="ru-UA" sz="800" dirty="0"/>
              <a:t>, клей для шпалер, та </a:t>
            </a:r>
            <a:r>
              <a:rPr lang="ru-UA" sz="800" dirty="0" err="1"/>
              <a:t>щітка</a:t>
            </a:r>
            <a:r>
              <a:rPr lang="ru-UA" sz="800" dirty="0"/>
              <a:t> для клею</a:t>
            </a:r>
          </a:p>
          <a:p>
            <a:r>
              <a:rPr lang="ru-UA" sz="800" dirty="0"/>
              <a:t>S </a:t>
            </a:r>
            <a:r>
              <a:rPr lang="ru-UA" sz="800" dirty="0" err="1"/>
              <a:t>стін</a:t>
            </a:r>
            <a:r>
              <a:rPr lang="ru-UA" sz="800" dirty="0"/>
              <a:t> = 2×5×2.5+2×3×2.5-1.2×1.8-2×0.8= 25+15-2.16-1.6 = 36.24 м²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витрати</a:t>
            </a:r>
            <a:r>
              <a:rPr lang="ru-UA" sz="800" dirty="0"/>
              <a:t> шпалер 1 рулон 1.06м×10.05м = 799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S шпалер = 1.06×10.05= 11.13м² - 1 рулон</a:t>
            </a:r>
          </a:p>
          <a:p>
            <a:r>
              <a:rPr lang="ru-UA" sz="800" dirty="0"/>
              <a:t>36÷11.13 = 3.26 ≈ 4 </a:t>
            </a:r>
            <a:r>
              <a:rPr lang="ru-UA" sz="800" dirty="0" err="1"/>
              <a:t>рулони</a:t>
            </a:r>
            <a:endParaRPr lang="ru-UA" sz="800" dirty="0"/>
          </a:p>
          <a:p>
            <a:r>
              <a:rPr lang="ru-UA" sz="800" dirty="0"/>
              <a:t>4×799 = 3196грн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витрати</a:t>
            </a:r>
            <a:r>
              <a:rPr lang="ru-UA" sz="800" dirty="0"/>
              <a:t> клею 300г на 4 </a:t>
            </a:r>
            <a:r>
              <a:rPr lang="ru-UA" sz="800" dirty="0" err="1"/>
              <a:t>рулони</a:t>
            </a:r>
            <a:r>
              <a:rPr lang="ru-UA" sz="800" dirty="0"/>
              <a:t> = 115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 err="1"/>
              <a:t>щітка</a:t>
            </a:r>
            <a:r>
              <a:rPr lang="ru-UA" sz="800" dirty="0"/>
              <a:t> = 40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3196+115+40=3351грн</a:t>
            </a:r>
          </a:p>
          <a:p>
            <a:r>
              <a:rPr lang="ru-UA" sz="800" dirty="0" err="1"/>
              <a:t>стіни</a:t>
            </a:r>
            <a:r>
              <a:rPr lang="ru-UA" sz="800" dirty="0"/>
              <a:t> = 3351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підлога</a:t>
            </a:r>
            <a:r>
              <a:rPr lang="ru-UA" sz="800" dirty="0"/>
              <a:t>.</a:t>
            </a:r>
          </a:p>
          <a:p>
            <a:r>
              <a:rPr lang="ru-UA" sz="800" dirty="0" err="1"/>
              <a:t>матеріали</a:t>
            </a:r>
            <a:r>
              <a:rPr lang="ru-UA" sz="800" dirty="0"/>
              <a:t>: </a:t>
            </a:r>
            <a:r>
              <a:rPr lang="ru-UA" sz="800" dirty="0" err="1"/>
              <a:t>ламінат</a:t>
            </a:r>
            <a:r>
              <a:rPr lang="ru-UA" sz="800" dirty="0"/>
              <a:t>, </a:t>
            </a:r>
            <a:r>
              <a:rPr lang="ru-UA" sz="800" dirty="0" err="1"/>
              <a:t>плінтус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S </a:t>
            </a:r>
            <a:r>
              <a:rPr lang="ru-UA" sz="800" dirty="0" err="1"/>
              <a:t>підлоги</a:t>
            </a:r>
            <a:r>
              <a:rPr lang="ru-UA" sz="800" dirty="0"/>
              <a:t> = 5×3 = 15м²</a:t>
            </a:r>
          </a:p>
          <a:p>
            <a:r>
              <a:rPr lang="ru-UA" sz="800" dirty="0" err="1"/>
              <a:t>витрати</a:t>
            </a:r>
            <a:r>
              <a:rPr lang="ru-UA" sz="800" dirty="0"/>
              <a:t> </a:t>
            </a:r>
            <a:r>
              <a:rPr lang="ru-UA" sz="800" dirty="0" err="1"/>
              <a:t>ламінату</a:t>
            </a:r>
            <a:r>
              <a:rPr lang="ru-UA" sz="800" dirty="0"/>
              <a:t> 1м = 668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15×668 = 10 020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витрати</a:t>
            </a:r>
            <a:r>
              <a:rPr lang="ru-UA" sz="800" dirty="0"/>
              <a:t> </a:t>
            </a:r>
            <a:r>
              <a:rPr lang="ru-UA" sz="800" dirty="0" err="1"/>
              <a:t>плінтусу</a:t>
            </a:r>
            <a:r>
              <a:rPr lang="ru-UA" sz="800" dirty="0"/>
              <a:t>, </a:t>
            </a:r>
            <a:r>
              <a:rPr lang="ru-UA" sz="800" dirty="0" err="1"/>
              <a:t>продають</a:t>
            </a:r>
            <a:r>
              <a:rPr lang="ru-UA" sz="800" dirty="0"/>
              <a:t> 68грн =2.5м</a:t>
            </a:r>
          </a:p>
          <a:p>
            <a:r>
              <a:rPr lang="ru-UA" sz="800" dirty="0"/>
              <a:t>P </a:t>
            </a:r>
            <a:r>
              <a:rPr lang="ru-UA" sz="800" dirty="0" err="1"/>
              <a:t>підлоги</a:t>
            </a:r>
            <a:r>
              <a:rPr lang="ru-UA" sz="800" dirty="0"/>
              <a:t> = (5+3)×2 - 0.8 = 15.2м</a:t>
            </a:r>
          </a:p>
          <a:p>
            <a:r>
              <a:rPr lang="ru-UA" sz="800" dirty="0"/>
              <a:t>15.2÷2.5 =6.08 ≈ 7шт</a:t>
            </a:r>
          </a:p>
          <a:p>
            <a:r>
              <a:rPr lang="ru-UA" sz="800" dirty="0"/>
              <a:t>7×68 =476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10020 +476 = 10496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 err="1"/>
              <a:t>підлога</a:t>
            </a:r>
            <a:r>
              <a:rPr lang="ru-UA" sz="800" dirty="0"/>
              <a:t> = 10 496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/>
              <a:t>ПІДСУМОК</a:t>
            </a:r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косметичний</a:t>
            </a:r>
            <a:r>
              <a:rPr lang="ru-UA" sz="800" dirty="0"/>
              <a:t> ремонт для </a:t>
            </a:r>
            <a:r>
              <a:rPr lang="ru-UA" sz="800" dirty="0" err="1"/>
              <a:t>кімнати</a:t>
            </a:r>
            <a:r>
              <a:rPr lang="ru-UA" sz="800" dirty="0"/>
              <a:t> «</a:t>
            </a:r>
            <a:r>
              <a:rPr lang="ru-UA" sz="800" dirty="0" err="1"/>
              <a:t>моєї</a:t>
            </a:r>
            <a:r>
              <a:rPr lang="ru-UA" sz="800" dirty="0"/>
              <a:t> </a:t>
            </a:r>
            <a:r>
              <a:rPr lang="ru-UA" sz="800" dirty="0" err="1"/>
              <a:t>мрії</a:t>
            </a:r>
            <a:r>
              <a:rPr lang="ru-UA" sz="800" dirty="0"/>
              <a:t>»</a:t>
            </a:r>
          </a:p>
          <a:p>
            <a:r>
              <a:rPr lang="ru-UA" sz="800" dirty="0"/>
              <a:t>985+3351+10496= 14 832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  <a:p>
            <a:r>
              <a:rPr lang="ru-UA" sz="800" dirty="0" err="1"/>
              <a:t>кімната</a:t>
            </a:r>
            <a:r>
              <a:rPr lang="ru-UA" sz="800" dirty="0"/>
              <a:t> = 14 832 </a:t>
            </a:r>
            <a:r>
              <a:rPr lang="ru-UA" sz="800" dirty="0" err="1"/>
              <a:t>грн</a:t>
            </a:r>
            <a:endParaRPr lang="ru-UA" sz="800" dirty="0"/>
          </a:p>
          <a:p>
            <a:r>
              <a:rPr lang="ru-UA" sz="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579671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Ремонт квартир фон для визитки - 84 фото">
            <a:extLst>
              <a:ext uri="{FF2B5EF4-FFF2-40B4-BE49-F238E27FC236}">
                <a16:creationId xmlns:a16="http://schemas.microsoft.com/office/drawing/2014/main" id="{DA8123A8-4127-447C-A5E8-555AB3DED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1" y="76470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4B07EED-AA80-4464-B16A-A79BD4795B6F}"/>
              </a:ext>
            </a:extLst>
          </p:cNvPr>
          <p:cNvSpPr/>
          <p:nvPr/>
        </p:nvSpPr>
        <p:spPr>
          <a:xfrm>
            <a:off x="0" y="-24487"/>
            <a:ext cx="63282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Міні-проєкт</a:t>
            </a:r>
            <a:endParaRPr lang="ru-RU" sz="5400" b="1" cap="none" spc="0" dirty="0">
              <a:ln/>
              <a:solidFill>
                <a:srgbClr val="FFC000"/>
              </a:solidFill>
              <a:effectLst/>
            </a:endParaRPr>
          </a:p>
          <a:p>
            <a:pPr algn="ctr"/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«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Кімната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моєї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 </a:t>
            </a:r>
            <a:r>
              <a:rPr lang="ru-RU" sz="5400" b="1" cap="none" spc="0" dirty="0" err="1">
                <a:ln/>
                <a:solidFill>
                  <a:srgbClr val="FFC000"/>
                </a:solidFill>
                <a:effectLst/>
              </a:rPr>
              <a:t>мрії</a:t>
            </a:r>
            <a:r>
              <a:rPr lang="ru-RU" sz="5400" b="1" cap="none" spc="0" dirty="0">
                <a:ln/>
                <a:solidFill>
                  <a:srgbClr val="FFC000"/>
                </a:solidFill>
                <a:effectLst/>
              </a:rPr>
              <a:t>»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58D3492-E999-441A-AF11-320619CEB566}"/>
              </a:ext>
            </a:extLst>
          </p:cNvPr>
          <p:cNvSpPr/>
          <p:nvPr/>
        </p:nvSpPr>
        <p:spPr>
          <a:xfrm>
            <a:off x="1835696" y="1844824"/>
            <a:ext cx="20313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rgbClr val="FF9900"/>
                </a:solidFill>
                <a:effectLst/>
              </a:rPr>
              <a:t>9 </a:t>
            </a:r>
            <a:r>
              <a:rPr lang="ru-RU" sz="5400" b="1" cap="none" spc="0" dirty="0" err="1">
                <a:ln/>
                <a:solidFill>
                  <a:srgbClr val="FF9900"/>
                </a:solidFill>
                <a:effectLst/>
              </a:rPr>
              <a:t>клас</a:t>
            </a:r>
            <a:endParaRPr lang="ru-RU" sz="5400" b="1" cap="none" spc="0" dirty="0">
              <a:ln/>
              <a:solidFill>
                <a:srgbClr val="FF9900"/>
              </a:solidFill>
              <a:effectLst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6061E9-2F2C-4FC8-AF3B-ED6EF8099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306489"/>
            <a:ext cx="4608975" cy="47004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C99199F-E8BB-4468-9C23-0CECCD5C13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509" y="404664"/>
            <a:ext cx="4183987" cy="6453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5265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Прості рецепти домашнього морозива | Новий канал">
            <a:extLst>
              <a:ext uri="{FF2B5EF4-FFF2-40B4-BE49-F238E27FC236}">
                <a16:creationId xmlns:a16="http://schemas.microsoft.com/office/drawing/2014/main" id="{8D3D1620-D864-4538-89B2-ACD81F2CEC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41"/>
          <a:stretch/>
        </p:blipFill>
        <p:spPr bwMode="auto">
          <a:xfrm>
            <a:off x="4039" y="0"/>
            <a:ext cx="9139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93A6266-2314-4434-8315-5339BC1CBFCD}"/>
              </a:ext>
            </a:extLst>
          </p:cNvPr>
          <p:cNvSpPr/>
          <p:nvPr/>
        </p:nvSpPr>
        <p:spPr>
          <a:xfrm>
            <a:off x="81904" y="0"/>
            <a:ext cx="90620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dirty="0">
                <a:ln/>
                <a:solidFill>
                  <a:srgbClr val="FF0000"/>
                </a:solidFill>
              </a:rPr>
              <a:t>«</a:t>
            </a:r>
            <a:r>
              <a:rPr lang="ru-RU" sz="4800" b="1" dirty="0" err="1">
                <a:ln/>
                <a:solidFill>
                  <a:srgbClr val="FF0000"/>
                </a:solidFill>
              </a:rPr>
              <a:t>Морозиво</a:t>
            </a:r>
            <a:r>
              <a:rPr lang="ru-RU" sz="4800" b="1" dirty="0">
                <a:ln/>
                <a:solidFill>
                  <a:srgbClr val="FF0000"/>
                </a:solidFill>
              </a:rPr>
              <a:t> </a:t>
            </a:r>
            <a:r>
              <a:rPr lang="ru-RU" sz="4800" b="1" dirty="0" err="1">
                <a:ln/>
                <a:solidFill>
                  <a:srgbClr val="FF0000"/>
                </a:solidFill>
              </a:rPr>
              <a:t>зі</a:t>
            </a:r>
            <a:r>
              <a:rPr lang="ru-RU" sz="4800" b="1" dirty="0">
                <a:ln/>
                <a:solidFill>
                  <a:srgbClr val="FF0000"/>
                </a:solidFill>
              </a:rPr>
              <a:t> </a:t>
            </a:r>
            <a:r>
              <a:rPr lang="ru-RU" sz="4800" b="1" dirty="0" err="1">
                <a:ln/>
                <a:solidFill>
                  <a:srgbClr val="FF0000"/>
                </a:solidFill>
              </a:rPr>
              <a:t>збитими</a:t>
            </a:r>
            <a:r>
              <a:rPr lang="ru-RU" sz="4800" b="1" dirty="0">
                <a:ln/>
                <a:solidFill>
                  <a:srgbClr val="FF0000"/>
                </a:solidFill>
              </a:rPr>
              <a:t> числами»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45124D-2238-4BCF-99DF-4D22ED30D8CE}"/>
              </a:ext>
            </a:extLst>
          </p:cNvPr>
          <p:cNvSpPr txBox="1"/>
          <p:nvPr/>
        </p:nvSpPr>
        <p:spPr>
          <a:xfrm>
            <a:off x="1012468" y="3633210"/>
            <a:ext cx="10768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rgbClr val="FFFF00"/>
                </a:solidFill>
              </a:rPr>
              <a:t>Брати </a:t>
            </a:r>
          </a:p>
          <a:p>
            <a:r>
              <a:rPr lang="uk-UA" sz="2400" b="1" dirty="0" err="1">
                <a:solidFill>
                  <a:srgbClr val="FFFF00"/>
                </a:solidFill>
              </a:rPr>
              <a:t>Гримм</a:t>
            </a:r>
            <a:endParaRPr lang="ru-UA" sz="2400" b="1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FD06D8-4158-4281-BA74-ED19032CCE5B}"/>
              </a:ext>
            </a:extLst>
          </p:cNvPr>
          <p:cNvSpPr txBox="1"/>
          <p:nvPr/>
        </p:nvSpPr>
        <p:spPr>
          <a:xfrm rot="21226934">
            <a:off x="3201583" y="3573016"/>
            <a:ext cx="11566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Шарль </a:t>
            </a:r>
          </a:p>
          <a:p>
            <a:r>
              <a:rPr lang="uk-UA" sz="2400" b="1" dirty="0" err="1">
                <a:solidFill>
                  <a:schemeClr val="accent3">
                    <a:lumMod val="60000"/>
                    <a:lumOff val="40000"/>
                  </a:schemeClr>
                </a:solidFill>
              </a:rPr>
              <a:t>Перро</a:t>
            </a:r>
            <a:endParaRPr lang="ru-UA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D21196-7820-4DBE-B8AE-A03FBF469937}"/>
              </a:ext>
            </a:extLst>
          </p:cNvPr>
          <p:cNvSpPr txBox="1"/>
          <p:nvPr/>
        </p:nvSpPr>
        <p:spPr>
          <a:xfrm rot="20734745">
            <a:off x="5445235" y="3157518"/>
            <a:ext cx="14173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>
                <a:solidFill>
                  <a:srgbClr val="D60093"/>
                </a:solidFill>
              </a:rPr>
              <a:t>Дж</a:t>
            </a:r>
            <a:r>
              <a:rPr lang="uk-UA" sz="2400" b="1" dirty="0">
                <a:solidFill>
                  <a:srgbClr val="D60093"/>
                </a:solidFill>
              </a:rPr>
              <a:t>. </a:t>
            </a:r>
            <a:r>
              <a:rPr lang="uk-UA" sz="2400" b="1" dirty="0" err="1">
                <a:solidFill>
                  <a:srgbClr val="D60093"/>
                </a:solidFill>
              </a:rPr>
              <a:t>Силь</a:t>
            </a:r>
            <a:endParaRPr lang="uk-UA" sz="2400" b="1" dirty="0">
              <a:solidFill>
                <a:srgbClr val="D60093"/>
              </a:solidFill>
            </a:endParaRPr>
          </a:p>
          <a:p>
            <a:r>
              <a:rPr lang="uk-UA" sz="2400" b="1" dirty="0" err="1">
                <a:solidFill>
                  <a:srgbClr val="D60093"/>
                </a:solidFill>
              </a:rPr>
              <a:t>вестер</a:t>
            </a:r>
            <a:r>
              <a:rPr lang="uk-UA" sz="2400" b="1" dirty="0">
                <a:solidFill>
                  <a:srgbClr val="D60093"/>
                </a:solidFill>
              </a:rPr>
              <a:t> </a:t>
            </a:r>
            <a:endParaRPr lang="ru-UA" sz="2400" b="1" dirty="0">
              <a:solidFill>
                <a:srgbClr val="D60093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C50432-253B-44D5-A632-DD83B8BCBAC1}"/>
              </a:ext>
            </a:extLst>
          </p:cNvPr>
          <p:cNvSpPr txBox="1"/>
          <p:nvPr/>
        </p:nvSpPr>
        <p:spPr>
          <a:xfrm rot="453994">
            <a:off x="7430123" y="3499493"/>
            <a:ext cx="11256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err="1">
                <a:solidFill>
                  <a:srgbClr val="FF0066"/>
                </a:solidFill>
              </a:rPr>
              <a:t>Сієнна</a:t>
            </a:r>
            <a:endParaRPr lang="uk-UA" sz="2400" b="1" dirty="0">
              <a:solidFill>
                <a:srgbClr val="FF0066"/>
              </a:solidFill>
            </a:endParaRPr>
          </a:p>
          <a:p>
            <a:r>
              <a:rPr lang="uk-UA" sz="2400" b="1" dirty="0">
                <a:solidFill>
                  <a:srgbClr val="FF0066"/>
                </a:solidFill>
              </a:rPr>
              <a:t> Моріс </a:t>
            </a:r>
            <a:endParaRPr lang="ru-UA" sz="2400" b="1" dirty="0">
              <a:solidFill>
                <a:srgbClr val="FF0066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454780E-EA06-400F-99BD-CC4FF850F0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354" y="5022945"/>
            <a:ext cx="1749704" cy="183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8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841D6D-50B3-44F5-A72A-F410946AC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394F0F-8EC1-48EA-8E0B-C003682EA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3328110"/>
            <a:ext cx="4767485" cy="3529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286699D-6DF9-4F7D-B910-1466766CC22C}"/>
              </a:ext>
            </a:extLst>
          </p:cNvPr>
          <p:cNvSpPr/>
          <p:nvPr/>
        </p:nvSpPr>
        <p:spPr>
          <a:xfrm>
            <a:off x="916930" y="116632"/>
            <a:ext cx="707706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err="1">
                <a:ln/>
                <a:solidFill>
                  <a:srgbClr val="FFC000"/>
                </a:solidFill>
                <a:effectLst/>
              </a:rPr>
              <a:t>Математичний</a:t>
            </a:r>
            <a:r>
              <a:rPr lang="ru-RU" sz="4800" b="1" cap="none" spc="0" dirty="0">
                <a:ln/>
                <a:solidFill>
                  <a:srgbClr val="FFC000"/>
                </a:solidFill>
                <a:effectLst/>
              </a:rPr>
              <a:t> рулет </a:t>
            </a:r>
          </a:p>
          <a:p>
            <a:pPr algn="ctr"/>
            <a:r>
              <a:rPr lang="ru-RU" sz="4800" b="1" dirty="0">
                <a:ln/>
                <a:solidFill>
                  <a:srgbClr val="FFC000"/>
                </a:solidFill>
              </a:rPr>
              <a:t>з </a:t>
            </a:r>
            <a:r>
              <a:rPr lang="ru-RU" sz="4800" b="1" dirty="0" err="1">
                <a:ln/>
                <a:solidFill>
                  <a:srgbClr val="FFC000"/>
                </a:solidFill>
              </a:rPr>
              <a:t>літературною</a:t>
            </a:r>
            <a:r>
              <a:rPr lang="ru-RU" sz="4800" b="1" dirty="0">
                <a:ln/>
                <a:solidFill>
                  <a:srgbClr val="FFC000"/>
                </a:solidFill>
              </a:rPr>
              <a:t> </a:t>
            </a:r>
            <a:r>
              <a:rPr lang="ru-RU" sz="4800" b="1" dirty="0" err="1">
                <a:ln/>
                <a:solidFill>
                  <a:srgbClr val="FFC000"/>
                </a:solidFill>
              </a:rPr>
              <a:t>начинкою</a:t>
            </a:r>
            <a:endParaRPr lang="ru-RU" sz="4800" b="1" cap="none" spc="0" dirty="0">
              <a:ln/>
              <a:solidFill>
                <a:srgbClr val="FFC000"/>
              </a:solidFill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563017-497D-4CE3-B42D-63E42CA8D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75537"/>
            <a:ext cx="3610768" cy="50550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34566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337095-AB05-4856-B37F-D342E3D04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331" y="33457"/>
            <a:ext cx="9189049" cy="685172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974D74-B8F5-40DC-AC0D-DEF420C57AB8}"/>
              </a:ext>
            </a:extLst>
          </p:cNvPr>
          <p:cNvSpPr/>
          <p:nvPr/>
        </p:nvSpPr>
        <p:spPr>
          <a:xfrm>
            <a:off x="2039270" y="0"/>
            <a:ext cx="51473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800" b="1" dirty="0">
                <a:ln/>
                <a:solidFill>
                  <a:srgbClr val="00FFFF"/>
                </a:solidFill>
              </a:rPr>
              <a:t>«</a:t>
            </a:r>
            <a:r>
              <a:rPr lang="ru-RU" sz="4800" b="1" dirty="0" err="1">
                <a:ln/>
                <a:solidFill>
                  <a:srgbClr val="00FFFF"/>
                </a:solidFill>
              </a:rPr>
              <a:t>Фруктове</a:t>
            </a:r>
            <a:r>
              <a:rPr lang="ru-RU" sz="4800" b="1" dirty="0">
                <a:ln/>
                <a:solidFill>
                  <a:srgbClr val="00FFFF"/>
                </a:solidFill>
              </a:rPr>
              <a:t> </a:t>
            </a:r>
            <a:r>
              <a:rPr lang="ru-RU" sz="4800" b="1" dirty="0" err="1">
                <a:ln/>
                <a:solidFill>
                  <a:srgbClr val="00FFFF"/>
                </a:solidFill>
              </a:rPr>
              <a:t>асорті</a:t>
            </a:r>
            <a:r>
              <a:rPr lang="ru-RU" sz="4800" b="1" dirty="0">
                <a:ln/>
                <a:solidFill>
                  <a:srgbClr val="00FFFF"/>
                </a:solidFill>
              </a:rPr>
              <a:t>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D7AF4E-B22A-4779-878C-898E395B264B}"/>
              </a:ext>
            </a:extLst>
          </p:cNvPr>
          <p:cNvSpPr txBox="1"/>
          <p:nvPr/>
        </p:nvSpPr>
        <p:spPr>
          <a:xfrm>
            <a:off x="3467143" y="1489795"/>
            <a:ext cx="1664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бухгалтери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4E2C99-3BC2-4256-8183-1E87E4D654AF}"/>
              </a:ext>
            </a:extLst>
          </p:cNvPr>
          <p:cNvSpPr txBox="1"/>
          <p:nvPr/>
        </p:nvSpPr>
        <p:spPr>
          <a:xfrm>
            <a:off x="3275856" y="3390449"/>
            <a:ext cx="1465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інженери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D69681-E736-4C04-9782-174022EDE313}"/>
              </a:ext>
            </a:extLst>
          </p:cNvPr>
          <p:cNvSpPr txBox="1"/>
          <p:nvPr/>
        </p:nvSpPr>
        <p:spPr>
          <a:xfrm>
            <a:off x="4860032" y="3043821"/>
            <a:ext cx="11409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архітек</a:t>
            </a:r>
            <a:endParaRPr lang="uk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тори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5E3E03-5D65-4132-9391-44C63B732C92}"/>
              </a:ext>
            </a:extLst>
          </p:cNvPr>
          <p:cNvSpPr txBox="1"/>
          <p:nvPr/>
        </p:nvSpPr>
        <p:spPr>
          <a:xfrm>
            <a:off x="3884264" y="4496053"/>
            <a:ext cx="10234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худож</a:t>
            </a:r>
            <a:endParaRPr lang="uk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ники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17276D-0C14-4486-8E23-8ADE38188D67}"/>
              </a:ext>
            </a:extLst>
          </p:cNvPr>
          <p:cNvSpPr txBox="1"/>
          <p:nvPr/>
        </p:nvSpPr>
        <p:spPr>
          <a:xfrm>
            <a:off x="928339" y="3228486"/>
            <a:ext cx="824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водії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D9670D-F22A-4B9D-8777-50EC8D095C74}"/>
              </a:ext>
            </a:extLst>
          </p:cNvPr>
          <p:cNvSpPr txBox="1"/>
          <p:nvPr/>
        </p:nvSpPr>
        <p:spPr>
          <a:xfrm>
            <a:off x="2342705" y="1720628"/>
            <a:ext cx="9092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астро</a:t>
            </a:r>
            <a:endParaRPr lang="uk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номи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B32968-06D3-4B46-841F-AD3423B0C786}"/>
              </a:ext>
            </a:extLst>
          </p:cNvPr>
          <p:cNvSpPr txBox="1"/>
          <p:nvPr/>
        </p:nvSpPr>
        <p:spPr>
          <a:xfrm>
            <a:off x="2699792" y="5144133"/>
            <a:ext cx="767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вчи</a:t>
            </a:r>
          </a:p>
          <a:p>
            <a:pPr algn="ctr"/>
            <a:r>
              <a:rPr lang="uk-UA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тель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15F2852-6D1A-48AC-879C-F32A9FA08D2B}"/>
              </a:ext>
            </a:extLst>
          </p:cNvPr>
          <p:cNvSpPr txBox="1"/>
          <p:nvPr/>
        </p:nvSpPr>
        <p:spPr>
          <a:xfrm>
            <a:off x="5617422" y="1805143"/>
            <a:ext cx="950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касир</a:t>
            </a:r>
            <a:endParaRPr lang="ru-UA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96C261A-F030-4A48-B100-5048BD9E7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9110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4F0D355-429B-4C9E-927D-8185FD6F7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3" y="-12576"/>
            <a:ext cx="9121588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0B60C6B-43BA-4925-A32B-D639CCC61C7F}"/>
              </a:ext>
            </a:extLst>
          </p:cNvPr>
          <p:cNvSpPr/>
          <p:nvPr/>
        </p:nvSpPr>
        <p:spPr>
          <a:xfrm rot="20166214">
            <a:off x="5075292" y="3645024"/>
            <a:ext cx="412645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err="1">
                <a:ln/>
                <a:solidFill>
                  <a:srgbClr val="006600"/>
                </a:solidFill>
                <a:effectLst/>
              </a:rPr>
              <a:t>Дякую</a:t>
            </a:r>
            <a:r>
              <a:rPr lang="ru-RU" sz="6000" b="1" cap="none" spc="0" dirty="0">
                <a:ln/>
                <a:solidFill>
                  <a:srgbClr val="006600"/>
                </a:solidFill>
                <a:effectLst/>
              </a:rPr>
              <a:t> за</a:t>
            </a:r>
          </a:p>
          <a:p>
            <a:pPr algn="ctr"/>
            <a:r>
              <a:rPr lang="ru-RU" sz="6000" b="1" cap="none" spc="0" dirty="0">
                <a:ln/>
                <a:solidFill>
                  <a:srgbClr val="006600"/>
                </a:solidFill>
                <a:effectLst/>
              </a:rPr>
              <a:t> </a:t>
            </a:r>
            <a:r>
              <a:rPr lang="ru-RU" sz="6000" b="1" cap="none" spc="0" dirty="0" err="1">
                <a:ln/>
                <a:solidFill>
                  <a:srgbClr val="006600"/>
                </a:solidFill>
                <a:effectLst/>
              </a:rPr>
              <a:t>співпрацю</a:t>
            </a:r>
            <a:r>
              <a:rPr lang="ru-RU" sz="6000" b="1" cap="none" spc="0" dirty="0">
                <a:ln/>
                <a:solidFill>
                  <a:srgbClr val="006600"/>
                </a:solidFill>
                <a:effectLst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611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359</Words>
  <Application>Microsoft Office PowerPoint</Application>
  <PresentationFormat>Экран (4:3)</PresentationFormat>
  <Paragraphs>161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Bahnschrift Light Condensed</vt:lpstr>
      <vt:lpstr>Calibri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!мехбат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АТО</dc:creator>
  <cp:lastModifiedBy>Viktoriya</cp:lastModifiedBy>
  <cp:revision>40</cp:revision>
  <dcterms:created xsi:type="dcterms:W3CDTF">2018-03-16T18:34:32Z</dcterms:created>
  <dcterms:modified xsi:type="dcterms:W3CDTF">2024-01-14T12:02:20Z</dcterms:modified>
</cp:coreProperties>
</file>