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80" r:id="rId21"/>
    <p:sldId id="276" r:id="rId22"/>
    <p:sldId id="297" r:id="rId23"/>
    <p:sldId id="277" r:id="rId24"/>
    <p:sldId id="278" r:id="rId25"/>
    <p:sldId id="279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65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63" r:id="rId75"/>
    <p:sldId id="329" r:id="rId76"/>
    <p:sldId id="330" r:id="rId77"/>
    <p:sldId id="331" r:id="rId78"/>
    <p:sldId id="366" r:id="rId79"/>
    <p:sldId id="332" r:id="rId80"/>
    <p:sldId id="333" r:id="rId81"/>
    <p:sldId id="334" r:id="rId82"/>
    <p:sldId id="335" r:id="rId83"/>
    <p:sldId id="336" r:id="rId84"/>
    <p:sldId id="364" r:id="rId85"/>
    <p:sldId id="337" r:id="rId86"/>
    <p:sldId id="338" r:id="rId87"/>
    <p:sldId id="339" r:id="rId88"/>
    <p:sldId id="340" r:id="rId89"/>
    <p:sldId id="341" r:id="rId90"/>
    <p:sldId id="342" r:id="rId91"/>
    <p:sldId id="343" r:id="rId92"/>
    <p:sldId id="344" r:id="rId93"/>
    <p:sldId id="345" r:id="rId94"/>
    <p:sldId id="346" r:id="rId95"/>
    <p:sldId id="347" r:id="rId96"/>
    <p:sldId id="348" r:id="rId97"/>
    <p:sldId id="350" r:id="rId98"/>
    <p:sldId id="349" r:id="rId99"/>
    <p:sldId id="353" r:id="rId100"/>
    <p:sldId id="352" r:id="rId101"/>
    <p:sldId id="351" r:id="rId102"/>
    <p:sldId id="354" r:id="rId103"/>
    <p:sldId id="355" r:id="rId104"/>
    <p:sldId id="356" r:id="rId105"/>
    <p:sldId id="357" r:id="rId106"/>
    <p:sldId id="358" r:id="rId107"/>
    <p:sldId id="359" r:id="rId108"/>
    <p:sldId id="360" r:id="rId109"/>
    <p:sldId id="361" r:id="rId110"/>
    <p:sldId id="362" r:id="rId1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49" y="2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notesMaster" Target="notesMasters/notesMaster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slide" Target="slides/slide109.xml"/><Relationship Id="rId115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9AD4FF-2FE9-4978-BDF0-EC619F1F5542}" type="datetimeFigureOut">
              <a:rPr lang="uk-UA" smtClean="0"/>
              <a:t>06.03.2020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A40A53-7946-4D68-9DDC-38F2524FB8D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81342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A40A53-7946-4D68-9DDC-38F2524FB8DC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76208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A40A53-7946-4D68-9DDC-38F2524FB8DC}" type="slidenum">
              <a:rPr lang="uk-UA" smtClean="0"/>
              <a:t>39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137030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06.03.2020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Relationship Id="rId9" Type="http://schemas.openxmlformats.org/officeDocument/2006/relationships/image" Target="../media/image71.jpe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шевченко\9a4adc202d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автопортрети)\60159_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295"/>
            <a:ext cx="2749821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73349" y="476672"/>
            <a:ext cx="63231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smtClean="0"/>
              <a:t>Шевченко - художник</a:t>
            </a:r>
            <a:endParaRPr lang="uk-UA" sz="4800" b="1"/>
          </a:p>
        </p:txBody>
      </p:sp>
      <p:sp>
        <p:nvSpPr>
          <p:cNvPr id="2" name="TextBox 1"/>
          <p:cNvSpPr txBox="1"/>
          <p:nvPr/>
        </p:nvSpPr>
        <p:spPr>
          <a:xfrm>
            <a:off x="1346697" y="6349970"/>
            <a:ext cx="7747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smtClean="0"/>
              <a:t>Презентацію підготовлено вчителем української мови та літератури Гнат О.П.</a:t>
            </a:r>
            <a:endParaRPr lang="uk-UA" b="1"/>
          </a:p>
        </p:txBody>
      </p:sp>
    </p:spTree>
    <p:extLst>
      <p:ext uri="{BB962C8B-B14F-4D97-AF65-F5344CB8AC3E}">
        <p14:creationId xmlns:p14="http://schemas.microsoft.com/office/powerpoint/2010/main" val="163176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шевченко\2892368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593045" cy="650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699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61594"/>
            <a:ext cx="792087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smtClean="0"/>
              <a:t>Мистецька спадщина Шевченка - це </a:t>
            </a:r>
            <a:r>
              <a:rPr lang="uk-UA" sz="4000" b="1" smtClean="0">
                <a:solidFill>
                  <a:srgbClr val="FF0000"/>
                </a:solidFill>
              </a:rPr>
              <a:t>835</a:t>
            </a:r>
            <a:r>
              <a:rPr lang="uk-UA" sz="4000" b="1" smtClean="0"/>
              <a:t> творів, </a:t>
            </a:r>
            <a:r>
              <a:rPr lang="uk-UA" sz="4000" b="1" smtClean="0">
                <a:solidFill>
                  <a:srgbClr val="FF0000"/>
                </a:solidFill>
              </a:rPr>
              <a:t>270</a:t>
            </a:r>
            <a:r>
              <a:rPr lang="uk-UA" sz="4000" b="1" smtClean="0"/>
              <a:t> втрачені. Митець працював у галузях  станкового живопису, графіки, монументального розпису та скульптури,досконало володів технікою акварелі, олії, олівця, пера.</a:t>
            </a:r>
            <a:endParaRPr lang="uk-UA" sz="4000" b="1"/>
          </a:p>
        </p:txBody>
      </p:sp>
    </p:spTree>
    <p:extLst>
      <p:ext uri="{BB962C8B-B14F-4D97-AF65-F5344CB8AC3E}">
        <p14:creationId xmlns:p14="http://schemas.microsoft.com/office/powerpoint/2010/main" val="2793313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шевченко\0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-13912"/>
            <a:ext cx="6264696" cy="688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80557" y="6270772"/>
            <a:ext cx="26548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smtClean="0"/>
              <a:t>Павло Енгельгардт</a:t>
            </a:r>
            <a:endParaRPr lang="uk-UA" sz="2400"/>
          </a:p>
        </p:txBody>
      </p:sp>
      <p:pic>
        <p:nvPicPr>
          <p:cNvPr id="5" name="Picture 2" descr="E:\шевченко\0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056" y="138488"/>
            <a:ext cx="6264696" cy="688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7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шевченко\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7579"/>
            <a:ext cx="5915196" cy="6840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860032" y="6093295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smtClean="0"/>
              <a:t>«Погруддя жінки»</a:t>
            </a:r>
            <a:endParaRPr lang="uk-UA" sz="2400"/>
          </a:p>
        </p:txBody>
      </p:sp>
    </p:spTree>
    <p:extLst>
      <p:ext uri="{BB962C8B-B14F-4D97-AF65-F5344CB8AC3E}">
        <p14:creationId xmlns:p14="http://schemas.microsoft.com/office/powerpoint/2010/main" val="107166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шевченко\DSC_59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" y="6718"/>
            <a:ext cx="9138251" cy="6851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121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шевченко\fgUa2vJ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0"/>
            <a:ext cx="76328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11760" y="6381328"/>
            <a:ext cx="5509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mtClean="0">
                <a:solidFill>
                  <a:schemeClr val="bg1"/>
                </a:solidFill>
              </a:rPr>
              <a:t>Молодий Тарас Шевченко у К.Брюлова. Худ.Г.Меліхов</a:t>
            </a:r>
            <a:endParaRPr lang="uk-UA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32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шевченко\0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617" y="116633"/>
            <a:ext cx="5036057" cy="6319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E:\шевченко\4h_3h_2s_ac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40853">
            <a:off x="5596798" y="4233498"/>
            <a:ext cx="1380405" cy="1873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39617" y="6459668"/>
            <a:ext cx="51664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smtClean="0"/>
              <a:t>Портрет В. Жуковського. Худ.К.Брюлов. 1838</a:t>
            </a:r>
            <a:endParaRPr lang="uk-UA" sz="2000"/>
          </a:p>
        </p:txBody>
      </p:sp>
    </p:spTree>
    <p:extLst>
      <p:ext uri="{BB962C8B-B14F-4D97-AF65-F5344CB8AC3E}">
        <p14:creationId xmlns:p14="http://schemas.microsoft.com/office/powerpoint/2010/main" val="2522688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шевченко\00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066" y="3413337"/>
            <a:ext cx="2894842" cy="344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E:\шевченко\2892184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0"/>
            <a:ext cx="2736304" cy="339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E:\шевченко\2892237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1598"/>
            <a:ext cx="2776299" cy="3519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E:\шевченко\2892238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93175"/>
            <a:ext cx="2789989" cy="336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E:\шевченко\1276381403_105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022" y="21599"/>
            <a:ext cx="2892610" cy="3391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E:\діти шевченко\202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413337"/>
            <a:ext cx="2736304" cy="344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E:\шевченко\2892184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0236"/>
            <a:ext cx="2736304" cy="339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3620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шевченко\2892244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0"/>
            <a:ext cx="784887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969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419872" y="260647"/>
            <a:ext cx="21239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3600">
                <a:solidFill>
                  <a:prstClr val="black"/>
                </a:solidFill>
              </a:rPr>
              <a:t>Пейзажі</a:t>
            </a:r>
          </a:p>
        </p:txBody>
      </p:sp>
      <p:pic>
        <p:nvPicPr>
          <p:cNvPr id="11266" name="Picture 2" descr="E:\пейзажі\4462974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2"/>
            <a:ext cx="8064896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677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пейзажі\shevchenko_misyachna_nch_na_kos_a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03189"/>
            <a:ext cx="8856984" cy="6357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36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пейзажі\73921338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856984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080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пейзажі\02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0694"/>
            <a:ext cx="8568952" cy="612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700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пейзажі\2892248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0953"/>
            <a:ext cx="8424936" cy="6318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051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пейзажі\289242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7"/>
            <a:ext cx="8841270" cy="635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770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пейзажі\9878193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5324"/>
            <a:ext cx="8928992" cy="6404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237613" y="6045965"/>
            <a:ext cx="14998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smtClean="0">
                <a:solidFill>
                  <a:srgbClr val="002060"/>
                </a:solidFill>
              </a:rPr>
              <a:t>У Києві.1844</a:t>
            </a:r>
            <a:endParaRPr lang="uk-UA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49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пейзажі\01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1036"/>
            <a:ext cx="7908032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71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пейзажі\2892324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6820"/>
            <a:ext cx="7991133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9029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пейзажі\taras_shevchenko_56_a_vi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1"/>
            <a:ext cx="8721477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88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пейзажі\2892327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2858"/>
            <a:ext cx="8280920" cy="6540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6640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E:\пейзажі\1354151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82" y="332656"/>
            <a:ext cx="8743828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75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пейзажі\02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34" y="332656"/>
            <a:ext cx="8243676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734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пейзажі\2892294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3023"/>
            <a:ext cx="8640960" cy="657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995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пейзажі\373145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93" y="476672"/>
            <a:ext cx="8154087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24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:\пейзажі\Shevchenko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4965"/>
            <a:ext cx="8524576" cy="622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1856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:\пейзажі\2892296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1"/>
            <a:ext cx="8561295" cy="6239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827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E:\пейзажі\00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712968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14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E:\пейзажі\289242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505169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8066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E:\пейзажі\0_5019c_155e28f_orig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640960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20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E:\пейзажі\3382550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847791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10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E:\пейзажі\2892348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646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468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E:\пейзажі\2892424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18" y="188640"/>
            <a:ext cx="875577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399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E:\пейзажі\02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44752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178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E:\пейзажі\2892396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12968" cy="6480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7986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E:\пейзажі\8657374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708198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19872" y="6525582"/>
            <a:ext cx="19025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smtClean="0"/>
              <a:t>Джангис-агач.1848</a:t>
            </a:r>
            <a:endParaRPr lang="uk-UA" sz="1600"/>
          </a:p>
        </p:txBody>
      </p:sp>
    </p:spTree>
    <p:extLst>
      <p:ext uri="{BB962C8B-B14F-4D97-AF65-F5344CB8AC3E}">
        <p14:creationId xmlns:p14="http://schemas.microsoft.com/office/powerpoint/2010/main" val="3083195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E:\пейзажі\1416745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784976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75856" y="6519446"/>
            <a:ext cx="214327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smtClean="0"/>
              <a:t>Пожежа в степу. 1848</a:t>
            </a:r>
            <a:endParaRPr lang="uk-UA" sz="1600"/>
          </a:p>
        </p:txBody>
      </p:sp>
    </p:spTree>
    <p:extLst>
      <p:ext uri="{BB962C8B-B14F-4D97-AF65-F5344CB8AC3E}">
        <p14:creationId xmlns:p14="http://schemas.microsoft.com/office/powerpoint/2010/main" val="398237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E:\пейзажі\2383788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8496944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801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E:\пейзажі\1233427965_kostel-v-kiev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9590"/>
            <a:ext cx="8748464" cy="6379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575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E:\пейзажі\4907201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550951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7727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E:\пейзажі\Shevchenko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8784976" cy="6119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561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E:\пейзажі\2892285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712968" cy="6361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76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851920" y="292154"/>
            <a:ext cx="39604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b="1">
                <a:solidFill>
                  <a:prstClr val="black"/>
                </a:solidFill>
              </a:rPr>
              <a:t>Історичні </a:t>
            </a:r>
            <a:r>
              <a:rPr lang="uk-UA" sz="2400" b="1" smtClean="0">
                <a:solidFill>
                  <a:prstClr val="black"/>
                </a:solidFill>
              </a:rPr>
              <a:t>теми</a:t>
            </a:r>
            <a:endParaRPr lang="uk-UA" sz="2400" b="1">
              <a:solidFill>
                <a:prstClr val="black"/>
              </a:solidFill>
            </a:endParaRPr>
          </a:p>
        </p:txBody>
      </p:sp>
      <p:pic>
        <p:nvPicPr>
          <p:cNvPr id="44034" name="Picture 2" descr="E:\історичні\i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6780"/>
            <a:ext cx="3010895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5" name="Picture 3" descr="E:\історичні\2892145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368" y="753819"/>
            <a:ext cx="5688632" cy="4607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6" name="Picture 4" descr="E:\історичні\2892260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32283"/>
            <a:ext cx="3694871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902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E:\історичні\taras_shevchenko_8_death_of_bogdan_khmelnitsk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6" y="291542"/>
            <a:ext cx="9061200" cy="644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20072" y="6453336"/>
            <a:ext cx="3335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mtClean="0"/>
              <a:t>Смерть Богдана Хмельницького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331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E:\історичні\2892259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8611814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624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E:\історичні\28922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352928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3350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E:\історичні\289226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496944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087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E:\історичні\2892167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06914"/>
            <a:ext cx="8640960" cy="6347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407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E:\історичні\289215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40960" cy="6443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5622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E:\історичні\2892146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35617" cy="6496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816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E:\історичні\2892145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0847"/>
            <a:ext cx="8640960" cy="656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46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E:\історичні\2892144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08" y="332656"/>
            <a:ext cx="8570131" cy="6404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06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E:\шевченко\First_Kobz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08" y="2541860"/>
            <a:ext cx="4838700" cy="412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5" name="Picture 3" descr="E:\шевченко\post-496-12904269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242" y="382588"/>
            <a:ext cx="4196420" cy="6286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1052736"/>
            <a:ext cx="28518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smtClean="0"/>
              <a:t>«Кобзар»</a:t>
            </a:r>
            <a:endParaRPr lang="uk-UA" sz="5400"/>
          </a:p>
        </p:txBody>
      </p:sp>
    </p:spTree>
    <p:extLst>
      <p:ext uri="{BB962C8B-B14F-4D97-AF65-F5344CB8AC3E}">
        <p14:creationId xmlns:p14="http://schemas.microsoft.com/office/powerpoint/2010/main" val="3559052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E:\шевченко\6823185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6630"/>
            <a:ext cx="5544616" cy="6591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201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E:\полководці\1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39" y="3311260"/>
            <a:ext cx="2194797" cy="35467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3078" name="Picture 6" descr="E:\полководці\2892274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080" y="-4168"/>
            <a:ext cx="2232248" cy="33154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3079" name="Picture 7" descr="E:\полководці\2892267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519" y="3337611"/>
            <a:ext cx="2232248" cy="35203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3080" name="Picture 8" descr="E:\полководці\2892277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767" y="3320743"/>
            <a:ext cx="2430184" cy="353725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3081" name="Picture 9" descr="E:\полководці\2892270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951" y="801"/>
            <a:ext cx="2271049" cy="33154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3083" name="Picture 11" descr="E:\полководці\2892271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" y="-4168"/>
            <a:ext cx="2194797" cy="33195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3084" name="Picture 12" descr="E:\полководці\2892272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328" y="-3368"/>
            <a:ext cx="2430623" cy="33195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3086" name="Picture 14" descr="E:\полководці\2892269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7369" y="3343742"/>
            <a:ext cx="2236631" cy="35142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4" name="TextBox 3"/>
          <p:cNvSpPr txBox="1"/>
          <p:nvPr/>
        </p:nvSpPr>
        <p:spPr>
          <a:xfrm>
            <a:off x="308972" y="801"/>
            <a:ext cx="8298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mtClean="0"/>
              <a:t>Серія</a:t>
            </a:r>
            <a:r>
              <a:rPr lang="en-US" smtClean="0"/>
              <a:t>   </a:t>
            </a:r>
            <a:r>
              <a:rPr lang="uk-UA" smtClean="0"/>
              <a:t> </a:t>
            </a:r>
            <a:r>
              <a:rPr lang="en-US" smtClean="0"/>
              <a:t> </a:t>
            </a:r>
            <a:r>
              <a:rPr lang="uk-UA" smtClean="0"/>
              <a:t>гравюрних портретів</a:t>
            </a:r>
            <a:r>
              <a:rPr lang="en-US" smtClean="0"/>
              <a:t>  </a:t>
            </a:r>
            <a:r>
              <a:rPr lang="uk-UA" smtClean="0"/>
              <a:t> </a:t>
            </a:r>
            <a:r>
              <a:rPr lang="en-US" smtClean="0"/>
              <a:t>“</a:t>
            </a:r>
            <a:r>
              <a:rPr lang="ru-RU" smtClean="0"/>
              <a:t>Полководці в</a:t>
            </a:r>
            <a:r>
              <a:rPr lang="uk-UA" smtClean="0"/>
              <a:t>і</a:t>
            </a:r>
            <a:r>
              <a:rPr lang="ru-RU" smtClean="0"/>
              <a:t>йни </a:t>
            </a:r>
            <a:r>
              <a:rPr lang="en-US" smtClean="0"/>
              <a:t> </a:t>
            </a:r>
            <a:r>
              <a:rPr lang="ru-RU" smtClean="0"/>
              <a:t>1812 року</a:t>
            </a:r>
            <a:r>
              <a:rPr lang="en-US" smtClean="0"/>
              <a:t>”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84799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E:\шевченко\4600376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0"/>
            <a:ext cx="60486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716016" y="6309320"/>
            <a:ext cx="2922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smtClean="0"/>
              <a:t>Андрій Плєм</a:t>
            </a:r>
            <a:r>
              <a:rPr lang="en-US" sz="2400" smtClean="0"/>
              <a:t>’</a:t>
            </a:r>
            <a:r>
              <a:rPr lang="uk-UA" sz="2400" smtClean="0"/>
              <a:t>янніков</a:t>
            </a:r>
            <a:endParaRPr lang="uk-UA" sz="2400"/>
          </a:p>
        </p:txBody>
      </p:sp>
    </p:spTree>
    <p:extLst>
      <p:ext uri="{BB962C8B-B14F-4D97-AF65-F5344CB8AC3E}">
        <p14:creationId xmlns:p14="http://schemas.microsoft.com/office/powerpoint/2010/main" val="336965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E:\шевченко\8124494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6632"/>
            <a:ext cx="5078474" cy="6618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236296" y="6312815"/>
            <a:ext cx="15263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smtClean="0"/>
              <a:t>Ілля Лизогуб</a:t>
            </a:r>
            <a:endParaRPr lang="uk-UA" sz="2000" b="1"/>
          </a:p>
        </p:txBody>
      </p:sp>
    </p:spTree>
    <p:extLst>
      <p:ext uri="{BB962C8B-B14F-4D97-AF65-F5344CB8AC3E}">
        <p14:creationId xmlns:p14="http://schemas.microsoft.com/office/powerpoint/2010/main" val="2395069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E:\шевченко\taras_shevchenko_17_portrait_of_anton_ivanovich_lago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2403"/>
            <a:ext cx="5308848" cy="6738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23573" y="6293913"/>
            <a:ext cx="19341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smtClean="0"/>
              <a:t>Антон Лагода</a:t>
            </a:r>
            <a:endParaRPr lang="uk-UA" sz="2400"/>
          </a:p>
        </p:txBody>
      </p:sp>
    </p:spTree>
    <p:extLst>
      <p:ext uri="{BB962C8B-B14F-4D97-AF65-F5344CB8AC3E}">
        <p14:creationId xmlns:p14="http://schemas.microsoft.com/office/powerpoint/2010/main" val="2297573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E:\шевченко\2892236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202" y="0"/>
            <a:ext cx="5627102" cy="686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868144" y="6309320"/>
            <a:ext cx="3131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smtClean="0"/>
              <a:t>Микола Соколовський</a:t>
            </a:r>
            <a:endParaRPr lang="uk-UA" sz="2400"/>
          </a:p>
        </p:txBody>
      </p:sp>
    </p:spTree>
    <p:extLst>
      <p:ext uri="{BB962C8B-B14F-4D97-AF65-F5344CB8AC3E}">
        <p14:creationId xmlns:p14="http://schemas.microsoft.com/office/powerpoint/2010/main" val="1479444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шевченко\taras_shevchenko_13_portrait_of_a_girl_with_a_d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29626"/>
            <a:ext cx="6408712" cy="6647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12940" y="6407911"/>
            <a:ext cx="23984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smtClean="0"/>
              <a:t>Дівчинка з собакою</a:t>
            </a:r>
            <a:endParaRPr lang="uk-UA" sz="2000"/>
          </a:p>
        </p:txBody>
      </p:sp>
    </p:spTree>
    <p:extLst>
      <p:ext uri="{BB962C8B-B14F-4D97-AF65-F5344CB8AC3E}">
        <p14:creationId xmlns:p14="http://schemas.microsoft.com/office/powerpoint/2010/main" val="363587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E:\шевченко\8437410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-28323"/>
            <a:ext cx="5433764" cy="6886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197452" y="6279631"/>
            <a:ext cx="16715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smtClean="0"/>
              <a:t>Микола Ісаєв</a:t>
            </a:r>
            <a:endParaRPr lang="uk-UA" sz="2000"/>
          </a:p>
        </p:txBody>
      </p:sp>
    </p:spTree>
    <p:extLst>
      <p:ext uri="{BB962C8B-B14F-4D97-AF65-F5344CB8AC3E}">
        <p14:creationId xmlns:p14="http://schemas.microsoft.com/office/powerpoint/2010/main" val="126319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E:\шевченко\1747431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7019"/>
            <a:ext cx="5184576" cy="6765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41106" y="6365359"/>
            <a:ext cx="23257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smtClean="0"/>
              <a:t>Йосип Рудзинський</a:t>
            </a:r>
            <a:endParaRPr lang="uk-UA" sz="2000" b="1"/>
          </a:p>
        </p:txBody>
      </p:sp>
    </p:spTree>
    <p:extLst>
      <p:ext uri="{BB962C8B-B14F-4D97-AF65-F5344CB8AC3E}">
        <p14:creationId xmlns:p14="http://schemas.microsoft.com/office/powerpoint/2010/main" val="201198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E:\шевченко\3369555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62917"/>
            <a:ext cx="5328592" cy="6709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305035" y="6372489"/>
            <a:ext cx="18389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smtClean="0"/>
              <a:t>Андрій Лизогуб</a:t>
            </a:r>
            <a:endParaRPr lang="uk-UA" sz="2000" b="1"/>
          </a:p>
        </p:txBody>
      </p:sp>
    </p:spTree>
    <p:extLst>
      <p:ext uri="{BB962C8B-B14F-4D97-AF65-F5344CB8AC3E}">
        <p14:creationId xmlns:p14="http://schemas.microsoft.com/office/powerpoint/2010/main" val="234733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E:\шевченко\taras_shevchenko_14_portrait_of_nicholas_oleksandrovych_lun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258" y="116632"/>
            <a:ext cx="5547371" cy="669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868144" y="6240018"/>
            <a:ext cx="16764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smtClean="0"/>
              <a:t>Микола Лунін</a:t>
            </a:r>
            <a:endParaRPr lang="uk-UA" sz="2000" b="1"/>
          </a:p>
        </p:txBody>
      </p:sp>
    </p:spTree>
    <p:extLst>
      <p:ext uri="{BB962C8B-B14F-4D97-AF65-F5344CB8AC3E}">
        <p14:creationId xmlns:p14="http://schemas.microsoft.com/office/powerpoint/2010/main" val="390777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E:\шевченко\6149808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046" y="116632"/>
            <a:ext cx="5474816" cy="666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49541" y="6457890"/>
            <a:ext cx="26223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smtClean="0">
                <a:solidFill>
                  <a:schemeClr val="bg1"/>
                </a:solidFill>
              </a:rPr>
              <a:t>Олександр Лук</a:t>
            </a:r>
            <a:r>
              <a:rPr lang="en-US" sz="2000" b="1" smtClean="0">
                <a:solidFill>
                  <a:schemeClr val="bg1"/>
                </a:solidFill>
              </a:rPr>
              <a:t>’</a:t>
            </a:r>
            <a:r>
              <a:rPr lang="uk-UA" sz="2000" b="1" smtClean="0">
                <a:solidFill>
                  <a:schemeClr val="bg1"/>
                </a:solidFill>
              </a:rPr>
              <a:t>яно</a:t>
            </a:r>
            <a:r>
              <a:rPr lang="uk-UA" smtClean="0">
                <a:solidFill>
                  <a:schemeClr val="bg1"/>
                </a:solidFill>
              </a:rPr>
              <a:t>вич</a:t>
            </a:r>
            <a:endParaRPr lang="uk-UA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35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шевченко\2892358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0561" y="116632"/>
            <a:ext cx="6089792" cy="6593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513831" y="6306852"/>
            <a:ext cx="24530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smtClean="0"/>
              <a:t>Юлія Сердобольська</a:t>
            </a:r>
            <a:endParaRPr lang="uk-UA" sz="2000" b="1"/>
          </a:p>
        </p:txBody>
      </p:sp>
      <p:pic>
        <p:nvPicPr>
          <p:cNvPr id="4" name="Picture 2" descr="E:\шевченко\2892358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961" y="269032"/>
            <a:ext cx="6089792" cy="6593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38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шевченко\4341169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104"/>
            <a:ext cx="6026709" cy="6768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75856" y="6358311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smtClean="0"/>
              <a:t>Олена Бларанберг</a:t>
            </a:r>
            <a:endParaRPr lang="uk-UA" sz="2000" b="1"/>
          </a:p>
        </p:txBody>
      </p:sp>
    </p:spTree>
    <p:extLst>
      <p:ext uri="{BB962C8B-B14F-4D97-AF65-F5344CB8AC3E}">
        <p14:creationId xmlns:p14="http://schemas.microsoft.com/office/powerpoint/2010/main" val="2563906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шевченко\taras_shevchenko_10_portrait_of_catherine_aba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6632"/>
            <a:ext cx="5989638" cy="660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597548" y="6266983"/>
            <a:ext cx="19691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smtClean="0"/>
              <a:t>Катерина Абаза</a:t>
            </a:r>
            <a:endParaRPr lang="uk-UA" sz="2000"/>
          </a:p>
        </p:txBody>
      </p:sp>
    </p:spTree>
    <p:extLst>
      <p:ext uri="{BB962C8B-B14F-4D97-AF65-F5344CB8AC3E}">
        <p14:creationId xmlns:p14="http://schemas.microsoft.com/office/powerpoint/2010/main" val="380101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E:\шевченко\289232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0"/>
            <a:ext cx="58326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35807" y="6447912"/>
            <a:ext cx="20381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smtClean="0"/>
              <a:t>Тетяна Катренич</a:t>
            </a:r>
            <a:endParaRPr lang="uk-UA" sz="2000" b="1"/>
          </a:p>
        </p:txBody>
      </p:sp>
      <p:pic>
        <p:nvPicPr>
          <p:cNvPr id="4" name="Picture 2" descr="E:\шевченко\289232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088" y="152400"/>
            <a:ext cx="58326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058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шевченко\2969306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1" y="0"/>
            <a:ext cx="59949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508104" y="6267335"/>
            <a:ext cx="19731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smtClean="0"/>
              <a:t>Марія Катренич</a:t>
            </a:r>
            <a:endParaRPr lang="uk-UA" sz="2000" b="1"/>
          </a:p>
        </p:txBody>
      </p:sp>
    </p:spTree>
    <p:extLst>
      <p:ext uri="{BB962C8B-B14F-4D97-AF65-F5344CB8AC3E}">
        <p14:creationId xmlns:p14="http://schemas.microsoft.com/office/powerpoint/2010/main" val="90847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E:\шевченко\2892308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213" y="0"/>
            <a:ext cx="5314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272975" y="6364198"/>
            <a:ext cx="187102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000" b="1">
                <a:solidFill>
                  <a:prstClr val="black"/>
                </a:solidFill>
              </a:rPr>
              <a:t>Марія Евронце</a:t>
            </a:r>
          </a:p>
        </p:txBody>
      </p:sp>
    </p:spTree>
    <p:extLst>
      <p:ext uri="{BB962C8B-B14F-4D97-AF65-F5344CB8AC3E}">
        <p14:creationId xmlns:p14="http://schemas.microsoft.com/office/powerpoint/2010/main" val="3819819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E:\шевченко\taras_shevchenko_42_portrait_maevsk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0"/>
            <a:ext cx="59046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84168" y="6421978"/>
            <a:ext cx="1285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smtClean="0"/>
              <a:t>Маєвська</a:t>
            </a:r>
            <a:endParaRPr lang="uk-UA" sz="2000" b="1"/>
          </a:p>
        </p:txBody>
      </p:sp>
    </p:spTree>
    <p:extLst>
      <p:ext uri="{BB962C8B-B14F-4D97-AF65-F5344CB8AC3E}">
        <p14:creationId xmlns:p14="http://schemas.microsoft.com/office/powerpoint/2010/main" val="1313941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E:\шевченко\2892157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6632"/>
            <a:ext cx="5904656" cy="6664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679656" y="6381328"/>
            <a:ext cx="18446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smtClean="0"/>
              <a:t>Євген Гребінка</a:t>
            </a:r>
            <a:endParaRPr lang="uk-UA" sz="2000" b="1"/>
          </a:p>
        </p:txBody>
      </p:sp>
    </p:spTree>
    <p:extLst>
      <p:ext uri="{BB962C8B-B14F-4D97-AF65-F5344CB8AC3E}">
        <p14:creationId xmlns:p14="http://schemas.microsoft.com/office/powerpoint/2010/main" val="78635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шевченко\625401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424" y="0"/>
            <a:ext cx="58848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355976" y="6381328"/>
            <a:ext cx="23573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smtClean="0">
                <a:solidFill>
                  <a:schemeClr val="bg1"/>
                </a:solidFill>
              </a:rPr>
              <a:t>Пантелеймон Куліш</a:t>
            </a:r>
            <a:endParaRPr lang="uk-UA" sz="20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41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E:\шевченко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-24873"/>
            <a:ext cx="5505946" cy="6830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13826" y="6309320"/>
            <a:ext cx="23998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mtClean="0"/>
              <a:t>Михайло Максимович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549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E:\шевченко\289224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082" y="0"/>
            <a:ext cx="56556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740352" y="6397297"/>
            <a:ext cx="12072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smtClean="0"/>
              <a:t>О.Коцебу</a:t>
            </a:r>
            <a:endParaRPr lang="uk-UA" sz="2000"/>
          </a:p>
        </p:txBody>
      </p:sp>
    </p:spTree>
    <p:extLst>
      <p:ext uri="{BB962C8B-B14F-4D97-AF65-F5344CB8AC3E}">
        <p14:creationId xmlns:p14="http://schemas.microsoft.com/office/powerpoint/2010/main" val="73953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E:\шевченко\20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-24453"/>
            <a:ext cx="5839965" cy="688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436096" y="6408978"/>
            <a:ext cx="22553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smtClean="0"/>
              <a:t>Михайло Щепкін</a:t>
            </a:r>
            <a:endParaRPr lang="uk-UA" sz="2000" b="1"/>
          </a:p>
        </p:txBody>
      </p:sp>
    </p:spTree>
    <p:extLst>
      <p:ext uri="{BB962C8B-B14F-4D97-AF65-F5344CB8AC3E}">
        <p14:creationId xmlns:p14="http://schemas.microsoft.com/office/powerpoint/2010/main" val="316860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шевченко\20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0"/>
            <a:ext cx="55340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24128" y="6459129"/>
            <a:ext cx="21788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mtClean="0"/>
              <a:t>Айра Олдрідж. 1858</a:t>
            </a:r>
            <a:endParaRPr lang="uk-UA"/>
          </a:p>
        </p:txBody>
      </p:sp>
      <p:pic>
        <p:nvPicPr>
          <p:cNvPr id="5" name="Picture 3" descr="E:\шевченко\20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848" y="27189"/>
            <a:ext cx="55340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82586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E:\шевченко\289217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680"/>
            <a:ext cx="3661098" cy="4196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827" name="Picture 3" descr="E:\шевченко\53(3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6449" y="31680"/>
            <a:ext cx="2411760" cy="315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828" name="Picture 4" descr="E:\шевченко\80139827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9831" y="2615528"/>
            <a:ext cx="3046908" cy="3720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830" name="Picture 6" descr="E:\шевченко\105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506" y="3188740"/>
            <a:ext cx="2687733" cy="3669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832" name="Picture 8" descr="E:\шевченко\2892186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4" y="4032962"/>
            <a:ext cx="3434647" cy="2819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11255" y="1025435"/>
            <a:ext cx="26949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smtClean="0">
                <a:solidFill>
                  <a:srgbClr val="FF0000"/>
                </a:solidFill>
              </a:rPr>
              <a:t>Жіночі образи</a:t>
            </a:r>
            <a:endParaRPr lang="uk-UA" sz="3200" b="1">
              <a:solidFill>
                <a:srgbClr val="FF0000"/>
              </a:solidFill>
            </a:endParaRPr>
          </a:p>
        </p:txBody>
      </p:sp>
      <p:pic>
        <p:nvPicPr>
          <p:cNvPr id="8" name="Picture 2" descr="E:\шевченко\289217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4" y="0"/>
            <a:ext cx="3661098" cy="4196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E:\шевченко\53(3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479" y="197144"/>
            <a:ext cx="2411760" cy="315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41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E:\шевченко\taras_shevchenko_46_portrait_of_nicholas_hryhorovych_repn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905" y="0"/>
            <a:ext cx="5472608" cy="6857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353657" y="6406520"/>
            <a:ext cx="3857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smtClean="0">
                <a:solidFill>
                  <a:schemeClr val="bg1"/>
                </a:solidFill>
              </a:rPr>
              <a:t>Князь Микола Григорович Рєпнін</a:t>
            </a:r>
            <a:endParaRPr lang="uk-UA" sz="20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E:\шевченко\54(4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586"/>
            <a:ext cx="6120680" cy="6814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04048" y="6309320"/>
            <a:ext cx="24665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smtClean="0">
                <a:solidFill>
                  <a:schemeClr val="bg1"/>
                </a:solidFill>
              </a:rPr>
              <a:t>Варвара Рєпніна</a:t>
            </a:r>
            <a:endParaRPr lang="uk-UA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26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E:\шевченко\2892255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856" y="0"/>
            <a:ext cx="4637861" cy="6839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899" name="Picture 3" descr="E:\шевченко\2892253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649" y="0"/>
            <a:ext cx="4617351" cy="6847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-20856" y="6146600"/>
            <a:ext cx="14750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mtClean="0"/>
              <a:t>Платон </a:t>
            </a:r>
            <a:endParaRPr lang="en-US" smtClean="0"/>
          </a:p>
          <a:p>
            <a:pPr algn="ctr"/>
            <a:r>
              <a:rPr lang="uk-UA" smtClean="0"/>
              <a:t>Закревський</a:t>
            </a:r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7775010" y="6021287"/>
            <a:ext cx="13509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mtClean="0"/>
              <a:t>Ганна </a:t>
            </a:r>
            <a:endParaRPr lang="en-US" smtClean="0"/>
          </a:p>
          <a:p>
            <a:pPr algn="ctr"/>
            <a:r>
              <a:rPr lang="uk-UA" smtClean="0"/>
              <a:t>Закревська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2252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E:\шевченко\289236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69851"/>
            <a:ext cx="6120680" cy="6788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69306" y="5949280"/>
            <a:ext cx="15251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000" b="1" smtClean="0"/>
              <a:t>Княгиня</a:t>
            </a:r>
            <a:endParaRPr lang="en-US" sz="2000" b="1" smtClean="0"/>
          </a:p>
          <a:p>
            <a:pPr algn="ctr"/>
            <a:r>
              <a:rPr lang="uk-UA" sz="2000" b="1" smtClean="0"/>
              <a:t> Кейкуатова</a:t>
            </a:r>
            <a:endParaRPr lang="uk-UA" sz="2000" b="1"/>
          </a:p>
        </p:txBody>
      </p:sp>
    </p:spTree>
    <p:extLst>
      <p:ext uri="{BB962C8B-B14F-4D97-AF65-F5344CB8AC3E}">
        <p14:creationId xmlns:p14="http://schemas.microsoft.com/office/powerpoint/2010/main" val="1513444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шевченко\1276381329_10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94" y="24029"/>
            <a:ext cx="5832648" cy="6833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354599" y="5805264"/>
            <a:ext cx="17894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smtClean="0"/>
              <a:t>Агафья Ускова</a:t>
            </a:r>
            <a:endParaRPr lang="uk-UA" sz="2000" b="1"/>
          </a:p>
        </p:txBody>
      </p:sp>
    </p:spTree>
    <p:extLst>
      <p:ext uri="{BB962C8B-B14F-4D97-AF65-F5344CB8AC3E}">
        <p14:creationId xmlns:p14="http://schemas.microsoft.com/office/powerpoint/2010/main" val="350487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E:\шевченко\20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0"/>
            <a:ext cx="57606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868144" y="6457890"/>
            <a:ext cx="25172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smtClean="0"/>
              <a:t>Ликера Полусмакова</a:t>
            </a:r>
            <a:endParaRPr lang="uk-UA" sz="2000" b="1"/>
          </a:p>
        </p:txBody>
      </p:sp>
    </p:spTree>
    <p:extLst>
      <p:ext uri="{BB962C8B-B14F-4D97-AF65-F5344CB8AC3E}">
        <p14:creationId xmlns:p14="http://schemas.microsoft.com/office/powerpoint/2010/main" val="1599976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діти шевченко\0_663bb_4895edd9_XL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1852"/>
            <a:ext cx="4680520" cy="6689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діти шевченко\ec3acd901a6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886" y="1052736"/>
            <a:ext cx="4202186" cy="5588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652120" y="207995"/>
            <a:ext cx="26677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smtClean="0">
                <a:solidFill>
                  <a:srgbClr val="7030A0"/>
                </a:solidFill>
              </a:rPr>
              <a:t>Дитячі образи</a:t>
            </a:r>
            <a:endParaRPr lang="uk-UA" sz="3200" b="1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26573" y="6386235"/>
            <a:ext cx="27604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" smtClean="0"/>
              <a:t>Казахський хлопчик грається з кішкою</a:t>
            </a:r>
            <a:endParaRPr lang="uk-UA" sz="1200"/>
          </a:p>
        </p:txBody>
      </p:sp>
    </p:spTree>
    <p:extLst>
      <p:ext uri="{BB962C8B-B14F-4D97-AF65-F5344CB8AC3E}">
        <p14:creationId xmlns:p14="http://schemas.microsoft.com/office/powerpoint/2010/main" val="429050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діти шевченко\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53" y="0"/>
            <a:ext cx="80249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5596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діти шевченко\00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4727384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діти шевченко\34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384" y="116632"/>
            <a:ext cx="4348681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463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діти шевченко\03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0"/>
            <a:ext cx="68568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3279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діти шевченко\20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1" y="72160"/>
            <a:ext cx="4556227" cy="6657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E:\діти шевченко\2892299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6632"/>
            <a:ext cx="4392488" cy="6613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959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 descr="E:\діти шевченко\taras_shevchenko_24_boy_with_dog_in_fore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30572"/>
            <a:ext cx="4464496" cy="6538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E:\діти шевченко\3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96222"/>
            <a:ext cx="4464495" cy="657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07704" y="6309319"/>
            <a:ext cx="16544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smtClean="0"/>
              <a:t>Хлопчик з собакою</a:t>
            </a:r>
            <a:endParaRPr lang="uk-UA" sz="1400"/>
          </a:p>
        </p:txBody>
      </p:sp>
    </p:spTree>
    <p:extLst>
      <p:ext uri="{BB962C8B-B14F-4D97-AF65-F5344CB8AC3E}">
        <p14:creationId xmlns:p14="http://schemas.microsoft.com/office/powerpoint/2010/main" val="3165961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діти шевченко\4245165_db85a2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744" y="186482"/>
            <a:ext cx="5244124" cy="667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116604" y="6381328"/>
            <a:ext cx="20894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smtClean="0"/>
              <a:t>Портрет казашки</a:t>
            </a:r>
            <a:endParaRPr lang="uk-UA" sz="2000"/>
          </a:p>
        </p:txBody>
      </p:sp>
    </p:spTree>
    <p:extLst>
      <p:ext uri="{BB962C8B-B14F-4D97-AF65-F5344CB8AC3E}">
        <p14:creationId xmlns:p14="http://schemas.microsoft.com/office/powerpoint/2010/main" val="286061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діти шевченко\3957904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0"/>
            <a:ext cx="6480720" cy="6798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300192" y="6253281"/>
            <a:ext cx="13676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smtClean="0">
                <a:solidFill>
                  <a:schemeClr val="bg1"/>
                </a:solidFill>
              </a:rPr>
              <a:t>«На пасіці»</a:t>
            </a:r>
            <a:endParaRPr lang="uk-UA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896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шевченко\1110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3022" y="0"/>
            <a:ext cx="52565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3707904" y="4797152"/>
            <a:ext cx="2340000" cy="0"/>
          </a:xfrm>
          <a:prstGeom prst="line">
            <a:avLst/>
          </a:prstGeom>
          <a:ln>
            <a:solidFill>
              <a:srgbClr val="C0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593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автопортрети)\00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0"/>
            <a:ext cx="59046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661926" y="6450028"/>
            <a:ext cx="723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mtClean="0"/>
              <a:t>1843</a:t>
            </a:r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3367761" y="258467"/>
            <a:ext cx="25524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smtClean="0">
                <a:solidFill>
                  <a:srgbClr val="0070C0"/>
                </a:solidFill>
              </a:rPr>
              <a:t>Автопортрети</a:t>
            </a:r>
            <a:endParaRPr lang="uk-UA" sz="3200" b="1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73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автопортрети)\06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6632"/>
            <a:ext cx="5741924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799772" y="6371975"/>
            <a:ext cx="721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mtClean="0"/>
              <a:t>1860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68985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автопортрети)\67c14dc5560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"/>
            <a:ext cx="58326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656844" y="6428159"/>
            <a:ext cx="723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mtClean="0"/>
              <a:t>1840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6101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автопортрети)\1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0"/>
            <a:ext cx="61206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994531" y="6387712"/>
            <a:ext cx="723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mtClean="0"/>
              <a:t>1845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1190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автопортрети)\d6eb04f5c2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98"/>
            <a:ext cx="6408712" cy="6845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948264" y="6525344"/>
            <a:ext cx="708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mtClean="0"/>
              <a:t>1847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1199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автопортрети)\Avtoportret_Shevchenka_1849-18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0"/>
            <a:ext cx="59046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445902" y="6480394"/>
            <a:ext cx="723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mtClean="0"/>
              <a:t>1849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04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автопортрети)\0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-14088"/>
            <a:ext cx="61926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164288" y="6525344"/>
            <a:ext cx="723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mtClean="0"/>
              <a:t>1849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680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автопортрети)\0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8877"/>
            <a:ext cx="5616624" cy="686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730648" y="6491026"/>
            <a:ext cx="721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mtClean="0"/>
              <a:t>1853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36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автопортрети)\0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6632"/>
            <a:ext cx="6120680" cy="6634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011282" y="6381328"/>
            <a:ext cx="711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mtClean="0"/>
              <a:t>1857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1426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автопортрети)\0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422" y="124782"/>
            <a:ext cx="5627881" cy="6733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516216" y="6470689"/>
            <a:ext cx="721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mtClean="0"/>
              <a:t>1858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42939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E:\автопортрети)\200px-Shevchenko_avtoportret_18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33"/>
            <a:ext cx="5832648" cy="6854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090688" y="6488668"/>
            <a:ext cx="721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mtClean="0"/>
              <a:t>1860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108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автопортрети)\Shevchenko_avtoportret_1860_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190"/>
            <a:ext cx="6264696" cy="6809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162696" y="6453336"/>
            <a:ext cx="721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mtClean="0"/>
              <a:t>1860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7455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автопортрети)\f9975a5dcad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0"/>
            <a:ext cx="5687466" cy="6836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660232" y="6467002"/>
            <a:ext cx="721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mtClean="0"/>
              <a:t>1860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7457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автопортрети)\4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0"/>
            <a:ext cx="55465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699118" y="6453336"/>
            <a:ext cx="721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mtClean="0"/>
              <a:t>1860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7900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автопортрети)\images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328" y="1"/>
            <a:ext cx="5908600" cy="6859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060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:\шевченко\atl-11_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09" y="-9381"/>
            <a:ext cx="9156509" cy="6867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241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564</TotalTime>
  <Words>199</Words>
  <Application>Microsoft Office PowerPoint</Application>
  <PresentationFormat>Экран (4:3)</PresentationFormat>
  <Paragraphs>71</Paragraphs>
  <Slides>110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110</vt:i4>
      </vt:variant>
    </vt:vector>
  </HeadingPairs>
  <TitlesOfParts>
    <vt:vector size="111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Оленка</dc:creator>
  <cp:lastModifiedBy>Гортензия</cp:lastModifiedBy>
  <cp:revision>103</cp:revision>
  <dcterms:created xsi:type="dcterms:W3CDTF">2012-02-25T15:51:19Z</dcterms:created>
  <dcterms:modified xsi:type="dcterms:W3CDTF">2020-03-06T18:36:45Z</dcterms:modified>
</cp:coreProperties>
</file>