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8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35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7A8F8-3381-4B0E-85B5-84253AB7961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2AB84-97CC-4506-8911-E5D11997CE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040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61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121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357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357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357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2AB84-97CC-4506-8911-E5D11997CE2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357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79512" y="260648"/>
            <a:ext cx="8352928" cy="6120680"/>
          </a:xfrm>
          <a:prstGeom prst="ellipse">
            <a:avLst/>
          </a:prstGeom>
          <a:solidFill>
            <a:srgbClr val="FFFF00"/>
          </a:solidFill>
          <a:ln w="57150"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Математична</a:t>
            </a:r>
          </a:p>
          <a:p>
            <a:pPr algn="ctr"/>
            <a:r>
              <a:rPr lang="uk-UA" sz="4400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44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гра-конкурс</a:t>
            </a:r>
          </a:p>
          <a:p>
            <a:pPr algn="ctr"/>
            <a:r>
              <a:rPr lang="uk-UA" sz="9600" b="1" i="1" dirty="0">
                <a:solidFill>
                  <a:srgbClr val="00B050"/>
                </a:solidFill>
              </a:rPr>
              <a:t>ХТО </a:t>
            </a:r>
            <a:r>
              <a:rPr lang="uk-UA" sz="8800" b="1" i="1" dirty="0" smtClean="0">
                <a:solidFill>
                  <a:srgbClr val="00B050"/>
                </a:solidFill>
              </a:rPr>
              <a:t>ПОПЕРЕДУ?</a:t>
            </a:r>
            <a:endParaRPr lang="uk-UA" sz="88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7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483768" y="404664"/>
            <a:ext cx="4824536" cy="5760640"/>
          </a:xfrm>
          <a:prstGeom prst="roundRect">
            <a:avLst/>
          </a:prstGeom>
          <a:solidFill>
            <a:srgbClr val="92D050"/>
          </a:solidFill>
          <a:ln w="76200">
            <a:solidFill>
              <a:srgbClr val="FFFF00"/>
            </a:solidFill>
          </a:ln>
          <a:effectLst>
            <a:innerShdw blurRad="114300">
              <a:prstClr val="black"/>
            </a:innerShdw>
          </a:effectLst>
          <a:scene3d>
            <a:camera prst="perspectiveRelaxedModerately"/>
            <a:lightRig rig="soft" dir="t">
              <a:rot lat="0" lon="0" rev="0"/>
            </a:lightRig>
          </a:scene3d>
          <a:sp3d contourW="44450" prstMaterial="matte">
            <a:bevelT w="63500" h="63500" prst="relaxedInset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i="1" dirty="0" smtClean="0">
                <a:solidFill>
                  <a:srgbClr val="00B050"/>
                </a:solidFill>
              </a:rPr>
              <a:t>Логічні вправи</a:t>
            </a:r>
            <a:endParaRPr lang="ru-RU" sz="54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93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560840" cy="4608512"/>
          </a:xfrm>
        </p:spPr>
        <p:txBody>
          <a:bodyPr>
            <a:normAutofit fontScale="92500"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 smtClean="0">
              <a:solidFill>
                <a:schemeClr val="tx1"/>
              </a:solidFill>
            </a:endParaRPr>
          </a:p>
          <a:p>
            <a:pPr lvl="1" algn="l"/>
            <a:r>
              <a:rPr lang="uk-UA" sz="5400" b="1" dirty="0" smtClean="0">
                <a:solidFill>
                  <a:schemeClr val="tx1"/>
                </a:solidFill>
              </a:rPr>
              <a:t>1)Розділіть 5 яблук між п’ятьма особами так, щоб кожний одержав по яблуку і одне яблуко залишилось в кошику?</a:t>
            </a:r>
            <a:endParaRPr lang="ru-RU" sz="5400" b="1" dirty="0" smtClean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59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560840" cy="4608512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Відповідь</a:t>
            </a:r>
            <a:endParaRPr lang="ru-RU" sz="2800" dirty="0">
              <a:solidFill>
                <a:schemeClr val="tx1"/>
              </a:solidFill>
            </a:endParaRPr>
          </a:p>
          <a:p>
            <a:pPr lvl="0" algn="l"/>
            <a:r>
              <a:rPr lang="uk-UA" sz="5400" b="1" dirty="0" smtClean="0">
                <a:solidFill>
                  <a:schemeClr val="tx1"/>
                </a:solidFill>
              </a:rPr>
              <a:t>1) Одна </a:t>
            </a:r>
            <a:r>
              <a:rPr lang="uk-UA" sz="5400" b="1" dirty="0">
                <a:solidFill>
                  <a:schemeClr val="tx1"/>
                </a:solidFill>
              </a:rPr>
              <a:t>людина бере яблуко  разом з кошиком.</a:t>
            </a:r>
            <a:endParaRPr lang="ru-RU" sz="5400" b="1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4077072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3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136904" cy="6048672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uk-UA" sz="9600" i="1" dirty="0" smtClean="0">
                <a:solidFill>
                  <a:schemeClr val="tx1"/>
                </a:solidFill>
              </a:rPr>
              <a:t>Запитання</a:t>
            </a:r>
            <a:endParaRPr lang="ru-RU" sz="9600" dirty="0">
              <a:solidFill>
                <a:schemeClr val="tx1"/>
              </a:solidFill>
            </a:endParaRPr>
          </a:p>
          <a:p>
            <a:pPr lvl="1" algn="l"/>
            <a:r>
              <a:rPr lang="uk-UA" sz="16000" dirty="0" smtClean="0">
                <a:solidFill>
                  <a:schemeClr val="tx1"/>
                </a:solidFill>
              </a:rPr>
              <a:t>2</a:t>
            </a:r>
            <a:r>
              <a:rPr lang="uk-UA" sz="14400" b="1" dirty="0" smtClean="0">
                <a:solidFill>
                  <a:schemeClr val="tx1"/>
                </a:solidFill>
              </a:rPr>
              <a:t>)</a:t>
            </a:r>
            <a:r>
              <a:rPr lang="uk-UA" sz="14400" b="1" dirty="0">
                <a:solidFill>
                  <a:schemeClr val="tx1"/>
                </a:solidFill>
              </a:rPr>
              <a:t> Селянину необхідно перевезти через річку вовка, козу  і капусту? Але човен такий, що в ньому може розміститься селянин, а з ним або тільки вовк, або тільки коза, або тільки капуста. Але якщо залишити вовка з козою, то вовк з’їсть козу, а якщо залишити козу з капустою, то коза з’їсть капусту. Як перевезти вантаж селянину? </a:t>
            </a:r>
            <a:endParaRPr lang="ru-RU" sz="14400" b="1" dirty="0">
              <a:solidFill>
                <a:schemeClr val="tx1"/>
              </a:solidFill>
            </a:endParaRPr>
          </a:p>
          <a:p>
            <a:pPr lvl="1" algn="l"/>
            <a:r>
              <a:rPr lang="uk-UA" sz="14400" dirty="0">
                <a:solidFill>
                  <a:schemeClr val="tx1"/>
                </a:solidFill>
              </a:rPr>
              <a:t> </a:t>
            </a:r>
            <a:endParaRPr lang="ru-RU" sz="14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67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992888" cy="5760640"/>
          </a:xfrm>
        </p:spPr>
        <p:txBody>
          <a:bodyPr>
            <a:normAutofit fontScale="47500" lnSpcReduction="20000"/>
          </a:bodyPr>
          <a:lstStyle/>
          <a:p>
            <a:pPr fontAlgn="base"/>
            <a:r>
              <a:rPr lang="uk-UA" sz="5100" i="1" dirty="0" smtClean="0">
                <a:solidFill>
                  <a:schemeClr val="tx1"/>
                </a:solidFill>
              </a:rPr>
              <a:t>Відповідь</a:t>
            </a:r>
            <a:endParaRPr lang="ru-RU" sz="5100" dirty="0">
              <a:solidFill>
                <a:schemeClr val="tx1"/>
              </a:solidFill>
            </a:endParaRPr>
          </a:p>
          <a:p>
            <a:pPr lvl="1" algn="l"/>
            <a:r>
              <a:rPr lang="uk-UA" sz="7300" dirty="0" smtClean="0">
                <a:solidFill>
                  <a:schemeClr val="tx1"/>
                </a:solidFill>
              </a:rPr>
              <a:t>2)</a:t>
            </a:r>
            <a:r>
              <a:rPr lang="uk-UA" sz="7300" dirty="0">
                <a:solidFill>
                  <a:schemeClr val="tx1"/>
                </a:solidFill>
              </a:rPr>
              <a:t> </a:t>
            </a:r>
            <a:r>
              <a:rPr lang="uk-UA" sz="7300" b="1" dirty="0">
                <a:solidFill>
                  <a:schemeClr val="tx1"/>
                </a:solidFill>
              </a:rPr>
              <a:t> </a:t>
            </a:r>
            <a:r>
              <a:rPr lang="uk-UA" sz="8000" b="1" dirty="0">
                <a:solidFill>
                  <a:schemeClr val="tx1"/>
                </a:solidFill>
              </a:rPr>
              <a:t>Ясно, що необхідно почати з кози. Селянин перевізши козу, вертається і бере вовка, якого перевозить на другий берег, де його залишає, але забирає і везе на перший берег козу. Тут він залишає козу і перевозить до вовка капусту. Потім повертається і перевозить козу і переправа завершується вдало.</a:t>
            </a:r>
            <a:endParaRPr lang="ru-RU" sz="8000" b="1" dirty="0">
              <a:solidFill>
                <a:schemeClr val="tx1"/>
              </a:solidFill>
            </a:endParaRPr>
          </a:p>
          <a:p>
            <a:pPr lvl="1" algn="l"/>
            <a:endParaRPr lang="ru-RU" sz="7300" b="1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434" y="5085184"/>
            <a:ext cx="1874566" cy="177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2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560840" cy="4608512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>
                <a:solidFill>
                  <a:schemeClr val="tx1"/>
                </a:solidFill>
              </a:rPr>
              <a:t>3</a:t>
            </a:r>
            <a:r>
              <a:rPr lang="uk-UA" sz="5400" dirty="0" smtClean="0">
                <a:solidFill>
                  <a:schemeClr val="tx1"/>
                </a:solidFill>
              </a:rPr>
              <a:t>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3" name="Рисунок 2" descr="C:\Users\Asus\Desktop\изображение_viber_2022-01-22_19-03-57-98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1124744"/>
            <a:ext cx="6192688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236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280920" cy="6120680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uk-UA" sz="11200" i="1" dirty="0" smtClean="0">
                <a:solidFill>
                  <a:schemeClr val="tx1"/>
                </a:solidFill>
              </a:rPr>
              <a:t>Відповідь</a:t>
            </a:r>
            <a:endParaRPr lang="ru-RU" sz="11200" dirty="0">
              <a:solidFill>
                <a:schemeClr val="tx1"/>
              </a:solidFill>
            </a:endParaRPr>
          </a:p>
          <a:p>
            <a:pPr lvl="1" algn="l"/>
            <a:r>
              <a:rPr lang="uk-UA" sz="16000" dirty="0">
                <a:solidFill>
                  <a:schemeClr val="tx1"/>
                </a:solidFill>
              </a:rPr>
              <a:t>3</a:t>
            </a:r>
            <a:r>
              <a:rPr lang="uk-UA" sz="16000" dirty="0" smtClean="0">
                <a:solidFill>
                  <a:schemeClr val="tx1"/>
                </a:solidFill>
              </a:rPr>
              <a:t>) </a:t>
            </a:r>
            <a:r>
              <a:rPr lang="uk-UA" sz="5400" b="1" dirty="0">
                <a:solidFill>
                  <a:schemeClr val="tx1"/>
                </a:solidFill>
              </a:rPr>
              <a:t> </a:t>
            </a:r>
            <a:r>
              <a:rPr lang="uk-UA" sz="17600" b="1" dirty="0">
                <a:solidFill>
                  <a:schemeClr val="tx1"/>
                </a:solidFill>
              </a:rPr>
              <a:t>Із лівого рисунка робимо висновок, що 2 – корінь рівняння (2х – 3) + (5 – х) + (х + 4) + (6 – х) = 14. Відповідно, по аналогії, шукане число – корінь рівняння  (2х – 1) + </a:t>
            </a:r>
            <a:r>
              <a:rPr lang="uk-UA" sz="17600" b="1" dirty="0" smtClean="0">
                <a:solidFill>
                  <a:schemeClr val="tx1"/>
                </a:solidFill>
              </a:rPr>
              <a:t>       (</a:t>
            </a:r>
            <a:r>
              <a:rPr lang="uk-UA" sz="17600" b="1" dirty="0">
                <a:solidFill>
                  <a:schemeClr val="tx1"/>
                </a:solidFill>
              </a:rPr>
              <a:t>х +5 ) + (х + 2) + (х – 5) = 16, звідки 5х + 1 =16, х = 3. </a:t>
            </a:r>
            <a:endParaRPr lang="uk-UA" sz="17600" b="1" dirty="0" smtClean="0">
              <a:solidFill>
                <a:schemeClr val="tx1"/>
              </a:solidFill>
            </a:endParaRPr>
          </a:p>
          <a:p>
            <a:pPr lvl="1" algn="l"/>
            <a:r>
              <a:rPr lang="uk-UA" sz="17600" b="1" dirty="0" smtClean="0">
                <a:solidFill>
                  <a:srgbClr val="FF0000"/>
                </a:solidFill>
              </a:rPr>
              <a:t>Відповідь</a:t>
            </a:r>
            <a:r>
              <a:rPr lang="uk-UA" sz="17600" b="1" dirty="0">
                <a:solidFill>
                  <a:srgbClr val="FF0000"/>
                </a:solidFill>
              </a:rPr>
              <a:t>. 3.</a:t>
            </a:r>
            <a:endParaRPr lang="ru-RU" sz="17600" b="1" dirty="0">
              <a:solidFill>
                <a:srgbClr val="FF0000"/>
              </a:solidFill>
            </a:endParaRPr>
          </a:p>
          <a:p>
            <a:pPr lvl="1" algn="l"/>
            <a:endParaRPr lang="ru-RU" sz="17600" dirty="0">
              <a:solidFill>
                <a:schemeClr val="tx1"/>
              </a:solidFill>
            </a:endParaRPr>
          </a:p>
          <a:p>
            <a:pPr lvl="0" algn="l"/>
            <a:endParaRPr lang="ru-RU" sz="135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248" y="4787022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9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560840" cy="4608512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 smtClean="0">
                <a:solidFill>
                  <a:schemeClr val="tx1"/>
                </a:solidFill>
              </a:rPr>
              <a:t>4)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 descr="C:\Users\Asus\Desktop\изображение_viber_2022-01-22_19-04-24-10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52736"/>
            <a:ext cx="7128792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626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52" name="Rectangle 4"/>
              <p:cNvSpPr>
                <a:spLocks noGrp="1" noChangeArrowheads="1"/>
              </p:cNvSpPr>
              <p:nvPr>
                <p:ph type="subTitle" idx="1"/>
              </p:nvPr>
            </p:nvSpPr>
            <p:spPr>
              <a:xfrm>
                <a:off x="611560" y="476672"/>
                <a:ext cx="7920880" cy="5256584"/>
              </a:xfrm>
            </p:spPr>
            <p:txBody>
              <a:bodyPr>
                <a:normAutofit lnSpcReduction="10000"/>
              </a:bodyPr>
              <a:lstStyle/>
              <a:p>
                <a:pPr fontAlgn="base"/>
                <a:r>
                  <a:rPr lang="uk-UA" i="1" dirty="0" smtClean="0">
                    <a:solidFill>
                      <a:schemeClr val="tx1"/>
                    </a:solidFill>
                  </a:rPr>
                  <a:t>Відповідь</a:t>
                </a:r>
                <a:endParaRPr lang="ru-RU" sz="2800" dirty="0">
                  <a:solidFill>
                    <a:schemeClr val="tx1"/>
                  </a:solidFill>
                </a:endParaRPr>
              </a:p>
              <a:p>
                <a:pPr lvl="0" algn="l"/>
                <a:r>
                  <a:rPr lang="uk-UA" sz="5400" dirty="0" smtClean="0">
                    <a:solidFill>
                      <a:schemeClr val="tx1"/>
                    </a:solidFill>
                  </a:rPr>
                  <a:t>4) </a:t>
                </a:r>
                <a:r>
                  <a:rPr lang="uk-UA" sz="4000" b="1" dirty="0" smtClean="0">
                    <a:solidFill>
                      <a:schemeClr val="tx1"/>
                    </a:solidFill>
                  </a:rPr>
                  <a:t>Справа – стандартний вигляд числа, записаного зліва. Відповідно, даний многочлен записуємо в стандартному вигляді. </a:t>
                </a:r>
                <a:endParaRPr lang="ru-RU" sz="4000" b="1" dirty="0">
                  <a:solidFill>
                    <a:schemeClr val="tx1"/>
                  </a:solidFill>
                </a:endParaRPr>
              </a:p>
              <a:p>
                <a:pPr algn="l"/>
                <a:r>
                  <a:rPr lang="uk-UA" sz="4000" b="1" dirty="0" smtClean="0">
                    <a:solidFill>
                      <a:srgbClr val="FF0000"/>
                    </a:solidFill>
                  </a:rPr>
                  <a:t>Відповідь.</a:t>
                </a:r>
                <a14:m>
                  <m:oMath xmlns:m="http://schemas.openxmlformats.org/officeDocument/2006/math"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  </m:t>
                    </m:r>
                    <m:sSup>
                      <m:sSupPr>
                        <m:ctrlPr>
                          <a:rPr lang="ru-RU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а</m:t>
                        </m:r>
                      </m:e>
                      <m:sup>
                        <m:r>
                          <a:rPr lang="uk-UA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ru-RU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а</m:t>
                        </m:r>
                      </m:e>
                      <m:sup>
                        <m:r>
                          <a:rPr lang="uk-UA" sz="4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𝟑</m:t>
                    </m:r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а−</m:t>
                    </m:r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𝟑</m:t>
                    </m:r>
                    <m:r>
                      <a:rPr lang="uk-UA" sz="40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ru-RU" sz="4000" b="1" dirty="0">
                  <a:solidFill>
                    <a:schemeClr val="tx1"/>
                  </a:solidFill>
                </a:endParaRPr>
              </a:p>
              <a:p>
                <a:pPr lvl="1" algn="l"/>
                <a:r>
                  <a:rPr lang="uk-UA" sz="4000" dirty="0">
                    <a:solidFill>
                      <a:schemeClr val="tx1"/>
                    </a:solidFill>
                  </a:rPr>
                  <a:t> </a:t>
                </a:r>
                <a:endParaRPr lang="ru-RU" sz="4000" dirty="0">
                  <a:solidFill>
                    <a:schemeClr val="tx1"/>
                  </a:solidFill>
                </a:endParaRPr>
              </a:p>
              <a:p>
                <a:pPr lvl="0" algn="l"/>
                <a:endParaRPr lang="ru-RU" sz="5400" dirty="0">
                  <a:solidFill>
                    <a:schemeClr val="tx1"/>
                  </a:solidFill>
                </a:endParaRPr>
              </a:p>
              <a:p>
                <a:pPr algn="l"/>
                <a:endParaRPr lang="uk-UA" sz="5400" b="1" i="1" dirty="0" smtClean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052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11560" y="476672"/>
                <a:ext cx="7920880" cy="5256584"/>
              </a:xfrm>
              <a:blipFill rotWithShape="1">
                <a:blip r:embed="rId2"/>
                <a:stretch>
                  <a:fillRect l="-4077" t="-24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48" y="4509120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4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7560840" cy="4608512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>
                <a:solidFill>
                  <a:schemeClr val="tx1"/>
                </a:solidFill>
              </a:rPr>
              <a:t>5</a:t>
            </a:r>
            <a:r>
              <a:rPr lang="uk-UA" sz="5400" dirty="0" smtClean="0">
                <a:solidFill>
                  <a:schemeClr val="tx1"/>
                </a:solidFill>
              </a:rPr>
              <a:t>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 descr="C:\Users\Asus\Desktop\изображение_viber_2022-01-22_19-04-52-15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280" y="1340768"/>
            <a:ext cx="6457136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874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52" name="Rectangle 4"/>
              <p:cNvSpPr>
                <a:spLocks noGrp="1" noChangeArrowheads="1"/>
              </p:cNvSpPr>
              <p:nvPr>
                <p:ph type="subTitle" idx="1"/>
              </p:nvPr>
            </p:nvSpPr>
            <p:spPr>
              <a:xfrm>
                <a:off x="611560" y="476672"/>
                <a:ext cx="8064896" cy="5760640"/>
              </a:xfrm>
            </p:spPr>
            <p:txBody>
              <a:bodyPr>
                <a:normAutofit fontScale="55000" lnSpcReduction="20000"/>
              </a:bodyPr>
              <a:lstStyle/>
              <a:p>
                <a:pPr fontAlgn="base"/>
                <a:r>
                  <a:rPr lang="uk-UA" sz="5900" i="1" dirty="0" smtClean="0">
                    <a:solidFill>
                      <a:schemeClr val="tx1"/>
                    </a:solidFill>
                  </a:rPr>
                  <a:t>Відповідь</a:t>
                </a:r>
                <a:endParaRPr lang="ru-RU" sz="5900" dirty="0">
                  <a:solidFill>
                    <a:schemeClr val="tx1"/>
                  </a:solidFill>
                </a:endParaRPr>
              </a:p>
              <a:p>
                <a:pPr lvl="1" algn="l"/>
                <a:r>
                  <a:rPr lang="uk-UA" sz="5400" dirty="0">
                    <a:solidFill>
                      <a:schemeClr val="tx1"/>
                    </a:solidFill>
                  </a:rPr>
                  <a:t>5</a:t>
                </a:r>
                <a:r>
                  <a:rPr lang="uk-UA" sz="5400" dirty="0" smtClean="0">
                    <a:solidFill>
                      <a:schemeClr val="tx1"/>
                    </a:solidFill>
                  </a:rPr>
                  <a:t>) </a:t>
                </a:r>
                <a:r>
                  <a:rPr lang="uk-UA" sz="5400" b="1" dirty="0">
                    <a:solidFill>
                      <a:schemeClr val="tx1"/>
                    </a:solidFill>
                  </a:rPr>
                  <a:t> </a:t>
                </a:r>
                <a:r>
                  <a:rPr lang="uk-UA" sz="6400" b="1" dirty="0" smtClean="0">
                    <a:solidFill>
                      <a:schemeClr val="tx1"/>
                    </a:solidFill>
                  </a:rPr>
                  <a:t>Розглянемо перший рядок завдання. Маємо точку А(1; 2).  Значення виразу</a:t>
                </a:r>
                <a14:m>
                  <m:oMath xmlns:m="http://schemas.openxmlformats.org/officeDocument/2006/math">
                    <m:r>
                      <a:rPr lang="uk-UA" sz="6400" b="1" i="1">
                        <a:solidFill>
                          <a:schemeClr val="tx1"/>
                        </a:solidFill>
                        <a:latin typeface="Cambria Math"/>
                      </a:rPr>
                      <m:t>  ху+</m:t>
                    </m:r>
                    <m:r>
                      <a:rPr lang="uk-UA" sz="6400" b="1" i="1">
                        <a:solidFill>
                          <a:schemeClr val="tx1"/>
                        </a:solidFill>
                        <a:latin typeface="Cambria Math"/>
                      </a:rPr>
                      <m:t>𝟑</m:t>
                    </m:r>
                    <m:sSup>
                      <m:sSupPr>
                        <m:ctrlPr>
                          <a:rPr lang="ru-RU" sz="6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6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6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6400" b="1" dirty="0">
                    <a:solidFill>
                      <a:schemeClr val="tx1"/>
                    </a:solidFill>
                  </a:rPr>
                  <a:t> при х = 1, у = 2 дорівнює 5. Використовуючи  другий рядок завдання, аналогічно знаходимо шукане число. Координати точки В: х = 2, у = -1. Значення даного в другому рядку виразу при х = 2, у = -1 дорівнює 10</a:t>
                </a:r>
                <a:r>
                  <a:rPr lang="uk-UA" sz="6400" b="1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lvl="1" algn="l"/>
                <a:r>
                  <a:rPr lang="uk-UA" sz="6400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uk-UA" sz="6400" b="1" dirty="0">
                    <a:solidFill>
                      <a:srgbClr val="FF0000"/>
                    </a:solidFill>
                  </a:rPr>
                  <a:t>Відповідь. 10.</a:t>
                </a:r>
                <a:endParaRPr lang="ru-RU" sz="6400" b="1" dirty="0">
                  <a:solidFill>
                    <a:srgbClr val="FF0000"/>
                  </a:solidFill>
                </a:endParaRPr>
              </a:p>
              <a:p>
                <a:pPr lvl="1" algn="l"/>
                <a:endParaRPr lang="ru-RU" sz="5400" b="1" dirty="0">
                  <a:solidFill>
                    <a:schemeClr val="tx1"/>
                  </a:solidFill>
                </a:endParaRPr>
              </a:p>
              <a:p>
                <a:pPr lvl="0" algn="l"/>
                <a:endParaRPr lang="ru-RU" sz="5400" dirty="0">
                  <a:solidFill>
                    <a:schemeClr val="tx1"/>
                  </a:solidFill>
                </a:endParaRPr>
              </a:p>
              <a:p>
                <a:pPr algn="l"/>
                <a:endParaRPr lang="uk-UA" sz="5400" b="1" i="1" dirty="0" smtClean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052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11560" y="476672"/>
                <a:ext cx="8064896" cy="5760640"/>
              </a:xfrm>
              <a:blipFill rotWithShape="1">
                <a:blip r:embed="rId2"/>
                <a:stretch>
                  <a:fillRect t="-2857" r="-1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48" y="4808525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8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 </a:t>
            </a:r>
          </a:p>
          <a:p>
            <a:pPr fontAlgn="base"/>
            <a:r>
              <a:rPr lang="uk-UA" b="1" i="1" dirty="0" smtClean="0">
                <a:solidFill>
                  <a:schemeClr val="tx1"/>
                </a:solidFill>
              </a:rPr>
              <a:t>Яка пара чисел зайва?</a:t>
            </a:r>
            <a:endParaRPr lang="ru-RU" sz="2800" b="1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 smtClean="0">
                <a:solidFill>
                  <a:schemeClr val="tx1"/>
                </a:solidFill>
              </a:rPr>
              <a:t>6)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 descr="C:\Users\Asus\Desktop\изображение_viber_2022-01-22_19-38-07-68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72816"/>
            <a:ext cx="6670259" cy="3990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471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Відповідь </a:t>
            </a:r>
          </a:p>
          <a:p>
            <a:pPr lvl="0" algn="l"/>
            <a:r>
              <a:rPr lang="uk-UA" sz="5400" dirty="0" smtClean="0">
                <a:solidFill>
                  <a:schemeClr val="tx1"/>
                </a:solidFill>
              </a:rPr>
              <a:t>6)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r>
              <a:rPr lang="uk-UA" b="1" dirty="0">
                <a:solidFill>
                  <a:schemeClr val="tx1"/>
                </a:solidFill>
              </a:rPr>
              <a:t>(-4; -2) – при даних значеннях змінних вираз не існує, так як а-2b = 0.</a:t>
            </a:r>
            <a:endParaRPr lang="ru-RU" sz="2800" b="1" dirty="0">
              <a:solidFill>
                <a:schemeClr val="tx1"/>
              </a:solidFill>
            </a:endParaRPr>
          </a:p>
          <a:p>
            <a:pPr algn="l"/>
            <a:r>
              <a:rPr lang="uk-UA" b="1" dirty="0">
                <a:solidFill>
                  <a:srgbClr val="FF0000"/>
                </a:solidFill>
              </a:rPr>
              <a:t>Відповідь. (-4; -2).</a:t>
            </a:r>
            <a:endParaRPr lang="ru-RU" sz="2800" b="1" dirty="0">
              <a:solidFill>
                <a:srgbClr val="FF0000"/>
              </a:solidFill>
            </a:endParaRPr>
          </a:p>
          <a:p>
            <a:pPr lvl="1" algn="l"/>
            <a:endParaRPr lang="ru-RU" sz="5400" dirty="0">
              <a:solidFill>
                <a:srgbClr val="FF0000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3645024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7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>
                <a:solidFill>
                  <a:schemeClr val="tx1"/>
                </a:solidFill>
              </a:rPr>
              <a:t>7</a:t>
            </a:r>
            <a:r>
              <a:rPr lang="uk-UA" sz="5400" dirty="0" smtClean="0">
                <a:solidFill>
                  <a:schemeClr val="tx1"/>
                </a:solidFill>
              </a:rPr>
              <a:t>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 descr="C:\Users\Asus\Desktop\изображение_viber_2022-01-22_19-38-39-50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6768752" cy="309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42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52" name="Rectangle 4"/>
              <p:cNvSpPr>
                <a:spLocks noGrp="1" noChangeArrowheads="1"/>
              </p:cNvSpPr>
              <p:nvPr>
                <p:ph type="subTitle" idx="1"/>
              </p:nvPr>
            </p:nvSpPr>
            <p:spPr>
              <a:xfrm>
                <a:off x="611560" y="476672"/>
                <a:ext cx="8352928" cy="5760640"/>
              </a:xfrm>
            </p:spPr>
            <p:txBody>
              <a:bodyPr>
                <a:normAutofit/>
              </a:bodyPr>
              <a:lstStyle/>
              <a:p>
                <a:pPr fontAlgn="base"/>
                <a:r>
                  <a:rPr lang="uk-UA" i="1" dirty="0" smtClean="0">
                    <a:solidFill>
                      <a:schemeClr val="tx1"/>
                    </a:solidFill>
                  </a:rPr>
                  <a:t>Відповідь</a:t>
                </a:r>
                <a:endParaRPr lang="ru-RU" sz="2800" dirty="0">
                  <a:solidFill>
                    <a:schemeClr val="tx1"/>
                  </a:solidFill>
                </a:endParaRPr>
              </a:p>
              <a:p>
                <a:pPr lvl="1" algn="l"/>
                <a:r>
                  <a:rPr lang="uk-UA" sz="5400" dirty="0">
                    <a:solidFill>
                      <a:schemeClr val="tx1"/>
                    </a:solidFill>
                  </a:rPr>
                  <a:t>7</a:t>
                </a:r>
                <a:r>
                  <a:rPr lang="uk-UA" sz="5400" dirty="0" smtClean="0">
                    <a:solidFill>
                      <a:schemeClr val="tx1"/>
                    </a:solidFill>
                  </a:rPr>
                  <a:t>) </a:t>
                </a:r>
                <a:r>
                  <a:rPr lang="uk-UA" sz="5400" dirty="0">
                    <a:solidFill>
                      <a:schemeClr val="tx1"/>
                    </a:solidFill>
                  </a:rPr>
                  <a:t> </a:t>
                </a:r>
                <a:endParaRPr lang="ru-RU" sz="5400" dirty="0">
                  <a:solidFill>
                    <a:schemeClr val="tx1"/>
                  </a:solidFill>
                </a:endParaRPr>
              </a:p>
              <a:p>
                <a:pPr lvl="0" algn="l"/>
                <a:r>
                  <a:rPr lang="uk-UA" sz="5400" b="1" dirty="0" smtClean="0">
                    <a:solidFill>
                      <a:schemeClr val="tx1"/>
                    </a:solidFill>
                  </a:rPr>
                  <a:t>2а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5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5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𝒃</m:t>
                        </m:r>
                      </m:e>
                      <m:sup>
                        <m:r>
                          <a:rPr lang="uk-UA" sz="5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uk-UA" sz="5400" b="1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</m:oMath>
                </a14:m>
                <a:r>
                  <a:rPr lang="uk-UA" sz="5400" b="1" dirty="0">
                    <a:solidFill>
                      <a:schemeClr val="tx1"/>
                    </a:solidFill>
                  </a:rPr>
                  <a:t> найбільший спільний дільник  даних виразів.</a:t>
                </a:r>
                <a:endParaRPr lang="ru-RU" sz="5400" b="1" dirty="0">
                  <a:solidFill>
                    <a:schemeClr val="tx1"/>
                  </a:solidFill>
                </a:endParaRPr>
              </a:p>
              <a:p>
                <a:pPr algn="l"/>
                <a:r>
                  <a:rPr lang="uk-UA" sz="5400" b="1" dirty="0" smtClean="0">
                    <a:solidFill>
                      <a:srgbClr val="FF0000"/>
                    </a:solidFill>
                  </a:rPr>
                  <a:t>Відповідь. 2а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5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5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𝒃</m:t>
                        </m:r>
                      </m:e>
                      <m:sup>
                        <m:r>
                          <a:rPr lang="uk-UA" sz="5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5400" b="1" dirty="0">
                    <a:solidFill>
                      <a:srgbClr val="FF0000"/>
                    </a:solidFill>
                  </a:rPr>
                  <a:t> </a:t>
                </a:r>
                <a:r>
                  <a:rPr lang="uk-UA" sz="5400" b="1" dirty="0">
                    <a:solidFill>
                      <a:schemeClr val="tx1"/>
                    </a:solidFill>
                  </a:rPr>
                  <a:t>.</a:t>
                </a:r>
                <a:endParaRPr lang="ru-RU" sz="5400" b="1" dirty="0">
                  <a:solidFill>
                    <a:schemeClr val="tx1"/>
                  </a:solidFill>
                </a:endParaRPr>
              </a:p>
              <a:p>
                <a:pPr lvl="0" algn="l"/>
                <a:endParaRPr lang="ru-RU" sz="5400" dirty="0">
                  <a:solidFill>
                    <a:schemeClr val="tx1"/>
                  </a:solidFill>
                </a:endParaRPr>
              </a:p>
              <a:p>
                <a:pPr algn="l"/>
                <a:endParaRPr lang="uk-UA" sz="5400" b="1" i="1" dirty="0" smtClean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052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11560" y="476672"/>
                <a:ext cx="8352928" cy="5760640"/>
              </a:xfrm>
              <a:blipFill rotWithShape="1">
                <a:blip r:embed="rId2"/>
                <a:stretch>
                  <a:fillRect l="-3866" t="-1376" b="-5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4221088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61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 smtClean="0">
                <a:solidFill>
                  <a:schemeClr val="tx1"/>
                </a:solidFill>
              </a:rPr>
              <a:t>8)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 descr="C:\Users\Asus\Desktop\изображение_viber_2022-01-22_19-38-39-509 — копия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190" y="1412776"/>
            <a:ext cx="6106234" cy="32970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815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Відповідь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 smtClean="0">
                <a:solidFill>
                  <a:schemeClr val="tx1"/>
                </a:solidFill>
              </a:rPr>
              <a:t>8)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r>
              <a:rPr lang="uk-UA" sz="5400" b="1" dirty="0">
                <a:solidFill>
                  <a:schemeClr val="tx1"/>
                </a:solidFill>
              </a:rPr>
              <a:t>18 - значення даного виразу при а = 3, b = 2.</a:t>
            </a:r>
            <a:endParaRPr lang="ru-RU" sz="5400" b="1" dirty="0">
              <a:solidFill>
                <a:schemeClr val="tx1"/>
              </a:solidFill>
            </a:endParaRPr>
          </a:p>
          <a:p>
            <a:pPr algn="l"/>
            <a:r>
              <a:rPr lang="uk-UA" sz="5400" b="1" dirty="0">
                <a:solidFill>
                  <a:schemeClr val="tx1"/>
                </a:solidFill>
              </a:rPr>
              <a:t>Відповідь: 18.</a:t>
            </a:r>
            <a:endParaRPr lang="ru-RU" sz="5400" b="1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6" y="4365104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32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39552" y="548680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>
              <a:solidFill>
                <a:schemeClr val="tx1"/>
              </a:solidFill>
            </a:endParaRPr>
          </a:p>
          <a:p>
            <a:pPr lvl="1" algn="l"/>
            <a:r>
              <a:rPr lang="uk-UA" sz="5400" dirty="0">
                <a:solidFill>
                  <a:schemeClr val="tx1"/>
                </a:solidFill>
              </a:rPr>
              <a:t>9</a:t>
            </a:r>
            <a:r>
              <a:rPr lang="uk-UA" sz="5400" dirty="0" smtClean="0">
                <a:solidFill>
                  <a:schemeClr val="tx1"/>
                </a:solidFill>
              </a:rPr>
              <a:t>) </a:t>
            </a:r>
            <a:r>
              <a:rPr lang="uk-UA" sz="5400" dirty="0">
                <a:solidFill>
                  <a:schemeClr val="tx1"/>
                </a:solidFill>
              </a:rPr>
              <a:t> </a:t>
            </a:r>
            <a:endParaRPr lang="ru-RU" sz="5400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 descr="C:\Users\Asus\Desktop\изображение_viber_2022-01-22_19-37-44-08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68759"/>
            <a:ext cx="6912768" cy="39604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529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Відповідь</a:t>
            </a:r>
            <a:endParaRPr lang="ru-RU" sz="2800" dirty="0">
              <a:solidFill>
                <a:schemeClr val="tx1"/>
              </a:solidFill>
            </a:endParaRPr>
          </a:p>
          <a:p>
            <a:pPr lvl="0" algn="l"/>
            <a:r>
              <a:rPr lang="uk-UA" sz="5400" dirty="0">
                <a:solidFill>
                  <a:schemeClr val="tx1"/>
                </a:solidFill>
              </a:rPr>
              <a:t>9</a:t>
            </a:r>
            <a:r>
              <a:rPr lang="uk-UA" sz="5400" dirty="0" smtClean="0">
                <a:solidFill>
                  <a:schemeClr val="tx1"/>
                </a:solidFill>
              </a:rPr>
              <a:t>) </a:t>
            </a:r>
            <a:r>
              <a:rPr lang="uk-UA" sz="5400" b="1" dirty="0">
                <a:solidFill>
                  <a:schemeClr val="tx1"/>
                </a:solidFill>
              </a:rPr>
              <a:t>2 – корінь рівняння  4а + 3а + 9а = 32.</a:t>
            </a:r>
            <a:endParaRPr lang="ru-RU" sz="5400" b="1" dirty="0">
              <a:solidFill>
                <a:schemeClr val="tx1"/>
              </a:solidFill>
            </a:endParaRPr>
          </a:p>
          <a:p>
            <a:pPr algn="l"/>
            <a:r>
              <a:rPr lang="uk-UA" sz="5400" b="1" dirty="0">
                <a:solidFill>
                  <a:srgbClr val="FF0000"/>
                </a:solidFill>
              </a:rPr>
              <a:t>Відповідь.2.</a:t>
            </a:r>
            <a:endParaRPr lang="ru-RU" sz="5400" b="1" dirty="0">
              <a:solidFill>
                <a:srgbClr val="FF0000"/>
              </a:solidFill>
            </a:endParaRPr>
          </a:p>
          <a:p>
            <a:pPr lvl="1" algn="l"/>
            <a:r>
              <a:rPr lang="uk-UA" sz="5400" b="1" dirty="0">
                <a:solidFill>
                  <a:schemeClr val="tx1"/>
                </a:solidFill>
              </a:rPr>
              <a:t> </a:t>
            </a:r>
            <a:endParaRPr lang="ru-RU" sz="5400" b="1" dirty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00" y="4221088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5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476672"/>
            <a:ext cx="8352928" cy="5760640"/>
          </a:xfrm>
        </p:spPr>
        <p:txBody>
          <a:bodyPr>
            <a:normAutofit/>
          </a:bodyPr>
          <a:lstStyle/>
          <a:p>
            <a:pPr fontAlgn="base"/>
            <a:r>
              <a:rPr lang="uk-UA" i="1" dirty="0" smtClean="0">
                <a:solidFill>
                  <a:schemeClr val="tx1"/>
                </a:solidFill>
              </a:rPr>
              <a:t>Запитання</a:t>
            </a:r>
            <a:endParaRPr lang="ru-RU" sz="2800" dirty="0" smtClean="0">
              <a:solidFill>
                <a:schemeClr val="tx1"/>
              </a:solidFill>
            </a:endParaRPr>
          </a:p>
          <a:p>
            <a:pPr lvl="1" algn="l"/>
            <a:r>
              <a:rPr lang="uk-UA" sz="5400" dirty="0" smtClean="0">
                <a:solidFill>
                  <a:schemeClr val="tx1"/>
                </a:solidFill>
              </a:rPr>
              <a:t>10)  </a:t>
            </a:r>
            <a:endParaRPr lang="ru-RU" sz="5400" dirty="0" smtClean="0">
              <a:solidFill>
                <a:schemeClr val="tx1"/>
              </a:solidFill>
            </a:endParaRPr>
          </a:p>
          <a:p>
            <a:pPr lvl="0" algn="l"/>
            <a:endParaRPr lang="ru-RU" sz="5400" dirty="0">
              <a:solidFill>
                <a:schemeClr val="tx1"/>
              </a:solidFill>
            </a:endParaRPr>
          </a:p>
          <a:p>
            <a:pPr algn="l"/>
            <a:endParaRPr lang="uk-UA" sz="5400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Рисунок 3" descr="C:\Users\Asus\Desktop\изображение_viber_2022-01-22_19-39-02-86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980" y="1196752"/>
            <a:ext cx="6766500" cy="3528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495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52" name="Rectangle 4"/>
              <p:cNvSpPr>
                <a:spLocks noGrp="1" noChangeArrowheads="1"/>
              </p:cNvSpPr>
              <p:nvPr>
                <p:ph type="subTitle" idx="1"/>
              </p:nvPr>
            </p:nvSpPr>
            <p:spPr>
              <a:xfrm>
                <a:off x="611560" y="476672"/>
                <a:ext cx="8352928" cy="5760640"/>
              </a:xfrm>
            </p:spPr>
            <p:txBody>
              <a:bodyPr>
                <a:normAutofit/>
              </a:bodyPr>
              <a:lstStyle/>
              <a:p>
                <a:pPr fontAlgn="base"/>
                <a:r>
                  <a:rPr lang="uk-UA" i="1" dirty="0" smtClean="0">
                    <a:solidFill>
                      <a:schemeClr val="tx1"/>
                    </a:solidFill>
                  </a:rPr>
                  <a:t>Відповідь</a:t>
                </a:r>
                <a:endParaRPr lang="ru-RU" sz="2800" dirty="0" smtClean="0">
                  <a:solidFill>
                    <a:schemeClr val="tx1"/>
                  </a:solidFill>
                </a:endParaRPr>
              </a:p>
              <a:p>
                <a:pPr lvl="1" algn="l"/>
                <a:r>
                  <a:rPr lang="uk-UA" sz="5400" dirty="0" smtClean="0">
                    <a:solidFill>
                      <a:schemeClr val="tx1"/>
                    </a:solidFill>
                  </a:rPr>
                  <a:t>10)  </a:t>
                </a:r>
                <a:endParaRPr lang="ru-RU" sz="5400" dirty="0" smtClean="0">
                  <a:solidFill>
                    <a:schemeClr val="tx1"/>
                  </a:solidFill>
                </a:endParaRPr>
              </a:p>
              <a:p>
                <a:pPr algn="l"/>
                <a:r>
                  <a:rPr lang="uk-UA" sz="5400" dirty="0" smtClean="0">
                    <a:solidFill>
                      <a:srgbClr val="FF0000"/>
                    </a:solidFill>
                  </a:rPr>
                  <a:t>Відповідь.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50</m:t>
                        </m:r>
                      </m:e>
                      <m:sup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uk-UA" sz="5400" i="1">
                        <a:solidFill>
                          <a:srgbClr val="FF0000"/>
                        </a:solidFill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30</m:t>
                        </m:r>
                      </m:e>
                      <m:sup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uk-UA" sz="5400" i="1">
                        <a:solidFill>
                          <a:srgbClr val="FF0000"/>
                        </a:solidFill>
                        <a:latin typeface="Cambria Math"/>
                      </a:rPr>
                      <m:t>; </m:t>
                    </m:r>
                    <m:sSup>
                      <m:sSupPr>
                        <m:ctrlPr>
                          <a:rPr lang="ru-RU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100</m:t>
                        </m:r>
                      </m:e>
                      <m:sup>
                        <m:r>
                          <a:rPr lang="uk-UA" sz="5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uk-UA" sz="5400" dirty="0">
                    <a:solidFill>
                      <a:srgbClr val="FF0000"/>
                    </a:solidFill>
                  </a:rPr>
                  <a:t>.</a:t>
                </a:r>
                <a:endParaRPr lang="ru-RU" sz="5400" dirty="0">
                  <a:solidFill>
                    <a:srgbClr val="FF0000"/>
                  </a:solidFill>
                </a:endParaRPr>
              </a:p>
              <a:p>
                <a:pPr lvl="0" algn="l"/>
                <a:endParaRPr lang="ru-RU" sz="5400" dirty="0">
                  <a:solidFill>
                    <a:schemeClr val="tx1"/>
                  </a:solidFill>
                </a:endParaRPr>
              </a:p>
              <a:p>
                <a:pPr algn="l"/>
                <a:endParaRPr lang="uk-UA" sz="5400" b="1" i="1" dirty="0" smtClean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052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11560" y="476672"/>
                <a:ext cx="8352928" cy="5760640"/>
              </a:xfrm>
              <a:blipFill rotWithShape="1">
                <a:blip r:embed="rId3"/>
                <a:stretch>
                  <a:fillRect l="-3866" t="-13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192" y="3933056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72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222</Words>
  <Application>Microsoft Office PowerPoint</Application>
  <PresentationFormat>Экран (4:3)</PresentationFormat>
  <Paragraphs>68</Paragraphs>
  <Slides>22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Asus</dc:creator>
  <cp:lastModifiedBy>Пользователь Asus</cp:lastModifiedBy>
  <cp:revision>11</cp:revision>
  <dcterms:created xsi:type="dcterms:W3CDTF">2022-01-22T18:25:25Z</dcterms:created>
  <dcterms:modified xsi:type="dcterms:W3CDTF">2022-01-23T16:00:45Z</dcterms:modified>
</cp:coreProperties>
</file>