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5" r:id="rId4"/>
    <p:sldId id="267" r:id="rId5"/>
    <p:sldId id="266" r:id="rId6"/>
    <p:sldId id="261" r:id="rId7"/>
    <p:sldId id="259" r:id="rId8"/>
    <p:sldId id="260" r:id="rId9"/>
    <p:sldId id="264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FEE811B8-CEA9-462F-BFA3-91B0B3C482F2}">
          <p14:sldIdLst>
            <p14:sldId id="256"/>
            <p14:sldId id="257"/>
            <p14:sldId id="258"/>
            <p14:sldId id="261"/>
            <p14:sldId id="259"/>
            <p14:sldId id="260"/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8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15B4FE9-6FE9-4FDE-BB9E-43A06226622E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0DA3002-F860-4024-9B43-BCB130E9B3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571868" y="1357298"/>
            <a:ext cx="4900618" cy="207170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/>
            </a:r>
            <a:b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</a:br>
            <a: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/>
            </a:r>
            <a:b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</a:br>
            <a: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/>
            </a:r>
            <a:b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</a:br>
            <a:r>
              <a:rPr lang="en-US" sz="44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STEM-</a:t>
            </a:r>
            <a:r>
              <a:rPr lang="uk-UA" sz="44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ПРОЄКТ</a:t>
            </a:r>
            <a:r>
              <a:rPr lang="uk-UA" sz="7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uk-UA" sz="7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7300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sz="73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uk-UA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ru-RU" sz="28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2"/>
          </p:nvPr>
        </p:nvSpPr>
        <p:spPr>
          <a:xfrm>
            <a:off x="214282" y="3214686"/>
            <a:ext cx="2571768" cy="3429024"/>
          </a:xfrm>
        </p:spPr>
        <p:txBody>
          <a:bodyPr>
            <a:normAutofit fontScale="25000" lnSpcReduction="20000"/>
          </a:bodyPr>
          <a:lstStyle/>
          <a:p>
            <a:pPr marL="285750" indent="-285750"/>
            <a:r>
              <a:rPr lang="uk-UA" sz="11200" b="1" i="1" dirty="0" smtClean="0">
                <a:solidFill>
                  <a:schemeClr val="bg1"/>
                </a:solidFill>
                <a:latin typeface="Monotype Corsiva" pitchFamily="66" charset="0"/>
                <a:ea typeface="Times New Roman"/>
                <a:cs typeface="Arial"/>
              </a:rPr>
              <a:t>Мета:  </a:t>
            </a:r>
            <a:r>
              <a:rPr lang="uk-UA" sz="7200" b="1" i="1" dirty="0" smtClean="0">
                <a:solidFill>
                  <a:schemeClr val="bg1"/>
                </a:solidFill>
                <a:latin typeface="Monotype Corsiva" pitchFamily="66" charset="0"/>
                <a:ea typeface="Times New Roman"/>
                <a:cs typeface="Arial"/>
              </a:rPr>
              <a:t>сприйняття </a:t>
            </a:r>
          </a:p>
          <a:p>
            <a:pPr marL="285750" indent="-285750"/>
            <a:r>
              <a:rPr lang="uk-UA" sz="7200" b="1" dirty="0" smtClean="0">
                <a:solidFill>
                  <a:schemeClr val="bg1"/>
                </a:solidFill>
                <a:latin typeface="Monotype Corsiva" pitchFamily="66" charset="0"/>
              </a:rPr>
              <a:t>об'ємних елементів  в </a:t>
            </a:r>
          </a:p>
          <a:p>
            <a:pPr marL="285750" indent="-285750"/>
            <a:r>
              <a:rPr lang="uk-UA" sz="7200" b="1" dirty="0" smtClean="0">
                <a:solidFill>
                  <a:schemeClr val="bg1"/>
                </a:solidFill>
                <a:latin typeface="Monotype Corsiva" pitchFamily="66" charset="0"/>
              </a:rPr>
              <a:t>інтер'єрі та вміння їх виготовлення. Улаштування гармонійного оздоблення приміщення за допомогою техніки 3</a:t>
            </a:r>
            <a:r>
              <a:rPr lang="en-US" sz="7200" b="1" dirty="0" smtClean="0">
                <a:solidFill>
                  <a:schemeClr val="bg1"/>
                </a:solidFill>
                <a:latin typeface="Monotype Corsiva" pitchFamily="66" charset="0"/>
              </a:rPr>
              <a:t>D</a:t>
            </a:r>
            <a:r>
              <a:rPr lang="uk-UA" sz="7200" b="1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marL="285750" indent="-285750"/>
            <a:r>
              <a:rPr lang="uk-UA" sz="7200" b="1" dirty="0" smtClean="0">
                <a:solidFill>
                  <a:schemeClr val="bg1"/>
                </a:solidFill>
                <a:latin typeface="Monotype Corsiva" pitchFamily="66" charset="0"/>
              </a:rPr>
              <a:t>Розвиток у здобувачів освіти креативності, творчості, технічної та мистецької компетентності.</a:t>
            </a:r>
            <a:endParaRPr lang="ru-RU" sz="72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marL="285750" indent="-285750"/>
            <a:endParaRPr lang="uk-UA" sz="3400" i="1" dirty="0" smtClean="0">
              <a:solidFill>
                <a:schemeClr val="bg1"/>
              </a:solidFill>
              <a:latin typeface="Bahnschrift" pitchFamily="34" charset="0"/>
              <a:ea typeface="Times New Roman"/>
              <a:cs typeface="Arial"/>
            </a:endParaRPr>
          </a:p>
          <a:p>
            <a:pPr marL="285750" indent="-285750">
              <a:buFont typeface="Arial" pitchFamily="34" charset="0"/>
              <a:buChar char="•"/>
            </a:pPr>
            <a:endParaRPr lang="uk-UA" sz="2800" i="1" dirty="0" smtClean="0">
              <a:solidFill>
                <a:schemeClr val="bg1"/>
              </a:solidFill>
              <a:latin typeface="Arial Black" pitchFamily="34" charset="0"/>
              <a:ea typeface="Times New Roman"/>
              <a:cs typeface="Arial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2800" dirty="0" smtClean="0">
              <a:solidFill>
                <a:srgbClr val="002060"/>
              </a:solidFill>
            </a:endParaRPr>
          </a:p>
        </p:txBody>
      </p:sp>
      <p:sp>
        <p:nvSpPr>
          <p:cNvPr id="7172" name="AutoShape 4" descr="Декор для стен в стиле оригами | Полезные Самодел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Декор для стен в стиле оригами | Полезные Самодел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6" name="AutoShape 8" descr="Декор для стен в стиле оригами | Полезные Самодел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8" name="AutoShape 10" descr="dekor_steny_1-6263214-475299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 descr="Блог про ідеї для будинку: дизайн інтер'єру, декор та предмети для  інтер'єру від дизайнерів і своїми руками, будинок і сад, вироби своїми  руками"/>
          <p:cNvPicPr/>
          <p:nvPr/>
        </p:nvPicPr>
        <p:blipFill rotWithShape="1">
          <a:blip r:embed="rId3"/>
          <a:srcRect t="2269" r="-247" b="30207"/>
          <a:stretch/>
        </p:blipFill>
        <p:spPr bwMode="auto">
          <a:xfrm>
            <a:off x="2857488" y="3643314"/>
            <a:ext cx="6067440" cy="28575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:lc="http://schemas.openxmlformats.org/drawingml/2006/lockedCanvas" xmlns=""/>
            </a:ext>
          </a:extLst>
        </p:spPr>
      </p:pic>
      <p:sp>
        <p:nvSpPr>
          <p:cNvPr id="10242" name="AutoShape 2" descr="Гиза - векторные изображения, Гиза картинк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Гиза - векторные изображения, Гиза картинк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half" idx="1"/>
          </p:nvPr>
        </p:nvSpPr>
        <p:spPr>
          <a:xfrm>
            <a:off x="3857620" y="1643049"/>
            <a:ext cx="4829180" cy="185738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НАДАЙ  </a:t>
            </a:r>
            <a:r>
              <a:rPr lang="uk-UA" sz="6000" b="1" dirty="0" smtClean="0">
                <a:solidFill>
                  <a:srgbClr val="FF0000"/>
                </a:solidFill>
                <a:latin typeface="Comic Sans MS" pitchFamily="66" charset="0"/>
              </a:rPr>
              <a:t>ОБ'ЄМУ</a:t>
            </a:r>
            <a:endParaRPr lang="ru-RU" sz="6000" b="1" dirty="0" smtClean="0"/>
          </a:p>
          <a:p>
            <a:endParaRPr lang="ru-RU" dirty="0"/>
          </a:p>
        </p:txBody>
      </p:sp>
      <p:pic>
        <p:nvPicPr>
          <p:cNvPr id="20" name="Рисунок 19" descr="Cómo dibujar unas Piramides Paso a Paso | Dibujo de Piramides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6574" t="10262" r="-4" b="10775"/>
          <a:stretch/>
        </p:blipFill>
        <p:spPr bwMode="auto">
          <a:xfrm rot="21261805">
            <a:off x="6925922" y="3318840"/>
            <a:ext cx="2179196" cy="1184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21" name="Содержимое 4" descr="пирамида"/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r="5625" b="9412"/>
          <a:stretch/>
        </p:blipFill>
        <p:spPr bwMode="auto">
          <a:xfrm>
            <a:off x="285720" y="285728"/>
            <a:ext cx="3143272" cy="27146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660777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488" y="214290"/>
            <a:ext cx="6072230" cy="1500198"/>
          </a:xfrm>
        </p:spPr>
        <p:txBody>
          <a:bodyPr>
            <a:noAutofit/>
          </a:bodyPr>
          <a:lstStyle/>
          <a:p>
            <a:pPr algn="l"/>
            <a:r>
              <a:rPr lang="uk-UA" sz="4000" b="1" dirty="0" smtClean="0">
                <a:solidFill>
                  <a:srgbClr val="FF0000"/>
                </a:solidFill>
                <a:latin typeface="Monotype Corsiva" pitchFamily="66" charset="0"/>
                <a:cs typeface="Calibri" pitchFamily="34" charset="0"/>
              </a:rPr>
              <a:t>Завдання проєкту</a:t>
            </a:r>
            <a:r>
              <a:rPr lang="uk-UA" sz="3600" b="1" dirty="0" smtClean="0">
                <a:solidFill>
                  <a:srgbClr val="FF0000"/>
                </a:solidFill>
                <a:latin typeface="Monotype Corsiva" pitchFamily="66" charset="0"/>
                <a:cs typeface="Calibri" pitchFamily="34" charset="0"/>
              </a:rPr>
              <a:t>:  </a:t>
            </a:r>
            <a:r>
              <a:rPr lang="uk-UA" sz="3200" b="1" dirty="0" smtClean="0">
                <a:solidFill>
                  <a:srgbClr val="FF33CC"/>
                </a:solidFill>
                <a:latin typeface="Monotype Corsiva" pitchFamily="66" charset="0"/>
                <a:cs typeface="Calibri" pitchFamily="34" charset="0"/>
              </a:rPr>
              <a:t>створення </a:t>
            </a:r>
            <a:r>
              <a:rPr lang="uk-UA" sz="3200" b="1" dirty="0" smtClean="0">
                <a:solidFill>
                  <a:srgbClr val="FF33CC"/>
                </a:solidFill>
                <a:latin typeface="Monotype Corsiva" pitchFamily="66" charset="0"/>
              </a:rPr>
              <a:t>об'ємної інтер'єрної</a:t>
            </a:r>
            <a:r>
              <a:rPr lang="ru-RU" sz="3200" b="1" dirty="0" smtClean="0">
                <a:solidFill>
                  <a:srgbClr val="FF33CC"/>
                </a:solidFill>
                <a:latin typeface="Monotype Corsiva" pitchFamily="66" charset="0"/>
              </a:rPr>
              <a:t> </a:t>
            </a:r>
            <a:r>
              <a:rPr lang="uk-UA" sz="3200" b="1" dirty="0" smtClean="0">
                <a:solidFill>
                  <a:srgbClr val="FF33CC"/>
                </a:solidFill>
                <a:latin typeface="Monotype Corsiva" pitchFamily="66" charset="0"/>
                <a:cs typeface="Calibri" pitchFamily="34" charset="0"/>
              </a:rPr>
              <a:t>картини-макету  для майбутнього оздоблення стіни  в кімнаті</a:t>
            </a:r>
            <a:endParaRPr lang="ru-RU" sz="3200" b="1" dirty="0">
              <a:solidFill>
                <a:srgbClr val="FF33CC"/>
              </a:solidFill>
              <a:latin typeface="Monotype Corsiva" pitchFamily="66" charset="0"/>
              <a:cs typeface="Calibri" pitchFamily="34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1928794" y="4071942"/>
            <a:ext cx="1643074" cy="857256"/>
          </a:xfrm>
        </p:spPr>
        <p:txBody>
          <a:bodyPr>
            <a:no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ru-RU" b="0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2"/>
          </p:nvPr>
        </p:nvSpPr>
        <p:spPr>
          <a:xfrm>
            <a:off x="457200" y="2174875"/>
            <a:ext cx="1614470" cy="3951288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>
          <a:xfrm>
            <a:off x="5572132" y="1643050"/>
            <a:ext cx="3214710" cy="4929222"/>
          </a:xfrm>
        </p:spPr>
        <p:txBody>
          <a:bodyPr>
            <a:normAutofit fontScale="47500" lnSpcReduction="2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6000" b="1" i="1" smtClean="0">
              <a:solidFill>
                <a:srgbClr val="002060"/>
              </a:solidFill>
              <a:latin typeface="Monotype Corsiva" pitchFamily="66" charset="0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6000" b="1" i="1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6000" b="1" i="1" dirty="0" smtClean="0">
                <a:solidFill>
                  <a:srgbClr val="002060"/>
                </a:solidFill>
                <a:latin typeface="Monotype Corsiva" pitchFamily="66" charset="0"/>
              </a:rPr>
              <a:t>Дисципліни</a:t>
            </a:r>
            <a:r>
              <a:rPr lang="uk-UA" sz="6000" b="1" i="1" dirty="0" smtClean="0">
                <a:solidFill>
                  <a:srgbClr val="002060"/>
                </a:solidFill>
                <a:latin typeface="Monotype Corsiva" pitchFamily="66" charset="0"/>
              </a:rPr>
              <a:t>, з якими пов</a:t>
            </a:r>
            <a:r>
              <a:rPr lang="en-US" sz="6000" b="1" i="1" dirty="0" smtClean="0">
                <a:solidFill>
                  <a:srgbClr val="002060"/>
                </a:solidFill>
                <a:latin typeface="Monotype Corsiva" pitchFamily="66" charset="0"/>
              </a:rPr>
              <a:t>’</a:t>
            </a:r>
            <a:r>
              <a:rPr lang="uk-UA" sz="6000" b="1" i="1" dirty="0" smtClean="0">
                <a:solidFill>
                  <a:srgbClr val="002060"/>
                </a:solidFill>
                <a:latin typeface="Monotype Corsiva" pitchFamily="66" charset="0"/>
              </a:rPr>
              <a:t>язане виконання проєкту</a:t>
            </a:r>
            <a:r>
              <a:rPr lang="uk-UA" sz="6000" b="1" i="1" dirty="0" smtClean="0">
                <a:solidFill>
                  <a:srgbClr val="002060"/>
                </a:solidFill>
                <a:latin typeface="Monotype Corsiva" pitchFamily="66" charset="0"/>
              </a:rPr>
              <a:t>:</a:t>
            </a: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6000" b="1" i="1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1800" b="1" dirty="0" smtClean="0">
              <a:solidFill>
                <a:srgbClr val="FF33CC"/>
              </a:solidFill>
              <a:latin typeface="Monotype Corsiva" pitchFamily="66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5100" b="1" dirty="0" smtClean="0">
                <a:solidFill>
                  <a:srgbClr val="FF33CC"/>
                </a:solidFill>
                <a:latin typeface="Monotype Corsiva" pitchFamily="66" charset="0"/>
              </a:rPr>
              <a:t>Загальноосвітні: </a:t>
            </a:r>
            <a:endParaRPr lang="uk-UA" sz="5100" b="1" dirty="0" smtClean="0">
              <a:solidFill>
                <a:srgbClr val="FF33CC"/>
              </a:solidFill>
              <a:latin typeface="Monotype Corsiva" pitchFamily="66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4200" b="1" dirty="0" smtClean="0">
                <a:solidFill>
                  <a:schemeClr val="bg1"/>
                </a:solidFill>
                <a:latin typeface="Monotype Corsiva" pitchFamily="66" charset="0"/>
              </a:rPr>
              <a:t>математика</a:t>
            </a:r>
            <a:r>
              <a:rPr lang="uk-UA" sz="4200" b="1" dirty="0" smtClean="0">
                <a:solidFill>
                  <a:schemeClr val="bg1"/>
                </a:solidFill>
                <a:latin typeface="Monotype Corsiva" pitchFamily="66" charset="0"/>
              </a:rPr>
              <a:t>, фізика, хімія, художнє мистецтво, історія.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5100" b="1" dirty="0" smtClean="0">
                <a:solidFill>
                  <a:srgbClr val="FF33CC"/>
                </a:solidFill>
                <a:latin typeface="Monotype Corsiva" pitchFamily="66" charset="0"/>
              </a:rPr>
              <a:t>Спеціальні: 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4200" b="1" dirty="0" smtClean="0">
                <a:solidFill>
                  <a:schemeClr val="bg1"/>
                </a:solidFill>
                <a:latin typeface="Monotype Corsiva" pitchFamily="66" charset="0"/>
              </a:rPr>
              <a:t>економіка, матеріалознавство, будівнцтво , технології,  дизайн інтер</a:t>
            </a:r>
            <a:r>
              <a:rPr lang="en-US" sz="4200" b="1" dirty="0" smtClean="0">
                <a:solidFill>
                  <a:schemeClr val="bg1"/>
                </a:solidFill>
                <a:latin typeface="Monotype Corsiva" pitchFamily="66" charset="0"/>
              </a:rPr>
              <a:t>’</a:t>
            </a:r>
            <a:r>
              <a:rPr lang="uk-UA" sz="4200" b="1" dirty="0" smtClean="0">
                <a:solidFill>
                  <a:schemeClr val="bg1"/>
                </a:solidFill>
                <a:latin typeface="Monotype Corsiva" pitchFamily="66" charset="0"/>
              </a:rPr>
              <a:t>єру, креслення, охорона праці , проектування і конструювання</a:t>
            </a:r>
            <a:endParaRPr lang="uk-UA" sz="4200" b="1" dirty="0" smtClean="0">
              <a:latin typeface="Monotype Corsiva" pitchFamily="66" charset="0"/>
            </a:endParaRPr>
          </a:p>
          <a:p>
            <a:endParaRPr lang="uk-UA" b="1" dirty="0" smtClean="0">
              <a:solidFill>
                <a:srgbClr val="FF33CC"/>
              </a:solidFill>
              <a:latin typeface="Monotype Corsiva" pitchFamily="66" charset="0"/>
            </a:endParaRPr>
          </a:p>
          <a:p>
            <a:pPr>
              <a:buNone/>
            </a:pPr>
            <a:endParaRPr lang="ru-RU" b="1" dirty="0">
              <a:solidFill>
                <a:srgbClr val="FF33CC"/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Оригами пирамиды из бумаги своими руками: 7 схем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 l="28363" t="2186" r="4365" b="1093"/>
          <a:stretch/>
        </p:blipFill>
        <p:spPr bwMode="auto">
          <a:xfrm>
            <a:off x="0" y="3286100"/>
            <a:ext cx="4071966" cy="3571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:lc="http://schemas.openxmlformats.org/drawingml/2006/lockedCanvas" xmlns=""/>
            </a:ext>
          </a:extLst>
        </p:spPr>
      </p:pic>
      <p:pic>
        <p:nvPicPr>
          <p:cNvPr id="16" name="Рисунок 15" descr="Финансовые пирамиды в Украине: жадность порождает бедность"/>
          <p:cNvPicPr/>
          <p:nvPr/>
        </p:nvPicPr>
        <p:blipFill rotWithShape="1">
          <a:blip r:embed="rId4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1745" t="13182" r="3327" b="7711"/>
          <a:stretch/>
        </p:blipFill>
        <p:spPr bwMode="auto">
          <a:xfrm>
            <a:off x="0" y="500042"/>
            <a:ext cx="2590800" cy="1943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19" name="Рисунок 18" descr="За «финансовую пирамиду» можно получить до 10 лет | NORMA.UZ"/>
          <p:cNvPicPr/>
          <p:nvPr/>
        </p:nvPicPr>
        <p:blipFill rotWithShape="1">
          <a:blip r:embed="rId5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482" t="3193" r="1538" b="20007"/>
          <a:stretch/>
        </p:blipFill>
        <p:spPr bwMode="auto">
          <a:xfrm rot="21116901">
            <a:off x="2759733" y="2173729"/>
            <a:ext cx="2607310" cy="1847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711441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86124"/>
            <a:ext cx="4357686" cy="1357322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00B0F0"/>
                </a:solidFill>
                <a:latin typeface="Arial Black" pitchFamily="34" charset="0"/>
                <a:cs typeface="Calibri" pitchFamily="34" charset="0"/>
              </a:rPr>
              <a:t>ДИВО</a:t>
            </a:r>
            <a:br>
              <a:rPr lang="uk-UA" sz="4000" b="1" dirty="0" smtClean="0">
                <a:solidFill>
                  <a:srgbClr val="00B0F0"/>
                </a:solidFill>
                <a:latin typeface="Arial Black" pitchFamily="34" charset="0"/>
                <a:cs typeface="Calibri" pitchFamily="34" charset="0"/>
              </a:rPr>
            </a:br>
            <a:r>
              <a:rPr lang="uk-UA" sz="4000" b="1" dirty="0" smtClean="0">
                <a:solidFill>
                  <a:srgbClr val="00B0F0"/>
                </a:solidFill>
                <a:latin typeface="Arial Black" pitchFamily="34" charset="0"/>
                <a:cs typeface="Calibri" pitchFamily="34" charset="0"/>
              </a:rPr>
              <a:t>АРХІТЕКТУРИ</a:t>
            </a:r>
            <a:endParaRPr lang="ru-RU" sz="4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0" y="4857760"/>
            <a:ext cx="4286248" cy="1393821"/>
          </a:xfrm>
        </p:spPr>
        <p:txBody>
          <a:bodyPr>
            <a:normAutofit/>
          </a:bodyPr>
          <a:lstStyle/>
          <a:p>
            <a:pPr algn="ctr"/>
            <a:r>
              <a:rPr lang="uk-UA" sz="5400" dirty="0" smtClean="0">
                <a:solidFill>
                  <a:srgbClr val="FF0000"/>
                </a:solidFill>
                <a:latin typeface="Arial Black" pitchFamily="34" charset="0"/>
              </a:rPr>
              <a:t>ПІРАМІДИ</a:t>
            </a:r>
            <a:endParaRPr lang="ru-RU" sz="5400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57158" y="214290"/>
            <a:ext cx="3786214" cy="292895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b="1" dirty="0" smtClean="0"/>
              <a:t>       </a:t>
            </a:r>
            <a:r>
              <a:rPr lang="ru-RU" sz="8000" b="1" dirty="0" smtClean="0">
                <a:solidFill>
                  <a:srgbClr val="FFFF00"/>
                </a:solidFill>
              </a:rPr>
              <a:t>Піраміди – єдине з семи чудес світу, що дійшло до наших днів. Протягом декількох тисяч років люди не перестають захоплюватися їх вражаючими масштабами, а вчені продовжують вести дослідні роботи, здійснюючи одне відкриття за іншим.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Picture 2" descr="Египетские пирамид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57166"/>
            <a:ext cx="4643470" cy="2811093"/>
          </a:xfrm>
          <a:prstGeom prst="rect">
            <a:avLst/>
          </a:prstGeom>
          <a:noFill/>
        </p:spPr>
      </p:pic>
      <p:pic>
        <p:nvPicPr>
          <p:cNvPr id="8194" name="Picture 2" descr="Pyramide du Louvre, Musée du Louvre, Paris, France, Euro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857628"/>
            <a:ext cx="4214802" cy="2809868"/>
          </a:xfrm>
          <a:prstGeom prst="rect">
            <a:avLst/>
          </a:prstGeom>
          <a:noFill/>
        </p:spPr>
      </p:pic>
      <p:pic>
        <p:nvPicPr>
          <p:cNvPr id="10" name="Рисунок 9" descr="Мексика: країна пірамід і давньої цивілізації майя"/>
          <p:cNvPicPr/>
          <p:nvPr/>
        </p:nvPicPr>
        <p:blipFill rotWithShape="1">
          <a:blip r:embed="rId4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b="16418"/>
          <a:stretch/>
        </p:blipFill>
        <p:spPr bwMode="auto">
          <a:xfrm>
            <a:off x="6853555" y="2928934"/>
            <a:ext cx="2290445" cy="13573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74638"/>
            <a:ext cx="4000528" cy="2368544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FF33CC"/>
                </a:solidFill>
                <a:latin typeface="+mn-lt"/>
              </a:rPr>
              <a:t>РОЗРАХУНКИ  ТА ВИГОТОВЛЕННЯ РОЗГОРТКИ ПІРАМІДИ</a:t>
            </a:r>
            <a:endParaRPr lang="ru-RU" sz="3200" b="1" dirty="0">
              <a:solidFill>
                <a:srgbClr val="FF33CC"/>
              </a:solidFill>
              <a:latin typeface="+mn-lt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571604" y="4071942"/>
            <a:ext cx="2000264" cy="164307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0" name="Рисунок 9" descr="Об`єм правильної трикутної піраміди"/>
          <p:cNvPicPr/>
          <p:nvPr/>
        </p:nvPicPr>
        <p:blipFill rotWithShape="1">
          <a:blip r:embed="rId2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2551" t="61363" r="35970" b="9091"/>
          <a:stretch/>
        </p:blipFill>
        <p:spPr bwMode="auto">
          <a:xfrm>
            <a:off x="285720" y="1571612"/>
            <a:ext cx="2295525" cy="8667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11" name="Рисунок 10" descr="Об`єм правильної трикутної піраміди"/>
          <p:cNvPicPr/>
          <p:nvPr/>
        </p:nvPicPr>
        <p:blipFill rotWithShape="1">
          <a:blip r:embed="rId2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15051" t="3898" r="58163" b="55194"/>
          <a:stretch/>
        </p:blipFill>
        <p:spPr bwMode="auto">
          <a:xfrm>
            <a:off x="285720" y="0"/>
            <a:ext cx="1214446" cy="1200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23554" name="Picture 2" descr="Заняття &quot;Виготовлення об´ємних іграшок із піраміди за зразком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6337243" y="73104"/>
            <a:ext cx="2879861" cy="2733653"/>
          </a:xfrm>
          <a:prstGeom prst="rect">
            <a:avLst/>
          </a:prstGeom>
          <a:noFill/>
        </p:spPr>
      </p:pic>
      <p:pic>
        <p:nvPicPr>
          <p:cNvPr id="15" name="Рисунок 14"/>
          <p:cNvPicPr/>
          <p:nvPr/>
        </p:nvPicPr>
        <p:blipFill rotWithShape="1">
          <a:blip r:embed="rId4"/>
          <a:srcRect l="27375" t="27236" r="29194" b="15764"/>
          <a:stretch/>
        </p:blipFill>
        <p:spPr bwMode="auto">
          <a:xfrm>
            <a:off x="428596" y="2928934"/>
            <a:ext cx="4857784" cy="36433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sp>
        <p:nvSpPr>
          <p:cNvPr id="7174" name="AutoShape 6" descr="Гиза - векторные изображения, Гиза картинк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 descr="Купить Кубик Рубика Пирамидка Мефферта карбон черная (3376635) ▷ по  выгодной цене | В интернет магазине Я в шоке!™ с быстрой доставкой.  Заказать в Киеве, Харькове, Днепропетровске, Одессе, Запорожье, Львове.  Обзор, описание, продажа."/>
          <p:cNvPicPr/>
          <p:nvPr/>
        </p:nvPicPr>
        <p:blipFill rotWithShape="1">
          <a:blip r:embed="rId5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801" t="13148" r="588" b="19508"/>
          <a:stretch/>
        </p:blipFill>
        <p:spPr bwMode="auto">
          <a:xfrm>
            <a:off x="5572132" y="3500438"/>
            <a:ext cx="3571868" cy="29854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5143536" cy="857256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  <a:latin typeface="Mistral" pitchFamily="66" charset="0"/>
              </a:rPr>
              <a:t>Піраміди в нтер'єрі </a:t>
            </a:r>
            <a:endParaRPr lang="ru-RU" sz="4000" b="1" dirty="0">
              <a:solidFill>
                <a:srgbClr val="FF0000"/>
              </a:solidFill>
              <a:latin typeface="Mistral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215074" y="1535113"/>
            <a:ext cx="2471726" cy="63976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Picture 2" descr="Блог про ідеї для будинку: дизайн інтер'єру, декор та предмети для  інтер'єру від дизайнерів і своїми руками, будинок і сад, вироби своїми  рукам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71678"/>
            <a:ext cx="3190882" cy="4786322"/>
          </a:xfrm>
          <a:prstGeom prst="rect">
            <a:avLst/>
          </a:prstGeom>
          <a:noFill/>
        </p:spPr>
      </p:pic>
      <p:pic>
        <p:nvPicPr>
          <p:cNvPr id="10" name="Picture 2" descr="Оригами на стену из бумаг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4576" y="357166"/>
            <a:ext cx="3529424" cy="3428308"/>
          </a:xfrm>
          <a:prstGeom prst="rect">
            <a:avLst/>
          </a:prstGeom>
          <a:noFill/>
        </p:spPr>
      </p:pic>
      <p:pic>
        <p:nvPicPr>
          <p:cNvPr id="11" name="Picture 4" descr="Блог про ідеї для будинку: дизайн інтер'єру, декор та предмети для  інтер'єру від дизайнерів і своїми руками, будинок і сад, вироби своїми  рукам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3214686"/>
            <a:ext cx="3286147" cy="3286148"/>
          </a:xfrm>
          <a:prstGeom prst="rect">
            <a:avLst/>
          </a:prstGeom>
          <a:noFill/>
        </p:spPr>
      </p:pic>
      <p:pic>
        <p:nvPicPr>
          <p:cNvPr id="13" name="Рисунок 12" descr="Пирамида – Бесплатные иконки: бизнес и финансы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3143248"/>
            <a:ext cx="3071834" cy="3286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8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85984" y="260648"/>
            <a:ext cx="6858016" cy="1239526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  <a:latin typeface="Mistral" pitchFamily="66" charset="0"/>
              </a:rPr>
              <a:t>ПІРАМІДИ  НА  СТІНІ </a:t>
            </a:r>
            <a:endParaRPr lang="ru-RU" sz="3600" b="1" dirty="0">
              <a:solidFill>
                <a:srgbClr val="FF0000"/>
              </a:solidFill>
              <a:latin typeface="Mistral" pitchFamily="66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4644008" y="5805264"/>
            <a:ext cx="4040188" cy="639762"/>
          </a:xfrm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786314" y="2786058"/>
            <a:ext cx="1071571" cy="1651053"/>
          </a:xfrm>
          <a:noFill/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endParaRPr lang="ru-RU" b="0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2"/>
          </p:nvPr>
        </p:nvSpPr>
        <p:spPr>
          <a:xfrm>
            <a:off x="457200" y="4214817"/>
            <a:ext cx="1543032" cy="191134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Фотошпалери Жовті пірамідки №dec_9178 - ціна, фото, відгуки | АВС-Dec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785926"/>
            <a:ext cx="4429156" cy="4284859"/>
          </a:xfrm>
          <a:prstGeom prst="rect">
            <a:avLst/>
          </a:prstGeom>
          <a:noFill/>
        </p:spPr>
      </p:pic>
      <p:pic>
        <p:nvPicPr>
          <p:cNvPr id="5124" name="Picture 4" descr="Фотошпалери Зелені піраміди dec_23124 купити в Україні | Інтернет-магазин  Walldeco.u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285860"/>
            <a:ext cx="2903077" cy="2524666"/>
          </a:xfrm>
          <a:prstGeom prst="rect">
            <a:avLst/>
          </a:prstGeom>
          <a:noFill/>
        </p:spPr>
      </p:pic>
      <p:pic>
        <p:nvPicPr>
          <p:cNvPr id="8194" name="Picture 2" descr="Фотообої Платинові межі купити на стіну • Еко Шпалер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857628"/>
            <a:ext cx="3714776" cy="2786082"/>
          </a:xfrm>
          <a:prstGeom prst="rect">
            <a:avLst/>
          </a:prstGeom>
          <a:noFill/>
        </p:spPr>
      </p:pic>
      <p:pic>
        <p:nvPicPr>
          <p:cNvPr id="12" name="Рисунок 11" descr="пирамида"/>
          <p:cNvPicPr/>
          <p:nvPr/>
        </p:nvPicPr>
        <p:blipFill rotWithShape="1">
          <a:blip r:embed="rId6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17917" t="22352" r="17917" b="31765"/>
          <a:stretch/>
        </p:blipFill>
        <p:spPr bwMode="auto">
          <a:xfrm>
            <a:off x="357158" y="357166"/>
            <a:ext cx="1466850" cy="1114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4160650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929322" y="785794"/>
            <a:ext cx="2428892" cy="2000264"/>
          </a:xfrm>
        </p:spPr>
        <p:txBody>
          <a:bodyPr>
            <a:normAutofit/>
          </a:bodyPr>
          <a:lstStyle/>
          <a:p>
            <a:r>
              <a:rPr lang="uk-UA" sz="9600" dirty="0" smtClean="0">
                <a:solidFill>
                  <a:srgbClr val="FFFF00"/>
                </a:solidFill>
              </a:rPr>
              <a:t>3 </a:t>
            </a:r>
            <a:r>
              <a:rPr lang="en-US" sz="9600" dirty="0" smtClean="0">
                <a:solidFill>
                  <a:srgbClr val="FFFF00"/>
                </a:solidFill>
                <a:latin typeface="Algerian" pitchFamily="82" charset="0"/>
              </a:rPr>
              <a:t>D </a:t>
            </a:r>
            <a:endParaRPr lang="ru-RU" sz="9600" dirty="0">
              <a:solidFill>
                <a:srgbClr val="FFFF0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2"/>
          </p:nvPr>
        </p:nvSpPr>
        <p:spPr>
          <a:xfrm>
            <a:off x="214282" y="4286256"/>
            <a:ext cx="3786214" cy="2000264"/>
          </a:xfrm>
        </p:spPr>
        <p:txBody>
          <a:bodyPr>
            <a:normAutofit fontScale="92500" lnSpcReduction="20000"/>
          </a:bodyPr>
          <a:lstStyle/>
          <a:p>
            <a:pPr marL="342900" indent="-342900"/>
            <a:endParaRPr lang="uk-UA" sz="72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pPr marL="342900" indent="-342900"/>
            <a:r>
              <a:rPr lang="uk-UA" sz="7200" b="1" dirty="0" smtClean="0">
                <a:solidFill>
                  <a:srgbClr val="FFFF00"/>
                </a:solidFill>
                <a:latin typeface="Monotype Corsiva" pitchFamily="66" charset="0"/>
              </a:rPr>
              <a:t>ДИЗАЙН</a:t>
            </a:r>
            <a:endParaRPr lang="ru-RU" sz="7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8" name="Picture 4" descr="Фотошпалери Піраміди №dec_8406 - ціна, фото, відгуки | АВС-Dec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5049048" cy="3643338"/>
          </a:xfrm>
          <a:prstGeom prst="rect">
            <a:avLst/>
          </a:prstGeom>
          <a:noFill/>
        </p:spPr>
      </p:pic>
      <p:pic>
        <p:nvPicPr>
          <p:cNvPr id="10" name="Рисунок 9" descr="Фотошпалери Піраміди №dec_9177 - ціна, фото, відгуки | АВС-Decor"/>
          <p:cNvPicPr/>
          <p:nvPr/>
        </p:nvPicPr>
        <p:blipFill rotWithShape="1">
          <a:blip r:embed="rId4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t="553" b="10118"/>
          <a:stretch/>
        </p:blipFill>
        <p:spPr bwMode="auto">
          <a:xfrm>
            <a:off x="4214810" y="3000372"/>
            <a:ext cx="4643470" cy="3643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12" name="Рисунок 11" descr="пирамида"/>
          <p:cNvPicPr/>
          <p:nvPr/>
        </p:nvPicPr>
        <p:blipFill rotWithShape="1">
          <a:blip r:embed="rId5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20000" t="28627" r="18333" b="37256"/>
          <a:stretch/>
        </p:blipFill>
        <p:spPr bwMode="auto">
          <a:xfrm>
            <a:off x="7500958" y="214290"/>
            <a:ext cx="1409700" cy="8286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791064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artisticGlowDiffused trans="69000"/>
                    </a14:imgEffect>
                  </a14:imgLayer>
                </a14:imgProps>
              </a:ext>
            </a:extLst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86766" cy="1162050"/>
          </a:xfrm>
        </p:spPr>
        <p:txBody>
          <a:bodyPr>
            <a:normAutofit/>
          </a:bodyPr>
          <a:lstStyle/>
          <a:p>
            <a:pPr algn="ctr"/>
            <a:r>
              <a:rPr lang="uk-UA" sz="6000" dirty="0" smtClean="0">
                <a:solidFill>
                  <a:srgbClr val="FFFF00"/>
                </a:solidFill>
                <a:latin typeface="Arial Black" pitchFamily="34" charset="0"/>
              </a:rPr>
              <a:t>НАШ ПРОЄКТ</a:t>
            </a:r>
            <a:endParaRPr lang="ru-RU" sz="60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42844" y="4286256"/>
            <a:ext cx="3322669" cy="2286016"/>
          </a:xfrm>
        </p:spPr>
        <p:txBody>
          <a:bodyPr>
            <a:normAutofit/>
          </a:bodyPr>
          <a:lstStyle/>
          <a:p>
            <a:pPr marL="342900" indent="-342900"/>
            <a:r>
              <a:rPr lang="uk-UA" sz="3600" b="1" dirty="0" smtClean="0">
                <a:solidFill>
                  <a:srgbClr val="FF33CC"/>
                </a:solidFill>
                <a:latin typeface="Comic Sans MS" pitchFamily="66" charset="0"/>
              </a:rPr>
              <a:t>Як</a:t>
            </a:r>
          </a:p>
          <a:p>
            <a:pPr marL="342900" indent="-342900"/>
            <a:r>
              <a:rPr lang="uk-UA" sz="3600" b="1" dirty="0" smtClean="0">
                <a:solidFill>
                  <a:srgbClr val="FF33CC"/>
                </a:solidFill>
                <a:latin typeface="Comic Sans MS" pitchFamily="66" charset="0"/>
              </a:rPr>
              <a:t> все</a:t>
            </a:r>
          </a:p>
          <a:p>
            <a:pPr marL="342900" indent="-342900"/>
            <a:r>
              <a:rPr lang="uk-UA" sz="3600" b="1" dirty="0" smtClean="0">
                <a:solidFill>
                  <a:srgbClr val="FF33CC"/>
                </a:solidFill>
                <a:latin typeface="Comic Sans MS" pitchFamily="66" charset="0"/>
              </a:rPr>
              <a:t> починалось</a:t>
            </a:r>
            <a:endParaRPr lang="en-US" sz="3600" b="1" dirty="0" smtClean="0">
              <a:solidFill>
                <a:srgbClr val="FF33CC"/>
              </a:solidFill>
              <a:latin typeface="Comic Sans MS" pitchFamily="66" charset="0"/>
            </a:endParaRPr>
          </a:p>
        </p:txBody>
      </p:sp>
      <p:pic>
        <p:nvPicPr>
          <p:cNvPr id="8" name="Рисунок 7" descr="F:\ВСЕ ФОТО\фото 19-20-21\делаем пирамиді 21\20210205_094910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285860"/>
            <a:ext cx="4868855" cy="2698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F:\ВСЕ ФОТО\фото 19-20-21\делаем пирамиді 21\20210205_09513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2791" t="918" r="7251" b="-688"/>
          <a:stretch/>
        </p:blipFill>
        <p:spPr bwMode="auto">
          <a:xfrm rot="5400000">
            <a:off x="4805997" y="2519998"/>
            <a:ext cx="5342890" cy="33331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12" name="Рисунок 11" descr="F:\ВСЕ ФОТО\фото 19-20-21\делаем пирамиді 21\20210209_12535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32230" t="3420" b="6775"/>
          <a:stretch/>
        </p:blipFill>
        <p:spPr bwMode="auto">
          <a:xfrm rot="299098">
            <a:off x="2879003" y="3619402"/>
            <a:ext cx="2836630" cy="22629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131318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5000628" y="357166"/>
            <a:ext cx="3786214" cy="3000397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FFFF00"/>
                </a:solidFill>
                <a:latin typeface="Comic Sans MS" pitchFamily="66" charset="0"/>
              </a:rPr>
              <a:t>НАША </a:t>
            </a:r>
          </a:p>
          <a:p>
            <a:pPr algn="ctr"/>
            <a:r>
              <a:rPr lang="uk-UA" sz="4000" b="1" dirty="0" smtClean="0">
                <a:solidFill>
                  <a:srgbClr val="FFFF00"/>
                </a:solidFill>
                <a:latin typeface="Comic Sans MS" pitchFamily="66" charset="0"/>
              </a:rPr>
              <a:t>РОБОТА</a:t>
            </a:r>
          </a:p>
          <a:p>
            <a:pPr algn="ctr"/>
            <a:r>
              <a:rPr lang="uk-UA" sz="4000" b="1" dirty="0" smtClean="0">
                <a:solidFill>
                  <a:srgbClr val="FFFF00"/>
                </a:solidFill>
                <a:latin typeface="Comic Sans MS" pitchFamily="66" charset="0"/>
              </a:rPr>
              <a:t> ТА</a:t>
            </a:r>
          </a:p>
          <a:p>
            <a:pPr algn="ctr"/>
            <a:r>
              <a:rPr lang="uk-UA" sz="4000" b="1" dirty="0" smtClean="0">
                <a:solidFill>
                  <a:srgbClr val="FFFF00"/>
                </a:solidFill>
                <a:latin typeface="Comic Sans MS" pitchFamily="66" charset="0"/>
              </a:rPr>
              <a:t> РЕЗУЛЬТАТ</a:t>
            </a:r>
          </a:p>
          <a:p>
            <a:pPr algn="ctr"/>
            <a:endParaRPr lang="ru-RU" sz="40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16" y="4714884"/>
            <a:ext cx="1828784" cy="14112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1506" name="AutoShape 2" descr="Мінімальний Багатокольоровий Полігональний Фон Ліцензійні Стокові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Мінімальний Багатокольоровий Полігональний Фон Ліцензійні Стокові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0" name="AutoShape 6" descr="Мінімальний Багатокольоровий Полігональний Фон Ліцензійні Стокові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F:\ВСЕ ФОТО\фото 19-20-21\делаем пирамиді 21\20210205_09494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t="7413" b="9065"/>
          <a:stretch/>
        </p:blipFill>
        <p:spPr bwMode="auto">
          <a:xfrm>
            <a:off x="357158" y="285728"/>
            <a:ext cx="4868252" cy="2290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11" name="Рисунок 10" descr="F:\ВСЕ ФОТО\фото 19-20-21\6 гр дозування+ піраміди\20210312_082843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3214686"/>
            <a:ext cx="5940425" cy="3341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Пирамида Маслоу - мотивация и потребности человека"/>
          <p:cNvPicPr/>
          <p:nvPr/>
        </p:nvPicPr>
        <p:blipFill>
          <a:blip r:embed="rId4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16"/>
            <a:ext cx="3571900" cy="37639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273050"/>
            <a:ext cx="3429024" cy="2655884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00B0F0"/>
                </a:solidFill>
                <a:latin typeface="Comic Sans MS" pitchFamily="66" charset="0"/>
              </a:rPr>
              <a:t>БАЖАЄМО </a:t>
            </a:r>
            <a:br>
              <a:rPr lang="uk-UA" sz="4800" b="1" dirty="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uk-UA" sz="4800" b="1" dirty="0" smtClean="0">
                <a:solidFill>
                  <a:srgbClr val="00B0F0"/>
                </a:solidFill>
                <a:latin typeface="Comic Sans MS" pitchFamily="66" charset="0"/>
              </a:rPr>
              <a:t>ВСІМ </a:t>
            </a:r>
            <a:br>
              <a:rPr lang="uk-UA" sz="4800" b="1" dirty="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uk-UA" sz="4800" b="1" dirty="0" smtClean="0">
                <a:solidFill>
                  <a:srgbClr val="00B0F0"/>
                </a:solidFill>
                <a:latin typeface="Comic Sans MS" pitchFamily="66" charset="0"/>
              </a:rPr>
              <a:t>ДОСЯГТИ</a:t>
            </a:r>
            <a:endParaRPr lang="ru-RU" sz="48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57158" y="4714884"/>
            <a:ext cx="3108355" cy="1857388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 smtClean="0">
                <a:solidFill>
                  <a:srgbClr val="FFFF00"/>
                </a:solidFill>
                <a:latin typeface="Comic Sans MS" pitchFamily="66" charset="0"/>
              </a:rPr>
              <a:t>СВОЄЇ</a:t>
            </a:r>
          </a:p>
          <a:p>
            <a:pPr algn="ctr"/>
            <a:r>
              <a:rPr lang="uk-UA" sz="4800" b="1" dirty="0" smtClean="0">
                <a:solidFill>
                  <a:srgbClr val="FFFF00"/>
                </a:solidFill>
                <a:latin typeface="Comic Sans MS" pitchFamily="66" charset="0"/>
              </a:rPr>
              <a:t>МЕТИ</a:t>
            </a:r>
            <a:endParaRPr lang="ru-RU" sz="48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8" name="Рисунок 7" descr="F:\ВСЕ ФОТО\фото 19-20-21\6 гр дозування+ піраміди\20210312_08271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t="-792" r="26172"/>
          <a:stretch/>
        </p:blipFill>
        <p:spPr bwMode="auto">
          <a:xfrm rot="5400000">
            <a:off x="-366109" y="723242"/>
            <a:ext cx="4385310" cy="33674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  <p:pic>
        <p:nvPicPr>
          <p:cNvPr id="1026" name="Picture 2" descr="Пирамида Маслоу: как использовать популярную теорию мотивац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155503"/>
            <a:ext cx="4143404" cy="3702497"/>
          </a:xfrm>
          <a:prstGeom prst="rect">
            <a:avLst/>
          </a:prstGeom>
          <a:noFill/>
        </p:spPr>
      </p:pic>
      <p:pic>
        <p:nvPicPr>
          <p:cNvPr id="12" name="Рисунок 11" descr="Клумба піраміда своїми руками: креслення, розміри, покрокова інструкція, як  зробити квітник з дощок"/>
          <p:cNvPicPr/>
          <p:nvPr/>
        </p:nvPicPr>
        <p:blipFill rotWithShape="1">
          <a:blip r:embed="rId4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 l="26575" t="-440" r="34836" b="1096"/>
          <a:stretch/>
        </p:blipFill>
        <p:spPr bwMode="auto">
          <a:xfrm>
            <a:off x="3428992" y="1571612"/>
            <a:ext cx="2000264" cy="36957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lc="http://schemas.openxmlformats.org/drawingml/2006/lockedCanvas" xmlns:a14="http://schemas.microsoft.com/office/drawing/2010/main"/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538</TotalTime>
  <Words>169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   STEM-ПРОЄКТ   </vt:lpstr>
      <vt:lpstr>Завдання проєкту:  створення об'ємної інтер'єрної картини-макету  для майбутнього оздоблення стіни  в кімнаті</vt:lpstr>
      <vt:lpstr>ДИВО АРХІТЕКТУРИ</vt:lpstr>
      <vt:lpstr>РОЗРАХУНКИ  ТА ВИГОТОВЛЕННЯ РОЗГОРТКИ ПІРАМІДИ</vt:lpstr>
      <vt:lpstr>Піраміди в нтер'єрі </vt:lpstr>
      <vt:lpstr>ПІРАМІДИ  НА  СТІНІ </vt:lpstr>
      <vt:lpstr>3 D </vt:lpstr>
      <vt:lpstr>НАШ ПРОЄКТ</vt:lpstr>
      <vt:lpstr>Слайд 9</vt:lpstr>
      <vt:lpstr>БАЖАЄМО  ВСІМ  ДОСЯГТИ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Ukraine</dc:title>
  <dc:creator>Admin</dc:creator>
  <cp:lastModifiedBy>Bouquetist</cp:lastModifiedBy>
  <cp:revision>97</cp:revision>
  <dcterms:created xsi:type="dcterms:W3CDTF">2012-11-11T19:51:15Z</dcterms:created>
  <dcterms:modified xsi:type="dcterms:W3CDTF">2023-03-14T19:55:06Z</dcterms:modified>
</cp:coreProperties>
</file>