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mp3" ContentType="audio/unknown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9" r:id="rId2"/>
    <p:sldId id="270" r:id="rId3"/>
    <p:sldId id="271" r:id="rId4"/>
    <p:sldId id="288" r:id="rId5"/>
    <p:sldId id="272" r:id="rId6"/>
    <p:sldId id="273" r:id="rId7"/>
    <p:sldId id="289" r:id="rId8"/>
    <p:sldId id="290" r:id="rId9"/>
    <p:sldId id="284" r:id="rId10"/>
    <p:sldId id="292" r:id="rId11"/>
    <p:sldId id="294" r:id="rId12"/>
    <p:sldId id="285" r:id="rId13"/>
    <p:sldId id="287" r:id="rId14"/>
    <p:sldId id="256" r:id="rId15"/>
    <p:sldId id="258" r:id="rId16"/>
    <p:sldId id="283" r:id="rId17"/>
    <p:sldId id="282" r:id="rId18"/>
    <p:sldId id="280" r:id="rId1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48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6" d="100"/>
          <a:sy n="66" d="100"/>
        </p:scale>
        <p:origin x="-120" y="-3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35AD81-F828-4D2E-A26B-5529A8D57315}" type="datetimeFigureOut">
              <a:rPr lang="ru-RU" smtClean="0"/>
              <a:pPr/>
              <a:t>13.02.2023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068CFB-A232-4421-8CC1-6F6492D590B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320958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35AD81-F828-4D2E-A26B-5529A8D57315}" type="datetimeFigureOut">
              <a:rPr lang="ru-RU" smtClean="0"/>
              <a:pPr/>
              <a:t>13.02.2023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068CFB-A232-4421-8CC1-6F6492D590B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0639457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35AD81-F828-4D2E-A26B-5529A8D57315}" type="datetimeFigureOut">
              <a:rPr lang="ru-RU" smtClean="0"/>
              <a:pPr/>
              <a:t>13.02.2023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068CFB-A232-4421-8CC1-6F6492D590B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840758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35AD81-F828-4D2E-A26B-5529A8D57315}" type="datetimeFigureOut">
              <a:rPr lang="ru-RU" smtClean="0"/>
              <a:pPr/>
              <a:t>13.02.2023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068CFB-A232-4421-8CC1-6F6492D590B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5754029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35AD81-F828-4D2E-A26B-5529A8D57315}" type="datetimeFigureOut">
              <a:rPr lang="ru-RU" smtClean="0"/>
              <a:pPr/>
              <a:t>13.02.2023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068CFB-A232-4421-8CC1-6F6492D590B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752920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35AD81-F828-4D2E-A26B-5529A8D57315}" type="datetimeFigureOut">
              <a:rPr lang="ru-RU" smtClean="0"/>
              <a:pPr/>
              <a:t>13.02.2023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068CFB-A232-4421-8CC1-6F6492D590B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602301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35AD81-F828-4D2E-A26B-5529A8D57315}" type="datetimeFigureOut">
              <a:rPr lang="ru-RU" smtClean="0"/>
              <a:pPr/>
              <a:t>13.02.2023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068CFB-A232-4421-8CC1-6F6492D590B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0983936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35AD81-F828-4D2E-A26B-5529A8D57315}" type="datetimeFigureOut">
              <a:rPr lang="ru-RU" smtClean="0"/>
              <a:pPr/>
              <a:t>13.02.2023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068CFB-A232-4421-8CC1-6F6492D590B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769438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35AD81-F828-4D2E-A26B-5529A8D57315}" type="datetimeFigureOut">
              <a:rPr lang="ru-RU" smtClean="0"/>
              <a:pPr/>
              <a:t>13.02.2023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068CFB-A232-4421-8CC1-6F6492D590B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889513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35AD81-F828-4D2E-A26B-5529A8D57315}" type="datetimeFigureOut">
              <a:rPr lang="ru-RU" smtClean="0"/>
              <a:pPr/>
              <a:t>13.02.2023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068CFB-A232-4421-8CC1-6F6492D590B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392027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35AD81-F828-4D2E-A26B-5529A8D57315}" type="datetimeFigureOut">
              <a:rPr lang="ru-RU" smtClean="0"/>
              <a:pPr/>
              <a:t>13.02.2023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068CFB-A232-4421-8CC1-6F6492D590B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75908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35AD81-F828-4D2E-A26B-5529A8D57315}" type="datetimeFigureOut">
              <a:rPr lang="ru-RU" smtClean="0"/>
              <a:pPr/>
              <a:t>13.02.2023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068CFB-A232-4421-8CC1-6F6492D590B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9285142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1.jpeg"/><Relationship Id="rId7" Type="http://schemas.microsoft.com/office/2007/relationships/media" Target="../media/media1.mp3"/><Relationship Id="rId2" Type="http://schemas.openxmlformats.org/officeDocument/2006/relationships/slideLayout" Target="../slideLayouts/slideLayout7.xml"/><Relationship Id="rId1" Type="http://schemas.openxmlformats.org/officeDocument/2006/relationships/audio" Target="../media/media1.mp3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media" Target="../media/media2.mp3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media2.mp3"/><Relationship Id="rId6" Type="http://schemas.openxmlformats.org/officeDocument/2006/relationships/image" Target="../media/image6.png"/><Relationship Id="rId5" Type="http://schemas.openxmlformats.org/officeDocument/2006/relationships/image" Target="../media/image1.jpe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media" Target="../media/media3.mp3"/><Relationship Id="rId2" Type="http://schemas.openxmlformats.org/officeDocument/2006/relationships/slideLayout" Target="../slideLayouts/slideLayout7.xml"/><Relationship Id="rId1" Type="http://schemas.openxmlformats.org/officeDocument/2006/relationships/audio" Target="../media/media3.mp3"/><Relationship Id="rId6" Type="http://schemas.openxmlformats.org/officeDocument/2006/relationships/image" Target="../media/image15.png"/><Relationship Id="rId5" Type="http://schemas.openxmlformats.org/officeDocument/2006/relationships/image" Target="../media/image1.jpe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media" Target="../media/media3.mp3"/><Relationship Id="rId7" Type="http://schemas.openxmlformats.org/officeDocument/2006/relationships/image" Target="../media/image19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media3.mp3"/><Relationship Id="rId6" Type="http://schemas.openxmlformats.org/officeDocument/2006/relationships/image" Target="../media/image18.png"/><Relationship Id="rId5" Type="http://schemas.openxmlformats.org/officeDocument/2006/relationships/image" Target="../media/image1.jpeg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media" Target="../media/media3.mp3"/><Relationship Id="rId7" Type="http://schemas.openxmlformats.org/officeDocument/2006/relationships/image" Target="../media/image21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media3.mp3"/><Relationship Id="rId6" Type="http://schemas.openxmlformats.org/officeDocument/2006/relationships/image" Target="../media/image20.png"/><Relationship Id="rId5" Type="http://schemas.openxmlformats.org/officeDocument/2006/relationships/image" Target="../media/image1.jpeg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media" Target="../media/media3.mp3"/><Relationship Id="rId2" Type="http://schemas.openxmlformats.org/officeDocument/2006/relationships/slideLayout" Target="../slideLayouts/slideLayout7.xml"/><Relationship Id="rId1" Type="http://schemas.openxmlformats.org/officeDocument/2006/relationships/audio" Target="../media/media3.mp3"/><Relationship Id="rId6" Type="http://schemas.openxmlformats.org/officeDocument/2006/relationships/image" Target="../media/image22.png"/><Relationship Id="rId5" Type="http://schemas.openxmlformats.org/officeDocument/2006/relationships/image" Target="../media/image1.jpeg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microsoft.com/office/2007/relationships/media" Target="../media/media3.mp3"/><Relationship Id="rId7" Type="http://schemas.openxmlformats.org/officeDocument/2006/relationships/image" Target="../media/image24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media3.mp3"/><Relationship Id="rId6" Type="http://schemas.openxmlformats.org/officeDocument/2006/relationships/image" Target="../media/image23.jpeg"/><Relationship Id="rId5" Type="http://schemas.openxmlformats.org/officeDocument/2006/relationships/image" Target="../media/image1.jpeg"/><Relationship Id="rId4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C:\Users\&#1042;i&#1090;&#1072;\Desktop\&#1074;&#1110;&#1076;&#1082;&#1088;&#1080;&#1090;&#1072;%20&#1074;&#1080;&#1093;&#1086;&#1074;&#1085;&#1072;\&#1057;&#1090;&#1088;&#1110;&#1090;&#1077;&#1085;&#1085;&#1103;.mp4" TargetMode="Externa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gif"/><Relationship Id="rId3" Type="http://schemas.microsoft.com/office/2007/relationships/media" Target="../media/media4.mp3"/><Relationship Id="rId7" Type="http://schemas.openxmlformats.org/officeDocument/2006/relationships/image" Target="../media/image29.gif"/><Relationship Id="rId2" Type="http://schemas.openxmlformats.org/officeDocument/2006/relationships/slideLayout" Target="../slideLayouts/slideLayout1.xml"/><Relationship Id="rId1" Type="http://schemas.openxmlformats.org/officeDocument/2006/relationships/audio" Target="../media/media4.mp3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5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jpeg"/><Relationship Id="rId3" Type="http://schemas.microsoft.com/office/2007/relationships/media" Target="../media/media5.mp3"/><Relationship Id="rId7" Type="http://schemas.openxmlformats.org/officeDocument/2006/relationships/image" Target="../media/image32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media5.mp3"/><Relationship Id="rId6" Type="http://schemas.openxmlformats.org/officeDocument/2006/relationships/image" Target="../media/image31.jpeg"/><Relationship Id="rId5" Type="http://schemas.openxmlformats.org/officeDocument/2006/relationships/image" Target="../media/image27.png"/><Relationship Id="rId4" Type="http://schemas.openxmlformats.org/officeDocument/2006/relationships/image" Target="../media/image5.png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media" Target="../media/media6.mp3"/><Relationship Id="rId2" Type="http://schemas.openxmlformats.org/officeDocument/2006/relationships/slideLayout" Target="../slideLayouts/slideLayout7.xml"/><Relationship Id="rId1" Type="http://schemas.openxmlformats.org/officeDocument/2006/relationships/audio" Target="../media/media6.mp3"/><Relationship Id="rId6" Type="http://schemas.openxmlformats.org/officeDocument/2006/relationships/image" Target="../media/image34.jpeg"/><Relationship Id="rId5" Type="http://schemas.openxmlformats.org/officeDocument/2006/relationships/image" Target="../media/image27.png"/><Relationship Id="rId4" Type="http://schemas.openxmlformats.org/officeDocument/2006/relationships/image" Target="../media/image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media" Target="../media/media7.mp3"/><Relationship Id="rId2" Type="http://schemas.openxmlformats.org/officeDocument/2006/relationships/slideLayout" Target="../slideLayouts/slideLayout7.xml"/><Relationship Id="rId1" Type="http://schemas.openxmlformats.org/officeDocument/2006/relationships/audio" Target="../media/media7.mp3"/><Relationship Id="rId6" Type="http://schemas.openxmlformats.org/officeDocument/2006/relationships/image" Target="../media/image36.jpeg"/><Relationship Id="rId5" Type="http://schemas.openxmlformats.org/officeDocument/2006/relationships/image" Target="../media/image27.png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91948" y="2616200"/>
            <a:ext cx="5671259" cy="3784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637767" y="3038892"/>
            <a:ext cx="5073289" cy="381910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flipH="1">
            <a:off x="8635222" y="1646014"/>
            <a:ext cx="3556777" cy="532799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0" y="626462"/>
            <a:ext cx="12192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ru-RU" sz="54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Стрітення</a:t>
            </a:r>
            <a:r>
              <a:rPr lang="ru-RU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54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зустріч</a:t>
            </a:r>
            <a:r>
              <a:rPr lang="ru-RU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4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зими</a:t>
            </a:r>
            <a:r>
              <a:rPr lang="ru-RU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4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ru-RU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весною»</a:t>
            </a:r>
            <a:endParaRPr lang="ru-RU" sz="5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" name="1 Ой виходьте дівчата (mp3cut.ru)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7">
                  <p14:fade out="250"/>
                </p14:media>
              </p:ext>
            </p:extLst>
          </p:nvPr>
        </p:nvPicPr>
        <p:blipFill>
          <a:blip r:embed="rId8" cstate="print"/>
          <a:stretch>
            <a:fillRect/>
          </a:stretch>
        </p:blipFill>
        <p:spPr>
          <a:xfrm>
            <a:off x="6090637" y="595522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59778585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 showWhenStopped="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Аве Мария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3"/>
              </p:ext>
            </p:extLst>
          </p:nvPr>
        </p:nvPicPr>
        <p:blipFill>
          <a:blip r:embed="rId4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275126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5808901" y="3244334"/>
            <a:ext cx="315037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047999" y="2967335"/>
            <a:ext cx="850669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uk-UA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609600" y="556644"/>
            <a:ext cx="1067723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15 лютого </a:t>
            </a:r>
            <a:r>
              <a:rPr lang="ru-RU" sz="36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згідно</a:t>
            </a:r>
            <a:r>
              <a:rPr lang="ru-RU" sz="3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православних</a:t>
            </a:r>
            <a:r>
              <a:rPr lang="ru-RU" sz="3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традицій</a:t>
            </a:r>
            <a:r>
              <a:rPr lang="ru-RU" sz="3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відзначають</a:t>
            </a:r>
            <a:r>
              <a:rPr lang="ru-RU" sz="3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Стрітення</a:t>
            </a:r>
            <a:r>
              <a:rPr lang="ru-RU" sz="3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Господнє</a:t>
            </a:r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ctr"/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36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народі</a:t>
            </a:r>
            <a:r>
              <a:rPr lang="ru-RU" sz="3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його</a:t>
            </a:r>
            <a:r>
              <a:rPr lang="ru-RU" sz="3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ще</a:t>
            </a:r>
            <a:r>
              <a:rPr lang="ru-RU" sz="3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називають</a:t>
            </a:r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ctr"/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36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Стрічання</a:t>
            </a:r>
            <a:r>
              <a:rPr lang="ru-RU" sz="3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», «</a:t>
            </a:r>
            <a:r>
              <a:rPr lang="ru-RU" sz="36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Зимобор</a:t>
            </a:r>
            <a:r>
              <a:rPr lang="ru-RU" sz="3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» </a:t>
            </a:r>
            <a:r>
              <a:rPr lang="ru-RU" sz="36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або</a:t>
            </a:r>
            <a:r>
              <a:rPr lang="ru-RU" sz="3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ru-RU" sz="36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Громиця</a:t>
            </a:r>
            <a:r>
              <a:rPr lang="ru-RU" sz="3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».</a:t>
            </a:r>
            <a:endParaRPr lang="uk-UA" sz="3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38614" y="3124200"/>
            <a:ext cx="2805113" cy="27559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772014" y="3030104"/>
            <a:ext cx="3670300" cy="294409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948726495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 numSld="3">
                <p:cTn id="2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6023" y="0"/>
            <a:ext cx="12192000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323850" y="211420"/>
            <a:ext cx="1144905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4000" b="1" i="1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  </a:t>
            </a:r>
            <a:r>
              <a:rPr lang="ru-RU" sz="4000" b="1" i="1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Стрітення</a:t>
            </a:r>
            <a:r>
              <a:rPr lang="ru-RU" sz="4000" b="1" i="1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ru-RU" sz="4000" b="1" i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здавна</a:t>
            </a:r>
            <a:r>
              <a:rPr lang="ru-RU" sz="4000" b="1" i="1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ru-RU" sz="4000" b="1" i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сприймається</a:t>
            </a:r>
            <a:r>
              <a:rPr lang="ru-RU" sz="4000" b="1" i="1" dirty="0">
                <a:solidFill>
                  <a:srgbClr val="002060"/>
                </a:solidFill>
                <a:latin typeface="Times New Roman" panose="02020603050405020304" pitchFamily="18" charset="0"/>
              </a:rPr>
              <a:t>, як </a:t>
            </a:r>
            <a:r>
              <a:rPr lang="ru-RU" sz="4000" b="1" i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зустріч</a:t>
            </a:r>
            <a:r>
              <a:rPr lang="ru-RU" sz="4000" b="1" i="1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ru-RU" sz="4000" b="1" i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зими</a:t>
            </a:r>
            <a:r>
              <a:rPr lang="ru-RU" sz="4000" b="1" i="1" dirty="0">
                <a:solidFill>
                  <a:srgbClr val="002060"/>
                </a:solidFill>
                <a:latin typeface="Times New Roman" panose="02020603050405020304" pitchFamily="18" charset="0"/>
              </a:rPr>
              <a:t> з весною. Казали, </a:t>
            </a:r>
            <a:r>
              <a:rPr lang="ru-RU" sz="4000" b="1" i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що</a:t>
            </a:r>
            <a:r>
              <a:rPr lang="ru-RU" sz="4000" b="1" i="1" dirty="0">
                <a:solidFill>
                  <a:srgbClr val="002060"/>
                </a:solidFill>
                <a:latin typeface="Times New Roman" panose="02020603050405020304" pitchFamily="18" charset="0"/>
              </a:rPr>
              <a:t> «в </a:t>
            </a:r>
            <a:r>
              <a:rPr lang="ru-RU" sz="4000" b="1" i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цей</a:t>
            </a:r>
            <a:r>
              <a:rPr lang="ru-RU" sz="4000" b="1" i="1" dirty="0">
                <a:solidFill>
                  <a:srgbClr val="002060"/>
                </a:solidFill>
                <a:latin typeface="Times New Roman" panose="02020603050405020304" pitchFamily="18" charset="0"/>
              </a:rPr>
              <a:t> день зима весну </a:t>
            </a:r>
            <a:r>
              <a:rPr lang="ru-RU" sz="4000" b="1" i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зустрічає</a:t>
            </a:r>
            <a:r>
              <a:rPr lang="ru-RU" sz="4000" b="1" i="1" dirty="0">
                <a:solidFill>
                  <a:srgbClr val="002060"/>
                </a:solidFill>
                <a:latin typeface="Times New Roman" panose="02020603050405020304" pitchFamily="18" charset="0"/>
              </a:rPr>
              <a:t>, </a:t>
            </a:r>
            <a:r>
              <a:rPr lang="ru-RU" sz="4000" b="1" i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заморозити</a:t>
            </a:r>
            <a:r>
              <a:rPr lang="ru-RU" sz="4000" b="1" i="1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ru-RU" sz="4000" b="1" i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її</a:t>
            </a:r>
            <a:r>
              <a:rPr lang="ru-RU" sz="4000" b="1" i="1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ru-RU" sz="4000" b="1" i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хоче</a:t>
            </a:r>
            <a:r>
              <a:rPr lang="ru-RU" sz="4000" b="1" i="1" dirty="0">
                <a:solidFill>
                  <a:srgbClr val="002060"/>
                </a:solidFill>
                <a:latin typeface="Times New Roman" panose="02020603050405020304" pitchFamily="18" charset="0"/>
              </a:rPr>
              <a:t>, та сама </a:t>
            </a:r>
            <a:r>
              <a:rPr lang="ru-RU" sz="4000" b="1" i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лиходійка</a:t>
            </a:r>
            <a:r>
              <a:rPr lang="ru-RU" sz="4000" b="1" i="1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ru-RU" sz="4000" b="1" i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від</a:t>
            </a:r>
            <a:r>
              <a:rPr lang="ru-RU" sz="4000" b="1" i="1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ru-RU" sz="4000" b="1" i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свого</a:t>
            </a:r>
            <a:r>
              <a:rPr lang="ru-RU" sz="4000" b="1" i="1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ru-RU" sz="4000" b="1" i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хотіння</a:t>
            </a:r>
            <a:r>
              <a:rPr lang="ru-RU" sz="4000" b="1" i="1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ru-RU" sz="4000" b="1" i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тільки</a:t>
            </a:r>
            <a:r>
              <a:rPr lang="ru-RU" sz="4000" b="1" i="1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ru-RU" sz="4000" b="1" i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потіє</a:t>
            </a:r>
            <a:r>
              <a:rPr lang="ru-RU" sz="4000" b="1" i="1" dirty="0">
                <a:solidFill>
                  <a:srgbClr val="002060"/>
                </a:solidFill>
                <a:latin typeface="Times New Roman" panose="02020603050405020304" pitchFamily="18" charset="0"/>
              </a:rPr>
              <a:t>».</a:t>
            </a:r>
          </a:p>
          <a:p>
            <a:endParaRPr lang="ru-RU" sz="3200" i="1" dirty="0">
              <a:solidFill>
                <a:srgbClr val="002060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4063" y="2941638"/>
            <a:ext cx="2871787" cy="223202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32313" y="4048983"/>
            <a:ext cx="2859087" cy="21463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615363" y="2143983"/>
            <a:ext cx="3017837" cy="3810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409907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26589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677322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5745018" y="206260"/>
            <a:ext cx="644698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5400" b="1" i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Головним</a:t>
            </a:r>
            <a:r>
              <a:rPr lang="ru-RU" sz="5400" b="1" i="1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ru-RU" sz="5400" b="1" i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дійством</a:t>
            </a:r>
            <a:r>
              <a:rPr lang="ru-RU" sz="5400" b="1" i="1" dirty="0">
                <a:solidFill>
                  <a:srgbClr val="002060"/>
                </a:solidFill>
                <a:latin typeface="Times New Roman" panose="02020603050405020304" pitchFamily="18" charset="0"/>
              </a:rPr>
              <a:t> у </a:t>
            </a:r>
            <a:r>
              <a:rPr lang="ru-RU" sz="5400" b="1" i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цей</a:t>
            </a:r>
            <a:r>
              <a:rPr lang="ru-RU" sz="5400" b="1" i="1" dirty="0">
                <a:solidFill>
                  <a:srgbClr val="002060"/>
                </a:solidFill>
                <a:latin typeface="Times New Roman" panose="02020603050405020304" pitchFamily="18" charset="0"/>
              </a:rPr>
              <a:t> день </a:t>
            </a:r>
            <a:r>
              <a:rPr lang="ru-RU" sz="5400" b="1" i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було</a:t>
            </a:r>
            <a:r>
              <a:rPr lang="ru-RU" sz="5400" b="1" i="1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ru-RU" sz="5400" b="1" i="1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освячення</a:t>
            </a:r>
            <a:r>
              <a:rPr lang="ru-RU" sz="5400" b="1" i="1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ru-RU" sz="5400" b="1" i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вогню</a:t>
            </a:r>
            <a:r>
              <a:rPr lang="ru-RU" sz="5400" b="1" i="1" dirty="0">
                <a:solidFill>
                  <a:srgbClr val="002060"/>
                </a:solidFill>
                <a:latin typeface="Times New Roman" panose="02020603050405020304" pitchFamily="18" charset="0"/>
              </a:rPr>
              <a:t> і води.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0888" y="73890"/>
            <a:ext cx="5561003" cy="67148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61772" y="4101523"/>
            <a:ext cx="2962275" cy="235267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68509" y="4200525"/>
            <a:ext cx="2813771" cy="187498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645978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Несе галя воду (mp3cut.ru)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3"/>
              </p:ext>
            </p:extLst>
          </p:nvPr>
        </p:nvPicPr>
        <p:blipFill>
          <a:blip r:embed="rId4" cstate="print"/>
          <a:stretch>
            <a:fillRect/>
          </a:stretch>
        </p:blipFill>
        <p:spPr>
          <a:xfrm>
            <a:off x="5775176" y="6039112"/>
            <a:ext cx="609600" cy="609600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6023" y="0"/>
            <a:ext cx="12192000" cy="6858000"/>
          </a:xfrm>
          <a:prstGeom prst="rect">
            <a:avLst/>
          </a:prstGeom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4727" y="616527"/>
            <a:ext cx="5218546" cy="562494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5310910" y="6190"/>
            <a:ext cx="7028872" cy="69865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rgbClr val="000048"/>
                </a:solidFill>
                <a:latin typeface="Times New Roman" pitchFamily="18" charset="0"/>
                <a:cs typeface="Times New Roman" pitchFamily="18" charset="0"/>
              </a:rPr>
              <a:t>У </a:t>
            </a:r>
            <a:r>
              <a:rPr lang="ru-RU" sz="2800" b="1" dirty="0" err="1">
                <a:solidFill>
                  <a:srgbClr val="000048"/>
                </a:solidFill>
                <a:latin typeface="Times New Roman" pitchFamily="18" charset="0"/>
                <a:cs typeface="Times New Roman" pitchFamily="18" charset="0"/>
              </a:rPr>
              <a:t>цей</a:t>
            </a:r>
            <a:r>
              <a:rPr lang="ru-RU" sz="2800" b="1" dirty="0">
                <a:solidFill>
                  <a:srgbClr val="000048"/>
                </a:solidFill>
                <a:latin typeface="Times New Roman" pitchFamily="18" charset="0"/>
                <a:cs typeface="Times New Roman" pitchFamily="18" charset="0"/>
              </a:rPr>
              <a:t> день святили воду. </a:t>
            </a:r>
          </a:p>
          <a:p>
            <a:r>
              <a:rPr lang="ru-RU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Стрітенську</a:t>
            </a: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воду </a:t>
            </a:r>
            <a:r>
              <a:rPr lang="ru-RU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збирали</a:t>
            </a:r>
            <a:r>
              <a:rPr lang="ru-RU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з </a:t>
            </a:r>
            <a:r>
              <a:rPr lang="ru-RU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сосульок</a:t>
            </a:r>
            <a:r>
              <a:rPr lang="ru-RU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і додавали до </a:t>
            </a:r>
            <a:r>
              <a:rPr lang="ru-RU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звичайної</a:t>
            </a:r>
            <a:r>
              <a:rPr lang="ru-RU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води, за </a:t>
            </a:r>
            <a:r>
              <a:rPr lang="ru-RU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повір’ями</a:t>
            </a:r>
            <a:r>
              <a:rPr lang="ru-RU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ru-RU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така</a:t>
            </a:r>
            <a:r>
              <a:rPr lang="ru-RU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вода </a:t>
            </a:r>
            <a:r>
              <a:rPr lang="ru-RU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цілюща</a:t>
            </a:r>
            <a:r>
              <a:rPr lang="ru-RU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і </a:t>
            </a:r>
            <a:r>
              <a:rPr lang="ru-RU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лікує</a:t>
            </a:r>
            <a:r>
              <a:rPr lang="ru-RU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від</a:t>
            </a:r>
            <a:r>
              <a:rPr lang="ru-RU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напастей: </a:t>
            </a:r>
          </a:p>
          <a:p>
            <a:r>
              <a:rPr lang="ru-RU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- </a:t>
            </a:r>
            <a:r>
              <a:rPr lang="ru-RU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лікує</a:t>
            </a:r>
            <a:r>
              <a:rPr lang="ru-RU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рани і </a:t>
            </a:r>
            <a:r>
              <a:rPr lang="ru-RU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внутрішні</a:t>
            </a:r>
            <a:r>
              <a:rPr lang="ru-RU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захворювання</a:t>
            </a:r>
            <a:r>
              <a:rPr lang="ru-RU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; </a:t>
            </a:r>
          </a:p>
          <a:p>
            <a:r>
              <a:rPr lang="ru-RU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- </a:t>
            </a:r>
            <a:r>
              <a:rPr lang="ru-RU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рятує</a:t>
            </a:r>
            <a:r>
              <a:rPr lang="ru-RU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від</a:t>
            </a:r>
            <a:r>
              <a:rPr lang="ru-RU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“злого ока”, </a:t>
            </a:r>
            <a:r>
              <a:rPr lang="ru-RU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відьми</a:t>
            </a:r>
            <a:r>
              <a:rPr lang="ru-RU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вовкулака</a:t>
            </a:r>
            <a:r>
              <a:rPr lang="ru-RU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від</a:t>
            </a:r>
            <a:r>
              <a:rPr lang="ru-RU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“</a:t>
            </a:r>
            <a:r>
              <a:rPr lang="ru-RU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пристріту</a:t>
            </a:r>
            <a:r>
              <a:rPr lang="ru-RU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”; </a:t>
            </a:r>
          </a:p>
          <a:p>
            <a:r>
              <a:rPr lang="ru-RU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- нею кропили </a:t>
            </a:r>
            <a:r>
              <a:rPr lang="ru-RU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вояків</a:t>
            </a:r>
            <a:r>
              <a:rPr lang="ru-RU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перед </a:t>
            </a:r>
            <a:r>
              <a:rPr lang="ru-RU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боєм</a:t>
            </a:r>
            <a:r>
              <a:rPr lang="ru-RU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чумаків</a:t>
            </a:r>
            <a:r>
              <a:rPr lang="ru-RU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перед походом; </a:t>
            </a:r>
          </a:p>
          <a:p>
            <a:r>
              <a:rPr lang="ru-RU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- </a:t>
            </a:r>
            <a:r>
              <a:rPr lang="ru-RU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пасічники</a:t>
            </a:r>
            <a:r>
              <a:rPr lang="ru-RU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окроплювали</a:t>
            </a:r>
            <a:r>
              <a:rPr lang="ru-RU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нею </a:t>
            </a:r>
            <a:r>
              <a:rPr lang="ru-RU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вулики</a:t>
            </a:r>
            <a:r>
              <a:rPr lang="ru-RU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на початку сезону;</a:t>
            </a:r>
          </a:p>
          <a:p>
            <a:r>
              <a:rPr lang="ru-RU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- а </a:t>
            </a:r>
            <a:r>
              <a:rPr lang="ru-RU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господарі</a:t>
            </a:r>
            <a:r>
              <a:rPr lang="ru-RU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окроплювали</a:t>
            </a:r>
            <a:r>
              <a:rPr lang="ru-RU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худобу </a:t>
            </a:r>
            <a:r>
              <a:rPr lang="ru-RU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під</a:t>
            </a:r>
            <a:r>
              <a:rPr lang="ru-RU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час </a:t>
            </a:r>
            <a:r>
              <a:rPr lang="ru-RU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першого</a:t>
            </a:r>
            <a:r>
              <a:rPr lang="ru-RU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вигону</a:t>
            </a:r>
            <a:r>
              <a:rPr lang="ru-RU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пасовисько</a:t>
            </a:r>
            <a:r>
              <a:rPr lang="ru-RU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; </a:t>
            </a:r>
          </a:p>
          <a:p>
            <a:r>
              <a:rPr lang="ru-RU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- </a:t>
            </a:r>
            <a:r>
              <a:rPr lang="ru-RU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окроплювали</a:t>
            </a:r>
            <a:r>
              <a:rPr lang="ru-RU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стайні</a:t>
            </a:r>
            <a:r>
              <a:rPr lang="ru-RU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та обори </a:t>
            </a:r>
            <a:r>
              <a:rPr lang="ru-RU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від</a:t>
            </a:r>
            <a:r>
              <a:rPr lang="ru-RU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відьм</a:t>
            </a:r>
            <a:r>
              <a:rPr lang="ru-RU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щоб</a:t>
            </a:r>
            <a:r>
              <a:rPr lang="ru-RU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“не </a:t>
            </a:r>
            <a:r>
              <a:rPr lang="ru-RU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виссали</a:t>
            </a:r>
            <a:r>
              <a:rPr lang="ru-RU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з </a:t>
            </a:r>
            <a:r>
              <a:rPr lang="ru-RU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корови</a:t>
            </a:r>
            <a:r>
              <a:rPr lang="ru-RU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молока”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xmlns="" val="1680021164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556591" y="0"/>
            <a:ext cx="11635409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4000" b="1" i="1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                         Народні прикмети</a:t>
            </a:r>
          </a:p>
          <a:p>
            <a:endParaRPr lang="uk-UA" sz="4000" b="1" i="1" dirty="0" smtClean="0">
              <a:solidFill>
                <a:srgbClr val="002060"/>
              </a:solidFill>
              <a:latin typeface="Times New Roman" panose="02020603050405020304" pitchFamily="18" charset="0"/>
            </a:endParaRPr>
          </a:p>
          <a:p>
            <a:r>
              <a:rPr lang="ru-RU" sz="3200" i="1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      </a:t>
            </a:r>
            <a:r>
              <a:rPr lang="ru-RU" sz="3200" i="1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Якщо</a:t>
            </a:r>
            <a:r>
              <a:rPr lang="ru-RU" sz="3200" i="1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ru-RU" sz="3200" i="1" dirty="0">
                <a:solidFill>
                  <a:srgbClr val="002060"/>
                </a:solidFill>
                <a:latin typeface="Times New Roman" panose="02020603050405020304" pitchFamily="18" charset="0"/>
              </a:rPr>
              <a:t>тепло в </a:t>
            </a:r>
            <a:r>
              <a:rPr lang="ru-RU" sz="3200" i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цей</a:t>
            </a:r>
            <a:r>
              <a:rPr lang="ru-RU" sz="3200" i="1" dirty="0">
                <a:solidFill>
                  <a:srgbClr val="002060"/>
                </a:solidFill>
                <a:latin typeface="Times New Roman" panose="02020603050405020304" pitchFamily="18" charset="0"/>
              </a:rPr>
              <a:t> день і </a:t>
            </a:r>
            <a:r>
              <a:rPr lang="ru-RU" sz="3200" i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сонячно</a:t>
            </a:r>
            <a:r>
              <a:rPr lang="ru-RU" sz="3200" i="1" dirty="0">
                <a:solidFill>
                  <a:srgbClr val="002060"/>
                </a:solidFill>
                <a:latin typeface="Times New Roman" panose="02020603050405020304" pitchFamily="18" charset="0"/>
              </a:rPr>
              <a:t>, то й весна буде теплою</a:t>
            </a:r>
            <a:r>
              <a:rPr lang="ru-RU" sz="3200" i="1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.</a:t>
            </a:r>
          </a:p>
          <a:p>
            <a:pPr marL="571500" indent="-571500">
              <a:buFontTx/>
              <a:buChar char="-"/>
            </a:pPr>
            <a:endParaRPr lang="ru-RU" sz="3200" i="1" dirty="0">
              <a:solidFill>
                <a:srgbClr val="002060"/>
              </a:solidFill>
              <a:latin typeface="Times New Roman" panose="02020603050405020304" pitchFamily="18" charset="0"/>
            </a:endParaRPr>
          </a:p>
          <a:p>
            <a:r>
              <a:rPr lang="ru-RU" sz="3200" i="1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      На </a:t>
            </a:r>
            <a:r>
              <a:rPr lang="ru-RU" sz="3200" i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Стрітення</a:t>
            </a:r>
            <a:r>
              <a:rPr lang="ru-RU" sz="3200" i="1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ru-RU" sz="3200" i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сніжок</a:t>
            </a:r>
            <a:r>
              <a:rPr lang="ru-RU" sz="3200" i="1" dirty="0">
                <a:solidFill>
                  <a:srgbClr val="002060"/>
                </a:solidFill>
                <a:latin typeface="Times New Roman" panose="02020603050405020304" pitchFamily="18" charset="0"/>
              </a:rPr>
              <a:t> - весною </a:t>
            </a:r>
            <a:r>
              <a:rPr lang="ru-RU" sz="3200" i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дощик</a:t>
            </a:r>
            <a:r>
              <a:rPr lang="ru-RU" sz="3200" i="1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.</a:t>
            </a:r>
          </a:p>
          <a:p>
            <a:endParaRPr lang="ru-RU" sz="3200" i="1" dirty="0">
              <a:solidFill>
                <a:srgbClr val="002060"/>
              </a:solidFill>
              <a:latin typeface="Times New Roman" panose="02020603050405020304" pitchFamily="18" charset="0"/>
            </a:endParaRPr>
          </a:p>
          <a:p>
            <a:r>
              <a:rPr lang="en-US" sz="3200" i="1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uk-UA" sz="3200" i="1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     Якщо </a:t>
            </a:r>
            <a:r>
              <a:rPr lang="uk-UA" sz="3200" i="1" dirty="0">
                <a:solidFill>
                  <a:srgbClr val="002060"/>
                </a:solidFill>
                <a:latin typeface="Times New Roman" panose="02020603050405020304" pitchFamily="18" charset="0"/>
              </a:rPr>
              <a:t>відлига –</a:t>
            </a:r>
            <a:r>
              <a:rPr lang="en-US" sz="3200" i="1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uk-UA" sz="3200" i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жди</a:t>
            </a:r>
            <a:r>
              <a:rPr lang="uk-UA" sz="3200" i="1" dirty="0">
                <a:solidFill>
                  <a:srgbClr val="002060"/>
                </a:solidFill>
                <a:latin typeface="Times New Roman" panose="02020603050405020304" pitchFamily="18" charset="0"/>
              </a:rPr>
              <a:t> пізньої весни</a:t>
            </a:r>
            <a:r>
              <a:rPr lang="uk-UA" sz="3200" i="1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.</a:t>
            </a:r>
          </a:p>
          <a:p>
            <a:endParaRPr lang="uk-UA" sz="3200" i="1" dirty="0">
              <a:solidFill>
                <a:srgbClr val="002060"/>
              </a:solidFill>
              <a:latin typeface="Times New Roman" panose="02020603050405020304" pitchFamily="18" charset="0"/>
            </a:endParaRPr>
          </a:p>
          <a:p>
            <a:r>
              <a:rPr lang="uk-UA" sz="3200" i="1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      Ясна </a:t>
            </a:r>
            <a:r>
              <a:rPr lang="uk-UA" sz="3200" i="1" dirty="0">
                <a:solidFill>
                  <a:srgbClr val="002060"/>
                </a:solidFill>
                <a:latin typeface="Times New Roman" panose="02020603050405020304" pitchFamily="18" charset="0"/>
              </a:rPr>
              <a:t>й тиха погода –</a:t>
            </a:r>
            <a:r>
              <a:rPr lang="en-US" sz="3200" i="1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uk-UA" sz="3200" i="1" dirty="0">
                <a:solidFill>
                  <a:srgbClr val="002060"/>
                </a:solidFill>
                <a:latin typeface="Times New Roman" panose="02020603050405020304" pitchFamily="18" charset="0"/>
              </a:rPr>
              <a:t>на добрий врожай</a:t>
            </a:r>
            <a:r>
              <a:rPr lang="uk-UA" sz="3200" i="1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.</a:t>
            </a:r>
          </a:p>
          <a:p>
            <a:endParaRPr lang="uk-UA" sz="3200" i="1" dirty="0" smtClean="0">
              <a:solidFill>
                <a:srgbClr val="002060"/>
              </a:solidFill>
              <a:latin typeface="Times New Roman" panose="02020603050405020304" pitchFamily="18" charset="0"/>
            </a:endParaRPr>
          </a:p>
          <a:p>
            <a:r>
              <a:rPr lang="uk-UA" sz="3200" i="1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    </a:t>
            </a:r>
            <a:r>
              <a:rPr lang="en-US" sz="3200" i="1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ru-RU" sz="3200" i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Якщо</a:t>
            </a:r>
            <a:r>
              <a:rPr lang="ru-RU" sz="3200" i="1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ru-RU" sz="3200" i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бурульки</a:t>
            </a:r>
            <a:r>
              <a:rPr lang="ru-RU" sz="3200" i="1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ru-RU" sz="3200" i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короткі</a:t>
            </a:r>
            <a:r>
              <a:rPr lang="ru-RU" sz="3200" i="1" dirty="0">
                <a:solidFill>
                  <a:srgbClr val="002060"/>
                </a:solidFill>
                <a:latin typeface="Times New Roman" panose="02020603050405020304" pitchFamily="18" charset="0"/>
              </a:rPr>
              <a:t>, то </a:t>
            </a:r>
            <a:r>
              <a:rPr lang="ru-RU" sz="3200" i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літо</a:t>
            </a:r>
            <a:r>
              <a:rPr lang="ru-RU" sz="3200" i="1" dirty="0">
                <a:solidFill>
                  <a:srgbClr val="002060"/>
                </a:solidFill>
                <a:latin typeface="Times New Roman" panose="02020603050405020304" pitchFamily="18" charset="0"/>
              </a:rPr>
              <a:t> –</a:t>
            </a:r>
            <a:r>
              <a:rPr lang="en-US" sz="3200" i="1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uk-UA" sz="3200" i="1" dirty="0">
                <a:solidFill>
                  <a:srgbClr val="002060"/>
                </a:solidFill>
                <a:latin typeface="Times New Roman" panose="02020603050405020304" pitchFamily="18" charset="0"/>
              </a:rPr>
              <a:t>сухе й погоже</a:t>
            </a:r>
            <a:r>
              <a:rPr lang="uk-UA" sz="3200" i="1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.</a:t>
            </a:r>
          </a:p>
          <a:p>
            <a:endParaRPr lang="uk-UA" sz="3200" i="1" dirty="0">
              <a:solidFill>
                <a:srgbClr val="002060"/>
              </a:solidFill>
              <a:latin typeface="Times New Roman" panose="02020603050405020304" pitchFamily="18" charset="0"/>
            </a:endParaRPr>
          </a:p>
          <a:p>
            <a:r>
              <a:rPr lang="en-US" sz="3200" i="1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uk-UA" sz="3200" i="1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   </a:t>
            </a:r>
            <a:r>
              <a:rPr lang="ru-RU" sz="3200" i="1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Якщо</a:t>
            </a:r>
            <a:r>
              <a:rPr lang="ru-RU" sz="3200" i="1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ru-RU" sz="3200" i="1" dirty="0">
                <a:solidFill>
                  <a:srgbClr val="002060"/>
                </a:solidFill>
                <a:latin typeface="Times New Roman" panose="02020603050405020304" pitchFamily="18" charset="0"/>
              </a:rPr>
              <a:t>на </a:t>
            </a:r>
            <a:r>
              <a:rPr lang="ru-RU" sz="3200" i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дахах</a:t>
            </a:r>
            <a:r>
              <a:rPr lang="ru-RU" sz="3200" i="1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ru-RU" sz="3200" i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довгі</a:t>
            </a:r>
            <a:r>
              <a:rPr lang="ru-RU" sz="3200" i="1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ru-RU" sz="3200" i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бурульки</a:t>
            </a:r>
            <a:r>
              <a:rPr lang="ru-RU" sz="3200" i="1" dirty="0">
                <a:solidFill>
                  <a:srgbClr val="002060"/>
                </a:solidFill>
                <a:latin typeface="Times New Roman" panose="02020603050405020304" pitchFamily="18" charset="0"/>
              </a:rPr>
              <a:t> —</a:t>
            </a:r>
            <a:r>
              <a:rPr lang="en-US" sz="3200" i="1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uk-UA" sz="3200" i="1" dirty="0">
                <a:solidFill>
                  <a:srgbClr val="002060"/>
                </a:solidFill>
                <a:latin typeface="Times New Roman" panose="02020603050405020304" pitchFamily="18" charset="0"/>
              </a:rPr>
              <a:t>стільки ще випаде снігу.</a:t>
            </a:r>
          </a:p>
        </p:txBody>
      </p:sp>
    </p:spTree>
    <p:extLst>
      <p:ext uri="{BB962C8B-B14F-4D97-AF65-F5344CB8AC3E}">
        <p14:creationId xmlns:p14="http://schemas.microsoft.com/office/powerpoint/2010/main" xmlns="" val="2312452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580415" y="788397"/>
            <a:ext cx="4381500" cy="238125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64567" y="836021"/>
            <a:ext cx="4381500" cy="238125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0289" y="2884987"/>
            <a:ext cx="4381500" cy="238125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432758" y="2632573"/>
            <a:ext cx="4381500" cy="238125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845488" y="4360272"/>
            <a:ext cx="4381500" cy="238125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454458" y="4167883"/>
            <a:ext cx="4381500" cy="2381250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599786" y="398315"/>
            <a:ext cx="4381500" cy="2381250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836393" y="2708773"/>
            <a:ext cx="4381500" cy="2381250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130600" y="3324225"/>
            <a:ext cx="4381500" cy="2381250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773304" y="322115"/>
            <a:ext cx="4381500" cy="2381250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1585" y="1979022"/>
            <a:ext cx="4381500" cy="2381250"/>
          </a:xfrm>
          <a:prstGeom prst="rect">
            <a:avLst/>
          </a:prstGeom>
        </p:spPr>
      </p:pic>
      <p:sp>
        <p:nvSpPr>
          <p:cNvPr id="17" name="Прямоугольник 16"/>
          <p:cNvSpPr/>
          <p:nvPr/>
        </p:nvSpPr>
        <p:spPr>
          <a:xfrm>
            <a:off x="764567" y="5501113"/>
            <a:ext cx="10961665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i="1" dirty="0" smtClean="0">
              <a:solidFill>
                <a:srgbClr val="002060"/>
              </a:solidFill>
              <a:latin typeface="Times New Roman" panose="02020603050405020304" pitchFamily="18" charset="0"/>
            </a:endParaRPr>
          </a:p>
          <a:p>
            <a:r>
              <a:rPr lang="ru-RU" sz="32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Як</a:t>
            </a:r>
            <a:r>
              <a:rPr lang="en-US" sz="32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горобці</a:t>
            </a:r>
            <a:r>
              <a:rPr lang="en-US" sz="3200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</a:t>
            </a:r>
            <a:r>
              <a:rPr lang="en-US" sz="3200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Стрітення</a:t>
            </a:r>
            <a:r>
              <a:rPr lang="en-US" sz="3200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купаються</a:t>
            </a:r>
            <a:r>
              <a:rPr lang="en-US" sz="3200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en-US" sz="3200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калюжі</a:t>
            </a:r>
            <a:r>
              <a:rPr lang="en-US" sz="32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endParaRPr lang="uk-UA" sz="3200" i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2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32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</a:t>
            </a:r>
            <a:r>
              <a:rPr lang="ru-RU" sz="32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</a:t>
            </a:r>
            <a:r>
              <a:rPr lang="en-US" sz="32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морозу</a:t>
            </a:r>
            <a:r>
              <a:rPr lang="en-US" sz="3200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дожидай</a:t>
            </a:r>
            <a:r>
              <a:rPr lang="en-US" sz="3200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</a:t>
            </a:r>
            <a:r>
              <a:rPr lang="en-US" sz="3200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стужі</a:t>
            </a:r>
            <a:r>
              <a:rPr lang="ru-RU" sz="32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200" i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09254" y="15019"/>
            <a:ext cx="9120622" cy="57399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61408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Несе галя воду (mp3cut.ru)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3"/>
              </p:ext>
            </p:extLst>
          </p:nvPr>
        </p:nvPicPr>
        <p:blipFill>
          <a:blip r:embed="rId4" cstate="print"/>
          <a:stretch>
            <a:fillRect/>
          </a:stretch>
        </p:blipFill>
        <p:spPr>
          <a:xfrm>
            <a:off x="5775176" y="6039112"/>
            <a:ext cx="609600" cy="609600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6023" y="0"/>
            <a:ext cx="12192000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406401" y="168902"/>
            <a:ext cx="11499272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32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Селяни</a:t>
            </a:r>
            <a:r>
              <a:rPr lang="ru-RU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 </a:t>
            </a:r>
            <a:r>
              <a:rPr lang="ru-RU" sz="32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Стрітення</a:t>
            </a:r>
            <a:r>
              <a:rPr lang="ru-RU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не </a:t>
            </a:r>
            <a:r>
              <a:rPr lang="ru-RU" sz="32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працювали</a:t>
            </a:r>
            <a:r>
              <a:rPr lang="ru-RU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2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зате</a:t>
            </a:r>
            <a:r>
              <a:rPr lang="ru-RU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уважно</a:t>
            </a:r>
            <a:r>
              <a:rPr lang="ru-RU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придивлялися</a:t>
            </a:r>
            <a:r>
              <a:rPr lang="ru-RU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до погоди. За </a:t>
            </a:r>
            <a:r>
              <a:rPr lang="ru-RU" sz="32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народним</a:t>
            </a:r>
            <a:r>
              <a:rPr lang="ru-RU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повір’ям</a:t>
            </a:r>
            <a:r>
              <a:rPr lang="ru-RU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на </a:t>
            </a:r>
            <a:r>
              <a:rPr lang="ru-RU" sz="32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Стрітення</a:t>
            </a:r>
            <a:r>
              <a:rPr lang="ru-RU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ведмідь</a:t>
            </a:r>
            <a:r>
              <a:rPr lang="ru-RU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вилазить</a:t>
            </a:r>
            <a:r>
              <a:rPr lang="ru-RU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з </a:t>
            </a:r>
            <a:r>
              <a:rPr lang="ru-RU" sz="32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барлогу</a:t>
            </a:r>
            <a:r>
              <a:rPr lang="ru-RU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І, </a:t>
            </a:r>
            <a:r>
              <a:rPr lang="ru-RU" sz="32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якщо</a:t>
            </a:r>
            <a:r>
              <a:rPr lang="ru-RU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клишоногий</a:t>
            </a:r>
            <a:r>
              <a:rPr lang="ru-RU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побачить</a:t>
            </a:r>
            <a:r>
              <a:rPr lang="ru-RU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свою </a:t>
            </a:r>
            <a:r>
              <a:rPr lang="ru-RU" sz="32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тінь</a:t>
            </a:r>
            <a:r>
              <a:rPr lang="ru-RU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2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тобто</a:t>
            </a:r>
            <a:r>
              <a:rPr lang="ru-RU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2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якщо</a:t>
            </a:r>
            <a:r>
              <a:rPr lang="ru-RU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sz="32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цей</a:t>
            </a:r>
            <a:r>
              <a:rPr lang="ru-RU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день </a:t>
            </a:r>
            <a:r>
              <a:rPr lang="ru-RU" sz="32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світить</a:t>
            </a:r>
            <a:r>
              <a:rPr lang="ru-RU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сонце</a:t>
            </a:r>
            <a:r>
              <a:rPr lang="ru-RU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2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він</a:t>
            </a:r>
            <a:r>
              <a:rPr lang="ru-RU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злякається</a:t>
            </a:r>
            <a:r>
              <a:rPr lang="ru-RU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і </a:t>
            </a:r>
            <a:r>
              <a:rPr lang="ru-RU" sz="32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сховається</a:t>
            </a:r>
            <a:r>
              <a:rPr lang="ru-RU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знову</a:t>
            </a:r>
            <a:r>
              <a:rPr lang="ru-RU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sz="32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своє</a:t>
            </a:r>
            <a:r>
              <a:rPr lang="ru-RU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лігво</a:t>
            </a:r>
            <a:r>
              <a:rPr lang="ru-RU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Значить, зима </a:t>
            </a:r>
            <a:r>
              <a:rPr lang="ru-RU" sz="32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ще</a:t>
            </a:r>
            <a:r>
              <a:rPr lang="ru-RU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довго</a:t>
            </a:r>
            <a:r>
              <a:rPr lang="ru-RU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лютуватиме</a:t>
            </a:r>
            <a:r>
              <a:rPr lang="ru-RU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а </a:t>
            </a:r>
            <a:r>
              <a:rPr lang="ru-RU" sz="32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весни</a:t>
            </a:r>
            <a:r>
              <a:rPr lang="ru-RU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найближчим</a:t>
            </a:r>
            <a:r>
              <a:rPr lang="ru-RU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часом </a:t>
            </a:r>
            <a:r>
              <a:rPr lang="ru-RU" sz="32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чекати</a:t>
            </a:r>
            <a:r>
              <a:rPr lang="ru-RU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не треба.</a:t>
            </a: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10447" y="3708332"/>
            <a:ext cx="3944937" cy="245745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10230" y="3708332"/>
            <a:ext cx="4371975" cy="246221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747866622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Несе галя воду (mp3cut.ru)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3"/>
              </p:ext>
            </p:extLst>
          </p:nvPr>
        </p:nvPicPr>
        <p:blipFill>
          <a:blip r:embed="rId4" cstate="print"/>
          <a:stretch>
            <a:fillRect/>
          </a:stretch>
        </p:blipFill>
        <p:spPr>
          <a:xfrm>
            <a:off x="5775176" y="6039112"/>
            <a:ext cx="609600" cy="609600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6023" y="0"/>
            <a:ext cx="12192000" cy="6858000"/>
          </a:xfrm>
          <a:prstGeom prst="rect">
            <a:avLst/>
          </a:prstGeom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9393" t="5230" r="18789" b="44804"/>
          <a:stretch/>
        </p:blipFill>
        <p:spPr bwMode="auto">
          <a:xfrm>
            <a:off x="3103419" y="166254"/>
            <a:ext cx="5652654" cy="342669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02835" y="3871885"/>
            <a:ext cx="8218487" cy="248126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883548552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Несе галя воду (mp3cut.ru)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3"/>
              </p:ext>
            </p:extLst>
          </p:nvPr>
        </p:nvPicPr>
        <p:blipFill>
          <a:blip r:embed="rId4" cstate="print"/>
          <a:stretch>
            <a:fillRect/>
          </a:stretch>
        </p:blipFill>
        <p:spPr>
          <a:xfrm>
            <a:off x="5775176" y="6039112"/>
            <a:ext cx="609600" cy="609600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7273" t="11559" r="2728" b="3075"/>
          <a:stretch/>
        </p:blipFill>
        <p:spPr bwMode="auto">
          <a:xfrm>
            <a:off x="1965176" y="969039"/>
            <a:ext cx="8229600" cy="585438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715491" y="196334"/>
            <a:ext cx="6511752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На Стрітення не можна:</a:t>
            </a:r>
            <a:endParaRPr lang="uk-UA" sz="4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74889943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Несе галя воду (mp3cut.ru)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3"/>
              </p:ext>
            </p:extLst>
          </p:nvPr>
        </p:nvPicPr>
        <p:blipFill>
          <a:blip r:embed="rId4" cstate="print"/>
          <a:stretch>
            <a:fillRect/>
          </a:stretch>
        </p:blipFill>
        <p:spPr>
          <a:xfrm>
            <a:off x="5775176" y="6039112"/>
            <a:ext cx="609600" cy="609600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6023" y="0"/>
            <a:ext cx="12192000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-1" r="3879" b="8832"/>
          <a:stretch/>
        </p:blipFill>
        <p:spPr>
          <a:xfrm>
            <a:off x="6384776" y="3429000"/>
            <a:ext cx="3703781" cy="32419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184727" y="141007"/>
            <a:ext cx="11850255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 </a:t>
            </a:r>
            <a:r>
              <a:rPr lang="ru-RU" sz="40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цей</a:t>
            </a:r>
            <a:r>
              <a:rPr lang="ru-RU" sz="4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день ворожили, </a:t>
            </a:r>
            <a:r>
              <a:rPr lang="ru-RU" sz="40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виставляючи</a:t>
            </a:r>
            <a:r>
              <a:rPr lang="ru-RU" sz="4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тарілку</a:t>
            </a:r>
            <a:r>
              <a:rPr lang="ru-RU" sz="4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з зерном на </a:t>
            </a:r>
            <a:r>
              <a:rPr lang="ru-RU" sz="40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ніч</a:t>
            </a:r>
            <a:r>
              <a:rPr lang="ru-RU" sz="4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надвір</a:t>
            </a:r>
            <a:r>
              <a:rPr lang="ru-RU" sz="4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40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якщо</a:t>
            </a:r>
            <a:r>
              <a:rPr lang="ru-RU" sz="4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ранком</a:t>
            </a:r>
            <a:r>
              <a:rPr lang="ru-RU" sz="4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роса — </a:t>
            </a:r>
            <a:r>
              <a:rPr lang="ru-RU" sz="40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врожай</a:t>
            </a:r>
            <a:r>
              <a:rPr lang="ru-RU" sz="4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нема </a:t>
            </a:r>
            <a:r>
              <a:rPr lang="ru-RU" sz="40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роси</a:t>
            </a:r>
            <a:r>
              <a:rPr lang="ru-RU" sz="4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— </a:t>
            </a:r>
            <a:r>
              <a:rPr lang="ru-RU" sz="40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погана</a:t>
            </a:r>
            <a:r>
              <a:rPr lang="ru-RU" sz="4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ознака</a:t>
            </a:r>
            <a:r>
              <a:rPr lang="ru-RU" sz="4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).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3567" y="2079999"/>
            <a:ext cx="3889375" cy="292576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69893" y="2551545"/>
            <a:ext cx="3997037" cy="293716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815367509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трітення.mp4">
            <a:hlinkClick r:id="" action="ppaction://media"/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157018" y="147782"/>
            <a:ext cx="11887200" cy="654858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Ой , Юрия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3"/>
              </p:ext>
            </p:extLst>
          </p:nvPr>
        </p:nvPicPr>
        <p:blipFill>
          <a:blip r:embed="rId4" cstate="print"/>
          <a:stretch>
            <a:fillRect/>
          </a:stretch>
        </p:blipFill>
        <p:spPr>
          <a:xfrm>
            <a:off x="1239516" y="5820714"/>
            <a:ext cx="609600" cy="6096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17" descr="ffa2c8e0c55a.png"/>
          <p:cNvPicPr>
            <a:picLocks noChangeAspect="1"/>
          </p:cNvPicPr>
          <p:nvPr/>
        </p:nvPicPr>
        <p:blipFill>
          <a:blip r:embed="rId5" cstate="print">
            <a:lum bright="1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993228"/>
          </a:xfrm>
          <a:prstGeom prst="rect">
            <a:avLst/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1359467">
            <a:off x="1454848" y="136622"/>
            <a:ext cx="9282303" cy="6987601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875949" y="1521264"/>
            <a:ext cx="4572000" cy="2571750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436719" y="-467432"/>
            <a:ext cx="4572000" cy="2571750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104893">
            <a:off x="8558118" y="4614265"/>
            <a:ext cx="3228975" cy="2381250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641187">
            <a:off x="-70171" y="4632326"/>
            <a:ext cx="3228975" cy="2381250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0106517">
            <a:off x="3580134" y="4594665"/>
            <a:ext cx="3228975" cy="2381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643250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3386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  <p:cond evt="onNext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richard_clayderman_-_mariage_damour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3"/>
              </p:ext>
            </p:extLst>
          </p:nvPr>
        </p:nvPicPr>
        <p:blipFill>
          <a:blip r:embed="rId4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  <p:pic>
        <p:nvPicPr>
          <p:cNvPr id="3" name="Рисунок 17" descr="ffa2c8e0c55a.png"/>
          <p:cNvPicPr>
            <a:picLocks noChangeAspect="1"/>
          </p:cNvPicPr>
          <p:nvPr/>
        </p:nvPicPr>
        <p:blipFill>
          <a:blip r:embed="rId5" cstate="print">
            <a:lum bright="1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</p:pic>
      <p:pic>
        <p:nvPicPr>
          <p:cNvPr id="4" name="Picture 2" descr="http://i037.radikal.ru/1002/28/5fb96a455abb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0065"/>
          <a:stretch>
            <a:fillRect/>
          </a:stretch>
        </p:blipFill>
        <p:spPr bwMode="auto">
          <a:xfrm>
            <a:off x="0" y="-60640"/>
            <a:ext cx="12292149" cy="69186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5" descr="http://www.bankoboev.ru/images/Mjg4MjA=/Bankoboev.Ru_podsnezhniki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" y="-60640"/>
            <a:ext cx="12292149" cy="69186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60640"/>
            <a:ext cx="12292148" cy="81842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095876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6000"/>
    </mc:Choice>
    <mc:Fallback>
      <p:transition spd="slow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Стрітення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3"/>
              </p:ext>
            </p:extLst>
          </p:nvPr>
        </p:nvPicPr>
        <p:blipFill>
          <a:blip r:embed="rId4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  <p:pic>
        <p:nvPicPr>
          <p:cNvPr id="3" name="Рисунок 17" descr="ffa2c8e0c55a.png"/>
          <p:cNvPicPr>
            <a:picLocks noChangeAspect="1"/>
          </p:cNvPicPr>
          <p:nvPr/>
        </p:nvPicPr>
        <p:blipFill>
          <a:blip r:embed="rId5" cstate="print">
            <a:lum bright="1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9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124482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6000"/>
    </mc:Choice>
    <mc:Fallback>
      <p:transition spd="slow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794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17" descr="ffa2c8e0c55a.png"/>
          <p:cNvPicPr>
            <a:picLocks noChangeAspect="1"/>
          </p:cNvPicPr>
          <p:nvPr/>
        </p:nvPicPr>
        <p:blipFill>
          <a:blip r:embed="rId2" cstate="print">
            <a:lum bright="1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919122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6000"/>
    </mc:Choice>
    <mc:Fallback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N_na_Matv_nko_-_Vijdi-vijdi_vanochku_vesnyanka_(get-tune.net)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3"/>
              </p:ext>
            </p:extLst>
          </p:nvPr>
        </p:nvPicPr>
        <p:blipFill>
          <a:blip r:embed="rId4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  <p:pic>
        <p:nvPicPr>
          <p:cNvPr id="3" name="Рисунок 17" descr="ffa2c8e0c55a.png"/>
          <p:cNvPicPr>
            <a:picLocks noChangeAspect="1"/>
          </p:cNvPicPr>
          <p:nvPr/>
        </p:nvPicPr>
        <p:blipFill>
          <a:blip r:embed="rId5" cstate="print">
            <a:lum bright="1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834887" y="-1378225"/>
            <a:ext cx="13875214" cy="93272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33650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6000"/>
    </mc:Choice>
    <mc:Fallback>
      <p:transition spd="slow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4078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919</TotalTime>
  <Words>291</Words>
  <Application>Microsoft Office PowerPoint</Application>
  <PresentationFormat>Произвольный</PresentationFormat>
  <Paragraphs>36</Paragraphs>
  <Slides>18</Slides>
  <Notes>0</Notes>
  <HiddenSlides>0</HiddenSlides>
  <MMClips>12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asus</dc:creator>
  <cp:lastModifiedBy>Вiта</cp:lastModifiedBy>
  <cp:revision>52</cp:revision>
  <dcterms:created xsi:type="dcterms:W3CDTF">2014-02-11T19:38:06Z</dcterms:created>
  <dcterms:modified xsi:type="dcterms:W3CDTF">2023-02-13T13:15:05Z</dcterms:modified>
</cp:coreProperties>
</file>