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8" r:id="rId4"/>
    <p:sldId id="269" r:id="rId5"/>
    <p:sldId id="279" r:id="rId6"/>
    <p:sldId id="276" r:id="rId7"/>
    <p:sldId id="258" r:id="rId8"/>
    <p:sldId id="259" r:id="rId9"/>
    <p:sldId id="260" r:id="rId10"/>
    <p:sldId id="272" r:id="rId11"/>
    <p:sldId id="282" r:id="rId12"/>
    <p:sldId id="285" r:id="rId13"/>
    <p:sldId id="287" r:id="rId14"/>
    <p:sldId id="286" r:id="rId15"/>
    <p:sldId id="284" r:id="rId16"/>
    <p:sldId id="277" r:id="rId17"/>
    <p:sldId id="288" r:id="rId18"/>
    <p:sldId id="262" r:id="rId19"/>
    <p:sldId id="257" r:id="rId20"/>
    <p:sldId id="273" r:id="rId21"/>
    <p:sldId id="274" r:id="rId22"/>
    <p:sldId id="275" r:id="rId23"/>
    <p:sldId id="281" r:id="rId24"/>
    <p:sldId id="263" r:id="rId25"/>
    <p:sldId id="261" r:id="rId26"/>
    <p:sldId id="265" r:id="rId27"/>
    <p:sldId id="283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5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75D8D-FA1F-48AD-A8DA-526BEE792851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EA6AC-262C-4FC0-88B3-F1E81D6B662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EF18A03-7A3C-43A5-9F7A-2D3AEFB4E762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BFAD922-E0F1-4E04-A797-57B27A979CA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C7EC2-F9AF-4F23-8F53-E15BB61060B2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13778-3DE8-4869-B11C-7AA6DD8B297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9E85F-122A-41FB-A7B4-63B44D2674D5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BB4C5-21FC-4C8C-9645-C9F28D36E76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8A5A3-12F7-491A-B2C3-AAFBA23E70E9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AFD35-DC20-4FED-B850-1A8B2FA45CD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28781BC-19DC-40FB-A403-E24E2D8BBAE0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7069A82-5D4C-4B16-9EF0-A35C86585EC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1B75C-49CB-4092-B10B-ACFD51163752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991DA-FD4B-4DFF-ADC2-1D20AEC67ED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E8D12E7-7CC3-4388-94E7-DF79C49CDC1D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7BA798C-165B-4060-8D99-840AA74906F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04EE66-58AD-489D-9197-5F1B34A1F4F8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B4D23F3-02D2-420F-AF49-86B9BBBEEDC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49EDB-39AF-4F1E-9FF9-3AA9687E5A9B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3F324-F1FC-4C90-A217-A4A19FBDE16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09E4B-E716-49D3-B136-158CD5890FB1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A77C0-796F-4A93-B0C2-E3D468F8FD8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 rot="5400000">
            <a:off x="7589045" y="1081881"/>
            <a:ext cx="2011362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F2E44-BF38-464D-8507-2454ADED5394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 rot="5400000">
            <a:off x="6989763" y="3736975"/>
            <a:ext cx="3200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29588" y="5734050"/>
            <a:ext cx="609600" cy="5207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7CC44-778A-4087-9D1A-18CFC56DB40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F20567-74FB-4DA3-B41D-EB3CF442A602}" type="datetimeFigureOut">
              <a:rPr lang="ru-RU"/>
              <a:pPr>
                <a:defRPr/>
              </a:pPr>
              <a:t>09.10.2018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28388F-34CD-4253-BD50-89D22277FBB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3" r:id="rId4"/>
    <p:sldLayoutId id="2147483682" r:id="rId5"/>
    <p:sldLayoutId id="2147483688" r:id="rId6"/>
    <p:sldLayoutId id="2147483681" r:id="rId7"/>
    <p:sldLayoutId id="2147483689" r:id="rId8"/>
    <p:sldLayoutId id="2147483690" r:id="rId9"/>
    <p:sldLayoutId id="2147483680" r:id="rId10"/>
    <p:sldLayoutId id="2147483679" r:id="rId11"/>
    <p:sldLayoutId id="2147483684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/>
          <a:srcRect b="4744"/>
          <a:stretch>
            <a:fillRect/>
          </a:stretch>
        </p:blipFill>
        <p:spPr bwMode="auto">
          <a:xfrm>
            <a:off x="971550" y="620713"/>
            <a:ext cx="63373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250825" y="5137150"/>
            <a:ext cx="77771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Century Schoolbook" pitchFamily="18" charset="0"/>
              </a:rPr>
              <a:t>«</a:t>
            </a:r>
            <a:r>
              <a:rPr lang="ru-RU" sz="3600" b="1" dirty="0" err="1">
                <a:solidFill>
                  <a:srgbClr val="C00000"/>
                </a:solidFill>
                <a:latin typeface="Century Schoolbook" pitchFamily="18" charset="0"/>
              </a:rPr>
              <a:t>Поважа</a:t>
            </a:r>
            <a:r>
              <a:rPr lang="uk-UA" sz="3600" b="1">
                <a:solidFill>
                  <a:srgbClr val="C00000"/>
                </a:solidFill>
                <a:latin typeface="Century Schoolbook" pitchFamily="18" charset="0"/>
              </a:rPr>
              <a:t>ймо старість і словом і ділом»</a:t>
            </a:r>
            <a:endParaRPr lang="ru-RU" sz="3600" b="1">
              <a:solidFill>
                <a:srgbClr val="C000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5013176"/>
            <a:ext cx="5945088" cy="1143000"/>
          </a:xfrm>
        </p:spPr>
        <p:txBody>
          <a:bodyPr>
            <a:normAutofit fontScale="90000"/>
          </a:bodyPr>
          <a:lstStyle/>
          <a:p>
            <a:r>
              <a:rPr lang="uk-UA" b="1" cap="none" dirty="0">
                <a:solidFill>
                  <a:schemeClr val="tx1"/>
                </a:solidFill>
              </a:rPr>
              <a:t>Викладач – І.Л. Гагач</a:t>
            </a:r>
            <a:br>
              <a:rPr lang="uk-UA" b="1" cap="none" dirty="0">
                <a:solidFill>
                  <a:schemeClr val="tx1"/>
                </a:solidFill>
              </a:rPr>
            </a:br>
            <a:r>
              <a:rPr lang="uk-UA" b="1" cap="none" dirty="0">
                <a:solidFill>
                  <a:schemeClr val="tx1"/>
                </a:solidFill>
              </a:rPr>
              <a:t>Майстер в/н – С.Л. </a:t>
            </a:r>
            <a:r>
              <a:rPr lang="uk-UA" b="1" cap="none" dirty="0" smtClean="0">
                <a:solidFill>
                  <a:schemeClr val="tx1"/>
                </a:solidFill>
              </a:rPr>
              <a:t>Царенко</a:t>
            </a:r>
            <a:br>
              <a:rPr lang="uk-UA" b="1" cap="none" dirty="0" smtClean="0">
                <a:solidFill>
                  <a:schemeClr val="tx1"/>
                </a:solidFill>
              </a:rPr>
            </a:br>
            <a:r>
              <a:rPr lang="uk-UA" b="1" cap="none" dirty="0" smtClean="0">
                <a:solidFill>
                  <a:schemeClr val="tx1"/>
                </a:solidFill>
              </a:rPr>
              <a:t>К</a:t>
            </a:r>
            <a:r>
              <a:rPr lang="uk-UA" b="1" cap="none" dirty="0" smtClean="0">
                <a:solidFill>
                  <a:schemeClr val="tx1"/>
                </a:solidFill>
              </a:rPr>
              <a:t>ерівник гуртка – О.М. Кулик</a:t>
            </a:r>
            <a:endParaRPr lang="uk-U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711825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422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39" y="1556792"/>
            <a:ext cx="7695200" cy="513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62"/>
          </a:xfrm>
        </p:spPr>
        <p:txBody>
          <a:bodyPr>
            <a:normAutofit/>
          </a:bodyPr>
          <a:lstStyle/>
          <a:p>
            <a:r>
              <a:rPr lang="uk-UA" sz="2200" b="1" dirty="0" smtClean="0">
                <a:solidFill>
                  <a:schemeClr val="bg2">
                    <a:lumMod val="10000"/>
                  </a:schemeClr>
                </a:solidFill>
              </a:rPr>
              <a:t>Молодість боїться не встигнути. Зрілість знає, що не встигне. Для молодості вічність — це хвилина. Для зрілості хвилина — це віч</a:t>
            </a:r>
            <a:r>
              <a:rPr lang="ru-RU" sz="2200" b="1" dirty="0" err="1" smtClean="0">
                <a:solidFill>
                  <a:schemeClr val="bg2">
                    <a:lumMod val="10000"/>
                  </a:schemeClr>
                </a:solidFill>
              </a:rPr>
              <a:t>ність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.,</a:t>
            </a:r>
            <a:endParaRPr lang="uk-UA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277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92500" y="1557338"/>
            <a:ext cx="457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501134"/>
            <a:ext cx="6399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179512" y="247701"/>
            <a:ext cx="62646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/>
            <a:r>
              <a:rPr lang="uk-UA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Кажуть</a:t>
            </a:r>
            <a:r>
              <a:rPr lang="ru-RU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 </a:t>
            </a:r>
            <a:r>
              <a:rPr lang="uk-UA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юність</a:t>
            </a:r>
            <a:r>
              <a:rPr lang="ru-RU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живе</a:t>
            </a:r>
            <a:r>
              <a:rPr lang="ru-RU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лиш</a:t>
            </a:r>
            <a:r>
              <a:rPr lang="ru-RU" altLang="zh-CN" sz="2400" b="1" dirty="0" smtClean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майбутнім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Кажуть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зрілість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цінує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лиш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мить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.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Тільки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старість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живе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незабутнім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Тим,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чого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не вернуть, не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спинить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.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Є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закони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природи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незмінні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Для людей, для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птахів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 для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тварин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.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Ви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простіть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нас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байдужих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 ми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винні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</a:t>
            </a:r>
            <a:endParaRPr lang="uk-UA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eaLnBrk="0" hangingPunct="0"/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Будем ми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ще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старими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, як </a:t>
            </a:r>
            <a:r>
              <a:rPr lang="ru-RU" altLang="zh-CN" sz="2400" b="1" dirty="0" err="1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ви</a:t>
            </a:r>
            <a:r>
              <a:rPr lang="ru-RU" altLang="zh-CN" sz="2400" b="1" dirty="0">
                <a:solidFill>
                  <a:prstClr val="black"/>
                </a:solidFill>
                <a:latin typeface="Times New Roman" pitchFamily="18" charset="0"/>
                <a:ea typeface="SimSun"/>
                <a:cs typeface="Times New Roman" pitchFamily="18" charset="0"/>
              </a:rPr>
              <a:t>.</a:t>
            </a:r>
          </a:p>
          <a:p>
            <a:pPr lvl="0" indent="450850" eaLnBrk="0" hangingPunct="0"/>
            <a:endParaRPr lang="ru-RU" altLang="zh-CN" dirty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2053" name="Picture 5" descr="C:\Documents and Settings\User\Рабочий стол\Новая папка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56992"/>
            <a:ext cx="4910086" cy="326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Молодість жінки в дітях та внуках.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47700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8625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39552" y="116633"/>
            <a:ext cx="7931224" cy="360039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картах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небесних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планета не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вона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І в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нас,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залишаючися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жителем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ступає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планету.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планета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Старість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Час там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протікає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повільно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з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довгими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безсонними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ночами.</a:t>
            </a:r>
            <a:endParaRPr lang="uk-UA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з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сприймають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по-іншому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живуть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минулому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теперішньому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Старість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За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енциклопедичним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словником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старість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віковий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75 до 90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uk-UA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73016"/>
            <a:ext cx="4448522" cy="31249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759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1"/>
          <p:cNvSpPr txBox="1">
            <a:spLocks noChangeArrowheads="1"/>
          </p:cNvSpPr>
          <p:nvPr/>
        </p:nvSpPr>
        <p:spPr bwMode="auto">
          <a:xfrm>
            <a:off x="539750" y="765175"/>
            <a:ext cx="770413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Другий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місяць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осені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починається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з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особливої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дати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. 1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жовтня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у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всьому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світі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відзначається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Міжнародний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день людей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похилого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віку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,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проголошений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Генеральною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Асамблею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ООН, а в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Україні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це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Century Schoolbook" pitchFamily="18" charset="0"/>
              </a:rPr>
              <a:t>також</a:t>
            </a:r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 і День ветерана.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89004"/>
            <a:ext cx="6480720" cy="28515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1"/>
          <p:cNvSpPr txBox="1">
            <a:spLocks noChangeArrowheads="1"/>
          </p:cNvSpPr>
          <p:nvPr/>
        </p:nvSpPr>
        <p:spPr bwMode="auto">
          <a:xfrm>
            <a:off x="539750" y="620713"/>
            <a:ext cx="74168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За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міжнародною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класифікацією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, особою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похилого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віку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вважається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той,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хто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досяг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Century Schoolbook" pitchFamily="18" charset="0"/>
              </a:rPr>
              <a:t>75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років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. Таких у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світі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нині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-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понад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629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мільйонів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тобто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майже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кожна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десята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людина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на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Землі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. До 2050 року число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їх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у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багатьох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розвинених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країнах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збільшиться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вдвічі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, а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загальна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кількість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складе 2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мільярди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entury Schoolbook" pitchFamily="18" charset="0"/>
              </a:rPr>
              <a:t>осіб</a:t>
            </a:r>
            <a:r>
              <a:rPr lang="ru-RU" sz="2800" b="1" dirty="0">
                <a:solidFill>
                  <a:srgbClr val="002060"/>
                </a:solidFill>
                <a:latin typeface="Century Schoolbook" pitchFamily="18" charset="0"/>
              </a:rPr>
              <a:t>.</a:t>
            </a:r>
          </a:p>
        </p:txBody>
      </p:sp>
      <p:pic>
        <p:nvPicPr>
          <p:cNvPr id="16386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4653136"/>
            <a:ext cx="3960813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/>
          <p:cNvSpPr txBox="1">
            <a:spLocks noChangeArrowheads="1"/>
          </p:cNvSpPr>
          <p:nvPr/>
        </p:nvSpPr>
        <p:spPr bwMode="auto">
          <a:xfrm>
            <a:off x="361955" y="295443"/>
            <a:ext cx="820916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dirty="0" smtClean="0">
                <a:latin typeface="Century Schoolbook" pitchFamily="18" charset="0"/>
              </a:rPr>
              <a:t> </a:t>
            </a:r>
            <a:r>
              <a:rPr lang="uk-UA" sz="2600" b="1" dirty="0" smtClean="0">
                <a:solidFill>
                  <a:srgbClr val="C00000"/>
                </a:solidFill>
                <a:latin typeface="Century Schoolbook" pitchFamily="18" charset="0"/>
              </a:rPr>
              <a:t>За даними Держкомстату України, кожен 5 мешканець – це особа похилого віку, шоста їх частина самотні люди. Половині із самотніх людей потрібна допомога в повсякденному житті, особливо сьогодні, коли для багатьох пенсіонерів основним джерелом існування є пенсія, розмір якої не забезпечує нормального життя. </a:t>
            </a:r>
            <a:endParaRPr lang="uk-UA" sz="2600" b="1" dirty="0">
              <a:solidFill>
                <a:srgbClr val="C00000"/>
              </a:solidFill>
              <a:latin typeface="Century Schoolbook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6" y="3789040"/>
            <a:ext cx="5616525" cy="28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869160"/>
            <a:ext cx="7300044" cy="150576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Людська осінь, як природа, буває різною. В одних вона палахкотить розмаїттям барв, а в інших – тихим бабиним літом.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Documents and Settings\User\Рабочий стол\Новая папка\db962fcd67764138818c6dd0ae763c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824536" cy="290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User\Рабочий стол\Новая папка\pens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124" y="1700808"/>
            <a:ext cx="4752609" cy="316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57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98178"/>
          </a:xfrm>
        </p:spPr>
        <p:txBody>
          <a:bodyPr>
            <a:normAutofit/>
          </a:bodyPr>
          <a:lstStyle/>
          <a:p>
            <a:r>
              <a:rPr lang="uk-UA" dirty="0" smtClean="0"/>
              <a:t>Жила колись на світі дівчинка маленька. Були у неї, як годиться, батько й ненька.</a:t>
            </a:r>
            <a:endParaRPr lang="uk-UA" dirty="0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7225480" cy="4064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8536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І, може, дівчинка щаслива ще б була,</a:t>
            </a:r>
            <a:br>
              <a:rPr lang="uk-UA" b="1" dirty="0" smtClean="0"/>
            </a:br>
            <a:r>
              <a:rPr lang="uk-UA" b="1" dirty="0" smtClean="0"/>
              <a:t>Якби не та проклятая війна.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7705312" cy="453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57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354162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А як прийшла у світ ота війна проклята,</a:t>
            </a:r>
            <a:br>
              <a:rPr lang="uk-UA" b="1" dirty="0" smtClean="0"/>
            </a:br>
            <a:r>
              <a:rPr lang="uk-UA" b="1" dirty="0" smtClean="0"/>
              <a:t>Вона забрала у дитини тата.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71704"/>
            <a:ext cx="7467600" cy="393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456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426170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/>
              <a:t>Не знала дівчинка, що мами в неї вже нема,</a:t>
            </a:r>
            <a:br>
              <a:rPr lang="uk-UA" sz="2700" b="1" dirty="0" smtClean="0"/>
            </a:br>
            <a:r>
              <a:rPr lang="uk-UA" sz="2700" b="1" dirty="0" smtClean="0"/>
              <a:t>А думала, що міцним сном ще спить вона.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5400600" cy="474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3292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8621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700" b="1" dirty="0" smtClean="0"/>
              <a:t>Як жаль мені оту дитину-сиротину,</a:t>
            </a:r>
            <a:br>
              <a:rPr lang="uk-UA" sz="2700" b="1" dirty="0" smtClean="0"/>
            </a:br>
            <a:r>
              <a:rPr lang="uk-UA" sz="2700" b="1" dirty="0" smtClean="0"/>
              <a:t>Бо це ж була моя бабуся Ніна.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  <a:br>
              <a:rPr lang="ru-RU" dirty="0"/>
            </a:br>
            <a:endParaRPr lang="uk-UA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6624736" cy="444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3782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23528" y="210026"/>
            <a:ext cx="480628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одинока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Живе одинока людина,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ж ми проходимо мимо?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Живе одинока людина,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Ніким у житті не любима.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серце у неї відкрите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ласки людської й привіту,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Печальним льодком оповите,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Віддалена горем від світу.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ж ми не прийдемо в хату,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її не покличем з собою?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буде одна вікувати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з своєю журбою.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 легше, бо ми не самотні,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Ходімо ж до неї в світлицю!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серце людини з безодні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Полине за нами, як птиця.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90888"/>
            <a:ext cx="28575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93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1426170"/>
          </a:xfrm>
        </p:spPr>
        <p:txBody>
          <a:bodyPr>
            <a:normAutofit/>
          </a:bodyPr>
          <a:lstStyle/>
          <a:p>
            <a:r>
              <a:rPr lang="uk-UA" b="1" dirty="0" smtClean="0"/>
              <a:t>Кожному потрібен хтось, хто його вислухає.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700" dirty="0" smtClean="0"/>
              <a:t>Чак Поланік. </a:t>
            </a:r>
            <a:endParaRPr lang="uk-UA" sz="27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4499992" cy="299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4032448" cy="3180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2552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1"/>
          <p:cNvSpPr txBox="1">
            <a:spLocks noChangeArrowheads="1"/>
          </p:cNvSpPr>
          <p:nvPr/>
        </p:nvSpPr>
        <p:spPr bwMode="auto">
          <a:xfrm>
            <a:off x="395288" y="404813"/>
            <a:ext cx="8064500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entury Schoolbook" pitchFamily="18" charset="0"/>
              </a:rPr>
              <a:t> </a:t>
            </a:r>
            <a:r>
              <a:rPr lang="uk-UA" sz="2800" b="1" dirty="0" smtClean="0">
                <a:latin typeface="Century Schoolbook" pitchFamily="18" charset="0"/>
              </a:rPr>
              <a:t>В цей осінню зігрітий день і час хочеться сказати, поважайте дорогих вам рідних, будьмо чуйними у ставленні до них, - людей похилого віку, бо це є наріжним каменем людяності. Поважаймо, шануймо, робімо добро ! </a:t>
            </a:r>
          </a:p>
          <a:p>
            <a:r>
              <a:rPr lang="uk-UA" sz="2800" b="1" dirty="0" smtClean="0">
                <a:latin typeface="Century Schoolbook" pitchFamily="18" charset="0"/>
              </a:rPr>
              <a:t>У цьому виявляється народна шана до людей похилого віку, які мають великий життєвий досвід, знання, вміння, щоб передати їх молодшому поколінню. Навіть Бога, Отця Всевишнього ми уявляємо собі білобородим старцем.</a:t>
            </a:r>
            <a:endParaRPr lang="uk-UA" sz="2800" b="1" dirty="0">
              <a:latin typeface="Century Schoolbook" pitchFamily="18" charset="0"/>
            </a:endParaRPr>
          </a:p>
        </p:txBody>
      </p:sp>
      <p:pic>
        <p:nvPicPr>
          <p:cNvPr id="19458" name="Рисунок 3"/>
          <p:cNvPicPr>
            <a:picLocks noChangeAspect="1"/>
          </p:cNvPicPr>
          <p:nvPr/>
        </p:nvPicPr>
        <p:blipFill>
          <a:blip r:embed="rId2"/>
          <a:srcRect b="19943"/>
          <a:stretch>
            <a:fillRect/>
          </a:stretch>
        </p:blipFill>
        <p:spPr bwMode="auto">
          <a:xfrm>
            <a:off x="5076825" y="5667375"/>
            <a:ext cx="3095625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2"/>
          <p:cNvSpPr txBox="1">
            <a:spLocks noChangeArrowheads="1"/>
          </p:cNvSpPr>
          <p:nvPr/>
        </p:nvSpPr>
        <p:spPr bwMode="auto">
          <a:xfrm>
            <a:off x="251520" y="188640"/>
            <a:ext cx="547241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Схилилась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яблуня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тину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                                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Сповна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віддавши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урожай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ображай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стару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людину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                               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чуєш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ображай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</p:txBody>
      </p:sp>
      <p:sp>
        <p:nvSpPr>
          <p:cNvPr id="2" name="AutoShape 4" descr="Картинки по запросу виховний захід до дня людей похилого віку презентац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6" descr="Картинки по запросу виховний захід до дня людей похилого віку презентаці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94553"/>
            <a:ext cx="4511717" cy="42442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User\Рабочий стол\Новая папка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92888" cy="599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2461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А хіба вони старі?</a:t>
            </a:r>
            <a:endParaRPr lang="uk-UA" sz="7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194" name="Picture 2" descr="C:\Documents and Settings\User\Рабочий стол\Новая папка\Screen-Shot-2013-08-13-at-10.21.57-P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4573016" cy="2667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Documents and Settings\User\Рабочий стол\Новая папка\vieji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08494"/>
            <a:ext cx="5717576" cy="29316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cuments and Settings\User\Рабочий стол\Новая папка\iStock-5181858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0" y="1340768"/>
            <a:ext cx="4211960" cy="2667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2487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User\Рабочий стол\Новая папка\depositphotos_106328130-stock-photo-group-of-elderly-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2203"/>
            <a:ext cx="4354636" cy="29599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User\Рабочий стол\Новая папка\pohiliy-vi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62196"/>
            <a:ext cx="6480720" cy="35036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156" y="173622"/>
            <a:ext cx="4128962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4297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467600" cy="1143000"/>
          </a:xfrm>
        </p:spPr>
        <p:txBody>
          <a:bodyPr/>
          <a:lstStyle/>
          <a:p>
            <a:pPr algn="ctr"/>
            <a:r>
              <a:rPr lang="uk-UA" b="1" dirty="0" smtClean="0"/>
              <a:t>Рух –це життя!</a:t>
            </a:r>
            <a:endParaRPr lang="uk-UA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29429"/>
            <a:ext cx="4752528" cy="3469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71285"/>
            <a:ext cx="4608512" cy="33613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8023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395536" y="476250"/>
            <a:ext cx="345618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Пам’ятайте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довше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житимуть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твої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бабуся і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мудрості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душевної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теплоти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вкладуть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у наше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Picture 2" descr="C:\Documents and Settings\User\Рабочий стол\Новая папка\13986997640768-e15069356234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92696"/>
            <a:ext cx="4428491" cy="3139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Картинки по запросу виховний захід до дня людей похилого віку презентац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32002"/>
            <a:ext cx="5400600" cy="2965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468313" y="620713"/>
            <a:ext cx="7632079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Century Schoolbook" pitchFamily="18" charset="0"/>
              </a:rPr>
              <a:t>.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живі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бабуся і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ніяке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зло не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страшне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онуків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 і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ніч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Богові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молитви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дорогих кровинок:</a:t>
            </a:r>
          </a:p>
        </p:txBody>
      </p:sp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330233" y="2436595"/>
            <a:ext cx="5105863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Господи, прости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гріхи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Матір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Божа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заступись,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єдина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Онуків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дорогих.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ми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чомусь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ними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печаллю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освяти.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зустрінеш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зла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закрадеться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гіркота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Нехай тебе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зігріють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хата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безмежна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доброта.»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254" y="2276872"/>
            <a:ext cx="4197699" cy="36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1"/>
          <p:cNvSpPr txBox="1">
            <a:spLocks noChangeArrowheads="1"/>
          </p:cNvSpPr>
          <p:nvPr/>
        </p:nvSpPr>
        <p:spPr bwMode="auto">
          <a:xfrm>
            <a:off x="468313" y="476250"/>
            <a:ext cx="813593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Повчання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дітям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: "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Старих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шануйте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, як батька, а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молодих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, як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братів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".</a:t>
            </a:r>
          </a:p>
          <a:p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 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Робіть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все,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щоб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вони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щоденно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відчували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повагу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турботу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мали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гідний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рівень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життя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, не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втрачали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суспільної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активності.</a:t>
            </a:r>
          </a:p>
          <a:p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   Нехай в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цьому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стрімкому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світі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завжди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по особливому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світиться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родинний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теплий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вогник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вічне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джерело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наснаги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 й </a:t>
            </a:r>
            <a:r>
              <a:rPr lang="ru-RU" sz="2400" b="1" dirty="0" err="1">
                <a:solidFill>
                  <a:srgbClr val="002060"/>
                </a:solidFill>
                <a:latin typeface="Century Schoolbook" pitchFamily="18" charset="0"/>
              </a:rPr>
              <a:t>любові</a:t>
            </a:r>
            <a:r>
              <a:rPr lang="ru-RU" sz="2400" b="1" dirty="0">
                <a:solidFill>
                  <a:srgbClr val="002060"/>
                </a:solidFill>
                <a:latin typeface="Century Schoolbook" pitchFamily="18" charset="0"/>
              </a:rPr>
              <a:t>.</a:t>
            </a:r>
          </a:p>
        </p:txBody>
      </p:sp>
      <p:pic>
        <p:nvPicPr>
          <p:cNvPr id="12290" name="Picture 2" descr="C:\Documents and Settings\User\Рабочий стол\Новая папка\461df8524230f0d71d2b26350c990a1f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24250"/>
            <a:ext cx="6925469" cy="29539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424936" cy="4779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4570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256</TotalTime>
  <Words>797</Words>
  <Application>Microsoft Office PowerPoint</Application>
  <PresentationFormat>Екран (4:3)</PresentationFormat>
  <Paragraphs>64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28" baseType="lpstr">
      <vt:lpstr>Эркер</vt:lpstr>
      <vt:lpstr>Презентація PowerPoint</vt:lpstr>
      <vt:lpstr>Викладач – І.Л. Гагач Майстер в/н – С.Л. Царенко Керівник гуртка – О.М. Кулик</vt:lpstr>
      <vt:lpstr>Молодість боїться не встигнути. Зрілість знає, що не встигне. Для молодості вічність — це хвилина. Для зрілості хвилина — це вічність.,</vt:lpstr>
      <vt:lpstr>Презентація PowerPoint</vt:lpstr>
      <vt:lpstr>Молодість жінки в дітях та внуках.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Жила колись на світі дівчинка маленька. Були у неї, як годиться, батько й ненька.</vt:lpstr>
      <vt:lpstr>І, може, дівчинка щаслива ще б була, Якби не та проклятая війна. </vt:lpstr>
      <vt:lpstr>А як прийшла у світ ота війна проклята, Вона забрала у дитини тата. </vt:lpstr>
      <vt:lpstr>Не знала дівчинка, що мами в неї вже нема, А думала, що міцним сном ще спить вона. </vt:lpstr>
      <vt:lpstr>Як жаль мені оту дитину-сиротину, Бо це ж була моя бабуся Ніна.   </vt:lpstr>
      <vt:lpstr>Презентація PowerPoint</vt:lpstr>
      <vt:lpstr>Кожному потрібен хтось, хто його вислухає.  Чак Поланік. </vt:lpstr>
      <vt:lpstr>Презентація PowerPoint</vt:lpstr>
      <vt:lpstr>Презентація PowerPoint</vt:lpstr>
      <vt:lpstr>Презентація PowerPoint</vt:lpstr>
      <vt:lpstr>А хіба вони старі?</vt:lpstr>
      <vt:lpstr>Презентація PowerPoint</vt:lpstr>
      <vt:lpstr>Рух –це життя!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галя</dc:creator>
  <cp:lastModifiedBy>RePack by Diakov</cp:lastModifiedBy>
  <cp:revision>28</cp:revision>
  <dcterms:created xsi:type="dcterms:W3CDTF">2016-09-21T17:55:22Z</dcterms:created>
  <dcterms:modified xsi:type="dcterms:W3CDTF">2018-10-09T17:38:31Z</dcterms:modified>
</cp:coreProperties>
</file>