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68" r:id="rId4"/>
    <p:sldId id="264" r:id="rId5"/>
    <p:sldId id="259" r:id="rId6"/>
    <p:sldId id="294" r:id="rId7"/>
    <p:sldId id="258" r:id="rId8"/>
    <p:sldId id="260" r:id="rId9"/>
    <p:sldId id="288" r:id="rId10"/>
    <p:sldId id="291" r:id="rId11"/>
    <p:sldId id="266" r:id="rId12"/>
    <p:sldId id="269" r:id="rId13"/>
    <p:sldId id="270" r:id="rId14"/>
    <p:sldId id="280" r:id="rId15"/>
    <p:sldId id="279" r:id="rId16"/>
    <p:sldId id="281" r:id="rId17"/>
    <p:sldId id="282" r:id="rId18"/>
    <p:sldId id="292" r:id="rId19"/>
    <p:sldId id="283" r:id="rId20"/>
    <p:sldId id="284" r:id="rId21"/>
    <p:sldId id="285" r:id="rId22"/>
    <p:sldId id="286" r:id="rId23"/>
    <p:sldId id="293" r:id="rId24"/>
    <p:sldId id="287" r:id="rId25"/>
    <p:sldId id="267" r:id="rId26"/>
    <p:sldId id="263" r:id="rId27"/>
    <p:sldId id="295" r:id="rId28"/>
    <p:sldId id="265" r:id="rId29"/>
    <p:sldId id="261" r:id="rId30"/>
    <p:sldId id="278" r:id="rId31"/>
    <p:sldId id="277" r:id="rId32"/>
    <p:sldId id="273" r:id="rId33"/>
    <p:sldId id="275" r:id="rId34"/>
    <p:sldId id="262" r:id="rId3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51" autoAdjust="0"/>
    <p:restoredTop sz="94660"/>
  </p:normalViewPr>
  <p:slideViewPr>
    <p:cSldViewPr snapToGrid="0">
      <p:cViewPr varScale="1">
        <p:scale>
          <a:sx n="58" d="100"/>
          <a:sy n="58" d="100"/>
        </p:scale>
        <p:origin x="35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2C14E-E9CC-485E-AC2D-AC8B8702ED99}" type="datetimeFigureOut">
              <a:rPr lang="ru-RU" smtClean="0"/>
              <a:t>07.01.2019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3143-39A9-4ECD-970B-01D74916D6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3998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2C14E-E9CC-485E-AC2D-AC8B8702ED99}" type="datetimeFigureOut">
              <a:rPr lang="ru-RU" smtClean="0"/>
              <a:t>07.01.2019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3143-39A9-4ECD-970B-01D74916D6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7189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2C14E-E9CC-485E-AC2D-AC8B8702ED99}" type="datetimeFigureOut">
              <a:rPr lang="ru-RU" smtClean="0"/>
              <a:t>07.01.2019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3143-39A9-4ECD-970B-01D74916D6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60199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2C14E-E9CC-485E-AC2D-AC8B8702ED99}" type="datetimeFigureOut">
              <a:rPr lang="ru-RU" smtClean="0"/>
              <a:t>07.01.2019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3143-39A9-4ECD-970B-01D74916D6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7152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2C14E-E9CC-485E-AC2D-AC8B8702ED99}" type="datetimeFigureOut">
              <a:rPr lang="ru-RU" smtClean="0"/>
              <a:t>07.01.2019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3143-39A9-4ECD-970B-01D74916D6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6115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2C14E-E9CC-485E-AC2D-AC8B8702ED99}" type="datetimeFigureOut">
              <a:rPr lang="ru-RU" smtClean="0"/>
              <a:t>07.01.2019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3143-39A9-4ECD-970B-01D74916D6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7548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2C14E-E9CC-485E-AC2D-AC8B8702ED99}" type="datetimeFigureOut">
              <a:rPr lang="ru-RU" smtClean="0"/>
              <a:t>07.01.2019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3143-39A9-4ECD-970B-01D74916D6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7734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2C14E-E9CC-485E-AC2D-AC8B8702ED99}" type="datetimeFigureOut">
              <a:rPr lang="ru-RU" smtClean="0"/>
              <a:t>07.01.2019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3143-39A9-4ECD-970B-01D74916D6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0503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2C14E-E9CC-485E-AC2D-AC8B8702ED99}" type="datetimeFigureOut">
              <a:rPr lang="ru-RU" smtClean="0"/>
              <a:t>07.01.2019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3143-39A9-4ECD-970B-01D74916D6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7970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2C14E-E9CC-485E-AC2D-AC8B8702ED99}" type="datetimeFigureOut">
              <a:rPr lang="ru-RU" smtClean="0"/>
              <a:t>07.01.2019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3143-39A9-4ECD-970B-01D74916D6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8076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2C14E-E9CC-485E-AC2D-AC8B8702ED99}" type="datetimeFigureOut">
              <a:rPr lang="ru-RU" smtClean="0"/>
              <a:t>07.01.2019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3143-39A9-4ECD-970B-01D74916D6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4794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F2C14E-E9CC-485E-AC2D-AC8B8702ED99}" type="datetimeFigureOut">
              <a:rPr lang="ru-RU" smtClean="0"/>
              <a:t>07.01.2019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8C3143-39A9-4ECD-970B-01D74916D6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0340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&#1053;&#1077;&#1087;&#1088;&#1080;&#1103;&#1090;&#1085;&#1086;&#1089;&#1090;&#1100;%20&#1101;&#1090;&#1091;%20&#1084;&#1099;%20&#1087;&#1077;&#1088;&#1077;&#1078;&#1080;&#1074;&#1105;&#1084;.%20&#1055;&#1077;&#1089;&#1077;&#1085;&#1082;&#1072;%20&#1082;&#1086;&#1090;&#1072;%20&#1051;&#1077;&#1086;&#1087;&#1086;&#1083;&#1100;&#1076;&#1072;%20_%20&#1047;&#1086;&#1083;&#1086;&#1090;&#1072;&#1103;%20&#1082;&#1086;&#1083;&#1083;&#1077;&#1082;&#1094;&#1080;&#1103;.mp4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&#1060;&#1110;&#1079;&#1082;&#1091;&#1083;&#1100;&#1090;&#1093;&#1074;&#1080;&#1083;&#1080;&#1085;&#1082;&#1072;%20&#1076;&#1083;&#1103;%20&#1086;&#1095;&#1077;&#1081;.mp4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hyperlink" Target="&#1052;&#1091;&#1076;&#1088;&#1110;%20&#1082;&#1072;&#1079;&#1082;&#1080;.%20&#1057;&#1087;&#1088;&#1072;&#1074;&#1078;&#1085;&#1110;&#1081;%20&#1076;&#1088;&#1091;&#1075;.mp4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zolochiv.net/druzhba-%E2%80%93-kozhnij-lyudyni-znajome-tse-slovo-ale-ne-kozhnomu-vono-do-kintsya-zrozumile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zolochiv.net/druzhba-%E2%80%93-kozhnij-lyudyni-znajome-tse-slovo-ale-ne-kozhnomu-vono-do-kintsya-zrozumile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&#1052;&#1091;&#1076;&#1088;&#1110;%20&#1082;&#1072;&#1079;&#1082;&#1080;.%20&#1057;&#1087;&#1088;&#1072;&#1074;&#1078;&#1085;&#1110;&#1081;%20&#1076;&#1088;&#1091;&#1075;.mp4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&#1050;&#1056;&#1054;&#1050;&#1054;&#1052;%20&#1056;&#1059;&#1064;%20-%20Baby%20Shark%20&#1059;&#1082;&#1088;&#1072;&#1111;&#1085;&#1089;&#1100;&#1082;&#1086;&#1102;%20-%20&#1044;&#1080;&#1090;&#1103;&#1095;&#1110;%20&#1055;&#1110;&#1089;&#1085;&#1110;%20-%20&#1047;%20&#1051;&#1102;&#1073;&#1086;&#1074;'&#1102;%20&#1076;&#1086;%20&#1044;&#1110;&#1090;&#1077;&#1081;.mp4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&#1055;&#1077;&#1089;&#1077;&#1085;&#1082;&#1072;%20&#1086;%20&#1076;&#1088;&#1091;&#1078;&#1073;&#1077;-%20&#1045;&#1089;&#1083;&#1080;%20&#1076;&#1088;&#1091;&#1075;%20&#1085;&#1077;%20&#1089;&#1084;&#1077;&#1105;&#1090;&#1089;&#1103;.mp4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Ð ÐµÐ·ÑÐ»ÑÑÐ°Ñ Ð¿Ð¾ÑÑÐºÑ Ð·Ð¾Ð±ÑÐ°Ð¶ÐµÐ½Ñ Ð·Ð° Ð·Ð°Ð¿Ð¸ÑÐ¾Ð¼ &quot;ÑÐ¾Ð½ Ð´Ð»Ñ ÑÐ»Ð°Ð¹Ð´ÑÐ²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6472" y="1286601"/>
            <a:ext cx="10903528" cy="831418"/>
          </a:xfrm>
        </p:spPr>
        <p:txBody>
          <a:bodyPr>
            <a:normAutofit/>
          </a:bodyPr>
          <a:lstStyle/>
          <a:p>
            <a:r>
              <a:rPr lang="ru-RU" sz="4400" b="1" dirty="0" smtClean="0">
                <a:ln w="9525">
                  <a:solidFill>
                    <a:srgbClr val="FF00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ru-RU" sz="4800" b="1" dirty="0" err="1" smtClean="0">
                <a:ln w="95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Подорож</a:t>
            </a:r>
            <a:r>
              <a:rPr lang="ru-RU" sz="4800" b="1" dirty="0" smtClean="0">
                <a:ln w="95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ru-RU" sz="4800" b="1" dirty="0">
                <a:ln w="95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до </a:t>
            </a:r>
            <a:r>
              <a:rPr lang="ru-RU" sz="4800" b="1" dirty="0" err="1">
                <a:ln w="95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країни</a:t>
            </a:r>
            <a:r>
              <a:rPr lang="ru-RU" sz="4800" b="1" dirty="0">
                <a:ln w="95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Добра та </a:t>
            </a:r>
            <a:r>
              <a:rPr lang="ru-RU" sz="4800" b="1" dirty="0" err="1" smtClean="0">
                <a:ln w="95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Дружби</a:t>
            </a:r>
            <a:r>
              <a:rPr lang="ru-RU" sz="4800" b="1" dirty="0" smtClean="0">
                <a:ln w="95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 </a:t>
            </a:r>
            <a:endParaRPr lang="ru-RU" sz="4800" b="1" dirty="0">
              <a:ln w="9525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77636" y="2745571"/>
            <a:ext cx="12607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ln w="95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Мета</a:t>
            </a:r>
            <a:r>
              <a:rPr lang="uk-UA" sz="2800" b="1" dirty="0">
                <a:ln w="9525">
                  <a:solidFill>
                    <a:srgbClr val="002060"/>
                  </a:solidFill>
                  <a:prstDash val="solid"/>
                </a:ln>
                <a:solidFill>
                  <a:srgbClr val="FF000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sz="2800" b="1" dirty="0">
              <a:ln w="9525">
                <a:solidFill>
                  <a:srgbClr val="002060"/>
                </a:solidFill>
                <a:prstDash val="solid"/>
              </a:ln>
              <a:solidFill>
                <a:srgbClr val="FF00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59628" y="2604655"/>
            <a:ext cx="8970818" cy="3336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uk-UA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формувати у дітей поняття "доброта і добрі вчинки";</a:t>
            </a:r>
            <a:endParaRPr lang="ru-RU" sz="2400" b="1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uk-UA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навчати розрізняти "добре і погане";</a:t>
            </a:r>
            <a:endParaRPr lang="ru-RU" sz="2400" b="1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uk-UA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викликати бажання дарувати добро; </a:t>
            </a:r>
            <a:endParaRPr lang="ru-RU" sz="2400" b="1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uk-UA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розвивати в дитині духовно-моральні якості, вміння сприймати і створювати позитивні емоції;</a:t>
            </a:r>
            <a:endParaRPr lang="ru-RU" sz="2400" b="1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Times New Roman" panose="02020603050405020304" pitchFamily="18" charset="0"/>
              <a:buChar char="-"/>
            </a:pPr>
            <a:r>
              <a:rPr lang="uk-UA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виховувати культуру спілкування</a:t>
            </a:r>
            <a:r>
              <a:rPr lang="uk-UA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Times New Roman" panose="02020603050405020304" pitchFamily="18" charset="0"/>
              <a:buChar char="-"/>
            </a:pPr>
            <a:r>
              <a:rPr lang="uk-UA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- сприяти </a:t>
            </a:r>
            <a:r>
              <a:rPr lang="uk-UA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зміцненню колективу, вчить дружити та </a:t>
            </a:r>
            <a:r>
              <a:rPr lang="uk-UA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пробачати </a:t>
            </a:r>
            <a:r>
              <a:rPr lang="uk-UA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47158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7873" y="5929744"/>
            <a:ext cx="10515600" cy="579727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hlinkClick r:id="rId3" action="ppaction://hlinkfile"/>
              </a:rPr>
              <a:t>Неприятность эту мы переживём. Песенка кота Леопольда _ Золотая коллекция.mp4</a:t>
            </a:r>
            <a:endParaRPr lang="ru-RU" b="1" dirty="0">
              <a:ln w="13462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2052" name="Picture 4" descr="Ð ÐµÐ·ÑÐ»ÑÑÐ°Ñ Ð¿Ð¾ÑÑÐºÑ Ð·Ð¾Ð±ÑÐ°Ð¶ÐµÐ½Ñ Ð·Ð° Ð·Ð°Ð¿Ð¸ÑÐ¾Ð¼ &quot;ÐÑÑ ÐÐµÐ¾Ð¿Ð¾Ð»ÑÐ´&quot;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6" r="1884" b="2748"/>
          <a:stretch/>
        </p:blipFill>
        <p:spPr bwMode="auto">
          <a:xfrm>
            <a:off x="2133600" y="438032"/>
            <a:ext cx="6622474" cy="50536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206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012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691586" y="0"/>
            <a:ext cx="805029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smtClean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- Давайте </a:t>
            </a:r>
            <a:r>
              <a:rPr lang="ru-RU" sz="4400" dirty="0" err="1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жити</a:t>
            </a:r>
            <a:r>
              <a:rPr lang="ru-RU" sz="4400" dirty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дружно!</a:t>
            </a:r>
            <a:endParaRPr lang="ru-RU" sz="4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639" y="1011766"/>
            <a:ext cx="4995554" cy="526704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206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87875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Ð ÐµÐ·ÑÐ»ÑÑÐ°Ñ Ð¿Ð¾ÑÑÐºÑ Ð·Ð¾Ð±ÑÐ°Ð¶ÐµÐ½Ñ Ð·Ð° Ð·Ð°Ð¿Ð¸ÑÐ¾Ð¼ &quot;ÑÐ¾Ð½ Ð´Ð»Ñ ÑÐ»Ð°Ð¹Ð´ÑÐ²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34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4361" y="245976"/>
            <a:ext cx="11292840" cy="1325563"/>
          </a:xfrm>
        </p:spPr>
        <p:txBody>
          <a:bodyPr>
            <a:normAutofit fontScale="90000"/>
          </a:bodyPr>
          <a:lstStyle/>
          <a:p>
            <a:r>
              <a:rPr lang="ru-RU" sz="4800" b="1" i="1" dirty="0">
                <a:ln w="95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Перша </a:t>
            </a:r>
            <a:r>
              <a:rPr lang="ru-RU" sz="4800" b="1" i="1" dirty="0" err="1">
                <a:ln w="95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зупинка</a:t>
            </a:r>
            <a:r>
              <a:rPr lang="ru-RU" sz="4800" b="1" i="1" dirty="0">
                <a:ln w="95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 - «</a:t>
            </a:r>
            <a:r>
              <a:rPr lang="ru-RU" sz="4800" b="1" i="1" dirty="0" err="1">
                <a:ln w="95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Стежина</a:t>
            </a:r>
            <a:r>
              <a:rPr lang="ru-RU" sz="4800" b="1" i="1" dirty="0">
                <a:ln w="95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 добра»</a:t>
            </a:r>
            <a:r>
              <a:rPr lang="ru-RU" b="1" dirty="0">
                <a:ln w="95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ru-RU" b="1" dirty="0">
                <a:ln w="95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</a:b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805" y="1251909"/>
            <a:ext cx="5521767" cy="5089897"/>
          </a:xfrm>
          <a:prstGeom prst="rect">
            <a:avLst/>
          </a:prstGeom>
          <a:ln w="127000" cap="rnd">
            <a:solidFill>
              <a:srgbClr val="0070C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33464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Ð ÐµÐ·ÑÐ»ÑÑÐ°Ñ Ð¿Ð¾ÑÑÐºÑ Ð·Ð¾Ð±ÑÐ°Ð¶ÐµÐ½Ñ Ð·Ð° Ð·Ð°Ð¿Ð¸ÑÐ¾Ð¼ &quot;ÑÐ¾Ð½ Ð´Ð»Ñ ÑÐ»Ð°Ð¹Ð´ÑÐ²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34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225339" y="269659"/>
            <a:ext cx="5985164" cy="1089602"/>
          </a:xfrm>
        </p:spPr>
        <p:txBody>
          <a:bodyPr>
            <a:normAutofit/>
          </a:bodyPr>
          <a:lstStyle/>
          <a:p>
            <a:r>
              <a:rPr lang="uk-UA" sz="4800" b="1" i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Дерево доброти</a:t>
            </a:r>
            <a:endParaRPr lang="ru-RU" sz="4800" b="1" i="1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133" y="1628920"/>
            <a:ext cx="8485370" cy="47718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206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95102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ÐÐ¾Ð²âÑÐ·Ð°Ð½Ðµ Ð·Ð¾Ð±ÑÐ°Ð¶ÐµÐ½Ð½Ñ">
            <a:hlinkClick r:id="rId2" action="ppaction://hlinkfile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826"/>
            <a:ext cx="12192000" cy="6908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6400" y="2960841"/>
            <a:ext cx="7497097" cy="1325563"/>
          </a:xfrm>
        </p:spPr>
        <p:txBody>
          <a:bodyPr/>
          <a:lstStyle/>
          <a:p>
            <a:r>
              <a:rPr lang="uk-UA" dirty="0" err="1" smtClean="0">
                <a:solidFill>
                  <a:srgbClr val="C00000"/>
                </a:solidFill>
                <a:latin typeface="Arial Black" panose="020B0A04020102020204" pitchFamily="34" charset="0"/>
              </a:rPr>
              <a:t>Фізхвилинка</a:t>
            </a:r>
            <a:r>
              <a:rPr lang="uk-UA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 для очей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8022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371600" y="1025237"/>
            <a:ext cx="1007225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ln w="95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Друга </a:t>
            </a:r>
            <a:r>
              <a:rPr lang="ru-RU" sz="4400" b="1" dirty="0" err="1">
                <a:ln w="95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зупинка</a:t>
            </a:r>
            <a:r>
              <a:rPr lang="ru-RU" sz="4400" b="1" dirty="0">
                <a:ln w="95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– «</a:t>
            </a:r>
            <a:r>
              <a:rPr lang="uk-UA" sz="4400" b="1" dirty="0">
                <a:ln w="95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Галявина мудрості</a:t>
            </a:r>
            <a:r>
              <a:rPr lang="ru-RU" sz="4400" b="1" dirty="0" smtClean="0">
                <a:ln w="95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  <a:endParaRPr lang="ru-RU" sz="4400" b="1" dirty="0">
              <a:ln w="9525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003" y="2089779"/>
            <a:ext cx="7285993" cy="398266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32763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2451" y="796413"/>
            <a:ext cx="7227095" cy="1382944"/>
          </a:xfrm>
        </p:spPr>
        <p:txBody>
          <a:bodyPr>
            <a:normAutofit/>
          </a:bodyPr>
          <a:lstStyle/>
          <a:p>
            <a:r>
              <a:rPr lang="uk-UA" i="1" dirty="0" smtClean="0">
                <a:ln w="95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Лист від Мудрої  Сови</a:t>
            </a:r>
            <a:endParaRPr lang="ru-RU" i="1" dirty="0">
              <a:ln w="9525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674" y="1987627"/>
            <a:ext cx="6036685" cy="42129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6591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298491" y="1825625"/>
            <a:ext cx="8584368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65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- Людина </a:t>
            </a:r>
            <a:r>
              <a:rPr lang="ru-RU" sz="2400" b="1" dirty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без </a:t>
            </a:r>
            <a:r>
              <a:rPr lang="ru-RU" sz="2400" b="1" dirty="0" err="1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друзів</a:t>
            </a:r>
            <a:r>
              <a:rPr lang="ru-RU" sz="2400" b="1" dirty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, як дерево без </a:t>
            </a:r>
            <a:r>
              <a:rPr lang="ru-RU" sz="2400" b="1" dirty="0" err="1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коріння</a:t>
            </a:r>
            <a:r>
              <a:rPr lang="ru-RU" sz="2400" b="1" dirty="0" smtClean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.</a:t>
            </a:r>
          </a:p>
          <a:p>
            <a:pPr>
              <a:lnSpc>
                <a:spcPts val="1650"/>
              </a:lnSpc>
              <a:spcAft>
                <a:spcPts val="0"/>
              </a:spcAft>
            </a:pPr>
            <a:endParaRPr lang="ru-RU" sz="2400" b="1" dirty="0" smtClean="0">
              <a:solidFill>
                <a:srgbClr val="C00000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>
              <a:lnSpc>
                <a:spcPts val="165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- Дружба </a:t>
            </a:r>
            <a:r>
              <a:rPr lang="ru-RU" sz="2400" b="1" dirty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- велика сила</a:t>
            </a:r>
            <a:r>
              <a:rPr lang="ru-RU" sz="2400" b="1" dirty="0" smtClean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.</a:t>
            </a:r>
          </a:p>
          <a:p>
            <a:pPr>
              <a:lnSpc>
                <a:spcPts val="1650"/>
              </a:lnSpc>
              <a:spcAft>
                <a:spcPts val="0"/>
              </a:spcAft>
            </a:pPr>
            <a:endParaRPr lang="ru-RU" sz="2400" b="1" dirty="0" smtClean="0">
              <a:solidFill>
                <a:srgbClr val="C00000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>
              <a:lnSpc>
                <a:spcPts val="165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- Окраса </a:t>
            </a:r>
            <a:r>
              <a:rPr lang="ru-RU" sz="2400" b="1" dirty="0" err="1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людини</a:t>
            </a:r>
            <a:r>
              <a:rPr lang="ru-RU" sz="2400" b="1" dirty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- </a:t>
            </a:r>
            <a:r>
              <a:rPr lang="ru-RU" sz="2400" b="1" dirty="0" err="1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друзі</a:t>
            </a:r>
            <a:r>
              <a:rPr lang="ru-RU" sz="2400" b="1" dirty="0" smtClean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.</a:t>
            </a:r>
          </a:p>
          <a:p>
            <a:pPr>
              <a:lnSpc>
                <a:spcPts val="1650"/>
              </a:lnSpc>
              <a:spcAft>
                <a:spcPts val="0"/>
              </a:spcAft>
            </a:pPr>
            <a:endParaRPr lang="ru-RU" sz="2400" b="1" dirty="0">
              <a:solidFill>
                <a:srgbClr val="C00000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>
              <a:lnSpc>
                <a:spcPts val="165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 </a:t>
            </a:r>
            <a:r>
              <a:rPr lang="ru-RU" sz="2400" b="1" dirty="0" smtClean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- </a:t>
            </a:r>
            <a:r>
              <a:rPr lang="ru-RU" sz="2400" b="1" dirty="0" err="1" smtClean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Роби</a:t>
            </a:r>
            <a:r>
              <a:rPr lang="ru-RU" sz="2400" b="1" dirty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 добро - не кайся, </a:t>
            </a:r>
            <a:r>
              <a:rPr lang="ru-RU" sz="2400" b="1" dirty="0" err="1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роби</a:t>
            </a:r>
            <a:r>
              <a:rPr lang="ru-RU" sz="2400" b="1" dirty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 зло - </a:t>
            </a:r>
            <a:r>
              <a:rPr lang="ru-RU" sz="2400" b="1" dirty="0" err="1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сподівайся</a:t>
            </a:r>
            <a:r>
              <a:rPr lang="ru-RU" sz="2400" b="1" dirty="0" smtClean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.</a:t>
            </a:r>
          </a:p>
          <a:p>
            <a:pPr>
              <a:lnSpc>
                <a:spcPts val="1650"/>
              </a:lnSpc>
              <a:spcAft>
                <a:spcPts val="0"/>
              </a:spcAft>
            </a:pPr>
            <a:endParaRPr lang="ru-RU" sz="2400" b="1" dirty="0">
              <a:solidFill>
                <a:srgbClr val="C00000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>
              <a:lnSpc>
                <a:spcPts val="165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- Без</a:t>
            </a:r>
            <a:r>
              <a:rPr lang="ru-RU" sz="2400" b="1" dirty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 добра і лихо не </a:t>
            </a:r>
            <a:r>
              <a:rPr lang="ru-RU" sz="2400" b="1" dirty="0" smtClean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родить</a:t>
            </a:r>
          </a:p>
          <a:p>
            <a:pPr>
              <a:lnSpc>
                <a:spcPts val="165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  </a:t>
            </a:r>
            <a:endParaRPr lang="ru-RU" sz="2400" b="1" dirty="0" smtClean="0">
              <a:solidFill>
                <a:srgbClr val="C00000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>
              <a:lnSpc>
                <a:spcPts val="165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- Доброму </a:t>
            </a:r>
            <a:r>
              <a:rPr lang="ru-RU" sz="2400" b="1" dirty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слову </a:t>
            </a:r>
            <a:r>
              <a:rPr lang="ru-RU" sz="2400" b="1" dirty="0" err="1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ціни</a:t>
            </a:r>
            <a:r>
              <a:rPr lang="ru-RU" sz="2400" b="1" dirty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нема</a:t>
            </a:r>
            <a:r>
              <a:rPr lang="uk-UA" sz="2400" b="1" dirty="0" smtClean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.</a:t>
            </a:r>
          </a:p>
          <a:p>
            <a:pPr>
              <a:lnSpc>
                <a:spcPts val="1650"/>
              </a:lnSpc>
              <a:spcAft>
                <a:spcPts val="0"/>
              </a:spcAft>
            </a:pPr>
            <a:endParaRPr lang="ru-RU" sz="2400" b="1" dirty="0" smtClean="0">
              <a:solidFill>
                <a:srgbClr val="C00000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2073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69226" y="1825625"/>
            <a:ext cx="6665626" cy="25859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65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Правду кажи та добро </a:t>
            </a:r>
            <a:r>
              <a:rPr lang="ru-RU" sz="2400" b="1" dirty="0" err="1" smtClean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роби</a:t>
            </a:r>
            <a:r>
              <a:rPr lang="ru-RU" sz="2400" b="1" dirty="0" smtClean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.</a:t>
            </a:r>
          </a:p>
          <a:p>
            <a:pPr>
              <a:lnSpc>
                <a:spcPts val="1650"/>
              </a:lnSpc>
              <a:spcAft>
                <a:spcPts val="0"/>
              </a:spcAft>
            </a:pPr>
            <a:endParaRPr lang="ru-RU" sz="2400" b="1" dirty="0">
              <a:solidFill>
                <a:srgbClr val="C00000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>
              <a:lnSpc>
                <a:spcPts val="165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Не </a:t>
            </a:r>
            <a:r>
              <a:rPr lang="ru-RU" sz="2400" b="1" dirty="0" err="1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роби</a:t>
            </a:r>
            <a:r>
              <a:rPr lang="ru-RU" sz="2400" b="1" dirty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добра, не </a:t>
            </a:r>
            <a:r>
              <a:rPr lang="ru-RU" sz="2400" b="1" dirty="0" err="1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отримаєш</a:t>
            </a:r>
            <a:r>
              <a:rPr lang="ru-RU" sz="2400" b="1" dirty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і зла</a:t>
            </a:r>
            <a:r>
              <a:rPr lang="ru-RU" sz="2400" b="1" dirty="0" smtClean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.</a:t>
            </a:r>
          </a:p>
          <a:p>
            <a:pPr>
              <a:lnSpc>
                <a:spcPts val="1650"/>
              </a:lnSpc>
              <a:spcAft>
                <a:spcPts val="0"/>
              </a:spcAft>
            </a:pPr>
            <a:endParaRPr lang="ru-RU" sz="2400" b="1" dirty="0">
              <a:solidFill>
                <a:srgbClr val="C00000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>
              <a:lnSpc>
                <a:spcPts val="165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Добре слово доходить до </a:t>
            </a:r>
            <a:r>
              <a:rPr lang="ru-RU" sz="2400" b="1" dirty="0" err="1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серця</a:t>
            </a:r>
            <a:r>
              <a:rPr lang="ru-RU" sz="2400" b="1" dirty="0" smtClean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.</a:t>
            </a:r>
          </a:p>
          <a:p>
            <a:pPr>
              <a:lnSpc>
                <a:spcPts val="1650"/>
              </a:lnSpc>
              <a:spcAft>
                <a:spcPts val="0"/>
              </a:spcAft>
            </a:pPr>
            <a:endParaRPr lang="ru-RU" sz="2400" b="1" dirty="0">
              <a:solidFill>
                <a:srgbClr val="C00000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dirty="0" err="1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400" b="1" dirty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дане</a:t>
            </a:r>
            <a:r>
              <a:rPr lang="ru-RU" sz="2400" b="1" dirty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b="1" dirty="0" err="1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добрі</a:t>
            </a:r>
            <a:r>
              <a:rPr lang="ru-RU" sz="2400" b="1" dirty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справи</a:t>
            </a:r>
            <a:r>
              <a:rPr lang="ru-RU" sz="2400" b="1" dirty="0" smtClean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400" b="1" dirty="0">
              <a:solidFill>
                <a:srgbClr val="C000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Краса до </a:t>
            </a:r>
            <a:r>
              <a:rPr lang="ru-RU" sz="2400" b="1" dirty="0" err="1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вечора</a:t>
            </a:r>
            <a:r>
              <a:rPr lang="ru-RU" sz="2400" b="1" dirty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а доброта </a:t>
            </a:r>
            <a:r>
              <a:rPr lang="ru-RU" sz="2400" b="1" dirty="0" err="1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навік</a:t>
            </a:r>
            <a:endParaRPr lang="ru-RU" sz="2400" b="1" dirty="0">
              <a:solidFill>
                <a:srgbClr val="C000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6759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39637" y="1469370"/>
            <a:ext cx="8788963" cy="70658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uk-UA" sz="6200" b="1" i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Мудрі </a:t>
            </a:r>
            <a:r>
              <a:rPr lang="uk-UA" sz="6200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казки тітоньки  </a:t>
            </a:r>
            <a:r>
              <a:rPr lang="uk-UA" sz="6200" b="1" i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Сови</a:t>
            </a:r>
            <a:endParaRPr lang="ru-RU" sz="62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ru-RU" dirty="0"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7505" y="2175950"/>
            <a:ext cx="3521563" cy="41527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2391000" y="5769019"/>
            <a:ext cx="7351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 smtClean="0">
                <a:solidFill>
                  <a:srgbClr val="1F4E79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4" action="ppaction://hlinkfile"/>
              </a:rPr>
              <a:t>Урок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9517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 ÐµÐ·ÑÐ»ÑÑÐ°Ñ Ð¿Ð¾ÑÑÐºÑ Ð·Ð¾Ð±ÑÐ°Ð¶ÐµÐ½Ñ Ð·Ð° Ð·Ð°Ð¿Ð¸ÑÐ¾Ð¼ &quot;ÑÐ¾Ð½ Ð´Ð»Ñ ÑÐ»Ð°Ð¹Ð´ÑÐ²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34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8764" y="148458"/>
            <a:ext cx="10954789" cy="1297420"/>
          </a:xfrm>
        </p:spPr>
        <p:txBody>
          <a:bodyPr>
            <a:noAutofit/>
          </a:bodyPr>
          <a:lstStyle/>
          <a:p>
            <a:r>
              <a:rPr lang="ru-RU" sz="40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Третя</a:t>
            </a:r>
            <a:r>
              <a:rPr lang="ru-RU" sz="4000" b="1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40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зупинка</a:t>
            </a:r>
            <a:r>
              <a:rPr lang="ru-RU" sz="4000" b="1" dirty="0">
                <a:solidFill>
                  <a:srgbClr val="FF0000"/>
                </a:solidFill>
                <a:latin typeface="Arial Black" panose="020B0A04020102020204" pitchFamily="34" charset="0"/>
              </a:rPr>
              <a:t> – «Наш </a:t>
            </a:r>
            <a:r>
              <a:rPr lang="ru-RU" sz="40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спільний</a:t>
            </a:r>
            <a:r>
              <a:rPr lang="ru-RU" sz="4000" b="1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40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дім</a:t>
            </a:r>
            <a:r>
              <a:rPr lang="ru-RU" sz="4000" b="1" dirty="0">
                <a:solidFill>
                  <a:srgbClr val="FF0000"/>
                </a:solidFill>
                <a:latin typeface="Arial Black" panose="020B0A04020102020204" pitchFamily="34" charset="0"/>
              </a:rPr>
              <a:t>»</a:t>
            </a:r>
            <a:r>
              <a:rPr lang="ru-RU" sz="4000" dirty="0">
                <a:solidFill>
                  <a:srgbClr val="FF0000"/>
                </a:solidFill>
                <a:latin typeface="Arial Black" panose="020B0A04020102020204" pitchFamily="34" charset="0"/>
              </a:rPr>
              <a:t/>
            </a:r>
            <a:br>
              <a:rPr lang="ru-RU" sz="4000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endParaRPr lang="ru-RU" sz="4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1616">
            <a:off x="408360" y="3628985"/>
            <a:ext cx="3816699" cy="241103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5155">
            <a:off x="8452090" y="1149911"/>
            <a:ext cx="3500227" cy="25880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7631" y="4481816"/>
            <a:ext cx="3394572" cy="226304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286" y="853605"/>
            <a:ext cx="4337743" cy="3541221"/>
          </a:xfrm>
          <a:prstGeom prst="ellipse">
            <a:avLst/>
          </a:prstGeom>
          <a:ln w="190500" cap="rnd">
            <a:solidFill>
              <a:srgbClr val="0070C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9980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63408">
            <a:off x="473708" y="1238260"/>
            <a:ext cx="4185246" cy="514737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5253787" y="1227586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b="1" dirty="0">
                <a:solidFill>
                  <a:srgbClr val="C00000"/>
                </a:solidFill>
                <a:latin typeface="Arial Black" panose="020B0A04020102020204" pitchFamily="34" charset="0"/>
              </a:rPr>
              <a:t>ТОВА́РИШ</a:t>
            </a:r>
            <a:r>
              <a:rPr lang="uk-UA" sz="1600" b="1" dirty="0">
                <a:solidFill>
                  <a:srgbClr val="C00000"/>
                </a:solidFill>
                <a:latin typeface="Arial Black" panose="020B0A04020102020204" pitchFamily="34" charset="0"/>
              </a:rPr>
              <a:t>- </a:t>
            </a:r>
            <a:r>
              <a:rPr lang="ru-RU" b="1" dirty="0" err="1">
                <a:solidFill>
                  <a:srgbClr val="C00000"/>
                </a:solidFill>
                <a:latin typeface="Arial Black" panose="020B0A04020102020204" pitchFamily="34" charset="0"/>
              </a:rPr>
              <a:t>людина</a:t>
            </a:r>
            <a:r>
              <a:rPr lang="ru-RU" b="1" dirty="0">
                <a:solidFill>
                  <a:srgbClr val="C00000"/>
                </a:solidFill>
                <a:latin typeface="Arial Black" panose="020B0A04020102020204" pitchFamily="34" charset="0"/>
              </a:rPr>
              <a:t>, яка </a:t>
            </a:r>
            <a:r>
              <a:rPr lang="ru-RU" b="1" dirty="0" err="1">
                <a:solidFill>
                  <a:srgbClr val="C00000"/>
                </a:solidFill>
                <a:latin typeface="Arial Black" panose="020B0A04020102020204" pitchFamily="34" charset="0"/>
              </a:rPr>
              <a:t>спільно</a:t>
            </a:r>
            <a:r>
              <a:rPr lang="ru-RU" b="1" dirty="0">
                <a:solidFill>
                  <a:srgbClr val="C00000"/>
                </a:solidFill>
                <a:latin typeface="Arial Black" panose="020B0A04020102020204" pitchFamily="34" charset="0"/>
              </a:rPr>
              <a:t> з ким-</a:t>
            </a:r>
            <a:r>
              <a:rPr lang="ru-RU" b="1" dirty="0" err="1">
                <a:solidFill>
                  <a:srgbClr val="C00000"/>
                </a:solidFill>
                <a:latin typeface="Arial Black" panose="020B0A04020102020204" pitchFamily="34" charset="0"/>
              </a:rPr>
              <a:t>небудь</a:t>
            </a:r>
            <a:r>
              <a:rPr lang="ru-RU" b="1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Arial Black" panose="020B0A04020102020204" pitchFamily="34" charset="0"/>
              </a:rPr>
              <a:t>виконує</a:t>
            </a:r>
            <a:r>
              <a:rPr lang="ru-RU" b="1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Arial Black" panose="020B0A04020102020204" pitchFamily="34" charset="0"/>
              </a:rPr>
              <a:t>якусь</a:t>
            </a:r>
            <a:r>
              <a:rPr lang="ru-RU" b="1" dirty="0">
                <a:solidFill>
                  <a:srgbClr val="C00000"/>
                </a:solidFill>
                <a:latin typeface="Arial Black" panose="020B0A04020102020204" pitchFamily="34" charset="0"/>
              </a:rPr>
              <a:t> справу, </a:t>
            </a:r>
            <a:r>
              <a:rPr lang="ru-RU" b="1" dirty="0" err="1">
                <a:solidFill>
                  <a:srgbClr val="C00000"/>
                </a:solidFill>
                <a:latin typeface="Arial Black" panose="020B0A04020102020204" pitchFamily="34" charset="0"/>
              </a:rPr>
              <a:t>зв'язана</a:t>
            </a:r>
            <a:r>
              <a:rPr lang="ru-RU" b="1" dirty="0">
                <a:solidFill>
                  <a:srgbClr val="C00000"/>
                </a:solidFill>
                <a:latin typeface="Arial Black" panose="020B0A04020102020204" pitchFamily="34" charset="0"/>
              </a:rPr>
              <a:t> з ким-</a:t>
            </a:r>
            <a:r>
              <a:rPr lang="ru-RU" b="1" dirty="0" err="1">
                <a:solidFill>
                  <a:srgbClr val="C00000"/>
                </a:solidFill>
                <a:latin typeface="Arial Black" panose="020B0A04020102020204" pitchFamily="34" charset="0"/>
              </a:rPr>
              <a:t>небудь</a:t>
            </a:r>
            <a:r>
              <a:rPr lang="ru-RU" b="1" dirty="0">
                <a:solidFill>
                  <a:srgbClr val="C00000"/>
                </a:solidFill>
                <a:latin typeface="Arial Black" panose="020B0A04020102020204" pitchFamily="34" charset="0"/>
              </a:rPr>
              <a:t> дружбою, </a:t>
            </a:r>
            <a:r>
              <a:rPr lang="ru-RU" b="1" dirty="0" err="1">
                <a:solidFill>
                  <a:srgbClr val="C00000"/>
                </a:solidFill>
                <a:latin typeface="Arial Black" panose="020B0A04020102020204" pitchFamily="34" charset="0"/>
              </a:rPr>
              <a:t>щирий</a:t>
            </a:r>
            <a:r>
              <a:rPr lang="ru-RU" b="1" dirty="0">
                <a:solidFill>
                  <a:srgbClr val="C00000"/>
                </a:solidFill>
                <a:latin typeface="Arial Black" panose="020B0A04020102020204" pitchFamily="34" charset="0"/>
              </a:rPr>
              <a:t> друг, приятель</a:t>
            </a:r>
            <a:r>
              <a:rPr lang="uk-UA" b="1" dirty="0">
                <a:solidFill>
                  <a:srgbClr val="C00000"/>
                </a:solidFill>
                <a:latin typeface="Arial Black" panose="020B0A04020102020204" pitchFamily="34" charset="0"/>
              </a:rPr>
              <a:t>, </a:t>
            </a:r>
            <a:r>
              <a:rPr lang="ru-RU" b="1" dirty="0" err="1">
                <a:solidFill>
                  <a:srgbClr val="C00000"/>
                </a:solidFill>
                <a:latin typeface="Arial Black" panose="020B0A04020102020204" pitchFamily="34" charset="0"/>
              </a:rPr>
              <a:t>компаньйон</a:t>
            </a:r>
            <a:r>
              <a:rPr lang="ru-RU" b="1" dirty="0">
                <a:solidFill>
                  <a:srgbClr val="C00000"/>
                </a:solidFill>
                <a:latin typeface="Arial Black" panose="020B0A04020102020204" pitchFamily="34" charset="0"/>
              </a:rPr>
              <a:t>, </a:t>
            </a:r>
            <a:r>
              <a:rPr lang="ru-RU" b="1" dirty="0" err="1">
                <a:solidFill>
                  <a:srgbClr val="C00000"/>
                </a:solidFill>
                <a:latin typeface="Arial Black" panose="020B0A04020102020204" pitchFamily="34" charset="0"/>
              </a:rPr>
              <a:t>спільник</a:t>
            </a:r>
            <a:r>
              <a:rPr lang="uk-UA" b="1" dirty="0">
                <a:solidFill>
                  <a:srgbClr val="C00000"/>
                </a:solidFill>
                <a:latin typeface="Arial Black" panose="020B0A04020102020204" pitchFamily="34" charset="0"/>
              </a:rPr>
              <a:t>. </a:t>
            </a:r>
            <a:endParaRPr lang="ru-RU" b="1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253787" y="279457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C00000"/>
                </a:solidFill>
                <a:latin typeface="Arial Black" panose="020B0A04020102020204" pitchFamily="34" charset="0"/>
              </a:rPr>
              <a:t>ДРУГ</a:t>
            </a:r>
            <a:r>
              <a:rPr lang="uk-UA" b="1" dirty="0">
                <a:solidFill>
                  <a:srgbClr val="C00000"/>
                </a:solidFill>
                <a:latin typeface="Arial Black" panose="020B0A04020102020204" pitchFamily="34" charset="0"/>
              </a:rPr>
              <a:t> - </a:t>
            </a:r>
            <a:r>
              <a:rPr lang="ru-RU" b="1" dirty="0" err="1">
                <a:solidFill>
                  <a:srgbClr val="C00000"/>
                </a:solidFill>
                <a:latin typeface="Arial Black" panose="020B0A04020102020204" pitchFamily="34" charset="0"/>
              </a:rPr>
              <a:t>людина</a:t>
            </a:r>
            <a:r>
              <a:rPr lang="ru-RU" b="1" dirty="0">
                <a:solidFill>
                  <a:srgbClr val="C00000"/>
                </a:solidFill>
                <a:latin typeface="Arial Black" panose="020B0A04020102020204" pitchFamily="34" charset="0"/>
              </a:rPr>
              <a:t>, </a:t>
            </a:r>
            <a:r>
              <a:rPr lang="ru-RU" b="1" dirty="0" err="1">
                <a:solidFill>
                  <a:srgbClr val="C00000"/>
                </a:solidFill>
                <a:latin typeface="Arial Black" panose="020B0A04020102020204" pitchFamily="34" charset="0"/>
              </a:rPr>
              <a:t>зв'язана</a:t>
            </a:r>
            <a:r>
              <a:rPr lang="ru-RU" b="1" dirty="0">
                <a:solidFill>
                  <a:srgbClr val="C00000"/>
                </a:solidFill>
                <a:latin typeface="Arial Black" panose="020B0A04020102020204" pitchFamily="34" charset="0"/>
              </a:rPr>
              <a:t> з ким-</a:t>
            </a:r>
            <a:r>
              <a:rPr lang="ru-RU" b="1" dirty="0" err="1">
                <a:solidFill>
                  <a:srgbClr val="C00000"/>
                </a:solidFill>
                <a:latin typeface="Arial Black" panose="020B0A04020102020204" pitchFamily="34" charset="0"/>
              </a:rPr>
              <a:t>небудь</a:t>
            </a:r>
            <a:r>
              <a:rPr lang="ru-RU" b="1" dirty="0">
                <a:solidFill>
                  <a:srgbClr val="C00000"/>
                </a:solidFill>
                <a:latin typeface="Arial Black" panose="020B0A04020102020204" pitchFamily="34" charset="0"/>
              </a:rPr>
              <a:t> дружбою, </a:t>
            </a:r>
            <a:r>
              <a:rPr lang="ru-RU" b="1" dirty="0" err="1">
                <a:solidFill>
                  <a:srgbClr val="C00000"/>
                </a:solidFill>
                <a:latin typeface="Arial Black" panose="020B0A04020102020204" pitchFamily="34" charset="0"/>
              </a:rPr>
              <a:t>довір'ям</a:t>
            </a:r>
            <a:r>
              <a:rPr lang="ru-RU" b="1" dirty="0">
                <a:solidFill>
                  <a:srgbClr val="C00000"/>
                </a:solidFill>
                <a:latin typeface="Arial Black" panose="020B0A04020102020204" pitchFamily="34" charset="0"/>
              </a:rPr>
              <a:t>, </a:t>
            </a:r>
            <a:r>
              <a:rPr lang="ru-RU" b="1" dirty="0" err="1">
                <a:solidFill>
                  <a:srgbClr val="C00000"/>
                </a:solidFill>
                <a:latin typeface="Arial Black" panose="020B0A04020102020204" pitchFamily="34" charset="0"/>
              </a:rPr>
              <a:t>відданістю</a:t>
            </a:r>
            <a:r>
              <a:rPr lang="ru-RU" b="1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uk-UA" b="1" dirty="0">
                <a:solidFill>
                  <a:srgbClr val="C00000"/>
                </a:solidFill>
                <a:latin typeface="Arial Black" panose="020B0A04020102020204" pitchFamily="34" charset="0"/>
              </a:rPr>
              <a:t>.</a:t>
            </a:r>
            <a:endParaRPr lang="ru-RU" b="1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5824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868409"/>
          </a:xfrm>
        </p:spPr>
        <p:txBody>
          <a:bodyPr>
            <a:noAutofit/>
          </a:bodyPr>
          <a:lstStyle/>
          <a:p>
            <a:r>
              <a:rPr lang="uk-UA" sz="3200" b="1" dirty="0">
                <a:solidFill>
                  <a:srgbClr val="C00000"/>
                </a:solidFill>
                <a:latin typeface="Arial Black" panose="020B0A04020102020204" pitchFamily="34" charset="0"/>
              </a:rPr>
              <a:t>Друг – це той, хто знає мелодію твого серця і може її наспівати, коли ти </a:t>
            </a:r>
            <a:r>
              <a:rPr lang="uk-UA" sz="3200" b="1" dirty="0" err="1">
                <a:solidFill>
                  <a:srgbClr val="C00000"/>
                </a:solidFill>
                <a:latin typeface="Arial Black" panose="020B0A04020102020204" pitchFamily="34" charset="0"/>
              </a:rPr>
              <a:t>забув</a:t>
            </a:r>
            <a:r>
              <a:rPr lang="uk-UA" sz="3200" b="1" dirty="0">
                <a:solidFill>
                  <a:srgbClr val="C00000"/>
                </a:solidFill>
                <a:latin typeface="Arial Black" panose="020B0A04020102020204" pitchFamily="34" charset="0"/>
              </a:rPr>
              <a:t> слова.</a:t>
            </a:r>
            <a:r>
              <a:rPr lang="ru-RU" sz="3200" dirty="0">
                <a:latin typeface="Arial Black" panose="020B0A04020102020204" pitchFamily="34" charset="0"/>
              </a:rPr>
              <a:t/>
            </a:r>
            <a:br>
              <a:rPr lang="ru-RU" sz="3200" dirty="0">
                <a:latin typeface="Arial Black" panose="020B0A04020102020204" pitchFamily="34" charset="0"/>
              </a:rPr>
            </a:br>
            <a:endParaRPr lang="ru-RU" sz="3200" dirty="0">
              <a:latin typeface="Arial Black" panose="020B0A04020102020204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640" y="2340626"/>
            <a:ext cx="7094720" cy="398486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09306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3220" y="1881527"/>
            <a:ext cx="5718416" cy="429149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980902" y="964837"/>
            <a:ext cx="10573789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3200" b="1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Друг – це одна душа, яка живе у двох тілах</a:t>
            </a:r>
            <a:r>
              <a:rPr lang="uk-UA" sz="2400" b="1" dirty="0">
                <a:solidFill>
                  <a:srgbClr val="333333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1532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779177" cy="1613577"/>
          </a:xfrm>
        </p:spPr>
        <p:txBody>
          <a:bodyPr>
            <a:normAutofit/>
          </a:bodyPr>
          <a:lstStyle/>
          <a:p>
            <a:r>
              <a:rPr lang="uk-UA" sz="2800" b="1" dirty="0">
                <a:solidFill>
                  <a:srgbClr val="C00000"/>
                </a:solidFill>
                <a:latin typeface="Arial Black" panose="020B0A04020102020204" pitchFamily="34" charset="0"/>
              </a:rPr>
              <a:t>Знайти кращого друга – найкраща нагорода у житті.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239" y="1346785"/>
            <a:ext cx="6457382" cy="4679262"/>
          </a:xfrm>
          <a:prstGeom prst="rect">
            <a:avLst/>
          </a:prstGeom>
          <a:ln w="127000" cap="rnd">
            <a:solidFill>
              <a:srgbClr val="0070C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43649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uk-UA" sz="3100" b="1" dirty="0">
                <a:solidFill>
                  <a:srgbClr val="C00000"/>
                </a:solidFill>
                <a:latin typeface="Arial Black" panose="020B0A04020102020204" pitchFamily="34" charset="0"/>
              </a:rPr>
              <a:t>Знайомі з’являються і зникають, а кращі друзі  – на все життя.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8884" y="1480851"/>
            <a:ext cx="6274232" cy="435133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91109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996" y="581758"/>
            <a:ext cx="7953846" cy="1325563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solidFill>
                  <a:srgbClr val="FF0000"/>
                </a:solidFill>
                <a:latin typeface="Arial Black" panose="020B0A04020102020204" pitchFamily="34" charset="0"/>
              </a:rPr>
              <a:t>Василь </a:t>
            </a:r>
            <a:r>
              <a:rPr lang="ru-RU" sz="40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Сухомлинський</a:t>
            </a:r>
            <a:r>
              <a:rPr lang="ru-RU" sz="4000" b="1" dirty="0">
                <a:solidFill>
                  <a:srgbClr val="FF0000"/>
                </a:solidFill>
                <a:latin typeface="Arial Black" panose="020B0A04020102020204" pitchFamily="34" charset="0"/>
              </a:rPr>
              <a:t>, </a:t>
            </a:r>
            <a:r>
              <a:rPr lang="ru-RU" sz="40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український</a:t>
            </a:r>
            <a:r>
              <a:rPr lang="ru-RU" sz="4000" b="1" dirty="0">
                <a:solidFill>
                  <a:srgbClr val="FF0000"/>
                </a:solidFill>
                <a:latin typeface="Arial Black" panose="020B0A04020102020204" pitchFamily="34" charset="0"/>
              </a:rPr>
              <a:t> педагог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pic>
        <p:nvPicPr>
          <p:cNvPr id="1026" name="Picture 2" descr="http://arhiv.orthodoxy.org.ua/files/05suhomlinsky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5785">
            <a:off x="6125137" y="1274036"/>
            <a:ext cx="3294585" cy="474420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6263592"/>
              </p:ext>
            </p:extLst>
          </p:nvPr>
        </p:nvGraphicFramePr>
        <p:xfrm>
          <a:off x="324465" y="2484120"/>
          <a:ext cx="5220929" cy="27368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0929">
                  <a:extLst>
                    <a:ext uri="{9D8B030D-6E8A-4147-A177-3AD203B41FA5}">
                      <a16:colId xmlns:a16="http://schemas.microsoft.com/office/drawing/2014/main" val="413338346"/>
                    </a:ext>
                  </a:extLst>
                </a:gridCol>
              </a:tblGrid>
              <a:tr h="2736809">
                <a:tc>
                  <a:txBody>
                    <a:bodyPr/>
                    <a:lstStyle/>
                    <a:p>
                      <a:r>
                        <a:rPr lang="uk-UA" sz="2400" b="1" kern="1200" dirty="0" smtClean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  <a:ea typeface="+mn-ea"/>
                          <a:cs typeface="+mn-cs"/>
                        </a:rPr>
                        <a:t>„Дружба лише тоді могутня і облагороджуюча, коли вона є маленьким паростком ідеалу, з якого виростає могутня парость життєвих, ясно усвідомлених прагнень”.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28942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549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 ÐµÐ·ÑÐ»ÑÑÐ°Ñ Ð¿Ð¾ÑÑÐºÑ Ð·Ð¾Ð±ÑÐ°Ð¶ÐµÐ½Ñ Ð·Ð° Ð·Ð°Ð¿Ð¸ÑÐ¾Ð¼ &quot;ÑÐ¾Ð½ Ð´Ð»Ñ ÑÐ»Ð°Ð¹Ð´ÑÐ²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34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451" y="5467493"/>
            <a:ext cx="10899098" cy="1325563"/>
          </a:xfrm>
        </p:spPr>
        <p:txBody>
          <a:bodyPr>
            <a:normAutofit/>
          </a:bodyPr>
          <a:lstStyle/>
          <a:p>
            <a:r>
              <a:rPr lang="ru-RU" sz="3200" u="sng" dirty="0" smtClean="0">
                <a:latin typeface="Arial Black" panose="020B0A04020102020204" pitchFamily="34" charset="0"/>
                <a:hlinkClick r:id="rId3"/>
              </a:rPr>
              <a:t>Дружба</a:t>
            </a:r>
            <a:r>
              <a:rPr lang="ru-RU" sz="3200" dirty="0">
                <a:latin typeface="Arial Black" panose="020B0A04020102020204" pitchFamily="34" charset="0"/>
              </a:rPr>
              <a:t> </a:t>
            </a:r>
            <a:r>
              <a:rPr lang="ru-RU" sz="3200" dirty="0">
                <a:solidFill>
                  <a:srgbClr val="C00000"/>
                </a:solidFill>
                <a:latin typeface="Arial Black" panose="020B0A04020102020204" pitchFamily="34" charset="0"/>
              </a:rPr>
              <a:t>– </a:t>
            </a:r>
            <a:r>
              <a:rPr lang="ru-RU" sz="32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це</a:t>
            </a:r>
            <a:r>
              <a:rPr lang="ru-RU" sz="32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32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цінний</a:t>
            </a:r>
            <a:r>
              <a:rPr lang="ru-RU" sz="3200" dirty="0">
                <a:solidFill>
                  <a:srgbClr val="C00000"/>
                </a:solidFill>
                <a:latin typeface="Arial Black" panose="020B0A04020102020204" pitchFamily="34" charset="0"/>
              </a:rPr>
              <a:t> скарб, дарований </a:t>
            </a:r>
            <a:r>
              <a:rPr lang="ru-RU" sz="32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Богом.</a:t>
            </a:r>
            <a:endParaRPr lang="ru-RU" sz="32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003" y="569626"/>
            <a:ext cx="7210269" cy="43471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47188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 ÐµÐ·ÑÐ»ÑÑÐ°Ñ Ð¿Ð¾ÑÑÐºÑ Ð·Ð¾Ð±ÑÐ°Ð¶ÐµÐ½Ñ Ð·Ð° Ð·Ð°Ð¿Ð¸ÑÐ¾Ð¼ &quot;ÑÐ¾Ð½ Ð´Ð»Ñ ÑÐ»Ð°Ð¹Ð´ÑÐ²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34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4866235"/>
            <a:ext cx="10515600" cy="1991766"/>
          </a:xfrm>
        </p:spPr>
        <p:txBody>
          <a:bodyPr>
            <a:noAutofit/>
          </a:bodyPr>
          <a:lstStyle/>
          <a:p>
            <a:r>
              <a:rPr lang="ru-RU" sz="2800" dirty="0" err="1">
                <a:solidFill>
                  <a:srgbClr val="002060"/>
                </a:solidFill>
                <a:latin typeface="Arial Black" panose="020B0A04020102020204" pitchFamily="34" charset="0"/>
              </a:rPr>
              <a:t>Взаємоповага</a:t>
            </a:r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</a:rPr>
              <a:t>.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Звісно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,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якщо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ти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„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покірне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ягня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” і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думаєш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,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що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 </a:t>
            </a:r>
            <a:r>
              <a:rPr lang="ru-RU" sz="2800" u="sng" dirty="0">
                <a:solidFill>
                  <a:srgbClr val="C00000"/>
                </a:solidFill>
                <a:latin typeface="Arial Black" panose="020B0A04020102020204" pitchFamily="34" charset="0"/>
                <a:hlinkClick r:id="rId3"/>
              </a:rPr>
              <a:t>дружба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 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полягає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у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прислуговуванні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чи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підлабузництві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,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виконанні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всіх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забаганок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чи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вислуховуванні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різноманітних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пліток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, –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ти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глибоко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err="1" smtClean="0">
                <a:solidFill>
                  <a:srgbClr val="C00000"/>
                </a:solidFill>
                <a:latin typeface="Arial Black" panose="020B0A04020102020204" pitchFamily="34" charset="0"/>
              </a:rPr>
              <a:t>помиляєшся</a:t>
            </a:r>
            <a:r>
              <a:rPr lang="ru-RU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.</a:t>
            </a:r>
            <a:endParaRPr lang="ru-RU" sz="28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567" y="301981"/>
            <a:ext cx="7378634" cy="42622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6289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 ÐµÐ·ÑÐ»ÑÑÐ°Ñ Ð¿Ð¾ÑÑÐºÑ Ð·Ð¾Ð±ÑÐ°Ð¶ÐµÐ½Ñ Ð·Ð° Ð·Ð°Ð¿Ð¸ÑÐ¾Ð¼ &quot;ÑÐ¾Ð½ Ð´Ð»Ñ ÑÐ»Ð°Ð¹Ð´ÑÐ²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34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8298" y="5088194"/>
            <a:ext cx="11123951" cy="1879031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</a:rPr>
              <a:t>В </a:t>
            </a:r>
            <a:r>
              <a:rPr lang="ru-RU" sz="2800" dirty="0" err="1">
                <a:solidFill>
                  <a:srgbClr val="002060"/>
                </a:solidFill>
                <a:latin typeface="Arial Black" panose="020B0A04020102020204" pitchFamily="34" charset="0"/>
              </a:rPr>
              <a:t>усмішці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. </a:t>
            </a:r>
            <a:r>
              <a:rPr lang="ru-RU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Друг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завжди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щирий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і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чистий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помислами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.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Відрізняй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друга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від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недруга.</a:t>
            </a:r>
            <a:r>
              <a:rPr lang="ru-RU" sz="3200" dirty="0">
                <a:solidFill>
                  <a:srgbClr val="C00000"/>
                </a:solidFill>
                <a:latin typeface="Arial Black" panose="020B0A04020102020204" pitchFamily="34" charset="0"/>
              </a:rPr>
              <a:t/>
            </a:r>
            <a:br>
              <a:rPr lang="ru-RU" sz="3200" dirty="0">
                <a:solidFill>
                  <a:srgbClr val="C00000"/>
                </a:solidFill>
                <a:latin typeface="Arial Black" panose="020B0A04020102020204" pitchFamily="34" charset="0"/>
              </a:rPr>
            </a:br>
            <a:endParaRPr lang="ru-RU" sz="32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4581" y="270250"/>
            <a:ext cx="5979484" cy="416570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53648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 ÐµÐ·ÑÐ»ÑÑÐ°Ñ Ð¿Ð¾ÑÑÐºÑ Ð·Ð¾Ð±ÑÐ°Ð¶ÐµÐ½Ñ Ð·Ð° Ð·Ð°Ð¿Ð¸ÑÐ¾Ð¼ &quot;ÑÐ¾Ð½ Ð´Ð»Ñ ÑÐ»Ð°Ð¹Ð´ÑÐ²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34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8161" y="5532437"/>
            <a:ext cx="10839138" cy="1325563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Людина, яка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вирішила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обговорити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твоє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одкровення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з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іншими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під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дружній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регіт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– не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твій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друг.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425" y="679138"/>
            <a:ext cx="6715593" cy="447706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90896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 ÐµÐ·ÑÐ»ÑÑÐ°Ñ Ð¿Ð¾ÑÑÐºÑ Ð·Ð¾Ð±ÑÐ°Ð¶ÐµÐ½Ñ Ð·Ð° Ð·Ð°Ð¿Ð¸ÑÐ¾Ð¼ &quot;ÑÐ¾Ð½ Ð´Ð»Ñ ÑÐ»Ð°Ð¹Ð´ÑÐ²&quot;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4446"/>
            <a:ext cx="12191999" cy="6902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5465" y="496662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solidFill>
                  <a:srgbClr val="C00000"/>
                </a:solidFill>
                <a:latin typeface="Arial Black" panose="020B0A04020102020204" pitchFamily="34" charset="0"/>
              </a:rPr>
              <a:t>Люби </a:t>
            </a:r>
            <a:r>
              <a:rPr lang="ru-RU" sz="36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ближнього</a:t>
            </a:r>
            <a:r>
              <a:rPr lang="ru-RU" sz="36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36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свого</a:t>
            </a:r>
            <a:r>
              <a:rPr lang="ru-RU" sz="3600" dirty="0">
                <a:solidFill>
                  <a:srgbClr val="C00000"/>
                </a:solidFill>
                <a:latin typeface="Arial Black" panose="020B0A04020102020204" pitchFamily="34" charset="0"/>
              </a:rPr>
              <a:t> і обирай </a:t>
            </a:r>
            <a:r>
              <a:rPr lang="ru-RU" sz="36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друзів</a:t>
            </a:r>
            <a:r>
              <a:rPr lang="ru-RU" sz="3600" dirty="0">
                <a:solidFill>
                  <a:srgbClr val="C00000"/>
                </a:solidFill>
                <a:latin typeface="Arial Black" panose="020B0A04020102020204" pitchFamily="34" charset="0"/>
              </a:rPr>
              <a:t> за </a:t>
            </a:r>
            <a:r>
              <a:rPr lang="ru-RU" sz="36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покликом</a:t>
            </a:r>
            <a:r>
              <a:rPr lang="ru-RU" sz="36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36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душі</a:t>
            </a:r>
            <a:r>
              <a:rPr lang="ru-RU" sz="3600" dirty="0">
                <a:solidFill>
                  <a:srgbClr val="C00000"/>
                </a:solidFill>
                <a:latin typeface="Arial Black" panose="020B0A04020102020204" pitchFamily="34" charset="0"/>
              </a:rPr>
              <a:t>, не </a:t>
            </a:r>
            <a:r>
              <a:rPr lang="ru-RU" sz="36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зважаючи</a:t>
            </a:r>
            <a:r>
              <a:rPr lang="ru-RU" sz="3600" dirty="0">
                <a:solidFill>
                  <a:srgbClr val="C00000"/>
                </a:solidFill>
                <a:latin typeface="Arial Black" panose="020B0A04020102020204" pitchFamily="34" charset="0"/>
              </a:rPr>
              <a:t> на </a:t>
            </a:r>
            <a:r>
              <a:rPr lang="ru-RU" sz="36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їхні</a:t>
            </a:r>
            <a:r>
              <a:rPr lang="ru-RU" sz="36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36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матеріальні</a:t>
            </a:r>
            <a:r>
              <a:rPr lang="ru-RU" sz="36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36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статки</a:t>
            </a:r>
            <a:r>
              <a:rPr lang="ru-RU" sz="3600" dirty="0">
                <a:solidFill>
                  <a:srgbClr val="C00000"/>
                </a:solidFill>
                <a:latin typeface="Arial Black" panose="020B0A04020102020204" pitchFamily="34" charset="0"/>
              </a:rPr>
              <a:t> і </a:t>
            </a:r>
            <a:r>
              <a:rPr lang="ru-RU" sz="36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недоліки</a:t>
            </a:r>
            <a:r>
              <a:rPr lang="ru-RU" sz="3600" dirty="0">
                <a:solidFill>
                  <a:srgbClr val="C00000"/>
                </a:solidFill>
                <a:latin typeface="Arial Black" panose="020B0A04020102020204" pitchFamily="34" charset="0"/>
              </a:rPr>
              <a:t>, і </a:t>
            </a:r>
            <a:r>
              <a:rPr lang="ru-RU" sz="36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тоді</a:t>
            </a:r>
            <a:r>
              <a:rPr lang="ru-RU" sz="36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36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ви</a:t>
            </a:r>
            <a:r>
              <a:rPr lang="ru-RU" sz="36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36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обоє</a:t>
            </a:r>
            <a:r>
              <a:rPr lang="ru-RU" sz="3600" dirty="0">
                <a:solidFill>
                  <a:srgbClr val="C00000"/>
                </a:solidFill>
                <a:latin typeface="Arial Black" panose="020B0A04020102020204" pitchFamily="34" charset="0"/>
              </a:rPr>
              <a:t> будете </a:t>
            </a:r>
            <a:r>
              <a:rPr lang="ru-RU" sz="36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щасливі</a:t>
            </a:r>
            <a:r>
              <a:rPr lang="ru-RU" sz="3600" dirty="0">
                <a:solidFill>
                  <a:srgbClr val="C00000"/>
                </a:solidFill>
                <a:latin typeface="Arial Black" panose="020B0A04020102020204" pitchFamily="34" charset="0"/>
              </a:rPr>
              <a:t> у </a:t>
            </a:r>
            <a:r>
              <a:rPr lang="ru-RU" sz="36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дружбі</a:t>
            </a:r>
            <a:r>
              <a:rPr lang="ru-RU" sz="3600" dirty="0">
                <a:solidFill>
                  <a:srgbClr val="C00000"/>
                </a:solidFill>
                <a:latin typeface="Arial Black" panose="020B0A04020102020204" pitchFamily="34" charset="0"/>
              </a:rPr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7391" y="275869"/>
            <a:ext cx="6210300" cy="381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73423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Ð ÐµÐ·ÑÐ»ÑÑÐ°Ñ Ð¿Ð¾ÑÑÐºÑ Ð·Ð¾Ð±ÑÐ°Ð¶ÐµÐ½Ñ Ð·Ð° Ð·Ð°Ð¿Ð¸ÑÐ¾Ð¼ &quot;ÑÐ¾Ð½ Ð´Ð»Ñ ÑÐ»Ð°Ð¹Ð´ÑÐ²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34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436" y="5441744"/>
            <a:ext cx="11019020" cy="1325563"/>
          </a:xfrm>
        </p:spPr>
        <p:txBody>
          <a:bodyPr>
            <a:normAutofit/>
          </a:bodyPr>
          <a:lstStyle/>
          <a:p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Отож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, дружба повинна бути у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житті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кожної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людини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.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Неначе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ліхтар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,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світло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якого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освітлює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 темну </a:t>
            </a:r>
            <a:r>
              <a:rPr lang="ru-RU" sz="2800" dirty="0" err="1" smtClean="0">
                <a:solidFill>
                  <a:srgbClr val="C00000"/>
                </a:solidFill>
                <a:latin typeface="Arial Black" panose="020B0A04020102020204" pitchFamily="34" charset="0"/>
              </a:rPr>
              <a:t>вулицю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535" y="384697"/>
            <a:ext cx="7008526" cy="46723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21914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ÐÐ¾Ð²âÑÐ·Ð°Ð½Ðµ Ð·Ð¾Ð±ÑÐ°Ð¶ÐµÐ½Ð½Ñ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447010" y="5265516"/>
            <a:ext cx="6561513" cy="11226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3200" b="1" dirty="0" err="1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3200" b="1" dirty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дружить увесь </a:t>
            </a:r>
            <a:r>
              <a:rPr lang="ru-RU" sz="3200" b="1" dirty="0" err="1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клас</a:t>
            </a:r>
            <a:r>
              <a:rPr lang="ru-RU" sz="3200" b="1" dirty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sz="3200" dirty="0" smtClean="0">
              <a:solidFill>
                <a:srgbClr val="FF000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3200" b="1" dirty="0" err="1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Успіх</a:t>
            </a:r>
            <a:r>
              <a:rPr lang="ru-RU" sz="3200" b="1" dirty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буде </a:t>
            </a:r>
            <a:r>
              <a:rPr lang="ru-RU" sz="3200" b="1" dirty="0" err="1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повсякчас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463" y="942533"/>
            <a:ext cx="7054833" cy="4100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67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5690" y="1310236"/>
            <a:ext cx="10515600" cy="784571"/>
          </a:xfrm>
        </p:spPr>
        <p:txBody>
          <a:bodyPr>
            <a:normAutofit/>
          </a:bodyPr>
          <a:lstStyle/>
          <a:p>
            <a:r>
              <a:rPr lang="uk-UA" sz="4400" dirty="0" smtClean="0">
                <a:latin typeface="Arial Black" panose="020B0A04020102020204" pitchFamily="34" charset="0"/>
              </a:rPr>
              <a:t>              </a:t>
            </a:r>
            <a:r>
              <a:rPr lang="uk-UA" sz="4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Правила дружби</a:t>
            </a:r>
            <a:endParaRPr lang="ru-RU" sz="44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47999" y="2237264"/>
            <a:ext cx="7392785" cy="3371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800" dirty="0" err="1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Уникати</a:t>
            </a:r>
            <a:r>
              <a:rPr lang="ru-RU" sz="2800" dirty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сварок;</a:t>
            </a:r>
            <a:endParaRPr lang="ru-RU" sz="2800" dirty="0" smtClean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800" dirty="0" err="1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Допомагати</a:t>
            </a:r>
            <a:r>
              <a:rPr lang="ru-RU" sz="2800" dirty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один одному;</a:t>
            </a:r>
            <a:endParaRPr lang="ru-RU" sz="2800" dirty="0" smtClean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800" dirty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Бути </a:t>
            </a:r>
            <a:r>
              <a:rPr lang="ru-RU" sz="2800" dirty="0" err="1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доброзичливими</a:t>
            </a:r>
            <a:r>
              <a:rPr lang="ru-RU" sz="2800" dirty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 smtClean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800" dirty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Бути </a:t>
            </a:r>
            <a:r>
              <a:rPr lang="ru-RU" sz="2800" dirty="0" err="1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турботливими</a:t>
            </a:r>
            <a:r>
              <a:rPr lang="ru-RU" sz="2800" dirty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 smtClean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800" dirty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800" dirty="0" err="1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глузувати</a:t>
            </a:r>
            <a:r>
              <a:rPr lang="ru-RU" sz="2800" dirty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один з одного;</a:t>
            </a:r>
            <a:endParaRPr lang="ru-RU" sz="2800" dirty="0" smtClean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800" dirty="0" err="1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Вміти</a:t>
            </a:r>
            <a:r>
              <a:rPr lang="ru-RU" sz="2800" dirty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вибачати</a:t>
            </a:r>
            <a:r>
              <a:rPr lang="ru-RU" sz="2800" dirty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поступатися</a:t>
            </a:r>
            <a:r>
              <a:rPr lang="ru-RU" sz="2800" dirty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ru-RU" sz="28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9159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01744" y="858526"/>
            <a:ext cx="6093542" cy="1325563"/>
          </a:xfrm>
        </p:spPr>
        <p:txBody>
          <a:bodyPr>
            <a:normAutofit/>
          </a:bodyPr>
          <a:lstStyle/>
          <a:p>
            <a:r>
              <a:rPr lang="uk-UA" sz="36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Рухлива </a:t>
            </a:r>
            <a:r>
              <a:rPr lang="uk-UA" sz="3600" dirty="0" err="1" smtClean="0">
                <a:solidFill>
                  <a:srgbClr val="C00000"/>
                </a:solidFill>
                <a:latin typeface="Arial Black" panose="020B0A04020102020204" pitchFamily="34" charset="0"/>
              </a:rPr>
              <a:t>фізхвилинка</a:t>
            </a:r>
            <a:endParaRPr lang="ru-RU" sz="36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Рисунок 5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8564" y="2184089"/>
            <a:ext cx="5839901" cy="389051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99733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 descr="Ð ÐµÐ·ÑÐ»ÑÑÐ°Ñ Ð¿Ð¾ÑÑÐºÑ Ð·Ð¾Ð±ÑÐ°Ð¶ÐµÐ½Ñ Ð·Ð° Ð·Ð°Ð¿Ð¸ÑÐ¾Ð¼ &quot;ÑÐ¾Ð½ Ð´Ð»Ñ Ð¿ÑÐµÐ·ÐµÐ½ÑÐ°ÑÑÐ¹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56"/>
            <a:ext cx="12192000" cy="6814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8571" y="381751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Четверта</a:t>
            </a:r>
            <a:r>
              <a:rPr lang="ru-RU" b="1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зупинка</a:t>
            </a:r>
            <a:r>
              <a:rPr lang="ru-RU" b="1" dirty="0">
                <a:solidFill>
                  <a:srgbClr val="FF0000"/>
                </a:solidFill>
                <a:latin typeface="Arial Black" panose="020B0A04020102020204" pitchFamily="34" charset="0"/>
              </a:rPr>
              <a:t> «</a:t>
            </a:r>
            <a:r>
              <a:rPr lang="ru-RU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Сонце</a:t>
            </a:r>
            <a:r>
              <a:rPr lang="ru-RU" b="1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доброти</a:t>
            </a:r>
            <a:r>
              <a:rPr lang="ru-RU" b="1" dirty="0">
                <a:solidFill>
                  <a:srgbClr val="FF0000"/>
                </a:solidFill>
                <a:latin typeface="Arial Black" panose="020B0A04020102020204" pitchFamily="34" charset="0"/>
              </a:rPr>
              <a:t>»</a:t>
            </a:r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/>
            </a:r>
            <a:b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61557" y="2812072"/>
            <a:ext cx="62677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0070C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Добро, як </a:t>
            </a:r>
            <a:r>
              <a:rPr lang="ru-RU" sz="2400" b="1" i="1" dirty="0" err="1">
                <a:solidFill>
                  <a:srgbClr val="0070C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сонце</a:t>
            </a:r>
            <a:r>
              <a:rPr lang="ru-RU" sz="2400" b="1" i="1" dirty="0">
                <a:solidFill>
                  <a:srgbClr val="0070C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– </a:t>
            </a:r>
            <a:r>
              <a:rPr lang="ru-RU" sz="2400" b="1" i="1" dirty="0" err="1">
                <a:solidFill>
                  <a:srgbClr val="0070C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всіх</a:t>
            </a:r>
            <a:r>
              <a:rPr lang="ru-RU" sz="2400" b="1" i="1" dirty="0">
                <a:solidFill>
                  <a:srgbClr val="0070C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0070C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зігріває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9914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591"/>
          <a:stretch/>
        </p:blipFill>
        <p:spPr bwMode="auto">
          <a:xfrm>
            <a:off x="-1" y="-23814"/>
            <a:ext cx="12192001" cy="688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676" y="159734"/>
            <a:ext cx="6916190" cy="651471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225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591"/>
          <a:stretch/>
        </p:blipFill>
        <p:spPr bwMode="auto">
          <a:xfrm>
            <a:off x="-1" y="-23814"/>
            <a:ext cx="12192001" cy="688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Ð ÐµÐ·ÑÐ»ÑÑÐ°Ñ Ð¿Ð¾ÑÑÐºÑ Ð·Ð¾Ð±ÑÐ°Ð¶ÐµÐ½Ñ Ð·Ð° Ð·Ð°Ð¿Ð¸ÑÐ¾Ð¼ &quot;Ð´Ð¾Ð±ÑÐ¾ ÑÐ²Ð¾ÑÐ¸ÑÐ¸&quot;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050" y="1310855"/>
            <a:ext cx="8168639" cy="45948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7598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Ð ÐµÐ·ÑÐ»ÑÑÐ°Ñ Ð¿Ð¾ÑÑÐºÑ Ð·Ð¾Ð±ÑÐ°Ð¶ÐµÐ½Ñ Ð·Ð° Ð·Ð°Ð¿Ð¸ÑÐ¾Ð¼ &quot;ÑÐ¾Ð½ÑÐµ Ð±ÐµÐ· Ð¿ÑÐ¾Ð¼ÑÐ½ÑÑÐ²&quot;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054"/>
            <a:ext cx="12326815" cy="71743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2261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8" name="Picture 6" descr="Ð ÐµÐ·ÑÐ»ÑÑÐ°Ñ Ð¿Ð¾ÑÑÐºÑ Ð·Ð¾Ð±ÑÐ°Ð¶ÐµÐ½Ñ Ð·Ð° Ð·Ð°Ð¿Ð¸ÑÐ¾Ð¼ &quot;Ð¡Ð²ÐµÑÐ° Ð³Ð¾ÑÐµÐ»Ð° Ð½Ð° ÑÑÐ¾Ð»Ðµ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44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Ð ÐµÐ·ÑÐ»ÑÑÐ°Ñ Ð¿Ð¾ÑÑÐºÑ Ð·Ð¾Ð±ÑÐ°Ð¶ÐµÐ½Ñ Ð·Ð° Ð·Ð°Ð¿Ð¸ÑÐ¾Ð¼ &quot;Ð´Ð¾Ð±ÑÐ¾ ÑÐ²Ð¾ÑÐ¸ÑÐ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6684" y="0"/>
            <a:ext cx="12598684" cy="6981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847898" y="3013492"/>
            <a:ext cx="106735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Tx/>
              <a:buChar char="-"/>
            </a:pPr>
            <a:r>
              <a:rPr lang="uk-UA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Дякую за активну участь у подорож до країни Добра та Дружби.</a:t>
            </a:r>
          </a:p>
          <a:p>
            <a:pPr marL="457200" indent="-457200">
              <a:buFontTx/>
              <a:buChar char="-"/>
            </a:pPr>
            <a:r>
              <a:rPr lang="uk-UA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Бажаю добра, вірних друзів і хорошого настрою!</a:t>
            </a:r>
            <a:endParaRPr lang="ru-RU" sz="28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9466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395" y="1446413"/>
            <a:ext cx="7006965" cy="425807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8439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630</TotalTime>
  <Words>456</Words>
  <Application>Microsoft Office PowerPoint</Application>
  <PresentationFormat>Широкоэкранный</PresentationFormat>
  <Paragraphs>66</Paragraphs>
  <Slides>34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1" baseType="lpstr">
      <vt:lpstr>Arial</vt:lpstr>
      <vt:lpstr>Arial Black</vt:lpstr>
      <vt:lpstr>Calibri</vt:lpstr>
      <vt:lpstr>Calibri Light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Перша зупинка - «Стежина добра» </vt:lpstr>
      <vt:lpstr>Дерево доброти</vt:lpstr>
      <vt:lpstr>Фізхвилинка для очей</vt:lpstr>
      <vt:lpstr>Презентация PowerPoint</vt:lpstr>
      <vt:lpstr>Лист від Мудрої  Сови</vt:lpstr>
      <vt:lpstr>Презентация PowerPoint</vt:lpstr>
      <vt:lpstr>Презентация PowerPoint</vt:lpstr>
      <vt:lpstr>Презентация PowerPoint</vt:lpstr>
      <vt:lpstr>Третя зупинка – «Наш спільний дім» </vt:lpstr>
      <vt:lpstr>Презентация PowerPoint</vt:lpstr>
      <vt:lpstr>Друг – це той, хто знає мелодію твого серця і може її наспівати, коли ти забув слова. </vt:lpstr>
      <vt:lpstr>Презентация PowerPoint</vt:lpstr>
      <vt:lpstr>Знайти кращого друга – найкраща нагорода у житті. </vt:lpstr>
      <vt:lpstr>Знайомі з’являються і зникають, а кращі друзі  – на все життя. </vt:lpstr>
      <vt:lpstr>Василь Сухомлинський, український педагог </vt:lpstr>
      <vt:lpstr>Дружба – це цінний скарб, дарований Богом.</vt:lpstr>
      <vt:lpstr>Взаємоповага. Звісно, якщо ти „покірне ягня” і думаєш, що дружба полягає у прислуговуванні чи підлабузництві, виконанні всіх забаганок чи вислуховуванні різноманітних пліток, – ти глибоко помиляєшся.</vt:lpstr>
      <vt:lpstr>В усмішці. Друг завжди щирий і чистий помислами. Відрізняй друга від недруга. </vt:lpstr>
      <vt:lpstr>Людина, яка вирішила обговорити твоє одкровення з іншими під дружній регіт – не твій друг. </vt:lpstr>
      <vt:lpstr>Люби ближнього свого і обирай друзів за покликом душі, не зважаючи на їхні матеріальні статки і недоліки, і тоді ви обоє будете щасливі у дружбі. </vt:lpstr>
      <vt:lpstr>Отож, дружба повинна бути у житті кожної людини. Неначе ліхтар, світло якого освітлює темну вулицю.</vt:lpstr>
      <vt:lpstr>Презентация PowerPoint</vt:lpstr>
      <vt:lpstr>Презентация PowerPoint</vt:lpstr>
      <vt:lpstr>Рухлива фізхвилинка</vt:lpstr>
      <vt:lpstr>Четверта зупинка «Сонце доброти»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48</cp:revision>
  <dcterms:created xsi:type="dcterms:W3CDTF">2019-01-05T13:39:34Z</dcterms:created>
  <dcterms:modified xsi:type="dcterms:W3CDTF">2019-01-07T15:27:29Z</dcterms:modified>
</cp:coreProperties>
</file>