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2" r:id="rId4"/>
    <p:sldId id="257" r:id="rId5"/>
    <p:sldId id="258" r:id="rId6"/>
    <p:sldId id="260" r:id="rId7"/>
    <p:sldId id="263" r:id="rId8"/>
    <p:sldId id="264" r:id="rId9"/>
    <p:sldId id="265" r:id="rId10"/>
    <p:sldId id="266" r:id="rId11"/>
    <p:sldId id="267" r:id="rId12"/>
    <p:sldId id="268" r:id="rId13"/>
    <p:sldId id="270" r:id="rId14"/>
    <p:sldId id="279" r:id="rId15"/>
    <p:sldId id="271" r:id="rId16"/>
    <p:sldId id="272" r:id="rId17"/>
    <p:sldId id="280" r:id="rId18"/>
    <p:sldId id="282" r:id="rId19"/>
    <p:sldId id="275" r:id="rId20"/>
    <p:sldId id="276" r:id="rId21"/>
    <p:sldId id="277" r:id="rId22"/>
    <p:sldId id="283" r:id="rId23"/>
    <p:sldId id="281" r:id="rId24"/>
    <p:sldId id="278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4" d="100"/>
          <a:sy n="94" d="100"/>
        </p:scale>
        <p:origin x="-1114" y="-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F081D-D95C-40E5-BF4E-7CF79441B6DC}" type="datetimeFigureOut">
              <a:rPr lang="ru-RU" smtClean="0"/>
              <a:pPr/>
              <a:t>09.01.2023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6DD07-73E9-49D2-B702-C2DDBAC493E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06218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F081D-D95C-40E5-BF4E-7CF79441B6DC}" type="datetimeFigureOut">
              <a:rPr lang="ru-RU" smtClean="0"/>
              <a:pPr/>
              <a:t>09.01.2023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6DD07-73E9-49D2-B702-C2DDBAC493E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31466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F081D-D95C-40E5-BF4E-7CF79441B6DC}" type="datetimeFigureOut">
              <a:rPr lang="ru-RU" smtClean="0"/>
              <a:pPr/>
              <a:t>09.01.2023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6DD07-73E9-49D2-B702-C2DDBAC493E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669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F081D-D95C-40E5-BF4E-7CF79441B6DC}" type="datetimeFigureOut">
              <a:rPr lang="ru-RU" smtClean="0"/>
              <a:pPr/>
              <a:t>09.01.2023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6DD07-73E9-49D2-B702-C2DDBAC493E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170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F081D-D95C-40E5-BF4E-7CF79441B6DC}" type="datetimeFigureOut">
              <a:rPr lang="ru-RU" smtClean="0"/>
              <a:pPr/>
              <a:t>09.01.2023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6DD07-73E9-49D2-B702-C2DDBAC493E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21093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F081D-D95C-40E5-BF4E-7CF79441B6DC}" type="datetimeFigureOut">
              <a:rPr lang="ru-RU" smtClean="0"/>
              <a:pPr/>
              <a:t>09.01.2023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6DD07-73E9-49D2-B702-C2DDBAC493E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59015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F081D-D95C-40E5-BF4E-7CF79441B6DC}" type="datetimeFigureOut">
              <a:rPr lang="ru-RU" smtClean="0"/>
              <a:pPr/>
              <a:t>09.01.2023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6DD07-73E9-49D2-B702-C2DDBAC493E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68412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F081D-D95C-40E5-BF4E-7CF79441B6DC}" type="datetimeFigureOut">
              <a:rPr lang="ru-RU" smtClean="0"/>
              <a:pPr/>
              <a:t>09.01.2023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6DD07-73E9-49D2-B702-C2DDBAC493E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27279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F081D-D95C-40E5-BF4E-7CF79441B6DC}" type="datetimeFigureOut">
              <a:rPr lang="ru-RU" smtClean="0"/>
              <a:pPr/>
              <a:t>09.01.2023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6DD07-73E9-49D2-B702-C2DDBAC493E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42305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F081D-D95C-40E5-BF4E-7CF79441B6DC}" type="datetimeFigureOut">
              <a:rPr lang="ru-RU" smtClean="0"/>
              <a:pPr/>
              <a:t>09.01.2023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6DD07-73E9-49D2-B702-C2DDBAC493E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26498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F081D-D95C-40E5-BF4E-7CF79441B6DC}" type="datetimeFigureOut">
              <a:rPr lang="ru-RU" smtClean="0"/>
              <a:pPr/>
              <a:t>09.01.2023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F6DD07-73E9-49D2-B702-C2DDBAC493E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20622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25000">
              <a:srgbClr val="FF7A00"/>
            </a:gs>
            <a:gs pos="46000">
              <a:srgbClr val="FF0300"/>
            </a:gs>
            <a:gs pos="100000">
              <a:srgbClr val="4D0808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6F081D-D95C-40E5-BF4E-7CF79441B6DC}" type="datetimeFigureOut">
              <a:rPr lang="ru-RU" smtClean="0"/>
              <a:pPr/>
              <a:t>09.01.2023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F6DD07-73E9-49D2-B702-C2DDBAC493E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9261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4625"/>
            <a:ext cx="7772400" cy="1656184"/>
          </a:xfrm>
        </p:spPr>
        <p:txBody>
          <a:bodyPr/>
          <a:lstStyle/>
          <a:p>
            <a:r>
              <a:rPr lang="uk-UA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Шоа</a:t>
            </a:r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-Катастрофа єврейського народу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79712" y="1772816"/>
            <a:ext cx="5760640" cy="5184576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026" name="Picture 2" descr="C:\Users\Синяева\Desktop\МАН-Дробицкий яр\Дробицький яр\IMG_20160518_111724 — копия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844824"/>
            <a:ext cx="5832648" cy="5014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67400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vi-VN" b="1" dirty="0" smtClean="0"/>
              <a:t>Міжнародний д</a:t>
            </a:r>
            <a:r>
              <a:rPr lang="uk-UA" b="1" dirty="0" smtClean="0"/>
              <a:t>е</a:t>
            </a:r>
            <a:r>
              <a:rPr lang="vi-VN" b="1" dirty="0" smtClean="0"/>
              <a:t>́нь п</a:t>
            </a:r>
            <a:r>
              <a:rPr lang="uk-UA" b="1" dirty="0" smtClean="0"/>
              <a:t>а</a:t>
            </a:r>
            <a:r>
              <a:rPr lang="vi-VN" b="1" dirty="0" smtClean="0"/>
              <a:t>́м'яті </a:t>
            </a:r>
            <a:r>
              <a:rPr lang="vi-VN" b="1" dirty="0" smtClean="0"/>
              <a:t>жертв </a:t>
            </a:r>
            <a:r>
              <a:rPr lang="vi-VN" b="1" dirty="0" smtClean="0"/>
              <a:t>Голокосту 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vi-VN" dirty="0" smtClean="0"/>
              <a:t>— </a:t>
            </a:r>
            <a:r>
              <a:rPr lang="vi-VN" sz="3300" b="1" dirty="0" smtClean="0">
                <a:latin typeface="+mj-lt"/>
              </a:rPr>
              <a:t>пам'ятна дата, запроваджена рішенням Генеральної Асамблеї ООН від 1 листопада 2005 року (Резолюція № 60/7). Відзначається щорічно — 27 січня. Саме цього дня 1945 року Радянська Армія визволила в'язнів найбільшого нацистського табору смерті Аушвіц-Біркенау в</a:t>
            </a:r>
            <a:r>
              <a:rPr lang="uk-UA" sz="3300" b="1" dirty="0" smtClean="0">
                <a:latin typeface="+mj-lt"/>
              </a:rPr>
              <a:t> </a:t>
            </a:r>
            <a:r>
              <a:rPr lang="vi-VN" sz="3300" b="1" dirty="0" smtClean="0">
                <a:latin typeface="+mj-lt"/>
              </a:rPr>
              <a:t>Освенцімі.</a:t>
            </a:r>
          </a:p>
          <a:p>
            <a:r>
              <a:rPr lang="vi-VN" sz="3300" b="1" dirty="0" smtClean="0">
                <a:latin typeface="+mj-lt"/>
              </a:rPr>
              <a:t>За час існування цього концтабору в ньому загинуло, за різними оцінками, від 1,5 до 2,2 млн людей. За загальними оцінками, жертвами масового знищення євреїв під час Другої світової війни, разом з 4,5 млн дорослих, стали 1,5 млн дітей.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69919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err="1" smtClean="0"/>
              <a:t>Аушвіц-Біркенау</a:t>
            </a:r>
            <a:r>
              <a:rPr lang="ru-RU" sz="3600" b="1" dirty="0" smtClean="0"/>
              <a:t> </a:t>
            </a:r>
            <a:endParaRPr lang="ru-RU" sz="3600" b="1" dirty="0"/>
          </a:p>
        </p:txBody>
      </p:sp>
      <p:sp>
        <p:nvSpPr>
          <p:cNvPr id="5" name="Объект 4"/>
          <p:cNvSpPr>
            <a:spLocks noGrp="1"/>
          </p:cNvSpPr>
          <p:nvPr>
            <p:ph sz="half" idx="1"/>
          </p:nvPr>
        </p:nvSpPr>
        <p:spPr/>
        <p:txBody>
          <a:bodyPr>
            <a:normAutofit fontScale="55000" lnSpcReduction="20000"/>
          </a:bodyPr>
          <a:lstStyle/>
          <a:p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997152"/>
          </a:xfrm>
        </p:spPr>
        <p:txBody>
          <a:bodyPr>
            <a:normAutofit fontScale="55000" lnSpcReduction="20000"/>
          </a:bodyPr>
          <a:lstStyle/>
          <a:p>
            <a:r>
              <a:rPr lang="ru-RU" sz="33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Найбільше</a:t>
            </a:r>
            <a:r>
              <a:rPr lang="ru-R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3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євреїв</a:t>
            </a:r>
            <a:r>
              <a:rPr lang="ru-R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3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було</a:t>
            </a:r>
            <a:r>
              <a:rPr lang="ru-R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вбито у </a:t>
            </a:r>
            <a:r>
              <a:rPr lang="ru-RU" sz="33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концентраційному</a:t>
            </a:r>
            <a:r>
              <a:rPr lang="ru-R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3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таборі</a:t>
            </a:r>
            <a:r>
              <a:rPr lang="ru-R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3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Аушвіц</a:t>
            </a:r>
            <a:r>
              <a:rPr lang="ru-R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33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Освенцім</a:t>
            </a:r>
            <a:r>
              <a:rPr lang="ru-R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– тут </a:t>
            </a:r>
            <a:r>
              <a:rPr lang="ru-RU" sz="33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кількість</a:t>
            </a:r>
            <a:r>
              <a:rPr lang="ru-R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жертв </a:t>
            </a:r>
            <a:r>
              <a:rPr lang="ru-RU" sz="33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сягає</a:t>
            </a:r>
            <a:r>
              <a:rPr lang="ru-R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3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мільйона</a:t>
            </a:r>
            <a:r>
              <a:rPr lang="ru-R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людей. «Фабрика </a:t>
            </a:r>
            <a:r>
              <a:rPr lang="ru-RU" sz="33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смерті</a:t>
            </a:r>
            <a:r>
              <a:rPr lang="ru-R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», </a:t>
            </a:r>
            <a:r>
              <a:rPr lang="ru-RU" sz="33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котру</a:t>
            </a:r>
            <a:r>
              <a:rPr lang="ru-R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3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вважали</a:t>
            </a:r>
            <a:r>
              <a:rPr lang="ru-R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3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найбільшим</a:t>
            </a:r>
            <a:r>
              <a:rPr lang="ru-R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табором у </a:t>
            </a:r>
            <a:r>
              <a:rPr lang="ru-RU" sz="33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Німеччині</a:t>
            </a:r>
            <a:r>
              <a:rPr lang="ru-R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мала три </a:t>
            </a:r>
            <a:r>
              <a:rPr lang="ru-RU" sz="33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величезних</a:t>
            </a:r>
            <a:r>
              <a:rPr lang="ru-R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3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комплекси</a:t>
            </a:r>
            <a:r>
              <a:rPr lang="ru-R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33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власне</a:t>
            </a:r>
            <a:r>
              <a:rPr lang="ru-R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3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Аушвіц</a:t>
            </a:r>
            <a:r>
              <a:rPr lang="ru-R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3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Біркенау</a:t>
            </a:r>
            <a:r>
              <a:rPr lang="ru-R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33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Моновіц</a:t>
            </a:r>
            <a:r>
              <a:rPr lang="ru-R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І </a:t>
            </a:r>
            <a:r>
              <a:rPr lang="ru-RU" sz="33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якщо</a:t>
            </a:r>
            <a:r>
              <a:rPr lang="ru-R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33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останньому</a:t>
            </a:r>
            <a:r>
              <a:rPr lang="ru-R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3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перебували</a:t>
            </a:r>
            <a:r>
              <a:rPr lang="ru-R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3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в’язні</a:t>
            </a:r>
            <a:r>
              <a:rPr lang="ru-R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3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котрі</a:t>
            </a:r>
            <a:r>
              <a:rPr lang="ru-R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3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будували</a:t>
            </a:r>
            <a:r>
              <a:rPr lang="ru-R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3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хімічні</a:t>
            </a:r>
            <a:r>
              <a:rPr lang="ru-R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заводи, то, </a:t>
            </a:r>
            <a:r>
              <a:rPr lang="ru-RU" sz="33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наприклад</a:t>
            </a:r>
            <a:r>
              <a:rPr lang="ru-R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у </a:t>
            </a:r>
            <a:r>
              <a:rPr lang="ru-RU" sz="33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Біркенау</a:t>
            </a:r>
            <a:r>
              <a:rPr lang="ru-R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3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нацисти</a:t>
            </a:r>
            <a:r>
              <a:rPr lang="ru-R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3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винайшли</a:t>
            </a:r>
            <a:r>
              <a:rPr lang="ru-R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3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каральну</a:t>
            </a:r>
            <a:r>
              <a:rPr lang="ru-R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3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комбінацію</a:t>
            </a:r>
            <a:r>
              <a:rPr lang="ru-R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33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газова</a:t>
            </a:r>
            <a:r>
              <a:rPr lang="ru-R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камера плюс </a:t>
            </a:r>
            <a:r>
              <a:rPr lang="ru-RU" sz="33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крематорій</a:t>
            </a:r>
            <a:r>
              <a:rPr lang="ru-R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». </a:t>
            </a:r>
            <a:r>
              <a:rPr lang="ru-RU" sz="33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Табір</a:t>
            </a:r>
            <a:r>
              <a:rPr lang="ru-R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3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звільнили</a:t>
            </a:r>
            <a:r>
              <a:rPr lang="ru-R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3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бійці</a:t>
            </a:r>
            <a:r>
              <a:rPr lang="ru-R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1-го </a:t>
            </a:r>
            <a:r>
              <a:rPr lang="ru-RU" sz="33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Українського</a:t>
            </a:r>
            <a:r>
              <a:rPr lang="ru-R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фронту за </a:t>
            </a:r>
            <a:r>
              <a:rPr lang="ru-RU" sz="33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підтримки</a:t>
            </a:r>
            <a:r>
              <a:rPr lang="ru-R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4-го </a:t>
            </a:r>
            <a:r>
              <a:rPr lang="ru-RU" sz="33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Українського</a:t>
            </a:r>
            <a:r>
              <a:rPr lang="ru-R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фронту. У боях з </a:t>
            </a:r>
            <a:r>
              <a:rPr lang="ru-RU" sz="33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охороною</a:t>
            </a:r>
            <a:r>
              <a:rPr lang="ru-R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3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Аушвіца</a:t>
            </a:r>
            <a:r>
              <a:rPr lang="ru-R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яка </a:t>
            </a:r>
            <a:r>
              <a:rPr lang="ru-RU" sz="33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складала</a:t>
            </a:r>
            <a:r>
              <a:rPr lang="ru-R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3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приблизно</a:t>
            </a:r>
            <a:r>
              <a:rPr lang="ru-R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6 </a:t>
            </a:r>
            <a:r>
              <a:rPr lang="ru-RU" sz="33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тисяч</a:t>
            </a:r>
            <a:r>
              <a:rPr lang="ru-R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людей, </a:t>
            </a:r>
            <a:r>
              <a:rPr lang="ru-RU" sz="33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загинули</a:t>
            </a:r>
            <a:r>
              <a:rPr lang="ru-R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3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близько</a:t>
            </a:r>
            <a:r>
              <a:rPr lang="ru-R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300 </a:t>
            </a:r>
            <a:r>
              <a:rPr lang="ru-RU" sz="33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радянських</a:t>
            </a:r>
            <a:r>
              <a:rPr lang="ru-R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3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солдатів</a:t>
            </a:r>
            <a:r>
              <a:rPr lang="ru-R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700808"/>
            <a:ext cx="3960440" cy="439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726232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vi-VN" b="1" dirty="0" smtClean="0"/>
              <a:t>Голоко́ст (від англ. </a:t>
            </a:r>
            <a:r>
              <a:rPr lang="en-US" b="1" dirty="0" smtClean="0"/>
              <a:t>the Holocaust, </a:t>
            </a:r>
            <a:r>
              <a:rPr lang="vi-VN" b="1" dirty="0" smtClean="0"/>
              <a:t>з дав.-гр. </a:t>
            </a:r>
            <a:r>
              <a:rPr lang="el-GR" b="1" dirty="0" smtClean="0"/>
              <a:t>ὁλοκαύστος — «</a:t>
            </a:r>
            <a:r>
              <a:rPr lang="vi-VN" b="1" dirty="0" smtClean="0"/>
              <a:t>всеспалення»)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vi-VN" dirty="0" smtClean="0"/>
              <a:t> — </a:t>
            </a:r>
            <a:r>
              <a:rPr lang="vi-VN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переслідування і масове знищення євреїв у Німеччині під час Другої світової війни; систематичне переслідування і знищення європейських євреїв  нацистською Німеччиною протягом 1933 — 1945 років;геноцид єврейського народу   в часи Другої світової війни, внаслідок якого загинуло до 6 мільйонів осіб.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881253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err="1" smtClean="0"/>
              <a:t>Періодизація</a:t>
            </a:r>
            <a:r>
              <a:rPr lang="ru-RU" b="1" dirty="0" smtClean="0"/>
              <a:t> </a:t>
            </a:r>
            <a:r>
              <a:rPr lang="ru-RU" b="1" dirty="0" err="1" smtClean="0"/>
              <a:t>голокосту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sz="3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Коротка </a:t>
            </a:r>
            <a:r>
              <a:rPr lang="ru-RU" sz="3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єврейська</a:t>
            </a:r>
            <a:r>
              <a:rPr lang="ru-RU" sz="3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енциклопедія</a:t>
            </a:r>
            <a:r>
              <a:rPr lang="ru-RU" sz="3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 </a:t>
            </a:r>
            <a:r>
              <a:rPr lang="ru-RU" sz="3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розглядає</a:t>
            </a:r>
            <a:r>
              <a:rPr lang="ru-RU" sz="3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голокост</a:t>
            </a:r>
            <a:r>
              <a:rPr lang="ru-RU" sz="3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 4 </a:t>
            </a:r>
            <a:r>
              <a:rPr lang="ru-RU" sz="3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етапи</a:t>
            </a:r>
            <a:r>
              <a:rPr lang="ru-RU" sz="3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ru-RU" sz="3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Січень</a:t>
            </a:r>
            <a:r>
              <a:rPr lang="ru-RU" sz="3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1933 — </a:t>
            </a:r>
            <a:r>
              <a:rPr lang="ru-RU" sz="3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серпень</a:t>
            </a:r>
            <a:r>
              <a:rPr lang="ru-RU" sz="3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1939 — з моменту, коли </a:t>
            </a:r>
            <a:r>
              <a:rPr lang="ru-RU" sz="3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Гітлер</a:t>
            </a:r>
            <a:r>
              <a:rPr lang="ru-RU" sz="3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став рейхсканцлером </a:t>
            </a:r>
            <a:r>
              <a:rPr lang="ru-RU" sz="3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Німеччини</a:t>
            </a:r>
            <a:r>
              <a:rPr lang="ru-RU" sz="3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і до нападу на Польщу</a:t>
            </a:r>
          </a:p>
          <a:p>
            <a:r>
              <a:rPr lang="ru-RU" sz="3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Вересень</a:t>
            </a:r>
            <a:r>
              <a:rPr lang="ru-RU" sz="3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1939 — </a:t>
            </a:r>
            <a:r>
              <a:rPr lang="ru-RU" sz="3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червень</a:t>
            </a:r>
            <a:r>
              <a:rPr lang="ru-RU" sz="3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1941 — з моменту </a:t>
            </a:r>
            <a:r>
              <a:rPr lang="ru-RU" sz="3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включення</a:t>
            </a:r>
            <a:r>
              <a:rPr lang="ru-RU" sz="3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західної</a:t>
            </a:r>
            <a:r>
              <a:rPr lang="ru-RU" sz="3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Польщі</a:t>
            </a:r>
            <a:r>
              <a:rPr lang="ru-RU" sz="3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до складу рейху і </a:t>
            </a:r>
            <a:r>
              <a:rPr lang="ru-RU" sz="3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створення</a:t>
            </a:r>
            <a:r>
              <a:rPr lang="ru-RU" sz="3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«Генерал-губернаторства» до нападу на СРСР</a:t>
            </a:r>
          </a:p>
          <a:p>
            <a:r>
              <a:rPr lang="ru-RU" sz="3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Червень 1941 — </a:t>
            </a:r>
            <a:r>
              <a:rPr lang="ru-RU" sz="3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осінь</a:t>
            </a:r>
            <a:r>
              <a:rPr lang="ru-RU" sz="3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1943 — з моменту нападу на СРСР і до </a:t>
            </a:r>
            <a:r>
              <a:rPr lang="ru-RU" sz="3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повного</a:t>
            </a:r>
            <a:r>
              <a:rPr lang="ru-RU" sz="3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знищення</a:t>
            </a:r>
            <a:r>
              <a:rPr lang="ru-RU" sz="3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гетто на </a:t>
            </a:r>
            <a:r>
              <a:rPr lang="ru-RU" sz="3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3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території</a:t>
            </a:r>
            <a:endParaRPr lang="ru-RU" sz="3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Зима 1943 — </a:t>
            </a:r>
            <a:r>
              <a:rPr lang="ru-RU" sz="3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травень</a:t>
            </a:r>
            <a:r>
              <a:rPr lang="ru-RU" sz="3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1945 — з початку </a:t>
            </a:r>
            <a:r>
              <a:rPr lang="ru-RU" sz="3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масової</a:t>
            </a:r>
            <a:r>
              <a:rPr lang="ru-RU" sz="3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депортації</a:t>
            </a:r>
            <a:r>
              <a:rPr lang="ru-RU" sz="3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євреїв</a:t>
            </a:r>
            <a:r>
              <a:rPr lang="ru-RU" sz="3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Західної</a:t>
            </a:r>
            <a:r>
              <a:rPr lang="ru-RU" sz="3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Європи</a:t>
            </a:r>
            <a:r>
              <a:rPr lang="ru-RU" sz="3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3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таборів</a:t>
            </a:r>
            <a:r>
              <a:rPr lang="ru-RU" sz="3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смерті</a:t>
            </a:r>
            <a:r>
              <a:rPr lang="ru-RU" sz="3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і до </a:t>
            </a:r>
            <a:r>
              <a:rPr lang="ru-RU" sz="3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кінця</a:t>
            </a:r>
            <a:r>
              <a:rPr lang="ru-RU" sz="3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війни</a:t>
            </a:r>
            <a:r>
              <a:rPr lang="ru-RU" sz="3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465852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Схема «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вирішення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єврейського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питання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/>
              <a:t>	</a:t>
            </a:r>
            <a:r>
              <a:rPr lang="ru-RU" sz="33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концентрація</a:t>
            </a:r>
            <a:r>
              <a:rPr lang="ru-R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3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єврейського</a:t>
            </a:r>
            <a:r>
              <a:rPr lang="ru-R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3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населення</a:t>
            </a:r>
            <a:r>
              <a:rPr lang="ru-R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у великих </a:t>
            </a:r>
            <a:r>
              <a:rPr lang="ru-RU" sz="33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міських</a:t>
            </a:r>
            <a:r>
              <a:rPr lang="ru-R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районах — гетто;</a:t>
            </a:r>
          </a:p>
          <a:p>
            <a:r>
              <a:rPr lang="ru-R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33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відокремлення</a:t>
            </a:r>
            <a:r>
              <a:rPr lang="ru-R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3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3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33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єврейського</a:t>
            </a:r>
            <a:r>
              <a:rPr lang="ru-R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3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населення</a:t>
            </a:r>
            <a:r>
              <a:rPr lang="ru-R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ru-RU" sz="33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сегрегація</a:t>
            </a:r>
            <a:r>
              <a:rPr lang="ru-R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33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повне</a:t>
            </a:r>
            <a:r>
              <a:rPr lang="ru-R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3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витіснення</a:t>
            </a:r>
            <a:r>
              <a:rPr lang="ru-R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3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євреїв</a:t>
            </a:r>
            <a:r>
              <a:rPr lang="ru-R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33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усіх</a:t>
            </a:r>
            <a:r>
              <a:rPr lang="ru-R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сфер </a:t>
            </a:r>
            <a:r>
              <a:rPr lang="ru-RU" sz="33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суспільного</a:t>
            </a:r>
            <a:r>
              <a:rPr lang="ru-R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3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життя</a:t>
            </a:r>
            <a:r>
              <a:rPr lang="ru-R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33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конфіскація</a:t>
            </a:r>
            <a:r>
              <a:rPr lang="ru-R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3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їхнього</a:t>
            </a:r>
            <a:r>
              <a:rPr lang="ru-R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майна, </a:t>
            </a:r>
            <a:r>
              <a:rPr lang="ru-RU" sz="33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витіснення</a:t>
            </a:r>
            <a:r>
              <a:rPr lang="ru-R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3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євреїв</a:t>
            </a:r>
            <a:r>
              <a:rPr lang="ru-R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33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усіх</a:t>
            </a:r>
            <a:r>
              <a:rPr lang="ru-R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сфер </a:t>
            </a:r>
            <a:r>
              <a:rPr lang="ru-RU" sz="33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економічного</a:t>
            </a:r>
            <a:r>
              <a:rPr lang="ru-R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3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життя</a:t>
            </a:r>
            <a:r>
              <a:rPr lang="ru-R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33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розорення</a:t>
            </a:r>
            <a:r>
              <a:rPr lang="ru-R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33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доведення</a:t>
            </a:r>
            <a:r>
              <a:rPr lang="ru-R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3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євреїв</a:t>
            </a:r>
            <a:r>
              <a:rPr lang="ru-R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до стану, коли </a:t>
            </a:r>
            <a:r>
              <a:rPr lang="ru-RU" sz="33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рабська</a:t>
            </a:r>
            <a:r>
              <a:rPr lang="ru-R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3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фізична</a:t>
            </a:r>
            <a:r>
              <a:rPr lang="ru-R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3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праця</a:t>
            </a:r>
            <a:r>
              <a:rPr lang="ru-R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стане </a:t>
            </a:r>
            <a:r>
              <a:rPr lang="ru-RU" sz="33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єдиною</a:t>
            </a:r>
            <a:r>
              <a:rPr lang="ru-R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3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можливістю</a:t>
            </a:r>
            <a:r>
              <a:rPr lang="ru-R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33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виживання</a:t>
            </a:r>
            <a:r>
              <a:rPr lang="ru-RU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3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50609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Гетто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 великих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містах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набагато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рідше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— в невеликих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містах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створювались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єврейські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гетто,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куди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зганялося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все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єврейське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населення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міста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околиць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Найбільше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гетто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було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створено у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Варшаві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— у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ньому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містилося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до 480 000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євреїв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території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СРСР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найбільшими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гетто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були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Львівське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гетто (409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тисяч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чоловік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існувало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 листопада 1941 по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червень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1943 року) і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Мінське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гетто (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близько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100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тисяч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чоловік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ліквідовано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21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жовтня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1943).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077423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Гетто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dirty="0" smtClean="0"/>
              <a:t>Варшавське гетто</a:t>
            </a:r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uk-UA" dirty="0" smtClean="0"/>
              <a:t>Львівське гетто</a:t>
            </a:r>
            <a:endParaRPr lang="ru-RU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420888"/>
            <a:ext cx="3577753" cy="3672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2204864"/>
            <a:ext cx="4176463" cy="41044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446393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Голокост в Україні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Объект 6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vi-VN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систематичне винищення євреїв на українських територіях, окупованих нацистською Німеччиною в 1941–1944 роках</a:t>
            </a:r>
          </a:p>
          <a:p>
            <a:r>
              <a:rPr lang="vi-VN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 період з 1941 до 1945 року на українських землях загинуло близько 3 000 000 мирних жителів, з яких близько 850 000 — 900 000 складали євреї, що проживали в Україні.</a:t>
            </a:r>
          </a:p>
          <a:p>
            <a:r>
              <a:rPr lang="vi-VN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Євреї центральної та східної України, яким не вдалося евакуюватися до приходу німців, потрапили в руки нацистів і розділили долю єврейського населення східноєвропейських областей ,наприклад, Бабин Яр у Києві, Богданівка в Миколаївській області, Дробицький яр у Харкові.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152486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Винищення євреїв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Винищення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євреїв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яке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вже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тривало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Польщі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інших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окупованих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нацистами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територіях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було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розширене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й на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Україну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зразу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після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вторгнення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нацистських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військ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територію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СРСР 22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червня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1941 року.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Айнзатцгрупи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 (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Північ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та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 (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Чорноморське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узбережжя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проводили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масові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розстріли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євреїв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комуністів</a:t>
            </a:r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Командування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Вермахту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вважало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напад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СРСР особливою,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ідеологічною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війною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тож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думку в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цій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війні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дотримання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правил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міжнародного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військового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права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було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необов'язковим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10807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Богданівка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5496" y="1700808"/>
            <a:ext cx="4542656" cy="4525963"/>
          </a:xfrm>
        </p:spPr>
        <p:txBody>
          <a:bodyPr>
            <a:noAutofit/>
          </a:bodyPr>
          <a:lstStyle/>
          <a:p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жовтні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1941 року в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селі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Богданівка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румунськими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окупантами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було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створено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табір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знищення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У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грудні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1941 року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після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спалаху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епідемії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тифу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було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вирішено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знищити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всіх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в'язнів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Румунська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влада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(за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деякими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джерелами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за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участю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німецьких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військ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почала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масове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вбивство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євреїв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21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грудня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1941 року. </a:t>
            </a:r>
            <a:r>
              <a:rPr lang="ru-RU" sz="1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В'язні</a:t>
            </a: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були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змушені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копати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голими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руками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ями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промерзлій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землі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й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складати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них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тіла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щойно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розстріляних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спалених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живцем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сараях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товаришів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ув'язненню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Кількість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жертв,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знищених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Доманівському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районі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перевищує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115 000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чоловік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з них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близько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55 000 —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безпосередньо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Богданівці</a:t>
            </a: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endParaRPr lang="ru-RU"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772816"/>
            <a:ext cx="4032448" cy="4680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649415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Бабин яр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Києві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відповідь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акти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саботажу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радянських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партизанів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29-30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вересня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1941 року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київські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євреї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були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зібрані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нацистами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приводом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переселення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й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розстріляні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Бабиному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Яру. За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донесенням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німецького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офіцера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Блоделя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два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дні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кількість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знищених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євреїв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склала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33 771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чоловік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9549" y="1600200"/>
            <a:ext cx="3455901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1746865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Дробицький</a:t>
            </a:r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яр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ru-RU" sz="2400" b="1" dirty="0"/>
              <a:t>24 </a:t>
            </a:r>
            <a:r>
              <a:rPr lang="ru-RU" sz="2400" b="1" dirty="0" err="1"/>
              <a:t>жовтня</a:t>
            </a:r>
            <a:r>
              <a:rPr lang="ru-RU" sz="2400" b="1" dirty="0"/>
              <a:t> 1941 року </a:t>
            </a:r>
            <a:r>
              <a:rPr lang="ru-RU" sz="2400" b="1" dirty="0" err="1"/>
              <a:t>Харків</a:t>
            </a:r>
            <a:r>
              <a:rPr lang="ru-RU" sz="2400" b="1" dirty="0"/>
              <a:t> </a:t>
            </a:r>
            <a:r>
              <a:rPr lang="ru-RU" sz="2400" b="1" dirty="0" err="1"/>
              <a:t>був</a:t>
            </a:r>
            <a:r>
              <a:rPr lang="ru-RU" sz="2400" b="1" dirty="0"/>
              <a:t> </a:t>
            </a:r>
            <a:r>
              <a:rPr lang="ru-RU" sz="2400" b="1" dirty="0" err="1"/>
              <a:t>окупований</a:t>
            </a:r>
            <a:r>
              <a:rPr lang="ru-RU" sz="2400" b="1" dirty="0"/>
              <a:t> Вермахтом. 14 </a:t>
            </a:r>
            <a:r>
              <a:rPr lang="ru-RU" sz="2400" b="1" dirty="0" err="1"/>
              <a:t>грудня</a:t>
            </a:r>
            <a:r>
              <a:rPr lang="ru-RU" sz="2400" b="1" dirty="0"/>
              <a:t> 1941 року за наказом </a:t>
            </a:r>
            <a:r>
              <a:rPr lang="ru-RU" sz="2400" b="1" dirty="0" err="1"/>
              <a:t>військового</a:t>
            </a:r>
            <a:r>
              <a:rPr lang="ru-RU" sz="2400" b="1" dirty="0"/>
              <a:t> коменданта </a:t>
            </a:r>
            <a:r>
              <a:rPr lang="ru-RU" sz="2400" b="1" dirty="0" err="1"/>
              <a:t>міста</a:t>
            </a:r>
            <a:r>
              <a:rPr lang="ru-RU" sz="2400" b="1" dirty="0"/>
              <a:t> генерала </a:t>
            </a:r>
            <a:r>
              <a:rPr lang="ru-RU" sz="2400" b="1" dirty="0" err="1"/>
              <a:t>Путкамера</a:t>
            </a:r>
            <a:r>
              <a:rPr lang="ru-RU" sz="2400" b="1" dirty="0"/>
              <a:t> </a:t>
            </a:r>
            <a:r>
              <a:rPr lang="ru-RU" sz="2400" b="1" dirty="0" err="1"/>
              <a:t>всіх</a:t>
            </a:r>
            <a:r>
              <a:rPr lang="ru-RU" sz="2400" b="1" dirty="0"/>
              <a:t> </a:t>
            </a:r>
            <a:r>
              <a:rPr lang="ru-RU" sz="2400" b="1" dirty="0" err="1"/>
              <a:t>євреїв</a:t>
            </a:r>
            <a:r>
              <a:rPr lang="ru-RU" sz="2400" b="1" dirty="0"/>
              <a:t> у </a:t>
            </a:r>
            <a:r>
              <a:rPr lang="ru-RU" sz="2400" b="1" dirty="0" err="1"/>
              <a:t>дводенний</a:t>
            </a:r>
            <a:r>
              <a:rPr lang="ru-RU" sz="2400" b="1" dirty="0"/>
              <a:t> </a:t>
            </a:r>
            <a:r>
              <a:rPr lang="ru-RU" sz="2400" b="1" dirty="0" err="1"/>
              <a:t>термін</a:t>
            </a:r>
            <a:r>
              <a:rPr lang="ru-RU" sz="2400" b="1" dirty="0"/>
              <a:t> </a:t>
            </a:r>
            <a:r>
              <a:rPr lang="ru-RU" sz="2400" b="1" dirty="0" err="1"/>
              <a:t>зобов'язали</a:t>
            </a:r>
            <a:r>
              <a:rPr lang="ru-RU" sz="2400" b="1" dirty="0"/>
              <a:t> </a:t>
            </a:r>
            <a:r>
              <a:rPr lang="ru-RU" sz="2400" b="1" dirty="0" err="1"/>
              <a:t>переселитися</a:t>
            </a:r>
            <a:r>
              <a:rPr lang="ru-RU" sz="2400" b="1" dirty="0"/>
              <a:t> в район ХТЗ. У </a:t>
            </a:r>
            <a:r>
              <a:rPr lang="ru-RU" sz="2400" b="1" dirty="0" err="1"/>
              <a:t>робітничих</a:t>
            </a:r>
            <a:r>
              <a:rPr lang="ru-RU" sz="2400" b="1" dirty="0"/>
              <a:t> бараках, </a:t>
            </a:r>
            <a:r>
              <a:rPr lang="ru-RU" sz="2400" b="1" dirty="0" err="1"/>
              <a:t>що</a:t>
            </a:r>
            <a:r>
              <a:rPr lang="ru-RU" sz="2400" b="1" dirty="0"/>
              <a:t> </a:t>
            </a:r>
            <a:r>
              <a:rPr lang="ru-RU" sz="2400" b="1" dirty="0" err="1"/>
              <a:t>залишилися</a:t>
            </a:r>
            <a:r>
              <a:rPr lang="ru-RU" sz="2400" b="1" dirty="0"/>
              <a:t> </a:t>
            </a:r>
            <a:r>
              <a:rPr lang="ru-RU" sz="2400" b="1" dirty="0" err="1"/>
              <a:t>після</a:t>
            </a:r>
            <a:r>
              <a:rPr lang="ru-RU" sz="2400" b="1" dirty="0"/>
              <a:t> </a:t>
            </a:r>
            <a:r>
              <a:rPr lang="ru-RU" sz="2400" b="1" dirty="0" err="1"/>
              <a:t>будівництва</a:t>
            </a:r>
            <a:r>
              <a:rPr lang="ru-RU" sz="2400" b="1" dirty="0"/>
              <a:t> заводу, </a:t>
            </a:r>
            <a:r>
              <a:rPr lang="ru-RU" sz="2400" b="1" dirty="0" err="1"/>
              <a:t>було</a:t>
            </a:r>
            <a:r>
              <a:rPr lang="ru-RU" sz="2400" b="1" dirty="0"/>
              <a:t> </a:t>
            </a:r>
            <a:r>
              <a:rPr lang="ru-RU" sz="2400" b="1" dirty="0" err="1"/>
              <a:t>організоване</a:t>
            </a:r>
            <a:r>
              <a:rPr lang="ru-RU" sz="2400" b="1" dirty="0"/>
              <a:t> </a:t>
            </a:r>
            <a:r>
              <a:rPr lang="ru-RU" sz="2400" b="1" dirty="0" err="1"/>
              <a:t>єврейське</a:t>
            </a:r>
            <a:r>
              <a:rPr lang="ru-RU" sz="2400" b="1" dirty="0"/>
              <a:t> </a:t>
            </a:r>
            <a:r>
              <a:rPr lang="ru-RU" sz="2400" b="1" dirty="0" err="1" smtClean="0"/>
              <a:t>гетто.Кожний</a:t>
            </a:r>
            <a:r>
              <a:rPr lang="ru-RU" sz="2400" b="1" dirty="0" smtClean="0"/>
              <a:t> день </a:t>
            </a:r>
            <a:r>
              <a:rPr lang="ru-RU" sz="2400" b="1" dirty="0" err="1" smtClean="0"/>
              <a:t>виводили</a:t>
            </a:r>
            <a:r>
              <a:rPr lang="ru-RU" sz="2400" b="1" dirty="0" smtClean="0"/>
              <a:t> з </a:t>
            </a:r>
            <a:r>
              <a:rPr lang="ru-RU" sz="2400" b="1" dirty="0" err="1" smtClean="0"/>
              <a:t>бараків</a:t>
            </a:r>
            <a:r>
              <a:rPr lang="ru-RU" sz="2400" b="1" dirty="0" smtClean="0"/>
              <a:t> по 250-300 людей</a:t>
            </a:r>
            <a:r>
              <a:rPr lang="ru-RU" sz="2400" b="1" dirty="0" smtClean="0"/>
              <a:t>, </a:t>
            </a:r>
            <a:r>
              <a:rPr lang="ru-RU" sz="2400" b="1" dirty="0" err="1" smtClean="0"/>
              <a:t>яких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розтрілювали</a:t>
            </a:r>
            <a:r>
              <a:rPr lang="ru-RU" sz="2400" b="1" dirty="0" smtClean="0"/>
              <a:t> у  </a:t>
            </a:r>
            <a:r>
              <a:rPr lang="vi-VN" sz="2400" b="1" dirty="0" smtClean="0"/>
              <a:t>Дро́бицьк</a:t>
            </a:r>
            <a:r>
              <a:rPr lang="uk-UA" sz="2400" b="1" dirty="0" err="1" smtClean="0"/>
              <a:t>ому</a:t>
            </a:r>
            <a:r>
              <a:rPr lang="vi-VN" sz="2400" b="1" dirty="0" smtClean="0"/>
              <a:t> Яр</a:t>
            </a:r>
            <a:r>
              <a:rPr lang="uk-UA" sz="2400" b="1" dirty="0" smtClean="0"/>
              <a:t>у</a:t>
            </a:r>
            <a:r>
              <a:rPr lang="vi-VN" sz="2400" b="1" dirty="0" smtClean="0"/>
              <a:t> </a:t>
            </a:r>
            <a:r>
              <a:rPr lang="vi-VN" sz="2400" b="1" dirty="0"/>
              <a:t>(інша назва — Травницька долина) — урочище поблизу Харкова, у східній частині села Затишшя, починається в місці перетину проспекту Героїв Харкова з Харківською окружною дорогою. </a:t>
            </a:r>
            <a:r>
              <a:rPr lang="uk-UA" sz="2400" b="1" dirty="0" smtClean="0"/>
              <a:t>У ньому було </a:t>
            </a:r>
            <a:r>
              <a:rPr lang="uk-UA" sz="2400" b="1" dirty="0" smtClean="0"/>
              <a:t>розстріляно </a:t>
            </a:r>
            <a:r>
              <a:rPr lang="uk-UA" sz="2400" b="1" dirty="0" smtClean="0"/>
              <a:t>від 16000 до 20000 євреїв протягом 1941-1942 років.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171498492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Шлях до </a:t>
            </a:r>
            <a:r>
              <a:rPr lang="uk-UA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Дробицького</a:t>
            </a:r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яру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4269" y="1600200"/>
            <a:ext cx="6675461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9965770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Жертви </a:t>
            </a:r>
            <a:r>
              <a:rPr lang="uk-UA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Дробицького</a:t>
            </a:r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яру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Дробицькому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яру 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загинула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сім’я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Букінік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Ісак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Овсійович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відомий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педагог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музичної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школи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скрипаль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дружина – Л. А. Фурманова, за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професією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акушерка, і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дочка – О.О.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Пригоровська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Букінік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піаністка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акомпаніатор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7626" y="1600200"/>
            <a:ext cx="3179747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8470181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Жертви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Дробицького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яру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загиблих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яру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смерті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відомий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архітектор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Віктор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Абрамович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Естрович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dirty="0"/>
          </a:p>
          <a:p>
            <a:endParaRPr lang="ru-RU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2182" y="1601369"/>
            <a:ext cx="3450635" cy="4523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126549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Меморіал» </a:t>
            </a:r>
            <a:r>
              <a:rPr lang="uk-UA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Дробицький</a:t>
            </a:r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яр»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C:\Users\Синяева\Desktop\МАН-Дробицкий яр\Дробицький яр\IMG_20160518_113223 — копия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264" y="1600200"/>
            <a:ext cx="3394472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Синяева\Desktop\МАН-Дробицкий яр\Дробицький яр\IMG_20160518_122827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1628800"/>
            <a:ext cx="4038600" cy="446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486707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/>
              <a:t>Праведники світу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07504" y="1600200"/>
            <a:ext cx="4388296" cy="5141168"/>
          </a:xfrm>
        </p:spPr>
        <p:txBody>
          <a:bodyPr>
            <a:normAutofit fontScale="85000" lnSpcReduction="20000"/>
          </a:bodyPr>
          <a:lstStyle/>
          <a:p>
            <a:r>
              <a:rPr lang="vi-VN" b="1" dirty="0">
                <a:latin typeface="+mj-lt"/>
              </a:rPr>
              <a:t>Пра́ведник наро́дів </a:t>
            </a:r>
            <a:r>
              <a:rPr lang="vi-VN" b="1" dirty="0" smtClean="0">
                <a:latin typeface="+mj-lt"/>
              </a:rPr>
              <a:t>сві́ту</a:t>
            </a:r>
            <a:r>
              <a:rPr lang="uk-UA" b="1" dirty="0" smtClean="0">
                <a:latin typeface="+mj-lt"/>
              </a:rPr>
              <a:t>-</a:t>
            </a:r>
            <a:endParaRPr lang="vi-VN" b="1" dirty="0">
              <a:latin typeface="+mj-lt"/>
            </a:endParaRPr>
          </a:p>
          <a:p>
            <a:r>
              <a:rPr lang="vi-VN" b="1" dirty="0" smtClean="0">
                <a:latin typeface="+mj-lt"/>
              </a:rPr>
              <a:t>термін </a:t>
            </a:r>
            <a:r>
              <a:rPr lang="vi-VN" b="1" dirty="0">
                <a:latin typeface="+mj-lt"/>
              </a:rPr>
              <a:t>використовується державою Ізраїль для відзначення неєвреїв, які ризикували життям під час Голокосту, щоб врятувати життя євреям від знищення </a:t>
            </a:r>
            <a:r>
              <a:rPr lang="vi-VN" b="1" dirty="0" smtClean="0">
                <a:latin typeface="+mj-lt"/>
              </a:rPr>
              <a:t>нацистами.</a:t>
            </a:r>
            <a:r>
              <a:rPr lang="uk-UA" b="1" dirty="0" smtClean="0">
                <a:latin typeface="+mj-lt"/>
              </a:rPr>
              <a:t>На</a:t>
            </a:r>
            <a:r>
              <a:rPr lang="vi-VN" dirty="0" smtClean="0"/>
              <a:t> </a:t>
            </a:r>
            <a:r>
              <a:rPr lang="ru-RU" b="1" dirty="0" err="1"/>
              <a:t>частку</a:t>
            </a:r>
            <a:r>
              <a:rPr lang="ru-RU" b="1" dirty="0"/>
              <a:t> </a:t>
            </a:r>
            <a:r>
              <a:rPr lang="ru-RU" b="1" dirty="0" err="1"/>
              <a:t>Польщі</a:t>
            </a:r>
            <a:r>
              <a:rPr lang="ru-RU" b="1" dirty="0"/>
              <a:t> </a:t>
            </a:r>
            <a:r>
              <a:rPr lang="ru-RU" b="1" dirty="0" err="1"/>
              <a:t>припадає</a:t>
            </a:r>
            <a:r>
              <a:rPr lang="ru-RU" b="1" dirty="0"/>
              <a:t> </a:t>
            </a:r>
            <a:r>
              <a:rPr lang="ru-RU" b="1" dirty="0" err="1"/>
              <a:t>найбільше</a:t>
            </a:r>
            <a:r>
              <a:rPr lang="ru-RU" b="1" dirty="0"/>
              <a:t> </a:t>
            </a:r>
            <a:r>
              <a:rPr lang="ru-RU" b="1" dirty="0" err="1"/>
              <a:t>праведників</a:t>
            </a:r>
            <a:r>
              <a:rPr lang="ru-RU" b="1" dirty="0"/>
              <a:t> </a:t>
            </a:r>
            <a:r>
              <a:rPr lang="ru-RU" b="1" dirty="0" err="1"/>
              <a:t>світу</a:t>
            </a:r>
            <a:r>
              <a:rPr lang="ru-RU" b="1" dirty="0"/>
              <a:t> — 6195 </a:t>
            </a:r>
            <a:r>
              <a:rPr lang="ru-RU" b="1" dirty="0" err="1"/>
              <a:t>осіб</a:t>
            </a:r>
            <a:r>
              <a:rPr lang="ru-RU" b="1" dirty="0"/>
              <a:t>, у </a:t>
            </a:r>
            <a:r>
              <a:rPr lang="ru-RU" b="1" dirty="0" err="1"/>
              <a:t>Голландії</a:t>
            </a:r>
            <a:r>
              <a:rPr lang="ru-RU" b="1" dirty="0"/>
              <a:t> </a:t>
            </a:r>
            <a:r>
              <a:rPr lang="ru-RU" b="1" dirty="0" err="1"/>
              <a:t>їх</a:t>
            </a:r>
            <a:r>
              <a:rPr lang="ru-RU" b="1" dirty="0"/>
              <a:t> 5009, у </a:t>
            </a:r>
            <a:r>
              <a:rPr lang="ru-RU" b="1" dirty="0" err="1"/>
              <a:t>Франції</a:t>
            </a:r>
            <a:r>
              <a:rPr lang="ru-RU" b="1" dirty="0"/>
              <a:t> 3158 </a:t>
            </a:r>
            <a:r>
              <a:rPr lang="ru-RU" b="1" dirty="0" err="1"/>
              <a:t>праведників</a:t>
            </a:r>
            <a:r>
              <a:rPr lang="ru-RU" b="1" dirty="0"/>
              <a:t> </a:t>
            </a:r>
            <a:r>
              <a:rPr lang="ru-RU" b="1" dirty="0" err="1"/>
              <a:t>світу</a:t>
            </a:r>
            <a:r>
              <a:rPr lang="ru-RU" b="1" dirty="0"/>
              <a:t>. З </a:t>
            </a:r>
            <a:r>
              <a:rPr lang="ru-RU" b="1" dirty="0" err="1"/>
              <a:t>колишніх</a:t>
            </a:r>
            <a:r>
              <a:rPr lang="ru-RU" b="1" dirty="0"/>
              <a:t> </a:t>
            </a:r>
            <a:r>
              <a:rPr lang="ru-RU" b="1" dirty="0" err="1"/>
              <a:t>республік</a:t>
            </a:r>
            <a:r>
              <a:rPr lang="ru-RU" b="1" dirty="0"/>
              <a:t> СРСР </a:t>
            </a:r>
            <a:r>
              <a:rPr lang="ru-RU" b="1" dirty="0" err="1"/>
              <a:t>найбільше</a:t>
            </a:r>
            <a:r>
              <a:rPr lang="ru-RU" b="1" dirty="0"/>
              <a:t> число </a:t>
            </a:r>
            <a:r>
              <a:rPr lang="ru-RU" b="1" dirty="0" err="1"/>
              <a:t>праведників</a:t>
            </a:r>
            <a:r>
              <a:rPr lang="ru-RU" b="1" dirty="0"/>
              <a:t> </a:t>
            </a:r>
            <a:r>
              <a:rPr lang="ru-RU" b="1" dirty="0" err="1"/>
              <a:t>припадає</a:t>
            </a:r>
            <a:r>
              <a:rPr lang="ru-RU" b="1" dirty="0"/>
              <a:t> на </a:t>
            </a:r>
            <a:r>
              <a:rPr lang="ru-RU" b="1" dirty="0" err="1"/>
              <a:t>Україну</a:t>
            </a:r>
            <a:r>
              <a:rPr lang="ru-RU" b="1" dirty="0"/>
              <a:t> — 2272. </a:t>
            </a: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700808"/>
            <a:ext cx="4104456" cy="4968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3897703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Праведники світу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Олександру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Олександрівну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Бекетову,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літератора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перекладача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розстріляно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допомогу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харківським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євреям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втікачам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гетто</a:t>
            </a:r>
          </a:p>
          <a:p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126" y="1601369"/>
            <a:ext cx="3078747" cy="4523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7418637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/>
              <a:t>Праведники світу</a:t>
            </a:r>
            <a:endParaRPr lang="ru-RU" b="1" dirty="0"/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>
          <a:xfrm>
            <a:off x="3779912" y="1600200"/>
            <a:ext cx="5364088" cy="4525963"/>
          </a:xfrm>
        </p:spPr>
        <p:txBody>
          <a:bodyPr>
            <a:noAutofit/>
          </a:bodyPr>
          <a:lstStyle/>
          <a:p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Журналістка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Олександра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Бєлова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11-річною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донькою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залишилася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окупованому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Харкові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На початку 1942 р.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жінка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врятувала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розстрілу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дітей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своєї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сусідки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Розалії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Арінберг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11-річну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Оленку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трирічну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Іру,яких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привезла з гетто до себе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додому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зв'язок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підпіллям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порятунок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єврейської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сім'ї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Олександру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Бєлову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заарештували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Жінку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розстріляли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окраїні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Харкова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628800"/>
            <a:ext cx="3200677" cy="4523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3329012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Праведники світу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5069160"/>
          </a:xfrm>
        </p:spPr>
        <p:txBody>
          <a:bodyPr>
            <a:normAutofit lnSpcReduction="10000"/>
          </a:bodyPr>
          <a:lstStyle/>
          <a:p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Олександра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Карнаухова привела в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будинок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вулиці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єврейську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дівчину-інваліда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яка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розгублено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стояла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біля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річки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Олександра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Карнаухова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отримала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звання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Праведниці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світу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90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років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endParaRPr lang="ru-RU" dirty="0"/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24" y="1600200"/>
            <a:ext cx="3435151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626224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Праведники світу-Віра Барабаш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Віра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Барабаш разом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батьками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Іларіоном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Варварою мешкала у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Харкові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старший брат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Георгій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мешкав у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Кронштадті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був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одруженим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єврейці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Мірі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Теппер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Влітку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1941 р.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провідати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дідуся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бабусю та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тітку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канікулах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приїхали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діти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Георгія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Міри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12-річна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Вікторія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9-річний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Леонід.Після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окупації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рідного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міста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Віра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почала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переховувати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своїх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племінників,не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випускала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вулицю,але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коли помер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батько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Віри,вона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разом з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своєю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мамою і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племінниками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виїхала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сільської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місцевості,багато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працювала,а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племінників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видавала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рідних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дітей.У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1943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році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Віра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разом з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племінниками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повернулась до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Харкова,а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у 1944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році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Харкова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приїхала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мати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дітей-Міра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батько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загинув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фронті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17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березня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2004 р.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Вірі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Барабаш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було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присуджено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почесне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звання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Праведника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народів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світу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3157824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Праведники світу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0" y="1268760"/>
            <a:ext cx="5004048" cy="5589240"/>
          </a:xfrm>
        </p:spPr>
        <p:txBody>
          <a:bodyPr>
            <a:noAutofit/>
          </a:bodyPr>
          <a:lstStyle/>
          <a:p>
            <a:r>
              <a:rPr lang="ru-RU" sz="1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Олександр</a:t>
            </a: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Іванович</a:t>
            </a: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Мещанінов-відомий</a:t>
            </a: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хірург</a:t>
            </a: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роки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війни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залишився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окупованому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Харкові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продовжив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очолювати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лікарню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на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базі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якої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створили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військовий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госпіталь</a:t>
            </a: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роки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окупації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Олександр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Мещанінов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медперсонал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змогли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вилікувати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близько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 тис.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поранених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бійців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Рятував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молодих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людей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відправки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Німеччини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(ставив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їм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діагнози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з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якими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відправляли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роботи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11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липня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1945 року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Олександра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Мещанінова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нагородили орденом Трудового Червоного Прапора.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Ризикуючи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життям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врятував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нацистів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сім'ю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євреїв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За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поданням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11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червня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1996 року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Інститут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Яд Вашем в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Єрусалимі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удостоїв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Олександра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Івановича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звання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Праведник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народів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світу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340768"/>
            <a:ext cx="3923928" cy="540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4509147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Пам’ять про Голокост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dirty="0"/>
              <a:t>"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Голокост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призвів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винищування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однієї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третини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євреїв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незліченних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жертв з числа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представників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інших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меншин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буде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завжди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служити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всім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народам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застереженням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небезпеки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таять у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собі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ненависть, фанатизм, расизм і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упередженість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", -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йдеться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резолюції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ГА ООН.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Ініціаторами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ухвалення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документа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виступили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Ізраїль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Канада,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Австралія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Росія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США, а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співавторами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ще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понад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90 держав.</a:t>
            </a:r>
          </a:p>
        </p:txBody>
      </p:sp>
    </p:spTree>
    <p:extLst>
      <p:ext uri="{BB962C8B-B14F-4D97-AF65-F5344CB8AC3E}">
        <p14:creationId xmlns:p14="http://schemas.microsoft.com/office/powerpoint/2010/main" val="309996792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454</TotalTime>
  <Words>1064</Words>
  <Application>Microsoft Office PowerPoint</Application>
  <PresentationFormat>Экран (4:3)</PresentationFormat>
  <Paragraphs>62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Тема Office</vt:lpstr>
      <vt:lpstr>Шоа-Катастрофа єврейського народу</vt:lpstr>
      <vt:lpstr>Міжнародний де́нь па́м'яті жертв Голокосту </vt:lpstr>
      <vt:lpstr>Аушвіц-Біркенау </vt:lpstr>
      <vt:lpstr>Голоко́ст (від англ. the Holocaust, з дав.-гр. ὁλοκαύστος — «всеспалення»)</vt:lpstr>
      <vt:lpstr>Періодизація голокосту</vt:lpstr>
      <vt:lpstr> Схема «вирішення єврейського питання</vt:lpstr>
      <vt:lpstr>Гетто</vt:lpstr>
      <vt:lpstr>Гетто</vt:lpstr>
      <vt:lpstr>Голокост в Україні</vt:lpstr>
      <vt:lpstr>Винищення євреїв</vt:lpstr>
      <vt:lpstr>Богданівка</vt:lpstr>
      <vt:lpstr>Бабин яр</vt:lpstr>
      <vt:lpstr>Дробицький яр</vt:lpstr>
      <vt:lpstr>Шлях до Дробицького яру</vt:lpstr>
      <vt:lpstr>Жертви Дробицького яру</vt:lpstr>
      <vt:lpstr>Жертви Дробицького яру</vt:lpstr>
      <vt:lpstr>Меморіал» Дробицький яр»</vt:lpstr>
      <vt:lpstr>Праведники світу</vt:lpstr>
      <vt:lpstr>Праведники світу</vt:lpstr>
      <vt:lpstr>Праведники світу</vt:lpstr>
      <vt:lpstr>Праведники світу</vt:lpstr>
      <vt:lpstr>Праведники світу-Віра Барабаш</vt:lpstr>
      <vt:lpstr>Праведники світу</vt:lpstr>
      <vt:lpstr>Пам’ять про Голокост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Синяева</dc:creator>
  <cp:lastModifiedBy>UNICEF</cp:lastModifiedBy>
  <cp:revision>33</cp:revision>
  <dcterms:created xsi:type="dcterms:W3CDTF">2022-01-23T15:56:27Z</dcterms:created>
  <dcterms:modified xsi:type="dcterms:W3CDTF">2023-01-09T13:07:49Z</dcterms:modified>
</cp:coreProperties>
</file>