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0" r:id="rId2"/>
    <p:sldId id="257" r:id="rId3"/>
    <p:sldId id="256" r:id="rId4"/>
    <p:sldId id="262" r:id="rId5"/>
    <p:sldId id="263" r:id="rId6"/>
    <p:sldId id="258" r:id="rId7"/>
    <p:sldId id="271" r:id="rId8"/>
    <p:sldId id="272" r:id="rId9"/>
    <p:sldId id="266" r:id="rId10"/>
    <p:sldId id="267" r:id="rId11"/>
    <p:sldId id="273" r:id="rId12"/>
    <p:sldId id="274" r:id="rId13"/>
    <p:sldId id="275" r:id="rId14"/>
    <p:sldId id="277" r:id="rId15"/>
    <p:sldId id="278" r:id="rId16"/>
    <p:sldId id="279" r:id="rId17"/>
    <p:sldId id="280" r:id="rId18"/>
    <p:sldId id="281" r:id="rId19"/>
    <p:sldId id="282" r:id="rId20"/>
    <p:sldId id="288" r:id="rId21"/>
    <p:sldId id="283" r:id="rId22"/>
    <p:sldId id="284" r:id="rId23"/>
    <p:sldId id="287" r:id="rId24"/>
    <p:sldId id="26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979"/>
    <a:srgbClr val="FF3333"/>
    <a:srgbClr val="FFE5FF"/>
    <a:srgbClr val="FFFFB7"/>
    <a:srgbClr val="93DF5F"/>
    <a:srgbClr val="FFCCFF"/>
    <a:srgbClr val="FFFF93"/>
    <a:srgbClr val="CCFFFF"/>
    <a:srgbClr val="BEF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70;&#1088;&#1110;&#1081;\Desktop\&#1051;&#1080;&#1089;&#1090;%20Microsoft%20Office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70;&#1088;&#1110;&#1081;\Desktop\&#1051;&#1080;&#1089;&#1090;%20Microsoft%20Office%20Exce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70;&#1088;&#1110;&#1081;\Desktop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 lang="uk-UA" sz="2000" b="1"/>
                  </a:pPr>
                  <a:endParaRPr lang="uk-UA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lang="uk-UA" sz="2000" b="1"/>
                  </a:pPr>
                  <a:endParaRPr lang="uk-UA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1800" b="1"/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Лист1!$F$6:$F$7</c:f>
              <c:numCache>
                <c:formatCode>0%</c:formatCode>
                <c:ptCount val="2"/>
                <c:pt idx="0">
                  <c:v>0.9</c:v>
                </c:pt>
                <c:pt idx="1">
                  <c:v>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 lang="uk-UA" sz="2000" b="1"/>
                  </a:pPr>
                  <a:endParaRPr lang="uk-UA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lang="uk-UA" sz="2000" b="1"/>
                  </a:pPr>
                  <a:endParaRPr lang="uk-UA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/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Лист1!$O$7:$O$8</c:f>
              <c:numCache>
                <c:formatCode>0%</c:formatCode>
                <c:ptCount val="2"/>
                <c:pt idx="0">
                  <c:v>0.70000000000000062</c:v>
                </c:pt>
                <c:pt idx="1">
                  <c:v>0.30000000000000032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txPr>
              <a:bodyPr/>
              <a:lstStyle/>
              <a:p>
                <a:pPr>
                  <a:defRPr lang="uk-UA" sz="2000" b="1"/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Лист1!$V$10:$V$11</c:f>
              <c:numCache>
                <c:formatCode>0%</c:formatCode>
                <c:ptCount val="2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A7ADB-87B1-4CFC-9839-BD8E1D6EE7DC}" type="datetimeFigureOut">
              <a:rPr lang="uk-UA" smtClean="0"/>
              <a:pPr/>
              <a:t>23.11.2023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AE8F0-30B4-473E-BD5E-69AA5FB413E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6120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AE8F0-30B4-473E-BD5E-69AA5FB413E0}" type="slidenum">
              <a:rPr lang="uk-UA" smtClean="0"/>
              <a:pPr/>
              <a:t>22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39999">
              <a:srgbClr val="85C2FF"/>
            </a:gs>
            <a:gs pos="70000">
              <a:srgbClr val="BEF0F2"/>
            </a:gs>
            <a:gs pos="100000">
              <a:srgbClr val="FFE5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4360014" TargetMode="External"/><Relationship Id="rId2" Type="http://schemas.openxmlformats.org/officeDocument/2006/relationships/hyperlink" Target="https://learningapps.org/429532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ÐÐ°ÑÑÐ¸Ð½ÐºÐ¸ Ð¿Ð¾ Ð·Ð°Ð¿ÑÐ¾ÑÑ Ð½Ð¾ÑÑÐ±ÑÐº png"/>
          <p:cNvPicPr>
            <a:picLocks noChangeAspect="1" noChangeArrowheads="1"/>
          </p:cNvPicPr>
          <p:nvPr/>
        </p:nvPicPr>
        <p:blipFill>
          <a:blip r:embed="rId2" cstate="print"/>
          <a:srcRect t="2351" b="3150"/>
          <a:stretch>
            <a:fillRect/>
          </a:stretch>
        </p:blipFill>
        <p:spPr bwMode="auto">
          <a:xfrm>
            <a:off x="-108519" y="0"/>
            <a:ext cx="9252520" cy="681337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71538" y="714356"/>
            <a:ext cx="692948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latin typeface="Comic Sans MS" pitchFamily="66" charset="0"/>
              </a:rPr>
              <a:t>Використання засобів анімації редактора презентацій </a:t>
            </a:r>
          </a:p>
          <a:p>
            <a:pPr algn="ctr"/>
            <a:r>
              <a:rPr lang="en-US" sz="2800" dirty="0" smtClean="0">
                <a:latin typeface="Comic Sans MS" pitchFamily="66" charset="0"/>
              </a:rPr>
              <a:t>MS Power Point</a:t>
            </a:r>
            <a:r>
              <a:rPr lang="uk-UA" sz="2800" dirty="0" smtClean="0">
                <a:latin typeface="Comic Sans MS" pitchFamily="66" charset="0"/>
              </a:rPr>
              <a:t> на уроці зарубіжної літератури. Позакласне читання </a:t>
            </a:r>
          </a:p>
          <a:p>
            <a:pPr algn="ctr"/>
            <a:r>
              <a:rPr lang="uk-UA" sz="2800" dirty="0" smtClean="0">
                <a:latin typeface="Comic Sans MS" pitchFamily="66" charset="0"/>
              </a:rPr>
              <a:t>(«З любов’ю до дитини»: </a:t>
            </a:r>
          </a:p>
          <a:p>
            <a:pPr algn="ctr"/>
            <a:r>
              <a:rPr lang="uk-UA" sz="2800" dirty="0" smtClean="0">
                <a:latin typeface="Comic Sans MS" pitchFamily="66" charset="0"/>
              </a:rPr>
              <a:t>Е.Е. </a:t>
            </a:r>
            <a:r>
              <a:rPr lang="uk-UA" sz="2800" dirty="0" err="1" smtClean="0">
                <a:latin typeface="Comic Sans MS" pitchFamily="66" charset="0"/>
              </a:rPr>
              <a:t>Шмітт</a:t>
            </a:r>
            <a:r>
              <a:rPr lang="uk-UA" sz="2800" dirty="0" smtClean="0">
                <a:latin typeface="Comic Sans MS" pitchFamily="66" charset="0"/>
              </a:rPr>
              <a:t> «Оскар і Рожева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uk-UA" sz="2800" dirty="0" smtClean="0">
                <a:latin typeface="Comic Sans MS" pitchFamily="66" charset="0"/>
              </a:rPr>
              <a:t>пані»,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uk-UA" sz="2800" dirty="0" smtClean="0">
                <a:latin typeface="Comic Sans MS" pitchFamily="66" charset="0"/>
              </a:rPr>
              <a:t> В.О.Сухомлинський, </a:t>
            </a:r>
            <a:endParaRPr lang="en-US" sz="2800" dirty="0" smtClean="0">
              <a:latin typeface="Comic Sans MS" pitchFamily="66" charset="0"/>
            </a:endParaRPr>
          </a:p>
          <a:p>
            <a:pPr algn="ctr"/>
            <a:r>
              <a:rPr lang="uk-UA" sz="2800" dirty="0" smtClean="0">
                <a:latin typeface="Comic Sans MS" pitchFamily="66" charset="0"/>
              </a:rPr>
              <a:t>оповідання та казки)</a:t>
            </a:r>
            <a:endParaRPr lang="uk-UA" sz="2800" dirty="0">
              <a:latin typeface="Comic Sans MS" pitchFamily="66" charset="0"/>
            </a:endParaRPr>
          </a:p>
        </p:txBody>
      </p:sp>
      <p:pic>
        <p:nvPicPr>
          <p:cNvPr id="27650" name="Picture 2" descr="ÐÐ°ÑÑÐ¸Ð½ÐºÐ¸ Ð¿Ð¾ Ð·Ð°Ð¿ÑÐ¾ÑÑ ÐºÐ½Ð¸Ð³Ð° png"/>
          <p:cNvPicPr>
            <a:picLocks noChangeAspect="1" noChangeArrowheads="1"/>
          </p:cNvPicPr>
          <p:nvPr/>
        </p:nvPicPr>
        <p:blipFill>
          <a:blip r:embed="rId3" cstate="print"/>
          <a:srcRect l="17307" r="11538"/>
          <a:stretch>
            <a:fillRect/>
          </a:stretch>
        </p:blipFill>
        <p:spPr bwMode="auto">
          <a:xfrm>
            <a:off x="71407" y="3286124"/>
            <a:ext cx="2218053" cy="3410023"/>
          </a:xfrm>
          <a:prstGeom prst="rect">
            <a:avLst/>
          </a:prstGeom>
          <a:noFill/>
        </p:spPr>
      </p:pic>
      <p:pic>
        <p:nvPicPr>
          <p:cNvPr id="27656" name="Picture 8" descr="ÐÐ°ÑÑÐ¸Ð½ÐºÐ¸ Ð¿Ð¾ Ð·Ð°Ð¿ÑÐ¾ÑÑ ÐºÐ½Ð¸Ð³Ð°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786322"/>
            <a:ext cx="3071468" cy="1666928"/>
          </a:xfrm>
          <a:prstGeom prst="rect">
            <a:avLst/>
          </a:prstGeom>
          <a:noFill/>
        </p:spPr>
      </p:pic>
      <p:pic>
        <p:nvPicPr>
          <p:cNvPr id="27658" name="Picture 10" descr="ÐÐ°ÑÑÐ¸Ð½ÐºÐ¸ Ð¿Ð¾ Ð·Ð°Ð¿ÑÐ¾ÑÑ ÐºÐ½Ð¸Ð³Ð° 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64852" y="4857760"/>
            <a:ext cx="2736304" cy="1613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итинство2.jpg"/>
          <p:cNvPicPr>
            <a:picLocks noChangeAspect="1"/>
          </p:cNvPicPr>
          <p:nvPr/>
        </p:nvPicPr>
        <p:blipFill>
          <a:blip r:embed="rId2" cstate="print"/>
          <a:srcRect t="4872"/>
          <a:stretch>
            <a:fillRect/>
          </a:stretch>
        </p:blipFill>
        <p:spPr>
          <a:xfrm>
            <a:off x="-180528" y="-387424"/>
            <a:ext cx="9505056" cy="7245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итинство1.jpg"/>
          <p:cNvPicPr>
            <a:picLocks noChangeAspect="1"/>
          </p:cNvPicPr>
          <p:nvPr/>
        </p:nvPicPr>
        <p:blipFill>
          <a:blip r:embed="rId2" cstate="print"/>
          <a:srcRect l="23169" r="21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6" name="Picture 4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564904"/>
            <a:ext cx="2675059" cy="2979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-612576" y="0"/>
            <a:ext cx="9793088" cy="6858000"/>
            <a:chOff x="-612576" y="0"/>
            <a:chExt cx="9793088" cy="6858000"/>
          </a:xfrm>
        </p:grpSpPr>
        <p:pic>
          <p:nvPicPr>
            <p:cNvPr id="19458" name="Picture 2" descr="ÐÐ°ÑÑÐ¸Ð½ÐºÐ¸ Ð¿Ð¾ Ð·Ð°Ð¿ÑÐ¾ÑÑ Ð¿ÑÐµÐ·ÐµÐ½ÑÐ°ÑÑÑ"/>
            <p:cNvPicPr>
              <a:picLocks noChangeAspect="1" noChangeArrowheads="1"/>
            </p:cNvPicPr>
            <p:nvPr/>
          </p:nvPicPr>
          <p:blipFill>
            <a:blip r:embed="rId2" cstate="print"/>
            <a:srcRect l="6322" r="15517"/>
            <a:stretch>
              <a:fillRect/>
            </a:stretch>
          </p:blipFill>
          <p:spPr bwMode="auto">
            <a:xfrm>
              <a:off x="-612576" y="0"/>
              <a:ext cx="9793088" cy="6858000"/>
            </a:xfrm>
            <a:prstGeom prst="rect">
              <a:avLst/>
            </a:prstGeom>
            <a:noFill/>
          </p:spPr>
        </p:pic>
        <p:pic>
          <p:nvPicPr>
            <p:cNvPr id="6" name="Picture 4" descr="ÐÐ°ÑÑÐ¸Ð½ÐºÐ¸ Ð¿Ð¾ Ð·Ð°Ð¿ÑÐ¾ÑÑ Ð¿ÑÐµÐ·ÐµÐ½ÑÐ°ÑÑÑ"/>
            <p:cNvPicPr>
              <a:picLocks noChangeAspect="1" noChangeArrowheads="1"/>
            </p:cNvPicPr>
            <p:nvPr/>
          </p:nvPicPr>
          <p:blipFill>
            <a:blip r:embed="rId3" cstate="print"/>
            <a:srcRect l="45191" t="20160" r="13890" b="42041"/>
            <a:stretch>
              <a:fillRect/>
            </a:stretch>
          </p:blipFill>
          <p:spPr bwMode="auto">
            <a:xfrm>
              <a:off x="2774178" y="476672"/>
              <a:ext cx="3165974" cy="19122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395536" y="0"/>
          <a:ext cx="4392488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/>
        </p:nvGraphicFramePr>
        <p:xfrm>
          <a:off x="3491880" y="177281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4572000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5536" y="2780928"/>
            <a:ext cx="35283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Відомо, що </a:t>
            </a:r>
            <a:endParaRPr lang="en-US" sz="2800" dirty="0" smtClean="0"/>
          </a:p>
          <a:p>
            <a:r>
              <a:rPr lang="uk-UA" sz="2800" dirty="0" smtClean="0"/>
              <a:t>люди, зазвичай, </a:t>
            </a:r>
            <a:endParaRPr lang="en-US" sz="2800" dirty="0" smtClean="0"/>
          </a:p>
          <a:p>
            <a:r>
              <a:rPr lang="uk-UA" sz="2800" dirty="0" smtClean="0"/>
              <a:t>запам’ятовують</a:t>
            </a:r>
            <a:r>
              <a:rPr lang="en-US" sz="2800" dirty="0" smtClean="0"/>
              <a:t>:</a:t>
            </a:r>
          </a:p>
          <a:p>
            <a:r>
              <a:rPr lang="uk-UA" sz="2800" b="1" dirty="0" smtClean="0">
                <a:cs typeface="Times New Roman"/>
              </a:rPr>
              <a:t>≈</a:t>
            </a:r>
            <a:r>
              <a:rPr lang="en-US" sz="2800" b="1" dirty="0" smtClean="0">
                <a:cs typeface="Times New Roman"/>
              </a:rPr>
              <a:t> </a:t>
            </a:r>
            <a:r>
              <a:rPr lang="uk-UA" sz="2800" b="1" dirty="0" smtClean="0"/>
              <a:t>10% </a:t>
            </a:r>
            <a:r>
              <a:rPr lang="uk-UA" sz="2800" dirty="0" smtClean="0"/>
              <a:t>від почутого</a:t>
            </a:r>
            <a:r>
              <a:rPr lang="en-US" sz="2800" dirty="0" smtClean="0"/>
              <a:t>;</a:t>
            </a:r>
          </a:p>
          <a:p>
            <a:r>
              <a:rPr lang="uk-UA" sz="2800" b="1" dirty="0" smtClean="0">
                <a:cs typeface="Times New Roman"/>
              </a:rPr>
              <a:t>≈</a:t>
            </a:r>
            <a:r>
              <a:rPr lang="uk-UA" sz="2800" b="1" dirty="0" smtClean="0"/>
              <a:t> 30% </a:t>
            </a:r>
            <a:r>
              <a:rPr lang="uk-UA" sz="2800" dirty="0" smtClean="0"/>
              <a:t>від побаченого</a:t>
            </a:r>
            <a:r>
              <a:rPr lang="en-US" sz="2800" dirty="0" smtClean="0"/>
              <a:t>;</a:t>
            </a:r>
          </a:p>
          <a:p>
            <a:r>
              <a:rPr lang="uk-UA" sz="2800" b="1" dirty="0" smtClean="0">
                <a:cs typeface="Times New Roman"/>
              </a:rPr>
              <a:t>≈ </a:t>
            </a:r>
            <a:r>
              <a:rPr lang="uk-UA" sz="2800" b="1" dirty="0" smtClean="0"/>
              <a:t>70% </a:t>
            </a:r>
            <a:r>
              <a:rPr lang="uk-UA" sz="2800" dirty="0" smtClean="0"/>
              <a:t>від того, що чують і бачать одночасно. </a:t>
            </a:r>
            <a:endParaRPr lang="uk-UA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итинство3.jpg"/>
          <p:cNvPicPr>
            <a:picLocks noChangeAspect="1"/>
          </p:cNvPicPr>
          <p:nvPr/>
        </p:nvPicPr>
        <p:blipFill>
          <a:blip r:embed="rId2" cstate="print"/>
          <a:srcRect b="3381"/>
          <a:stretch>
            <a:fillRect/>
          </a:stretch>
        </p:blipFill>
        <p:spPr>
          <a:xfrm>
            <a:off x="-684584" y="0"/>
            <a:ext cx="1064693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540568" y="1052736"/>
            <a:ext cx="12889432" cy="1080120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1162573"/>
              </a:avLst>
            </a:prstTxWarp>
            <a:spAutoFit/>
          </a:bodyPr>
          <a:lstStyle/>
          <a:p>
            <a:r>
              <a:rPr lang="uk-UA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 любов</a:t>
            </a:r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’</a:t>
            </a:r>
            <a:r>
              <a:rPr lang="uk-UA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ю  до  дитини</a:t>
            </a:r>
            <a:endParaRPr lang="uk-UA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ownload background - ÑÐºÐ°ÑÐ°ÑÑ ÑÐ¾Ð½ Ð´Ð»Ñ powerpoint"/>
          <p:cNvPicPr>
            <a:picLocks noChangeAspect="1" noChangeArrowheads="1"/>
          </p:cNvPicPr>
          <p:nvPr/>
        </p:nvPicPr>
        <p:blipFill>
          <a:blip r:embed="rId2" cstate="print"/>
          <a:srcRect b="4930"/>
          <a:stretch>
            <a:fillRect/>
          </a:stretch>
        </p:blipFill>
        <p:spPr bwMode="auto">
          <a:xfrm>
            <a:off x="-180528" y="-603448"/>
            <a:ext cx="10467975" cy="7488832"/>
          </a:xfrm>
          <a:prstGeom prst="rect">
            <a:avLst/>
          </a:prstGeom>
          <a:noFill/>
        </p:spPr>
      </p:pic>
      <p:pic>
        <p:nvPicPr>
          <p:cNvPr id="3" name="Picture 2" descr="ÐÐ°ÑÑÐ¸Ð½ÐºÐ¸ Ð¿Ð¾ Ð·Ð°Ð¿ÑÐ¾ÑÑ ÑÑÑÐ¾Ð¼Ð»Ð¸Ð½ÑÑÐºÐ¸Ð¹ Ð²Ð°ÑÐ¸Ð»Ñ"/>
          <p:cNvPicPr>
            <a:picLocks noChangeAspect="1" noChangeArrowheads="1"/>
          </p:cNvPicPr>
          <p:nvPr/>
        </p:nvPicPr>
        <p:blipFill>
          <a:blip r:embed="rId3" cstate="print">
            <a:lum bright="40000"/>
          </a:blip>
          <a:srcRect l="4423" t="1787" r="2685" b="1707"/>
          <a:stretch>
            <a:fillRect/>
          </a:stretch>
        </p:blipFill>
        <p:spPr bwMode="auto">
          <a:xfrm rot="794291">
            <a:off x="405041" y="195229"/>
            <a:ext cx="3024336" cy="3888432"/>
          </a:xfrm>
          <a:prstGeom prst="irregularSeal1">
            <a:avLst/>
          </a:prstGeom>
          <a:noFill/>
          <a:ln w="76200">
            <a:solidFill>
              <a:srgbClr val="FFC000"/>
            </a:solidFill>
          </a:ln>
        </p:spPr>
      </p:pic>
      <p:pic>
        <p:nvPicPr>
          <p:cNvPr id="4" name="Picture 4" descr="ÐÐ°ÑÑÐ¸Ð½ÐºÐ¸ Ð¿Ð¾ Ð·Ð°Ð¿ÑÐ¾ÑÑ ÑÐ¼ÑÑÑ ÐµÑÑÐº-ÐµÐ¼Ð¼Ð°Ð½ÑÐµÐ»Ñ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4595" y="-243408"/>
            <a:ext cx="4252021" cy="28083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67544" y="4005064"/>
            <a:ext cx="5400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«</a:t>
            </a:r>
            <a:r>
              <a:rPr lang="uk-UA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Серце </a:t>
            </a:r>
          </a:p>
          <a:p>
            <a:pPr algn="r"/>
            <a:r>
              <a:rPr lang="uk-UA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віддаю </a:t>
            </a:r>
          </a:p>
          <a:p>
            <a:pPr algn="r"/>
            <a:r>
              <a:rPr lang="uk-UA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дітям</a:t>
            </a:r>
            <a:r>
              <a:rPr lang="en-US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»</a:t>
            </a:r>
            <a:endParaRPr lang="uk-UA" sz="3200" dirty="0" smtClean="0">
              <a:solidFill>
                <a:srgbClr val="DB98E0"/>
              </a:solidFill>
              <a:latin typeface="Segoe Script" pitchFamily="34" charset="0"/>
              <a:cs typeface="Times New Roman"/>
            </a:endParaRPr>
          </a:p>
          <a:p>
            <a:pPr algn="r"/>
            <a:r>
              <a:rPr lang="uk-UA" sz="3200" dirty="0" smtClean="0">
                <a:solidFill>
                  <a:srgbClr val="DB98E0"/>
                </a:solidFill>
                <a:latin typeface="Segoe Script" pitchFamily="34" charset="0"/>
                <a:cs typeface="Times New Roman"/>
              </a:rPr>
              <a:t>В.О. Сухомлинський</a:t>
            </a:r>
            <a:endParaRPr lang="uk-UA" sz="3200" dirty="0">
              <a:solidFill>
                <a:srgbClr val="DB98E0"/>
              </a:solidFill>
              <a:latin typeface="Segoe Script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04456" y="2852936"/>
            <a:ext cx="594015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«</a:t>
            </a:r>
            <a:r>
              <a:rPr lang="uk-UA" sz="2400" b="1" i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Житя</a:t>
            </a:r>
            <a:r>
              <a:rPr lang="uk-UA" sz="24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— </a:t>
            </a:r>
            <a:r>
              <a:rPr lang="uk-UA" sz="4400" dirty="0" smtClean="0">
                <a:solidFill>
                  <a:srgbClr val="FF0000"/>
                </a:solidFill>
                <a:latin typeface="Segoe Script" pitchFamily="34" charset="0"/>
                <a:cs typeface="Times New Roman"/>
              </a:rPr>
              <a:t>дивний</a:t>
            </a:r>
            <a:r>
              <a:rPr lang="uk-UA" sz="24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дарунок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»</a:t>
            </a:r>
            <a:endParaRPr lang="uk-UA" sz="2400" b="1" i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r>
              <a:rPr lang="uk-UA" sz="48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Е. </a:t>
            </a:r>
            <a:r>
              <a:rPr lang="uk-UA" sz="4800" b="1" i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Шмітт</a:t>
            </a:r>
            <a:endParaRPr lang="uk-UA" sz="4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Ð°ÑÑÐ¸Ð½ÐºÐ¸ Ð¿Ð¾ Ð·Ð°Ð¿ÑÐ¾ÑÑ ÑÑÑÐ¾Ð¼Ð»Ð¸Ð½ÑÑÐºÐ¸Ð¹ Ð²Ð°ÑÐ¸Ð»Ñ"/>
          <p:cNvPicPr>
            <a:picLocks noChangeAspect="1" noChangeArrowheads="1"/>
          </p:cNvPicPr>
          <p:nvPr/>
        </p:nvPicPr>
        <p:blipFill>
          <a:blip r:embed="rId2" cstate="print"/>
          <a:srcRect l="4423" t="1787" r="2685" b="1707"/>
          <a:stretch>
            <a:fillRect/>
          </a:stretch>
        </p:blipFill>
        <p:spPr bwMode="auto">
          <a:xfrm>
            <a:off x="899592" y="764704"/>
            <a:ext cx="3024336" cy="3888432"/>
          </a:xfrm>
          <a:prstGeom prst="rect">
            <a:avLst/>
          </a:prstGeom>
          <a:noFill/>
        </p:spPr>
      </p:pic>
      <p:pic>
        <p:nvPicPr>
          <p:cNvPr id="3" name="Picture 4" descr="ÐÐ°ÑÑÐ¸Ð½ÐºÐ¸ Ð¿Ð¾ Ð·Ð°Ð¿ÑÐ¾ÑÑ ÑÐ¼ÑÑÑ ÐµÑÑÐº-ÐµÐ¼Ð¼Ð°Ð½ÑÐµÐ»Ñ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2427" y="764704"/>
            <a:ext cx="4252021" cy="28083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3528" y="4797152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Segoe Print" pitchFamily="2" charset="0"/>
                <a:cs typeface="Times New Roman"/>
              </a:rPr>
              <a:t>«</a:t>
            </a:r>
            <a:r>
              <a:rPr lang="uk-UA" sz="3200" dirty="0" smtClean="0">
                <a:latin typeface="Segoe Print" pitchFamily="2" charset="0"/>
                <a:cs typeface="Times New Roman"/>
              </a:rPr>
              <a:t>Серце віддаю дітям</a:t>
            </a:r>
            <a:r>
              <a:rPr lang="en-US" sz="3200" dirty="0" smtClean="0">
                <a:latin typeface="Segoe Print" pitchFamily="2" charset="0"/>
                <a:cs typeface="Times New Roman"/>
              </a:rPr>
              <a:t>»</a:t>
            </a:r>
            <a:endParaRPr lang="uk-UA" sz="3200" dirty="0" smtClean="0">
              <a:latin typeface="Segoe Print" pitchFamily="2" charset="0"/>
              <a:cs typeface="Times New Roman"/>
            </a:endParaRPr>
          </a:p>
          <a:p>
            <a:pPr algn="ctr"/>
            <a:r>
              <a:rPr lang="uk-UA" sz="3200" dirty="0" smtClean="0">
                <a:latin typeface="Segoe Print" pitchFamily="2" charset="0"/>
                <a:cs typeface="Times New Roman"/>
              </a:rPr>
              <a:t>В.О. Сухомлинський</a:t>
            </a:r>
            <a:endParaRPr lang="uk-UA" sz="3200" dirty="0">
              <a:latin typeface="Segoe Print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3789040"/>
            <a:ext cx="5940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Segoe Print" pitchFamily="2" charset="0"/>
                <a:cs typeface="Times New Roman"/>
              </a:rPr>
              <a:t>«</a:t>
            </a:r>
            <a:r>
              <a:rPr lang="uk-UA" sz="3200" dirty="0" smtClean="0">
                <a:latin typeface="Segoe Print" pitchFamily="2" charset="0"/>
                <a:cs typeface="Times New Roman"/>
              </a:rPr>
              <a:t>Життя — дивний дарунок</a:t>
            </a:r>
            <a:r>
              <a:rPr lang="en-US" sz="3200" dirty="0" smtClean="0">
                <a:latin typeface="Segoe Print" pitchFamily="2" charset="0"/>
                <a:cs typeface="Times New Roman"/>
              </a:rPr>
              <a:t>»</a:t>
            </a:r>
            <a:endParaRPr lang="uk-UA" sz="3200" dirty="0" smtClean="0">
              <a:latin typeface="Segoe Print" pitchFamily="2" charset="0"/>
              <a:cs typeface="Times New Roman"/>
            </a:endParaRPr>
          </a:p>
          <a:p>
            <a:pPr algn="ctr"/>
            <a:r>
              <a:rPr lang="uk-UA" sz="3200" dirty="0" smtClean="0">
                <a:latin typeface="Segoe Print" pitchFamily="2" charset="0"/>
                <a:cs typeface="Times New Roman"/>
              </a:rPr>
              <a:t>Е. </a:t>
            </a:r>
            <a:r>
              <a:rPr lang="uk-UA" sz="3200" dirty="0" err="1" smtClean="0">
                <a:latin typeface="Segoe Print" pitchFamily="2" charset="0"/>
                <a:cs typeface="Times New Roman"/>
              </a:rPr>
              <a:t>Шмітт</a:t>
            </a:r>
            <a:endParaRPr lang="uk-UA" sz="3200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4725144"/>
            <a:ext cx="684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/>
              <a:t>Правила безпечної роботи з </a:t>
            </a:r>
            <a:r>
              <a:rPr lang="uk-UA" sz="4800" dirty="0" err="1" smtClean="0"/>
              <a:t>комп</a:t>
            </a:r>
            <a:r>
              <a:rPr lang="en-US" sz="4800" dirty="0" smtClean="0"/>
              <a:t>’</a:t>
            </a:r>
            <a:r>
              <a:rPr lang="uk-UA" sz="4800" dirty="0" err="1" smtClean="0"/>
              <a:t>ютером</a:t>
            </a:r>
            <a:endParaRPr lang="uk-UA" sz="4800" dirty="0"/>
          </a:p>
        </p:txBody>
      </p:sp>
      <p:pic>
        <p:nvPicPr>
          <p:cNvPr id="4" name="Picture 4" descr="I:\Інтегрований урок\Знак питання\116049_html_6da105f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518620" cy="42821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НЕПРАВИЛЬНО</a:t>
            </a:r>
          </a:p>
          <a:p>
            <a:pPr algn="ctr"/>
            <a:endParaRPr lang="uk-UA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5877272"/>
            <a:ext cx="9144000" cy="980728"/>
          </a:xfrm>
          <a:prstGeom prst="rect">
            <a:avLst/>
          </a:prstGeom>
          <a:solidFill>
            <a:srgbClr val="93DF5F"/>
          </a:solidFill>
          <a:ln>
            <a:solidFill>
              <a:srgbClr val="93D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3600" b="1" dirty="0" smtClean="0">
              <a:solidFill>
                <a:schemeClr val="tx1"/>
              </a:solidFill>
            </a:endParaRPr>
          </a:p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ПРАВИЛЬНО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5300" y="1556792"/>
            <a:ext cx="1293366" cy="923330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Робити </a:t>
            </a:r>
          </a:p>
          <a:p>
            <a:pPr algn="ctr"/>
            <a:r>
              <a:rPr lang="uk-UA" dirty="0" smtClean="0"/>
              <a:t>перерву </a:t>
            </a:r>
          </a:p>
          <a:p>
            <a:pPr algn="ctr"/>
            <a:r>
              <a:rPr lang="uk-UA" dirty="0" smtClean="0"/>
              <a:t>кожні 15 </a:t>
            </a:r>
            <a:r>
              <a:rPr lang="uk-UA" dirty="0" err="1" smtClean="0"/>
              <a:t>хв</a:t>
            </a: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2852936"/>
            <a:ext cx="1372492" cy="923330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Торкатися </a:t>
            </a:r>
          </a:p>
          <a:p>
            <a:pPr algn="ctr"/>
            <a:r>
              <a:rPr lang="uk-UA" dirty="0" smtClean="0"/>
              <a:t>проводів та </a:t>
            </a:r>
          </a:p>
          <a:p>
            <a:pPr algn="ctr"/>
            <a:r>
              <a:rPr lang="uk-UA" dirty="0" smtClean="0"/>
              <a:t>роз</a:t>
            </a:r>
            <a:r>
              <a:rPr lang="en-US" dirty="0" smtClean="0"/>
              <a:t>’</a:t>
            </a:r>
            <a:r>
              <a:rPr lang="uk-UA" dirty="0" err="1" smtClean="0"/>
              <a:t>ємів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35373" y="1340768"/>
            <a:ext cx="1898277" cy="1200329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Екран монітора </a:t>
            </a:r>
          </a:p>
          <a:p>
            <a:pPr algn="ctr"/>
            <a:r>
              <a:rPr lang="uk-UA" dirty="0" smtClean="0"/>
              <a:t>знаходиться</a:t>
            </a:r>
          </a:p>
          <a:p>
            <a:pPr algn="ctr"/>
            <a:r>
              <a:rPr lang="uk-UA" dirty="0" smtClean="0"/>
              <a:t> на відстані </a:t>
            </a:r>
          </a:p>
          <a:p>
            <a:pPr algn="ctr"/>
            <a:r>
              <a:rPr lang="uk-UA" dirty="0" smtClean="0"/>
              <a:t>50-60 см від очей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49662" y="4005064"/>
            <a:ext cx="2342218" cy="646331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 smtClean="0"/>
              <a:t>Працювати вологими </a:t>
            </a:r>
          </a:p>
          <a:p>
            <a:pPr algn="ctr"/>
            <a:r>
              <a:rPr lang="uk-UA" dirty="0" smtClean="0"/>
              <a:t>та брудними руками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656821" y="2780928"/>
            <a:ext cx="1487266" cy="1200329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Про появу</a:t>
            </a:r>
          </a:p>
          <a:p>
            <a:pPr algn="ctr"/>
            <a:r>
              <a:rPr lang="uk-UA" dirty="0" smtClean="0"/>
              <a:t> запаху гару </a:t>
            </a:r>
          </a:p>
          <a:p>
            <a:pPr algn="ctr"/>
            <a:r>
              <a:rPr lang="uk-UA" dirty="0" smtClean="0"/>
              <a:t>повідомляти </a:t>
            </a:r>
          </a:p>
          <a:p>
            <a:pPr algn="ctr"/>
            <a:r>
              <a:rPr lang="uk-UA" dirty="0" smtClean="0"/>
              <a:t>вчителя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139952" y="4293096"/>
            <a:ext cx="1912703" cy="646331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Ставити книги на </a:t>
            </a:r>
          </a:p>
          <a:p>
            <a:pPr algn="ctr"/>
            <a:r>
              <a:rPr lang="uk-UA" dirty="0" smtClean="0"/>
              <a:t>клавіатуру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660231" y="4437112"/>
            <a:ext cx="1821974" cy="923330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Не торкатися</a:t>
            </a:r>
          </a:p>
          <a:p>
            <a:pPr algn="ctr"/>
            <a:r>
              <a:rPr lang="uk-UA" dirty="0" smtClean="0"/>
              <a:t> пальцями </a:t>
            </a:r>
          </a:p>
          <a:p>
            <a:pPr algn="ctr"/>
            <a:r>
              <a:rPr lang="uk-UA" dirty="0" smtClean="0"/>
              <a:t>екрана монітора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3968" y="2852936"/>
            <a:ext cx="1451744" cy="923330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Самостійно </a:t>
            </a:r>
          </a:p>
          <a:p>
            <a:pPr algn="ctr"/>
            <a:r>
              <a:rPr lang="uk-UA" dirty="0" smtClean="0"/>
              <a:t>вмикати та </a:t>
            </a:r>
          </a:p>
          <a:p>
            <a:pPr algn="ctr"/>
            <a:r>
              <a:rPr lang="uk-UA" dirty="0" smtClean="0"/>
              <a:t>вимикати ПК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58446" y="4941168"/>
            <a:ext cx="1638013" cy="923330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dirty="0" smtClean="0"/>
              <a:t>Їсти та пити за </a:t>
            </a:r>
          </a:p>
          <a:p>
            <a:pPr algn="ctr"/>
            <a:r>
              <a:rPr lang="uk-UA" dirty="0" err="1" smtClean="0"/>
              <a:t>комп</a:t>
            </a:r>
            <a:r>
              <a:rPr lang="en-US" dirty="0" smtClean="0"/>
              <a:t>’</a:t>
            </a:r>
            <a:r>
              <a:rPr lang="uk-UA" dirty="0" err="1" smtClean="0"/>
              <a:t>ютерним</a:t>
            </a:r>
            <a:endParaRPr lang="uk-UA" dirty="0" smtClean="0"/>
          </a:p>
          <a:p>
            <a:pPr algn="ctr"/>
            <a:r>
              <a:rPr lang="uk-UA" dirty="0" smtClean="0"/>
              <a:t> столом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627784" y="1340768"/>
            <a:ext cx="1522352" cy="1200329"/>
          </a:xfrm>
          <a:prstGeom prst="rect">
            <a:avLst/>
          </a:prstGeom>
          <a:solidFill>
            <a:srgbClr val="FFFFB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 smtClean="0"/>
              <a:t>Самостійно </a:t>
            </a:r>
          </a:p>
          <a:p>
            <a:pPr algn="ctr"/>
            <a:r>
              <a:rPr lang="uk-UA" dirty="0" smtClean="0"/>
              <a:t>не усувати </a:t>
            </a:r>
          </a:p>
          <a:p>
            <a:pPr algn="ctr"/>
            <a:r>
              <a:rPr lang="uk-UA" dirty="0" smtClean="0"/>
              <a:t>несправності </a:t>
            </a:r>
          </a:p>
          <a:p>
            <a:pPr algn="ctr"/>
            <a:r>
              <a:rPr lang="uk-UA" dirty="0" smtClean="0"/>
              <a:t>ПК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12 0.10417 C -0.02274 0.11667 -0.02031 0.13403 -0.01823 0.14861 C -0.01719 0.15625 -0.01545 0.17199 -0.01545 0.17223 C -0.0125 0.25486 -0.01423 0.33681 -0.01823 0.41922 C -0.01771 0.46783 -0.01562 0.51482 -0.01354 0.56297 C -0.01389 0.57523 -0.01319 0.62246 -0.02292 0.63635 " pathEditMode="relative" rAng="0" ptsTypes="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2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73 -0.00046 C 0.05018 -0.00278 0.04219 0.00324 0.03629 0.00579 C 0.03559 0.00671 0.03524 0.00834 0.03455 0.00926 C 0.03351 0.01019 0.03229 0.01019 0.0316 0.01181 C 0.03021 0.01482 0.02882 0.02269 0.0283 0.02639 C 0.02847 0.04445 0.02865 0.06898 0.03733 0.08496 C 0.03889 0.09236 0.04045 0.1007 0.04375 0.10695 C 0.04688 0.1206 0.05139 0.1338 0.05469 0.14722 C 0.05608 0.15255 0.05799 0.15787 0.05799 0.16366 " pathEditMode="relative" rAng="0" ptsTypes="ffffffff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" y="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C -0.0033 0.0081 -0.00469 0.01851 -0.00746 0.02685 C -0.01094 0.04976 -0.01528 0.07175 -0.0184 0.0949 C -0.02083 0.1125 -0.02274 0.13078 -0.02569 0.14838 C -0.02778 0.16111 -0.03038 0.17245 -0.03403 0.18333 C -0.03576 0.18912 -0.03628 0.19421 -0.03923 0.19814 C -0.04184 0.20555 -0.04375 0.21527 -0.04774 0.22013 C -0.05035 0.22824 -0.05764 0.23796 -0.06267 0.2412 C -0.06805 0.24907 -0.07396 0.25578 -0.07986 0.26296 C -0.08698 0.27199 -0.07656 0.25833 -0.08385 0.2699 C -0.08507 0.27175 -0.08767 0.27476 -0.08767 0.275 C -0.08906 0.28009 -0.09392 0.28703 -0.09653 0.29097 C -0.09757 0.29328 -0.09809 0.29606 -0.0993 0.29861 C -0.09982 0.29953 -0.10069 0.30069 -0.10104 0.30231 C -0.1033 0.30763 -0.10382 0.31273 -0.10573 0.31805 C -0.10851 0.33611 -0.11232 0.35509 -0.11232 0.37453 " pathEditMode="relative" rAng="0" ptsTypes="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0" y="1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C -0.00296 0.04699 -0.01042 0.09213 -0.02084 0.13843 C -0.02813 0.16991 -0.03959 0.2 -0.04861 0.23102 C -0.06059 0.27222 -0.07466 0.31389 -0.08507 0.35579 C -0.0948 0.39491 -0.10296 0.43449 -0.11285 0.47338 C -0.1158 0.48519 -0.11841 0.49746 -0.12014 0.50972 C -0.12084 0.5169 -0.1224 0.53102 -0.1224 0.53125 C -0.12205 0.55 -0.12205 0.56898 -0.12136 0.58773 C -0.12049 0.6007 -0.11719 0.61296 -0.11719 0.62639 " pathEditMode="relative" rAng="0" ptsTypes="ffffffff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00" y="3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C -0.00174 0.00509 -0.00226 0.01111 -0.00452 0.01574 C -0.00573 0.01852 -0.00903 0.02361 -0.00903 0.02384 C -0.01077 0.03102 -0.0092 0.02639 -0.01441 0.03565 C -0.01528 0.03704 -0.01667 0.03982 -0.01667 0.04005 C -0.01858 0.04792 -0.02414 0.05602 -0.02743 0.06343 C -0.029 0.06621 -0.03056 0.06898 -0.03195 0.07153 C -0.03282 0.07292 -0.0342 0.07546 -0.0342 0.0757 C -0.03525 0.07986 -0.03959 0.0875 -0.03959 0.08773 C -0.04289 0.10046 -0.0533 0.11227 -0.05938 0.12338 C -0.06164 0.12732 -0.06355 0.13148 -0.0658 0.13542 C -0.06667 0.13681 -0.06806 0.13935 -0.06806 0.13959 C -0.07032 0.14792 -0.07778 0.15602 -0.0823 0.16343 C -0.08629 0.16968 -0.08698 0.17384 -0.09219 0.17801 C -0.09358 0.1831 -0.0967 0.18542 -0.09861 0.19005 C -0.1033 0.20116 -0.10816 0.21158 -0.11407 0.22176 C -0.11615 0.2257 -0.11841 0.22986 -0.12066 0.2338 C -0.12205 0.23658 -0.125 0.2419 -0.125 0.24213 C -0.12726 0.25046 -0.13299 0.25834 -0.13698 0.26574 C -0.14289 0.27639 -0.13559 0.26343 -0.14132 0.27384 C -0.14219 0.275 -0.14358 0.27778 -0.14358 0.27801 C -0.14549 0.28472 -0.1441 0.28056 -0.14914 0.28959 C -0.14983 0.29097 -0.15122 0.29352 -0.15122 0.29375 C -0.15278 0.29931 -0.15539 0.30486 -0.15799 0.30972 C -0.15938 0.31528 -0.16216 0.3206 -0.16441 0.3257 C -0.16615 0.32986 -0.16667 0.3338 -0.16875 0.33773 C -0.17188 0.34954 -0.17605 0.36134 -0.17865 0.37361 C -0.18108 0.38542 -0.18316 0.39653 -0.18629 0.4081 C -0.18959 0.41921 -0.19098 0.43148 -0.19618 0.44144 C -0.19792 0.44792 -0.20105 0.45509 -0.20382 0.46134 C -0.20539 0.46389 -0.20834 0.46921 -0.20834 0.46945 C -0.21007 0.47616 -0.20868 0.47222 -0.21372 0.48125 C -0.21459 0.48264 -0.21598 0.48519 -0.21598 0.48542 C -0.21719 0.48959 -0.22136 0.49722 -0.22136 0.49746 C -0.22257 0.50162 -0.22691 0.50926 -0.22691 0.50949 C -0.2283 0.51459 -0.23091 0.52037 -0.23351 0.525 C -0.23785 0.54236 -0.23316 0.52662 -0.23785 0.53704 C -0.23837 0.53843 -0.23889 0.54097 -0.23889 0.54121 " pathEditMode="relative" rAng="0" ptsTypes="fffffffffffffffffffffffffffffffffffff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0" y="2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C 0.00695 -0.01389 -0.00798 -0.03472 -0.01111 -0.04884 C -0.00902 -0.09699 0.00122 -0.14282 0.00903 -0.19004 C 0.00695 -0.21342 0.00816 -0.21852 0.00434 -0.23588 C 0.00018 -0.2537 -0.00937 -0.27106 -0.01562 -0.28865 C -0.021 -0.30486 -0.02482 -0.32152 -0.03975 -0.33564 C -0.03993 -0.33657 -0.0434 -0.34375 -0.04392 -0.34444 C -0.04757 -0.34676 -0.05677 -0.35023 -0.05677 -0.35 C -0.06718 -0.35995 -0.05486 -0.35023 -0.06788 -0.35578 C -0.08628 -0.36389 -0.10468 -0.37685 -0.12673 -0.38148 C -0.13333 -0.38449 -0.13888 -0.38564 -0.14635 -0.38727 C -0.14965 -0.38889 -0.15937 -0.39074 -0.15937 -0.39282 " pathEditMode="relative" rAng="0" ptsTypes="fffffffffff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C 0.00555 -0.01713 0.00642 -0.03727 0.00833 -0.05533 C 0.00868 -0.06945 0.00989 -0.08403 0.00989 -0.09838 C 0.00989 -0.14422 0.00903 -0.19028 0.00833 -0.23635 C 0.00764 -0.26852 -0.00139 -0.30232 -0.00868 -0.33311 C -0.01163 -0.34676 -0.01476 -0.36436 -0.0217 -0.37593 C -0.02309 -0.38195 -0.02448 -0.3875 -0.02761 -0.3926 C -0.02882 -0.39746 -0.03004 -0.40093 -0.03264 -0.4051 C -0.03629 -0.41875 -0.04375 -0.43125 -0.05157 -0.44236 C -0.05538 -0.44769 -0.05834 -0.45371 -0.06337 -0.45741 C -0.06736 -0.46436 -0.07309 -0.46968 -0.079 -0.47408 C -0.08143 -0.47593 -0.08594 -0.47963 -0.08594 -0.47917 C -0.08959 -0.48588 -0.09983 -0.4926 -0.1066 -0.49468 C -0.1125 -0.49931 -0.11771 -0.50486 -0.12448 -0.50718 C -0.12778 -0.50996 -0.13143 -0.51065 -0.13525 -0.51297 C -0.14931 -0.52176 -0.16632 -0.52593 -0.18177 -0.53056 C -0.20834 -0.53912 -0.23438 -0.54954 -0.26059 -0.55834 C -0.26893 -0.56482 -0.26493 -0.56297 -0.27101 -0.56528 C -0.27205 -0.56667 -0.27257 -0.56829 -0.27361 -0.56968 C -0.27483 -0.57084 -0.27709 -0.57199 -0.27709 -0.57176 " pathEditMode="relative" rAng="0" ptsTypes="fffffffffffffffffff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0" y="-28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91 0.02014 C -0.07118 0.01852 -0.06962 0.01273 -0.06563 0.00741 C -0.06458 0.00625 -0.06267 0.0037 -0.06267 0.00393 C -0.05938 -0.00556 -0.05243 -0.01945 -0.04635 -0.02755 C -0.04462 -0.03287 -0.04254 -0.0382 -0.03872 -0.04283 C -0.0375 -0.04746 -0.03594 -0.0507 -0.03299 -0.0544 C -0.0309 -0.06088 -0.02708 -0.06829 -0.02274 -0.07361 C -0.02118 -0.07801 -0.01528 -0.08542 -0.01528 -0.08519 C -0.01267 -0.09213 -0.00799 -0.09884 -0.00347 -0.10486 C -0.00156 -0.10741 0.00243 -0.1125 0.00243 -0.11227 C 0.00503 -0.11921 0.00295 -0.11528 0.01007 -0.12408 L 0.01007 -0.12384 C 0.01371 -0.13264 0.02187 -0.14329 0.0276 -0.15116 C 0.03073 -0.15579 0.03351 -0.15926 0.03663 -0.16273 C 0.03767 -0.16389 0.03976 -0.16667 0.03976 -0.16621 C 0.04201 -0.17408 0.03993 -0.16921 0.04687 -0.17847 C 0.04896 -0.18102 0.05295 -0.18634 0.05295 -0.18588 C 0.05625 -0.1956 0.06562 -0.20509 0.07187 -0.2132 C 0.07517 -0.2169 0.07812 -0.22083 0.08108 -0.22477 C 0.08212 -0.22639 0.0842 -0.22871 0.0842 -0.22871 C 0.08681 -0.23658 0.08316 -0.22894 0.0901 -0.23658 C 0.09601 -0.24236 0.09844 -0.24931 0.10608 -0.25417 C 0.11302 -0.2632 0.10937 -0.26019 0.11649 -0.26435 C 0.12118 -0.27083 0.12969 -0.27685 0.13767 -0.28102 C 0.14132 -0.28634 0.14774 -0.29051 0.15347 -0.29398 C 0.15746 -0.29884 0.16285 -0.30371 0.16875 -0.30695 C 0.17274 -0.31227 0.17882 -0.31621 0.18472 -0.31991 C 0.18854 -0.32408 0.19462 -0.33009 0.2 -0.33264 C 0.20347 -0.33773 0.20868 -0.34329 0.21441 -0.34676 C 0.22135 -0.35579 0.21753 -0.35301 0.22483 -0.35718 C 0.22778 -0.36435 0.23316 -0.37037 0.23854 -0.37662 C 0.24635 -0.38658 0.23628 -0.37384 0.2441 -0.38426 C 0.24549 -0.38542 0.24705 -0.3882 0.24705 -0.38796 C 0.24931 -0.39375 0.25278 -0.39838 0.2559 -0.40347 C 0.26337 -0.41597 0.26719 -0.43264 0.26979 -0.4463 C 0.2691 -0.45857 0.2691 -0.4713 0.26806 -0.48357 C 0.26771 -0.48912 0.2651 -0.49306 0.2651 -0.49861 " pathEditMode="relative" rAng="0" ptsTypes="ffffffffffFfffffffffffffffffffffffff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0" y="-2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5 -0.01064 C 0.0059 -0.01921 0.02934 -0.02129 0.05208 -0.02847 C 0.07135 -0.03495 0.09392 -0.04189 0.11336 -0.04629 C 0.12517 -0.05185 0.1375 -0.05509 0.1493 -0.05972 C 0.15451 -0.06203 0.15868 -0.06551 0.16389 -0.06736 C 0.16753 -0.07037 0.17066 -0.07176 0.175 -0.07314 C 0.18107 -0.07847 0.18715 -0.08333 0.19323 -0.08819 C 0.19583 -0.09004 0.20086 -0.09421 0.20086 -0.09398 C 0.20486 -0.10139 0.20208 -0.09768 0.21041 -0.10439 C 0.21198 -0.10578 0.21423 -0.10764 0.21423 -0.1074 C 0.21892 -0.11597 0.22812 -0.1243 0.23524 -0.13009 C 0.23854 -0.13588 0.2434 -0.13935 0.24861 -0.14328 C 0.25121 -0.14768 0.2585 -0.1537 0.2585 -0.15347 C 0.26597 -0.16736 0.25555 -0.15092 0.26458 -0.15972 C 0.26562 -0.16064 0.2658 -0.16273 0.26701 -0.16435 C 0.26996 -0.16805 0.27448 -0.17152 0.27795 -0.17477 C 0.28055 -0.17916 0.28802 -0.18495 0.28802 -0.18472 C 0.29027 -0.18935 0.29774 -0.1956 0.29774 -0.19537 C 0.30017 -0.2 0.30764 -0.20602 0.30764 -0.20555 C 0.31146 -0.21365 0.3184 -0.22014 0.32482 -0.225 C 0.33211 -0.24027 0.32135 -0.2199 0.33107 -0.23287 C 0.34114 -0.24676 0.33107 -0.23773 0.33958 -0.24467 C 0.34236 -0.25463 0.33836 -0.24328 0.34444 -0.25185 C 0.34739 -0.25602 0.3493 -0.26088 0.35173 -0.26527 C 0.35347 -0.26828 0.35677 -0.2743 0.35677 -0.27407 C 0.35868 -0.28217 0.35711 -0.27777 0.36284 -0.28773 C 0.36371 -0.28935 0.36545 -0.29213 0.36545 -0.29189 C 0.36684 -0.29838 0.36979 -0.30486 0.37274 -0.30995 C 0.37569 -0.32152 0.37465 -0.3162 0.37656 -0.32639 C 0.37482 -0.34977 0.36979 -0.36666 0.36545 -0.38889 C 0.36371 -0.39652 0.35902 -0.40648 0.35902 -0.41389 " pathEditMode="relative" rAng="0" ptsTypes="ffffffffffffffffffffffffffffff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-2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C 0.00764 -0.00555 0.01424 -0.01319 0.02379 -0.01574 C 0.02934 -0.01991 0.03386 -0.02315 0.04045 -0.02523 C 0.05313 -0.03379 0.06806 -0.04167 0.08143 -0.05023 C 0.08785 -0.05417 0.0941 -0.05995 0.10139 -0.0618 C 0.11129 -0.06805 0.12847 -0.08217 0.13872 -0.08565 C 0.14167 -0.0868 0.14427 -0.08727 0.1467 -0.08935 C 0.15625 -0.09676 0.16545 -0.10301 0.17552 -0.10926 C 0.17969 -0.11204 0.18368 -0.1169 0.18768 -0.11967 C 0.19913 -0.12847 0.20972 -0.1368 0.22031 -0.14629 C 0.22604 -0.15116 0.23056 -0.15648 0.23663 -0.16065 C 0.24115 -0.1669 0.24792 -0.17338 0.25434 -0.17778 C 0.2592 -0.18379 0.26545 -0.19051 0.27205 -0.19467 C 0.27691 -0.20139 0.29028 -0.2162 0.29809 -0.22106 C 0.30295 -0.22801 0.30851 -0.23472 0.3158 -0.23958 C 0.32361 -0.25069 0.3342 -0.26018 0.34306 -0.27106 C 0.35643 -0.28773 0.37014 -0.30463 0.38264 -0.32268 C 0.3934 -0.33727 0.40625 -0.35162 0.4165 -0.36597 C 0.42743 -0.38171 0.43959 -0.39653 0.44931 -0.41296 C 0.45243 -0.41829 0.4559 -0.42361 0.45886 -0.4287 C 0.46059 -0.43148 0.46441 -0.43657 0.46441 -0.43634 C 0.46597 -0.44097 0.47118 -0.44861 0.47118 -0.44838 C 0.47361 -0.45648 0.47882 -0.46528 0.48351 -0.47222 C 0.48629 -0.48055 0.4908 -0.49282 0.49601 -0.49977 C 0.50018 -0.51342 0.50729 -0.52592 0.51215 -0.53935 C 0.51563 -0.54954 0.51806 -0.56157 0.52448 -0.5706 C 0.52969 -0.58796 0.53646 -0.60486 0.54184 -0.62199 C 0.5441 -0.62917 0.5467 -0.64444 0.5467 -0.64421 C 0.54514 -0.64861 0.54479 -0.65555 0.54097 -0.65879 C 0.53212 -0.66574 0.53229 -0.66065 0.53229 -0.66528 " pathEditMode="relative" rAng="0" ptsTypes="fffffffffffffffffffffffffffff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0" y="-33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11560" y="1834946"/>
            <a:ext cx="630019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https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://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learningapps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.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org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2"/>
              </a:rPr>
              <a:t>/4295320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Завдання «Знайди пару — Пояснення етапів створення презентації» виконує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перша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група.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https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://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learningapps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.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org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3"/>
              </a:rPr>
              <a:t>/4360014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Завдання «Знайди пару — Кнопки дій» виконує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друга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група.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5" name="Picture 3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843076"/>
            <a:ext cx="2592288" cy="289829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548680"/>
            <a:ext cx="756084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В</a:t>
            </a:r>
            <a:r>
              <a:rPr lang="uk-UA" sz="3600" dirty="0" err="1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иконання</a:t>
            </a:r>
            <a:r>
              <a:rPr lang="uk-UA" sz="3600" dirty="0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інтерактивних он-лайн вправ сервісу </a:t>
            </a:r>
            <a:r>
              <a:rPr lang="en-US" sz="3600" dirty="0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L</a:t>
            </a:r>
            <a:r>
              <a:rPr lang="uk-UA" sz="3600" dirty="0" err="1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earning</a:t>
            </a:r>
            <a:r>
              <a:rPr lang="en-US" sz="3600" dirty="0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A</a:t>
            </a:r>
            <a:r>
              <a:rPr lang="uk-UA" sz="3600" dirty="0" err="1" smtClean="0"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pps.org</a:t>
            </a:r>
            <a:endParaRPr lang="uk-UA" sz="3600" dirty="0" smtClean="0">
              <a:solidFill>
                <a:srgbClr val="FF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19439" t="12242" r="19807" b="14307"/>
          <a:stretch>
            <a:fillRect/>
          </a:stretch>
        </p:blipFill>
        <p:spPr bwMode="auto">
          <a:xfrm>
            <a:off x="179512" y="178016"/>
            <a:ext cx="4824536" cy="31789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 cstate="print"/>
          <a:srcRect l="19026" t="12242" r="20554" b="14897"/>
          <a:stretch>
            <a:fillRect/>
          </a:stretch>
        </p:blipFill>
        <p:spPr bwMode="auto">
          <a:xfrm>
            <a:off x="4067944" y="3429000"/>
            <a:ext cx="4824536" cy="31683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357718" y="242886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uk-UA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«Пояснення етапів </a:t>
            </a:r>
          </a:p>
          <a:p>
            <a:pPr algn="r"/>
            <a:r>
              <a:rPr lang="uk-UA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створення презентації» </a:t>
            </a:r>
            <a:endParaRPr lang="uk-UA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405846"/>
            <a:ext cx="2771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«Кнопки дій» </a:t>
            </a:r>
            <a:endParaRPr lang="uk-UA" sz="2800" dirty="0"/>
          </a:p>
        </p:txBody>
      </p:sp>
      <p:pic>
        <p:nvPicPr>
          <p:cNvPr id="1026" name="Picture 2" descr="I:\Інтегрований урок\Знак питання\stick_figure_working_laptop_desk_500_clr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77072"/>
            <a:ext cx="2304256" cy="2597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Ð¨Ð¼ÑÑÑ ÐÑÑÐº-ÐÐ¼Ð¼Ð°Ð½ÑÐµÐ»Ñ ÐÑÐºÐ°Ñ Ñ ÑÐ¾Ð¶ÐµÐ²Ð° Ð¿Ð°Ð½Ñ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47733">
            <a:off x="2692257" y="5058037"/>
            <a:ext cx="1091231" cy="16832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749" name="Picture 5" descr="Ð¨Ð¼ÑÑÑ ÐÑÑÐº-ÐÐ¼Ð¼Ð°Ð½ÑÐµÐ»Ñ ÐÐ¸ÑÑ ÐÐ¾Ñ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49264">
            <a:off x="4095317" y="5039149"/>
            <a:ext cx="1079794" cy="170067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751" name="Picture 7" descr="ÐÑÑÐº-ÐÐ¼Ð¼Ð°Ð½ÑÐµÐ»Ñ Ð¨Ð¼ÑÑÑ ÐÐ±ÑÐ°Ð³ÑÐ¼ ÑÐ° ÐºÐ²ÑÑÐ¸ ÐÐ¾ÑÐ°Ð½Ñ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94756">
            <a:off x="5540508" y="5091659"/>
            <a:ext cx="1077685" cy="16650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753" name="Picture 9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184025"/>
            <a:ext cx="5688632" cy="3757143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99592" y="777478"/>
            <a:ext cx="756084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ArchUp">
              <a:avLst>
                <a:gd name="adj" fmla="val 10962027"/>
              </a:avLst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5400" u="none" strike="noStrike" cap="none" normalizeH="0" baseline="0" dirty="0" smtClean="0">
                <a:ln>
                  <a:noFill/>
                </a:ln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Інтерв’ю </a:t>
            </a:r>
            <a:r>
              <a:rPr kumimoji="0" lang="en-US" sz="5400" u="none" strike="noStrike" cap="none" normalizeH="0" baseline="0" dirty="0" smtClean="0">
                <a:ln>
                  <a:noFill/>
                </a:ln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5400" u="none" strike="noStrike" cap="none" normalizeH="0" baseline="0" dirty="0" smtClean="0">
                <a:ln>
                  <a:noFill/>
                </a:ln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 </a:t>
            </a:r>
            <a:r>
              <a:rPr kumimoji="0" lang="en-US" sz="5400" u="none" strike="noStrike" cap="none" normalizeH="0" baseline="0" dirty="0" smtClean="0">
                <a:ln>
                  <a:noFill/>
                </a:ln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5400" u="none" strike="noStrike" cap="none" normalizeH="0" baseline="0" dirty="0" smtClean="0">
                <a:ln>
                  <a:noFill/>
                </a:ln>
                <a:solidFill>
                  <a:srgbClr val="FF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письменником</a:t>
            </a:r>
            <a:endParaRPr kumimoji="0" lang="uk-UA" sz="6600" u="none" strike="noStrike" cap="none" normalizeH="0" baseline="0" dirty="0" smtClean="0">
              <a:ln>
                <a:noFill/>
              </a:ln>
              <a:solidFill>
                <a:srgbClr val="FF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67544" y="497578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Практичне завдання №1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 цитатами головних героїв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твору «Оскар і Рожева пані»</a:t>
            </a:r>
            <a:endParaRPr kumimoji="0" lang="uk-UA" sz="3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 l="11111" r="11111"/>
          <a:stretch>
            <a:fillRect/>
          </a:stretch>
        </p:blipFill>
        <p:spPr bwMode="auto">
          <a:xfrm>
            <a:off x="827584" y="1484784"/>
            <a:ext cx="7344816" cy="48245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58" name="Picture 2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564904"/>
            <a:ext cx="1728192" cy="20738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971600" y="548680"/>
            <a:ext cx="69127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Практичне завдання №2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«Як Рожева пані проявляє свою любов до хлопчика?»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ÐÐ°ÑÑÐ¸Ð½ÐºÐ¸ Ð¿Ð¾ Ð·Ð°Ð¿ÑÐ¾ÑÑ Ð·Ð½Ð°Ðº Ð²Ð¾Ð¿ÑÐ¾ÑÐ° 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2636912"/>
            <a:ext cx="1475334" cy="179261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31406" t="18333" r="16562" b="14166"/>
          <a:stretch>
            <a:fillRect/>
          </a:stretch>
        </p:blipFill>
        <p:spPr bwMode="auto">
          <a:xfrm>
            <a:off x="1142976" y="1571612"/>
            <a:ext cx="6461171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67544" y="1772816"/>
            <a:ext cx="316835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Практичне завдання №3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«Проаналізувати спільні та відмінні риси Бога та Діда Мороза»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 t="14700" r="85038" b="30001"/>
          <a:stretch>
            <a:fillRect/>
          </a:stretch>
        </p:blipFill>
        <p:spPr bwMode="auto">
          <a:xfrm>
            <a:off x="3707904" y="116632"/>
            <a:ext cx="3168352" cy="658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I:\Інтегрований урок\Знак питання\eb415b657e37d0c59fa48cdfc626d8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988840"/>
            <a:ext cx="2232248" cy="27903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1124744"/>
            <a:ext cx="82089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ArchUp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0" i="1" u="none" strike="noStrike" cap="none" normalizeH="0" baseline="0" dirty="0" err="1" smtClean="0">
                <a:ln>
                  <a:noFill/>
                </a:ln>
                <a:solidFill>
                  <a:srgbClr val="FFE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Фізкультвилинка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rgbClr val="FFE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FFE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та вправи для очей</a:t>
            </a:r>
            <a:endParaRPr kumimoji="0" lang="uk-UA" sz="4800" b="0" i="0" u="none" strike="noStrike" cap="none" normalizeH="0" baseline="0" dirty="0" smtClean="0">
              <a:ln>
                <a:noFill/>
              </a:ln>
              <a:solidFill>
                <a:srgbClr val="FFE5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7" name="Picture 3" descr="ÐÐ°ÑÑÐ¸Ð½ÐºÐ¸ Ð¿Ð¾ Ð·Ð°Ð¿ÑÐ¾ÑÑ ÑÑÐ·ÐºÑÐ»ÑÑÑÐ²Ð¸Ð»Ð¸Ð½ÐºÐ° Ð´Ð»Ñ Ð¾ÑÐµÐ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538790"/>
            <a:ext cx="3480385" cy="2610290"/>
          </a:xfrm>
          <a:prstGeom prst="rect">
            <a:avLst/>
          </a:prstGeom>
          <a:noFill/>
        </p:spPr>
      </p:pic>
      <p:pic>
        <p:nvPicPr>
          <p:cNvPr id="14337" name="Picture 1" descr="I:\Інтегрований урок\Знак питання\67761487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9692" y="3861048"/>
            <a:ext cx="3386484" cy="2578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539552" y="692696"/>
            <a:ext cx="792088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Презентація проекту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першої групи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про творчість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Е.Е. </a:t>
            </a:r>
            <a:r>
              <a:rPr kumimoji="0" lang="uk-UA" sz="6600" b="1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Шмітта</a:t>
            </a:r>
            <a:endParaRPr kumimoji="0" lang="uk-UA" sz="8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5" name="Picture 6" descr="ÐÐ°ÑÑÐ¸Ð½ÐºÐ¸ Ð¿Ð¾ Ð·Ð°Ð¿ÑÐ¾ÑÑ ÐºÐ½Ð¸Ð³Ð°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87" y="2708920"/>
            <a:ext cx="9074425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ÐÐ°ÑÑÐ¸Ð½ÐºÐ¸ Ð¿Ð¾ Ð·Ð°Ð¿ÑÐ¾ÑÑ ÑÑÑÐ¾Ð¼Ð»Ð¸Ð½ÑÑÐºÐ¸Ð¹ ÐºÐ½Ð¸Ð³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7700" y="188640"/>
            <a:ext cx="7124700" cy="5381626"/>
          </a:xfrm>
          <a:prstGeom prst="rect">
            <a:avLst/>
          </a:prstGeom>
          <a:noFill/>
        </p:spPr>
      </p:pic>
      <p:pic>
        <p:nvPicPr>
          <p:cNvPr id="3" name="Picture 3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5174">
            <a:off x="3042371" y="5035231"/>
            <a:ext cx="1110058" cy="16650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Picture 5" descr="ÐÐ°ÑÑÐ¸Ð½ÐºÐ¸ Ð¿Ð¾ Ð·Ð°Ð¿ÑÐ¾ÑÑ ÑÑÑÐ¾Ð¼Ð»Ð¸Ð½ÑÑÐºÐ¸Ð¹ ÐºÐ½Ð¸Ð³Ð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0407">
            <a:off x="1390534" y="5068286"/>
            <a:ext cx="1144633" cy="16075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9" descr="ÐÐ°ÑÑÐ¸Ð½ÐºÐ¸ Ð¿Ð¾ Ð·Ð°Ð¿ÑÐ¾ÑÑ ÑÑÑÐ¾Ð¼Ð»Ð¸Ð½ÑÑÐºÐ¸Ð¹ ÐºÐ½Ð¸Ð³Ð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572118">
            <a:off x="4726296" y="5177464"/>
            <a:ext cx="1119252" cy="161172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Picture 7" descr="ÐÐ°ÑÑÐ¸Ð½ÐºÐ¸ Ð¿Ð¾ Ð·Ð°Ð¿ÑÐ¾ÑÑ ÑÑÑÐ¾Ð¼Ð»Ð¸Ð½ÑÑÐºÐ¸Ð¹ ÐºÐ½Ð¸Ð³Ð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12906">
            <a:off x="6527404" y="5120069"/>
            <a:ext cx="1074648" cy="15803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82083">
            <a:off x="511740" y="2202157"/>
            <a:ext cx="5379999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“Горбатенька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дівчинка”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4214818"/>
            <a:ext cx="4515981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“Розділена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радість”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5929330"/>
            <a:ext cx="6538971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“Петрик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, собака та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кошеня”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334982">
            <a:off x="767813" y="598400"/>
            <a:ext cx="6923691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“Як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Сергійко навчився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жаліти”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3816" y="3201415"/>
            <a:ext cx="3262432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“Добре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слово”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1386024">
            <a:off x="5388019" y="3103978"/>
            <a:ext cx="3411511" cy="1077218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“Красиві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слова</a:t>
            </a:r>
          </a:p>
          <a:p>
            <a:pPr algn="ctr"/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і красиве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діло”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27919" y="1357298"/>
            <a:ext cx="4515981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“Розділена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радість”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1110142">
            <a:off x="4018492" y="4827261"/>
            <a:ext cx="4642618" cy="584775"/>
          </a:xfrm>
          <a:prstGeom prst="rect">
            <a:avLst/>
          </a:prstGeom>
          <a:solidFill>
            <a:srgbClr val="FFCCF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“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C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униці</a:t>
            </a:r>
            <a:r>
              <a:rPr lang="uk-UA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для </a:t>
            </a:r>
            <a:r>
              <a:rPr lang="uk-UA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Наталі”</a:t>
            </a:r>
            <a:endParaRPr lang="uk-UA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187624" y="836712"/>
            <a:ext cx="331236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Практичне завдання №4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«Веселка добрих справ»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 t="14700" r="85631" b="29567"/>
          <a:stretch>
            <a:fillRect/>
          </a:stretch>
        </p:blipFill>
        <p:spPr bwMode="auto">
          <a:xfrm>
            <a:off x="4644008" y="116632"/>
            <a:ext cx="3240360" cy="667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I:\Інтегрований урок\Знак питання\582dd56641f2e9258c212060c076c1e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4619" y="4091334"/>
            <a:ext cx="3629389" cy="2722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48680"/>
            <a:ext cx="93245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Презентація проекту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другої групи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про творчість В.О.Сухомлинського.</a:t>
            </a:r>
            <a:endParaRPr lang="uk-UA" sz="6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10246" name="Picture 6" descr="ÐÐ°ÑÑÐ¸Ð½ÐºÐ¸ Ð¿Ð¾ Ð·Ð°Ð¿ÑÐ¾ÑÑ ÐºÐ½Ð¸Ð³Ð°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087" y="2636912"/>
            <a:ext cx="9074425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ÐÐ°ÑÑÐ¸Ð½ÐºÐ¸ Ð¿Ð¾ Ð·Ð°Ð¿ÑÐ¾ÑÑ Ð¿ÑÐµÐ·ÐµÐ½ÑÐ°ÑÐ¸Ñ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4608512" cy="53919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55776" y="3990543"/>
            <a:ext cx="59411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/>
              <a:t>Комп'ютерна презентація </a:t>
            </a:r>
            <a:r>
              <a:rPr lang="uk-UA" sz="2800" dirty="0" smtClean="0"/>
              <a:t>— це зручний інструмент, за допомогою якого можна наочно та в інтерактивній формі донести до глядача інформацію. </a:t>
            </a:r>
            <a:endParaRPr lang="uk-UA" sz="2800" dirty="0"/>
          </a:p>
        </p:txBody>
      </p:sp>
      <p:pic>
        <p:nvPicPr>
          <p:cNvPr id="46086" name="Picture 6" descr="ÐÐ°ÑÑÐ¸Ð½ÐºÐ¸ Ð¿Ð¾ Ð·Ð°Ð¿ÑÐ¾ÑÑ Ð»Ð¾Ð³Ð³Ð¾ÑÐ¸Ð¿ Ð¼Ð°Ð¹ÐºÑÐ¾ÑÐ¾ÑÑ Ð¿Ð¾Ð²ÐµÑ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908720"/>
            <a:ext cx="3096344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r="2888"/>
          <a:stretch>
            <a:fillRect/>
          </a:stretch>
        </p:blipFill>
        <p:spPr bwMode="auto">
          <a:xfrm>
            <a:off x="0" y="0"/>
            <a:ext cx="9684569" cy="6858000"/>
          </a:xfrm>
          <a:prstGeom prst="rect">
            <a:avLst/>
          </a:prstGeom>
          <a:noFill/>
        </p:spPr>
      </p:pic>
      <p:pic>
        <p:nvPicPr>
          <p:cNvPr id="2050" name="Picture 2" descr="I:\Інтегрований урок\Знак питання\1371562280_serd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789040"/>
            <a:ext cx="2381250" cy="2381250"/>
          </a:xfrm>
          <a:prstGeom prst="rect">
            <a:avLst/>
          </a:prstGeom>
          <a:noFill/>
        </p:spPr>
      </p:pic>
      <p:pic>
        <p:nvPicPr>
          <p:cNvPr id="2051" name="Picture 3" descr="I:\Інтегрований урок\Знак питання\125114492_poc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662011"/>
            <a:ext cx="3312368" cy="276030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60142" y="653787"/>
            <a:ext cx="6740948" cy="830997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uk-UA" sz="4800" dirty="0" smtClean="0">
                <a:latin typeface="Monotype Corsiva" pitchFamily="66" charset="0"/>
              </a:rPr>
              <a:t>Ланцюжок добрих побажань</a:t>
            </a:r>
          </a:p>
        </p:txBody>
      </p:sp>
      <p:pic>
        <p:nvPicPr>
          <p:cNvPr id="2" name="Picture 2" descr="Ð ÐµÐ·ÑÐ»ÑÑÐ°Ñ Ð¿Ð¾ÑÑÐºÑ Ð·Ð¾Ð±ÑÐ°Ð¶ÐµÐ½Ñ Ð·Ð° Ð·Ð°Ð¿Ð¸ÑÐ¾Ð¼ &quot;Ð°Ð½ÑÐ¼Ð°ÑÑÑ ÑÐ¾Ð½ÐµÑÐºÐ¾&quot;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71438"/>
            <a:ext cx="1178964" cy="12144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384</Words>
  <Application>Microsoft Office PowerPoint</Application>
  <PresentationFormat>Екран (4:3)</PresentationFormat>
  <Paragraphs>91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25" baseType="lpstr"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Юрій</dc:creator>
  <cp:lastModifiedBy>admin</cp:lastModifiedBy>
  <cp:revision>84</cp:revision>
  <dcterms:created xsi:type="dcterms:W3CDTF">2019-01-16T13:18:08Z</dcterms:created>
  <dcterms:modified xsi:type="dcterms:W3CDTF">2023-11-23T11:08:36Z</dcterms:modified>
</cp:coreProperties>
</file>