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407" r:id="rId2"/>
    <p:sldId id="334" r:id="rId3"/>
    <p:sldId id="339" r:id="rId4"/>
    <p:sldId id="338" r:id="rId5"/>
    <p:sldId id="346" r:id="rId6"/>
    <p:sldId id="381" r:id="rId7"/>
    <p:sldId id="341" r:id="rId8"/>
    <p:sldId id="343" r:id="rId9"/>
    <p:sldId id="354" r:id="rId10"/>
    <p:sldId id="367" r:id="rId11"/>
    <p:sldId id="368" r:id="rId12"/>
    <p:sldId id="375" r:id="rId13"/>
    <p:sldId id="371" r:id="rId14"/>
    <p:sldId id="372" r:id="rId15"/>
    <p:sldId id="382" r:id="rId16"/>
    <p:sldId id="378" r:id="rId17"/>
    <p:sldId id="401" r:id="rId18"/>
    <p:sldId id="40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6600"/>
    <a:srgbClr val="009900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268" autoAdjust="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1B541-5092-4E53-968D-704D6F11AE4D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FF6BE-2DFA-4D43-9D70-576AD9693D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577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FF6BE-2DFA-4D43-9D70-576AD9693D6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84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7B633-2EA8-474B-AB63-C980C4A9BF41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8B60-8D5D-4D4E-BF8F-F4D26924B131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pull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5.jpeg"/><Relationship Id="rId7" Type="http://schemas.openxmlformats.org/officeDocument/2006/relationships/image" Target="../media/image2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emf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7855" cy="6957392"/>
          </a:xfrm>
          <a:prstGeom prst="rect">
            <a:avLst/>
          </a:prstGeom>
        </p:spPr>
      </p:pic>
      <p:pic>
        <p:nvPicPr>
          <p:cNvPr id="8" name="Picture 6" descr="https://images.prom.ua/3803552658_w600_h600_38035526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587" y="3625953"/>
            <a:ext cx="3435839" cy="321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s://content2.rozetka.com.ua/goods/images/big/3652354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744" y="3625952"/>
            <a:ext cx="2695001" cy="32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52216" y="908073"/>
            <a:ext cx="586705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Всесвітній </a:t>
            </a:r>
            <a:r>
              <a:rPr lang="uk-UA" sz="5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</a:t>
            </a:r>
          </a:p>
          <a:p>
            <a:r>
              <a:rPr lang="uk-UA" sz="5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5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української хустки</a:t>
            </a:r>
          </a:p>
        </p:txBody>
      </p:sp>
    </p:spTree>
    <p:extLst>
      <p:ext uri="{BB962C8B-B14F-4D97-AF65-F5344CB8AC3E}">
        <p14:creationId xmlns:p14="http://schemas.microsoft.com/office/powerpoint/2010/main" val="3719225751"/>
      </p:ext>
    </p:extLst>
  </p:cSld>
  <p:clrMapOvr>
    <a:masterClrMapping/>
  </p:clrMapOvr>
  <p:transition>
    <p:pull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3726" y="683938"/>
            <a:ext cx="6347048" cy="168478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4800" b="1" dirty="0" smtClean="0">
                <a:solidFill>
                  <a:srgbClr val="FF0066"/>
                </a:solidFill>
                <a:latin typeface="Bookman Old Style" pitchFamily="18" charset="0"/>
              </a:rPr>
              <a:t>“Дай мені, мамо,</a:t>
            </a:r>
          </a:p>
          <a:p>
            <a:pPr algn="ctr">
              <a:buNone/>
            </a:pPr>
            <a:r>
              <a:rPr lang="uk-UA" sz="4800" b="1" dirty="0" smtClean="0">
                <a:solidFill>
                  <a:srgbClr val="FF0066"/>
                </a:solidFill>
                <a:latin typeface="Bookman Old Style" pitchFamily="18" charset="0"/>
              </a:rPr>
              <a:t>хустку на згадку”</a:t>
            </a:r>
            <a:endParaRPr lang="ru-RU" sz="4800" b="1" dirty="0">
              <a:solidFill>
                <a:srgbClr val="FF0066"/>
              </a:solidFill>
              <a:latin typeface="Bookman Old Style" pitchFamily="18" charset="0"/>
            </a:endParaRPr>
          </a:p>
        </p:txBody>
      </p:sp>
      <p:pic>
        <p:nvPicPr>
          <p:cNvPr id="22530" name="Picture 2" descr="C:\Users\Я\Desktop\Разная полезная красота\Україночки і українці\207594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439144" y="2439144"/>
            <a:ext cx="6858000" cy="1979712"/>
          </a:xfrm>
          <a:prstGeom prst="rect">
            <a:avLst/>
          </a:prstGeom>
          <a:noFill/>
        </p:spPr>
      </p:pic>
      <p:pic>
        <p:nvPicPr>
          <p:cNvPr id="22531" name="Picture 3" descr="C:\Users\Я\Desktop\Разная полезная красота\Україночки і українці\54769111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3228" y="0"/>
            <a:ext cx="1060772" cy="1060772"/>
          </a:xfrm>
          <a:prstGeom prst="rect">
            <a:avLst/>
          </a:prstGeom>
          <a:noFill/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48078">
            <a:off x="7596834" y="5151393"/>
            <a:ext cx="1327788" cy="138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18005">
            <a:off x="2376347" y="5066053"/>
            <a:ext cx="1394309" cy="1452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248078">
            <a:off x="7436954" y="2629493"/>
            <a:ext cx="1472666" cy="1534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18005">
            <a:off x="2170115" y="2693726"/>
            <a:ext cx="1377357" cy="1434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Users\Я\Desktop\Хустка\getImage (123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397155" y="4869160"/>
            <a:ext cx="108691" cy="72008"/>
          </a:xfrm>
          <a:prstGeom prst="rect">
            <a:avLst/>
          </a:prstGeom>
          <a:noFill/>
        </p:spPr>
      </p:pic>
      <p:sp>
        <p:nvSpPr>
          <p:cNvPr id="4" name="Прямокутник 3"/>
          <p:cNvSpPr/>
          <p:nvPr/>
        </p:nvSpPr>
        <p:spPr>
          <a:xfrm>
            <a:off x="3396233" y="3821474"/>
            <a:ext cx="4572000" cy="169277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Не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цурайтесь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хустинок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,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дівчата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.</a:t>
            </a:r>
            <a:br>
              <a:rPr lang="ru-RU" b="1" dirty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Що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ж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ви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носите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тільки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шапки?</a:t>
            </a:r>
            <a:br>
              <a:rPr lang="ru-RU" b="1" dirty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На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хустки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Україна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багата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,</a:t>
            </a:r>
            <a:br>
              <a:rPr lang="ru-RU" b="1" dirty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І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цвітуть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9900"/>
                </a:solidFill>
                <a:latin typeface="Bookman Old Style" pitchFamily="18" charset="0"/>
              </a:rPr>
              <a:t>ще</a:t>
            </a:r>
            <a:r>
              <a:rPr lang="ru-RU" b="1" dirty="0">
                <a:solidFill>
                  <a:srgbClr val="009900"/>
                </a:solidFill>
                <a:latin typeface="Bookman Old Style" pitchFamily="18" charset="0"/>
              </a:rPr>
              <a:t> на них бережки</a:t>
            </a:r>
            <a:r>
              <a:rPr lang="ru-RU" sz="1600" b="1" dirty="0">
                <a:solidFill>
                  <a:srgbClr val="00B050"/>
                </a:solidFill>
              </a:rPr>
              <a:t/>
            </a:r>
            <a:br>
              <a:rPr lang="ru-RU" sz="1600" b="1" dirty="0">
                <a:solidFill>
                  <a:srgbClr val="00B050"/>
                </a:solidFill>
              </a:rPr>
            </a:br>
            <a:r>
              <a:rPr lang="ru-RU" sz="1400" dirty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1400" dirty="0">
                <a:solidFill>
                  <a:srgbClr val="FF0000"/>
                </a:solidFill>
                <a:latin typeface="Bookman Old Style" pitchFamily="18" charset="0"/>
              </a:rPr>
            </a:br>
            <a:endParaRPr lang="uk-UA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1026" name="Picture 2" descr="C:\Users\Я\Desktop\Хустка\482309_450185931719141_1427870401_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312" y="4018030"/>
            <a:ext cx="45719" cy="61309"/>
          </a:xfrm>
          <a:prstGeom prst="rect">
            <a:avLst/>
          </a:prstGeom>
          <a:noFill/>
        </p:spPr>
      </p:pic>
      <p:pic>
        <p:nvPicPr>
          <p:cNvPr id="5" name="Picture 2" descr="https://naurok.com.ua/uploads/files/387583/266052/290203_images/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58" y="707221"/>
            <a:ext cx="831564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5" y="1484784"/>
            <a:ext cx="4824535" cy="2520280"/>
          </a:xfrm>
        </p:spPr>
        <p:txBody>
          <a:bodyPr>
            <a:noAutofit/>
          </a:bodyPr>
          <a:lstStyle/>
          <a:p>
            <a:pPr lvl="0" algn="l"/>
            <a: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Хустина, </a:t>
            </a:r>
            <a:r>
              <a:rPr lang="uk-UA" sz="20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хустина</a:t>
            </a:r>
            <a: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, чи біла чи синя</a:t>
            </a:r>
            <a:b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мені ти миліша усяких обнов,</a:t>
            </a:r>
            <a:r>
              <a:rPr lang="uk-UA" sz="2000" b="1" i="1" dirty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000" b="1" i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000" b="1" i="1" dirty="0">
                <a:solidFill>
                  <a:srgbClr val="FF0000"/>
                </a:solidFill>
                <a:latin typeface="Bookman Old Style" pitchFamily="18" charset="0"/>
              </a:rPr>
              <a:t>Хустина, </a:t>
            </a:r>
            <a:r>
              <a:rPr lang="uk-UA" sz="2000" b="1" i="1" dirty="0" err="1">
                <a:solidFill>
                  <a:srgbClr val="FF0000"/>
                </a:solidFill>
                <a:latin typeface="Bookman Old Style" pitchFamily="18" charset="0"/>
              </a:rPr>
              <a:t>хустина</a:t>
            </a:r>
            <a:r>
              <a:rPr lang="uk-UA" sz="2000" b="1" i="1" dirty="0">
                <a:solidFill>
                  <a:srgbClr val="FF0000"/>
                </a:solidFill>
                <a:latin typeface="Bookman Old Style" pitchFamily="18" charset="0"/>
              </a:rPr>
              <a:t>, </a:t>
            </a:r>
            <a: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як ласка родинна,</a:t>
            </a:r>
            <a:b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як вірності пісня про щиру любов.</a:t>
            </a:r>
            <a:br>
              <a:rPr lang="uk-UA" sz="20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88640"/>
            <a:ext cx="8316416" cy="943334"/>
          </a:xfrm>
        </p:spPr>
        <p:txBody>
          <a:bodyPr>
            <a:normAutofit lnSpcReduction="10000"/>
          </a:bodyPr>
          <a:lstStyle/>
          <a:p>
            <a:pPr algn="l"/>
            <a:r>
              <a:rPr lang="uk-UA" sz="2300" dirty="0" smtClean="0">
                <a:solidFill>
                  <a:srgbClr val="0070C0"/>
                </a:solidFill>
                <a:latin typeface="Bookman Old Style" pitchFamily="18" charset="0"/>
              </a:rPr>
              <a:t>   </a:t>
            </a:r>
            <a:endParaRPr lang="uk-UA" sz="17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l"/>
            <a:r>
              <a:rPr lang="uk-UA" sz="2800" b="1" i="1" dirty="0" smtClean="0">
                <a:solidFill>
                  <a:srgbClr val="0070C0"/>
                </a:solidFill>
                <a:latin typeface="Bookman Old Style" pitchFamily="18" charset="0"/>
              </a:rPr>
              <a:t>“</a:t>
            </a:r>
            <a:r>
              <a:rPr lang="uk-UA" sz="2800" b="1" dirty="0" smtClean="0">
                <a:solidFill>
                  <a:srgbClr val="0070C0"/>
                </a:solidFill>
                <a:latin typeface="Bookman Old Style" pitchFamily="18" charset="0"/>
              </a:rPr>
              <a:t>З історії хустки”</a:t>
            </a:r>
            <a:endParaRPr lang="ru-RU" sz="28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8" name="Picture 2" descr="C:\Users\Я\Desktop\Хустка\image_gallery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7871" y="261065"/>
            <a:ext cx="3793604" cy="2499672"/>
          </a:xfrm>
          <a:prstGeom prst="rect">
            <a:avLst/>
          </a:prstGeom>
          <a:noFill/>
        </p:spPr>
      </p:pic>
      <p:pic>
        <p:nvPicPr>
          <p:cNvPr id="6146" name="Picture 2" descr="https://natc.org.ua/media/foto/news/news_20221207_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50989"/>
            <a:ext cx="3277464" cy="241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reland.apollo.olxcdn.com/v1/files/flzga5a70i4n-UA/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272" y="2940077"/>
            <a:ext cx="3793604" cy="32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056731"/>
            <a:ext cx="3168352" cy="4820541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Жіночі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головні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убори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характеризуються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розмаїттям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форм, прикрас та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способів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носіння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. До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давнього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типу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рушникового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головного убору належать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хустки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,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які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генетично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пов’язанні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з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намітками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(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обрус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, плат,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завій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,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рантух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),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які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з’явилися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в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Україні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в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ХVІІ ст. У XVII–XIX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століттях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хустка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і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намітка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побутували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009900"/>
                </a:solidFill>
                <a:latin typeface="Bookman Old Style" pitchFamily="18" charset="0"/>
              </a:rPr>
              <a:t>поруч</a:t>
            </a:r>
            <a:r>
              <a:rPr lang="ru-RU" sz="2000" b="1" dirty="0" smtClean="0">
                <a:solidFill>
                  <a:srgbClr val="009900"/>
                </a:solidFill>
                <a:latin typeface="Bookman Old Style" pitchFamily="18" charset="0"/>
              </a:rPr>
              <a:t>.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600" b="1" i="1" dirty="0" smtClean="0">
                <a:latin typeface="Bookman Old Style" pitchFamily="18" charset="0"/>
              </a:rPr>
              <a:t/>
            </a:r>
            <a:br>
              <a:rPr lang="ru-RU" sz="1600" b="1" i="1" dirty="0" smtClean="0">
                <a:latin typeface="Bookman Old Style" pitchFamily="18" charset="0"/>
              </a:rPr>
            </a:br>
            <a:r>
              <a:rPr lang="ru-RU" sz="1600" i="1" dirty="0" smtClean="0">
                <a:latin typeface="Cambria Math" pitchFamily="18" charset="0"/>
                <a:ea typeface="Cambria Math" pitchFamily="18" charset="0"/>
              </a:rPr>
              <a:t/>
            </a:r>
            <a:br>
              <a:rPr lang="ru-RU" sz="1600" i="1" dirty="0" smtClean="0">
                <a:latin typeface="Cambria Math" pitchFamily="18" charset="0"/>
                <a:ea typeface="Cambria Math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88640"/>
            <a:ext cx="8316415" cy="679451"/>
          </a:xfrm>
        </p:spPr>
        <p:txBody>
          <a:bodyPr>
            <a:normAutofit/>
          </a:bodyPr>
          <a:lstStyle/>
          <a:p>
            <a:pPr algn="l"/>
            <a:r>
              <a:rPr lang="uk-UA" sz="1800" dirty="0" smtClean="0">
                <a:solidFill>
                  <a:srgbClr val="0070C0"/>
                </a:solidFill>
                <a:latin typeface="Bookman Old Style" pitchFamily="18" charset="0"/>
              </a:rPr>
              <a:t>     </a:t>
            </a:r>
            <a:r>
              <a:rPr lang="uk-UA" sz="2600" b="1" i="1" dirty="0" smtClean="0">
                <a:solidFill>
                  <a:srgbClr val="0070C0"/>
                </a:solidFill>
                <a:latin typeface="Bookman Old Style" pitchFamily="18" charset="0"/>
              </a:rPr>
              <a:t>“</a:t>
            </a:r>
            <a:r>
              <a:rPr lang="uk-UA" sz="2600" b="1" dirty="0" smtClean="0">
                <a:solidFill>
                  <a:srgbClr val="0070C0"/>
                </a:solidFill>
                <a:latin typeface="Bookman Old Style" pitchFamily="18" charset="0"/>
              </a:rPr>
              <a:t>З історії хустки”</a:t>
            </a:r>
          </a:p>
          <a:p>
            <a:pPr algn="l"/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24578" name="Picture 2" descr="C:\Users\Я\Desktop\Хустка\getImage (12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435822" y="2060848"/>
            <a:ext cx="69036" cy="45719"/>
          </a:xfrm>
          <a:prstGeom prst="rect">
            <a:avLst/>
          </a:prstGeom>
          <a:noFill/>
        </p:spPr>
      </p:pic>
      <p:pic>
        <p:nvPicPr>
          <p:cNvPr id="2050" name="Picture 2" descr="C:\Users\Я\Desktop\Хустка\IMG_277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812360" y="4293096"/>
            <a:ext cx="51172" cy="91728"/>
          </a:xfrm>
          <a:prstGeom prst="rect">
            <a:avLst/>
          </a:prstGeom>
          <a:noFill/>
        </p:spPr>
      </p:pic>
      <p:pic>
        <p:nvPicPr>
          <p:cNvPr id="1026" name="Picture 2" descr="C:\Users\Я\Desktop\Хустка\getImage6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 flipV="1">
            <a:off x="7812360" y="4149080"/>
            <a:ext cx="192021" cy="144016"/>
          </a:xfrm>
          <a:prstGeom prst="rect">
            <a:avLst/>
          </a:prstGeom>
          <a:noFill/>
        </p:spPr>
      </p:pic>
      <p:pic>
        <p:nvPicPr>
          <p:cNvPr id="1027" name="Picture 3" descr="C:\Users\Я\Desktop\Хустка\getIлорпmag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8172400" y="4257092"/>
            <a:ext cx="72008" cy="108013"/>
          </a:xfrm>
          <a:prstGeom prst="rect">
            <a:avLst/>
          </a:prstGeom>
          <a:noFill/>
        </p:spPr>
      </p:pic>
      <p:pic>
        <p:nvPicPr>
          <p:cNvPr id="4" name="Picture 2" descr="C:\Users\Я\Desktop\Хустка\getImage (2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143999" y="2636912"/>
            <a:ext cx="48005" cy="72008"/>
          </a:xfrm>
          <a:prstGeom prst="rect">
            <a:avLst/>
          </a:prstGeom>
          <a:noFill/>
        </p:spPr>
      </p:pic>
      <p:pic>
        <p:nvPicPr>
          <p:cNvPr id="5" name="Picture 3" descr="C:\Users\Я\Desktop\Хустка\getImage (35)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4149080"/>
            <a:ext cx="247576" cy="185682"/>
          </a:xfrm>
          <a:prstGeom prst="rect">
            <a:avLst/>
          </a:prstGeom>
          <a:noFill/>
        </p:spPr>
      </p:pic>
      <p:pic>
        <p:nvPicPr>
          <p:cNvPr id="5124" name="Picture 4" descr="https://ukrainianpeople.us/wp-content/uploads/2020/09/90914244_2590282657959896_880325372053291008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375" y="868091"/>
            <a:ext cx="4631184" cy="473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5" y="165212"/>
            <a:ext cx="7560840" cy="3335796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000" dirty="0" smtClean="0"/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Хустка</a:t>
            </a:r>
            <a:r>
              <a:rPr lang="ru-RU" sz="2200" b="1" dirty="0" smtClean="0">
                <a:solidFill>
                  <a:srgbClr val="FF0000"/>
                </a:solidFill>
              </a:rPr>
              <a:t> - </a:t>
            </a:r>
            <a:r>
              <a:rPr lang="ru-RU" sz="2200" b="1" dirty="0" err="1" smtClean="0">
                <a:solidFill>
                  <a:srgbClr val="FF0000"/>
                </a:solidFill>
              </a:rPr>
              <a:t>це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оберіг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жінки</a:t>
            </a:r>
            <a:r>
              <a:rPr lang="ru-RU" sz="2200" b="1" dirty="0" smtClean="0">
                <a:solidFill>
                  <a:srgbClr val="FF0000"/>
                </a:solidFill>
              </a:rPr>
              <a:t>, </a:t>
            </a:r>
            <a:r>
              <a:rPr lang="ru-RU" sz="2200" b="1" dirty="0" err="1" smtClean="0">
                <a:solidFill>
                  <a:srgbClr val="FF0000"/>
                </a:solidFill>
              </a:rPr>
              <a:t>бо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оберігає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її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від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усього</a:t>
            </a:r>
            <a:r>
              <a:rPr lang="ru-RU" sz="2200" b="1" dirty="0" smtClean="0">
                <a:solidFill>
                  <a:srgbClr val="FF0000"/>
                </a:solidFill>
              </a:rPr>
              <a:t> злого.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uk-UA" sz="2200" b="1" dirty="0" smtClean="0"/>
              <a:t>Наші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бабусі</a:t>
            </a:r>
            <a:r>
              <a:rPr lang="ru-RU" sz="2200" b="1" dirty="0" smtClean="0"/>
              <a:t> ховали колись у </a:t>
            </a:r>
            <a:r>
              <a:rPr lang="ru-RU" sz="2200" b="1" dirty="0" err="1" smtClean="0"/>
              <a:t>скрині</a:t>
            </a:r>
            <a:r>
              <a:rPr lang="ru-RU" sz="2200" b="1" dirty="0" smtClean="0"/>
              <a:t>: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err="1" smtClean="0"/>
              <a:t>віночок</a:t>
            </a:r>
            <a:r>
              <a:rPr lang="ru-RU" sz="2200" dirty="0" smtClean="0"/>
              <a:t> – символ  </a:t>
            </a:r>
            <a:r>
              <a:rPr lang="ru-RU" sz="2200" dirty="0" err="1" smtClean="0"/>
              <a:t>віри</a:t>
            </a:r>
            <a:r>
              <a:rPr lang="ru-RU" sz="2200" dirty="0" smtClean="0"/>
              <a:t>, </a:t>
            </a:r>
            <a:r>
              <a:rPr lang="ru-RU" sz="2200" dirty="0" err="1" smtClean="0"/>
              <a:t>надії</a:t>
            </a:r>
            <a:r>
              <a:rPr lang="ru-RU" sz="2200" dirty="0" smtClean="0"/>
              <a:t>, </a:t>
            </a:r>
            <a:r>
              <a:rPr lang="ru-RU" sz="2200" dirty="0" err="1" smtClean="0"/>
              <a:t>любові</a:t>
            </a:r>
            <a:r>
              <a:rPr lang="ru-RU" sz="2200" dirty="0" smtClean="0"/>
              <a:t>,</a:t>
            </a:r>
            <a:br>
              <a:rPr lang="ru-RU" sz="2200" dirty="0" smtClean="0"/>
            </a:br>
            <a:r>
              <a:rPr lang="ru-RU" sz="2200" b="1" dirty="0" smtClean="0"/>
              <a:t>рушник </a:t>
            </a:r>
            <a:r>
              <a:rPr lang="ru-RU" sz="2200" dirty="0" smtClean="0"/>
              <a:t>– символ </a:t>
            </a:r>
            <a:r>
              <a:rPr lang="ru-RU" sz="2200" dirty="0" err="1" smtClean="0"/>
              <a:t>долі</a:t>
            </a:r>
            <a:r>
              <a:rPr lang="ru-RU" sz="2200" dirty="0" smtClean="0"/>
              <a:t>,</a:t>
            </a:r>
            <a:br>
              <a:rPr lang="ru-RU" sz="2200" dirty="0" smtClean="0"/>
            </a:br>
            <a:r>
              <a:rPr lang="ru-RU" sz="2200" b="1" dirty="0" err="1" smtClean="0"/>
              <a:t>хустк</a:t>
            </a:r>
            <a:r>
              <a:rPr lang="uk-UA" sz="2200" b="1" dirty="0" smtClean="0"/>
              <a:t>у</a:t>
            </a:r>
            <a:r>
              <a:rPr lang="ru-RU" sz="2200" dirty="0" smtClean="0"/>
              <a:t> – </a:t>
            </a:r>
            <a:r>
              <a:rPr lang="ru-RU" sz="2200" dirty="0" err="1" smtClean="0"/>
              <a:t>берегин</a:t>
            </a:r>
            <a:r>
              <a:rPr lang="uk-UA" sz="2200" dirty="0" smtClean="0"/>
              <a:t>ю</a:t>
            </a:r>
            <a:r>
              <a:rPr lang="ru-RU" sz="2200" dirty="0" smtClean="0"/>
              <a:t> </a:t>
            </a:r>
            <a:r>
              <a:rPr lang="ru-RU" sz="2200" dirty="0" err="1" smtClean="0"/>
              <a:t>вроди</a:t>
            </a:r>
            <a:r>
              <a:rPr lang="ru-RU" sz="2200" dirty="0" smtClean="0"/>
              <a:t>,</a:t>
            </a:r>
            <a:br>
              <a:rPr lang="ru-RU" sz="2200" dirty="0" smtClean="0"/>
            </a:br>
            <a:r>
              <a:rPr lang="ru-RU" sz="2200" b="1" dirty="0" err="1" smtClean="0"/>
              <a:t>намисто</a:t>
            </a:r>
            <a:r>
              <a:rPr lang="ru-RU" sz="2200" dirty="0" smtClean="0"/>
              <a:t> – символ </a:t>
            </a:r>
            <a:r>
              <a:rPr lang="ru-RU" sz="2200" dirty="0" err="1" smtClean="0"/>
              <a:t>радості</a:t>
            </a:r>
            <a:r>
              <a:rPr lang="ru-RU" sz="2200" dirty="0" smtClean="0"/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899593" y="2177466"/>
            <a:ext cx="3528392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1800" b="1" dirty="0" smtClean="0">
                <a:solidFill>
                  <a:srgbClr val="FF0066"/>
                </a:solidFill>
                <a:latin typeface="Bookman Old Style" pitchFamily="18" charset="0"/>
              </a:rPr>
              <a:t>Хустка споріднена із словами </a:t>
            </a:r>
            <a:r>
              <a:rPr lang="uk-UA" sz="2200" b="1" dirty="0" smtClean="0">
                <a:solidFill>
                  <a:srgbClr val="FF0066"/>
                </a:solidFill>
                <a:latin typeface="Bookman Old Style" pitchFamily="18" charset="0"/>
              </a:rPr>
              <a:t>«хистка», «захищати».                                                            </a:t>
            </a:r>
            <a:r>
              <a:rPr lang="uk-UA" sz="1800" b="1" dirty="0" smtClean="0">
                <a:solidFill>
                  <a:srgbClr val="FF0066"/>
                </a:solidFill>
                <a:latin typeface="Bookman Old Style" pitchFamily="18" charset="0"/>
              </a:rPr>
              <a:t>Вона весь час комусь потрібна: її зодягають на голову, на шию, носять на потилиці, на маківці, під </a:t>
            </a:r>
            <a:r>
              <a:rPr lang="uk-UA" sz="1800" b="1" dirty="0" err="1" smtClean="0">
                <a:solidFill>
                  <a:srgbClr val="FF0066"/>
                </a:solidFill>
                <a:latin typeface="Bookman Old Style" pitchFamily="18" charset="0"/>
              </a:rPr>
              <a:t>боріддям</a:t>
            </a:r>
            <a:r>
              <a:rPr lang="uk-UA" sz="1800" b="1" dirty="0" smtClean="0">
                <a:solidFill>
                  <a:srgbClr val="FF0066"/>
                </a:solidFill>
                <a:latin typeface="Bookman Old Style" pitchFamily="18" charset="0"/>
              </a:rPr>
              <a:t>, покривають плечі 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sz="2000" b="1" dirty="0"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7" b="1511"/>
          <a:stretch/>
        </p:blipFill>
        <p:spPr>
          <a:xfrm>
            <a:off x="4499993" y="1556792"/>
            <a:ext cx="4526586" cy="4504959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596" y="985989"/>
            <a:ext cx="4508276" cy="3240360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1800" b="1" dirty="0" smtClean="0">
                <a:latin typeface="Bookman Old Style" pitchFamily="18" charset="0"/>
              </a:rPr>
              <a:t/>
            </a:r>
            <a:br>
              <a:rPr lang="uk-UA" sz="1800" b="1" dirty="0" smtClean="0"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Найдавніші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хустки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вишивали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або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 ткали </a:t>
            </a: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шовком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, </a:t>
            </a: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сріблом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і</a:t>
            </a:r>
            <a:r>
              <a:rPr lang="ru-RU" sz="2200" b="1" dirty="0" smtClean="0">
                <a:solidFill>
                  <a:srgbClr val="800080"/>
                </a:solidFill>
                <a:latin typeface="Bookman Old Style" pitchFamily="18" charset="0"/>
              </a:rPr>
              <a:t> золотом. </a:t>
            </a:r>
            <a: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  <a:t>Спочатку хустки були білого кольору.</a:t>
            </a:r>
            <a:b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  <a:t>Пізніше їх вишивали червоними,</a:t>
            </a:r>
            <a:b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  <a:t>синіми, зеленими,</a:t>
            </a:r>
            <a:b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  <a:t>жовтими нитками. </a:t>
            </a:r>
            <a:b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  <a:t>Дуже рідко використовували чорні нитки. А вже барвисті хустки запозичені від </a:t>
            </a:r>
            <a:r>
              <a:rPr lang="uk-UA" sz="2200" b="1" dirty="0" err="1" smtClean="0">
                <a:solidFill>
                  <a:srgbClr val="800080"/>
                </a:solidFill>
                <a:latin typeface="Bookman Old Style" pitchFamily="18" charset="0"/>
              </a:rPr>
              <a:t>болгарів</a:t>
            </a:r>
            <a:r>
              <a:rPr lang="uk-UA" sz="2200" b="1" dirty="0" smtClean="0">
                <a:solidFill>
                  <a:srgbClr val="800080"/>
                </a:solidFill>
                <a:latin typeface="Bookman Old Style" pitchFamily="18" charset="0"/>
              </a:rPr>
              <a:t>, турків, персів.</a:t>
            </a:r>
            <a:r>
              <a:rPr lang="uk-UA" sz="2200" b="1" dirty="0" smtClean="0">
                <a:solidFill>
                  <a:srgbClr val="800080"/>
                </a:solidFill>
              </a:rPr>
              <a:t> </a:t>
            </a:r>
            <a:r>
              <a:rPr lang="ru-RU" sz="2200" b="1" dirty="0" smtClean="0">
                <a:solidFill>
                  <a:srgbClr val="800080"/>
                </a:solidFill>
              </a:rPr>
              <a:t/>
            </a:r>
            <a:br>
              <a:rPr lang="ru-RU" sz="2200" b="1" dirty="0" smtClean="0">
                <a:solidFill>
                  <a:srgbClr val="800080"/>
                </a:solidFill>
              </a:rPr>
            </a:br>
            <a:r>
              <a:rPr lang="ru-RU" sz="2200" b="1" i="1" dirty="0" smtClean="0">
                <a:latin typeface="Bookman Old Style" pitchFamily="18" charset="0"/>
              </a:rPr>
              <a:t/>
            </a:r>
            <a:br>
              <a:rPr lang="ru-RU" sz="2200" b="1" i="1" dirty="0" smtClean="0">
                <a:latin typeface="Bookman Old Style" pitchFamily="18" charset="0"/>
              </a:rPr>
            </a:br>
            <a:r>
              <a:rPr lang="ru-RU" sz="2400" i="1" dirty="0" smtClean="0">
                <a:latin typeface="Cambria Math" pitchFamily="18" charset="0"/>
                <a:ea typeface="Cambria Math" pitchFamily="18" charset="0"/>
              </a:rPr>
              <a:t/>
            </a:r>
            <a:br>
              <a:rPr lang="ru-RU" sz="2400" i="1" dirty="0" smtClean="0">
                <a:latin typeface="Cambria Math" pitchFamily="18" charset="0"/>
                <a:ea typeface="Cambria Math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dirty="0"/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24578" name="Picture 2" descr="C:\Users\Я\Desktop\Хустка\getImage (12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435822" y="2060848"/>
            <a:ext cx="69036" cy="45719"/>
          </a:xfrm>
          <a:prstGeom prst="rect">
            <a:avLst/>
          </a:prstGeom>
          <a:noFill/>
        </p:spPr>
      </p:pic>
      <p:pic>
        <p:nvPicPr>
          <p:cNvPr id="2050" name="Picture 2" descr="C:\Users\Я\Desktop\Хустка\IMG_277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4221088"/>
            <a:ext cx="108012" cy="72008"/>
          </a:xfrm>
          <a:prstGeom prst="rect">
            <a:avLst/>
          </a:prstGeom>
          <a:noFill/>
        </p:spPr>
      </p:pic>
      <p:pic>
        <p:nvPicPr>
          <p:cNvPr id="8" name="Рисунок 7" descr="рке.jpe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288" y="4173817"/>
            <a:ext cx="72008" cy="99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C:\Users\Я\Desktop\Хустка\getImщлотрим age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296" y="4293096"/>
            <a:ext cx="178603" cy="119162"/>
          </a:xfrm>
          <a:prstGeom prst="rect">
            <a:avLst/>
          </a:prstGeom>
          <a:noFill/>
        </p:spPr>
      </p:pic>
      <p:pic>
        <p:nvPicPr>
          <p:cNvPr id="2051" name="Picture 3" descr="C:\Users\Я\Desktop\Хустка\getImage (4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3885599"/>
            <a:ext cx="59783" cy="47458"/>
          </a:xfrm>
          <a:prstGeom prst="rect">
            <a:avLst/>
          </a:prstGeom>
          <a:noFill/>
        </p:spPr>
      </p:pic>
      <p:pic>
        <p:nvPicPr>
          <p:cNvPr id="2052" name="Picture 4" descr="C:\Users\Я\Desktop\Хустка\getImage (7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872" y="0"/>
            <a:ext cx="3454831" cy="4632176"/>
          </a:xfrm>
          <a:prstGeom prst="rect">
            <a:avLst/>
          </a:prstGeom>
          <a:noFill/>
        </p:spPr>
      </p:pic>
      <p:pic>
        <p:nvPicPr>
          <p:cNvPr id="12" name="Рисунок 11" descr="http://rukotvory.com.ua/wp-content/gallery/maystry_dubovec/dubovec_005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1456" y="4257092"/>
            <a:ext cx="3024336" cy="171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052736"/>
            <a:ext cx="3145159" cy="4752528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2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9900"/>
                </a:solidFill>
                <a:latin typeface="Bookman Old Style" pitchFamily="18" charset="0"/>
              </a:rPr>
              <a:t>Видатний історик Михайло Грушевський</a:t>
            </a:r>
            <a:br>
              <a:rPr lang="uk-UA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9900"/>
                </a:solidFill>
                <a:latin typeface="Bookman Old Style" pitchFamily="18" charset="0"/>
              </a:rPr>
              <a:t>писав у своїй "Історії України", що хустка відома на всій території України, починаючи з часів Київської Русі, вона була поширена в козацьку епоху і дійшла до наших днів.</a:t>
            </a:r>
            <a:br>
              <a:rPr lang="uk-UA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Змінювалися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тільки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кольори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, а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хустка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залишалася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хусткою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. </a:t>
            </a:r>
            <a:r>
              <a:rPr lang="ru-RU" sz="2400" i="1" dirty="0" smtClean="0">
                <a:latin typeface="Cambria Math" pitchFamily="18" charset="0"/>
                <a:ea typeface="Cambria Math" pitchFamily="18" charset="0"/>
              </a:rPr>
              <a:t/>
            </a:r>
            <a:br>
              <a:rPr lang="ru-RU" sz="2400" i="1" dirty="0" smtClean="0">
                <a:latin typeface="Cambria Math" pitchFamily="18" charset="0"/>
                <a:ea typeface="Cambria Math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dirty="0"/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24578" name="Picture 2" descr="C:\Users\Я\Desktop\Хустка\getImage (12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435822" y="2060848"/>
            <a:ext cx="69036" cy="45719"/>
          </a:xfrm>
          <a:prstGeom prst="rect">
            <a:avLst/>
          </a:prstGeom>
          <a:noFill/>
        </p:spPr>
      </p:pic>
      <p:pic>
        <p:nvPicPr>
          <p:cNvPr id="2050" name="Picture 2" descr="C:\Users\Я\Desktop\Хустка\IMG_277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4221088"/>
            <a:ext cx="108012" cy="72008"/>
          </a:xfrm>
          <a:prstGeom prst="rect">
            <a:avLst/>
          </a:prstGeom>
          <a:noFill/>
        </p:spPr>
      </p:pic>
      <p:pic>
        <p:nvPicPr>
          <p:cNvPr id="8" name="Рисунок 7" descr="рке.jpe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288" y="4173817"/>
            <a:ext cx="72008" cy="99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https://uamodna.com/assets/articles/image/l/p/4/lp405o8n/fullsiz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05" y="1311557"/>
            <a:ext cx="4848473" cy="370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5384" y="908720"/>
            <a:ext cx="8064896" cy="4608512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800" dirty="0" smtClean="0"/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Крім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побутового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,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хустка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в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Україні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має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ще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й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обрядове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значення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. </a:t>
            </a:r>
            <a:r>
              <a:rPr lang="uk-UA" sz="2200" b="1" dirty="0" smtClean="0">
                <a:latin typeface="Bookman Old Style" pitchFamily="18" charset="0"/>
              </a:rPr>
              <a:t>Народні обряди, пов’язані з хустиною, супроводжували</a:t>
            </a:r>
            <a:br>
              <a:rPr lang="uk-UA" sz="2200" b="1" dirty="0" smtClean="0">
                <a:latin typeface="Bookman Old Style" pitchFamily="18" charset="0"/>
              </a:rPr>
            </a:br>
            <a:r>
              <a:rPr lang="uk-UA" sz="2200" b="1" dirty="0" smtClean="0">
                <a:latin typeface="Bookman Old Style" pitchFamily="18" charset="0"/>
              </a:rPr>
              <a:t>дитину від самого народження</a:t>
            </a:r>
            <a:br>
              <a:rPr lang="uk-UA" sz="2200" b="1" dirty="0" smtClean="0">
                <a:latin typeface="Bookman Old Style" pitchFamily="18" charset="0"/>
              </a:rPr>
            </a:br>
            <a:r>
              <a:rPr lang="uk-UA" sz="2200" b="1" dirty="0" smtClean="0">
                <a:latin typeface="Bookman Old Style" pitchFamily="18" charset="0"/>
              </a:rPr>
              <a:t/>
            </a:r>
            <a:br>
              <a:rPr lang="uk-UA" sz="2200" b="1" dirty="0" smtClean="0">
                <a:latin typeface="Bookman Old Style" pitchFamily="18" charset="0"/>
              </a:rPr>
            </a:br>
            <a:r>
              <a:rPr lang="ru-RU" sz="2200" b="1" dirty="0" smtClean="0">
                <a:latin typeface="Bookman Old Style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</a:rPr>
            </a:br>
            <a:r>
              <a:rPr lang="ru-RU" sz="2200" b="1" dirty="0" smtClean="0">
                <a:latin typeface="Bookman Old Style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Добрий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час,</a:t>
            </a:r>
            <a:b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Добрий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час, </a:t>
            </a:r>
            <a:b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Ангелята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при нас </a:t>
            </a:r>
            <a:b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Розстелили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м’якеньку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/>
            </a:r>
            <a:b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                       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хустинку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, </a:t>
            </a:r>
            <a:b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Щоб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заповити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/>
            </a:r>
            <a:b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         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маленьку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9900"/>
                </a:solidFill>
                <a:latin typeface="Bookman Old Style" pitchFamily="18" charset="0"/>
              </a:rPr>
              <a:t>дитинку</a:t>
            </a:r>
            <a:r>
              <a:rPr lang="ru-RU" sz="2200" b="1" dirty="0" smtClean="0">
                <a:solidFill>
                  <a:srgbClr val="009900"/>
                </a:solidFill>
                <a:latin typeface="Bookman Old Style" pitchFamily="18" charset="0"/>
              </a:rPr>
              <a:t>.</a:t>
            </a:r>
            <a:r>
              <a:rPr lang="ru-RU" sz="1600" b="1" dirty="0" smtClean="0">
                <a:solidFill>
                  <a:srgbClr val="009900"/>
                </a:solidFill>
                <a:latin typeface="Bookman Old Style" pitchFamily="18" charset="0"/>
              </a:rPr>
              <a:t> </a:t>
            </a:r>
            <a:br>
              <a:rPr lang="ru-RU" sz="1600" b="1" dirty="0" smtClean="0">
                <a:solidFill>
                  <a:srgbClr val="009900"/>
                </a:solidFill>
                <a:latin typeface="Bookman Old Style" pitchFamily="18" charset="0"/>
              </a:rPr>
            </a:br>
            <a:r>
              <a:rPr lang="ru-RU" sz="2800" i="1" dirty="0" smtClean="0">
                <a:solidFill>
                  <a:srgbClr val="009900"/>
                </a:solidFill>
              </a:rPr>
              <a:t/>
            </a:r>
            <a:br>
              <a:rPr lang="ru-RU" sz="2800" i="1" dirty="0" smtClean="0">
                <a:solidFill>
                  <a:srgbClr val="009900"/>
                </a:solidFill>
              </a:rPr>
            </a:br>
            <a:r>
              <a:rPr lang="ru-RU" sz="2200" b="1" i="1" dirty="0" smtClean="0">
                <a:latin typeface="Bookman Old Style" pitchFamily="18" charset="0"/>
              </a:rPr>
              <a:t/>
            </a:r>
            <a:br>
              <a:rPr lang="ru-RU" sz="2200" b="1" i="1" dirty="0" smtClean="0">
                <a:latin typeface="Bookman Old Style" pitchFamily="18" charset="0"/>
              </a:rPr>
            </a:br>
            <a:r>
              <a:rPr lang="ru-RU" sz="2400" i="1" dirty="0" smtClean="0">
                <a:latin typeface="Cambria Math" pitchFamily="18" charset="0"/>
                <a:ea typeface="Cambria Math" pitchFamily="18" charset="0"/>
              </a:rPr>
              <a:t/>
            </a:r>
            <a:br>
              <a:rPr lang="ru-RU" sz="2400" i="1" dirty="0" smtClean="0">
                <a:latin typeface="Cambria Math" pitchFamily="18" charset="0"/>
                <a:ea typeface="Cambria Math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Bookman Old Style" pitchFamily="18" charset="0"/>
              </a:rPr>
            </a:br>
            <a:endParaRPr lang="ru-RU" dirty="0"/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17411" name="Picture 3" descr="C:\Users\Я\Desktop\Хустка\getImage (3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4869160"/>
            <a:ext cx="72008" cy="72008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816" y="1556792"/>
            <a:ext cx="4176464" cy="4176464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620688"/>
            <a:ext cx="4245478" cy="1872207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800" dirty="0" smtClean="0">
                <a:latin typeface="Bookman Old Style" pitchFamily="18" charset="0"/>
              </a:rPr>
              <a:t> </a:t>
            </a:r>
            <a: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  <a:t>У кожній родині, де підростала дівчина,</a:t>
            </a:r>
            <a:b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  <a:t>скриня повинна була наповнюватись хустками.</a:t>
            </a:r>
            <a:b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  <a:t>Їх дбайливо оберігали, хизувалися перед гостями</a:t>
            </a:r>
            <a:b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  <a:t> і сусідами:</a:t>
            </a:r>
            <a:b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uk-UA" sz="2200" b="1" dirty="0" smtClean="0">
                <a:latin typeface="Bookman Old Style" pitchFamily="18" charset="0"/>
              </a:rPr>
              <a:t/>
            </a:r>
            <a:br>
              <a:rPr lang="uk-UA" sz="2200" b="1" dirty="0" smtClean="0"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  <a:t>Я – не панна, я – господиня,                                                                                                                                У мене хусток повна скриня</a:t>
            </a:r>
            <a:endParaRPr lang="ru-RU" sz="2200" dirty="0"/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24578" name="Picture 2" descr="C:\Users\Я\Desktop\Хустка\getImage (12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435822" y="2060848"/>
            <a:ext cx="69036" cy="45719"/>
          </a:xfrm>
          <a:prstGeom prst="rect">
            <a:avLst/>
          </a:prstGeom>
          <a:noFill/>
        </p:spPr>
      </p:pic>
      <p:pic>
        <p:nvPicPr>
          <p:cNvPr id="1026" name="Picture 2" descr="https://blogger.googleusercontent.com/img/b/R29vZ2xl/AVvXsEi2l_JPoys_k5ct5ml-h3fW2WKhl2DFlnV7jRUaJMmW-IyJijguVIP5_dTR-y4l9TCKV89JO8qUW7yEtuYedftc4B8zxjF5oTUtodXeyDC1Pv1HI5gCLdMecIvR_pt8Ggienf3oifxGf69m/s450/%25D0%259D%25D0%25BE%25D0%25B2%25D1%258B%25D0%25B9+%25D1%2580%25D0%25B8%25D1%2581%25D1%2583%25D0%25BD%25D0%25BE%25D0%25B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71" y="3438698"/>
            <a:ext cx="4346958" cy="299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Українська хустина на голову &quot;Польові квіти&quot; 75х75 см: продаж, ціна у  Хмельницькій області. Хустки, шалі, палантини від &quot;&quot;ЗАБАВОЧКА-ДЕКОР&quot;  магазин, творча майстерня&quot; - 167497478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928" y="720795"/>
            <a:ext cx="3917161" cy="418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941" y="144310"/>
            <a:ext cx="8316416" cy="2376264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  <a:t>Коли син вирушав у далеку дорогу, мати зав’язувала хліб у білу хустину, щоб не забував батьківського порогу:</a:t>
            </a:r>
            <a:b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ru-RU" sz="2200" b="1" dirty="0" smtClean="0">
                <a:latin typeface="Bookman Old Style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  <a:t>Дай мені, мамо, хустку на щастя, 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  <a:t>Хай буде на згадку вона,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  <a:t>Щоб не була поміж нами</a:t>
            </a:r>
            <a:b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  <a:t>Далека чужа сторона.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4824"/>
            <a:ext cx="4077072" cy="4077072"/>
          </a:xfrm>
          <a:prstGeom prst="rect">
            <a:avLst/>
          </a:prstGeom>
        </p:spPr>
      </p:pic>
      <p:pic>
        <p:nvPicPr>
          <p:cNvPr id="2050" name="Picture 2" descr="Хустка синя українська (ID#1146053951), цена: 550 ₴, купить на Prom.u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418" y="2763982"/>
            <a:ext cx="2673067" cy="315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5" y="265709"/>
            <a:ext cx="8316416" cy="4104456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В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часи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козаччини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був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добрий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звичай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у наших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дівчат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: </a:t>
            </a:r>
            <a:b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коли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козаки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вирушали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з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військом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в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похід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, то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кожна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дівчина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своєму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нареченому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дарувала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вишиту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хустку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, як символ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вірності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у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коханні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:</a:t>
            </a:r>
            <a:r>
              <a:rPr lang="ru-RU" sz="2200" b="1" dirty="0" smtClean="0">
                <a:latin typeface="Bookman Old Style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</a:rPr>
            </a:br>
            <a:r>
              <a:rPr lang="ru-RU" sz="2200" b="1" dirty="0" smtClean="0">
                <a:latin typeface="Bookman Old Style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</a:rPr>
            </a:br>
            <a:r>
              <a:rPr lang="ru-RU" sz="2200" b="1" dirty="0" smtClean="0">
                <a:latin typeface="Bookman Old Style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Дарувала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шиту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b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шовком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хустину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,</a:t>
            </a:r>
            <a:b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Щоб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згадував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b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на </a:t>
            </a:r>
            <a:r>
              <a:rPr lang="ru-RU" sz="2200" b="1" dirty="0" err="1" smtClean="0">
                <a:solidFill>
                  <a:srgbClr val="FF0000"/>
                </a:solidFill>
                <a:latin typeface="Bookman Old Style" pitchFamily="18" charset="0"/>
              </a:rPr>
              <a:t>чужині</a:t>
            </a:r>
            <a:r>
              <a:rPr lang="ru-RU" sz="2200" b="1" dirty="0" smtClean="0">
                <a:solidFill>
                  <a:srgbClr val="FF0000"/>
                </a:solidFill>
                <a:latin typeface="Bookman Old Style" pitchFamily="18" charset="0"/>
              </a:rPr>
              <a:t>...</a:t>
            </a:r>
            <a:r>
              <a:rPr lang="ru-RU" sz="1600" b="1" dirty="0" smtClean="0">
                <a:latin typeface="Bookman Old Style" pitchFamily="18" charset="0"/>
              </a:rPr>
              <a:t/>
            </a:r>
            <a:br>
              <a:rPr lang="ru-RU" sz="1600" b="1" dirty="0" smtClean="0">
                <a:latin typeface="Bookman Old Style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18435" name="Picture 3" descr="C:\Users\Я\Desktop\Хустка\україночка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6232" y="4581128"/>
            <a:ext cx="161415" cy="115391"/>
          </a:xfrm>
          <a:prstGeom prst="rect">
            <a:avLst/>
          </a:prstGeom>
          <a:noFill/>
        </p:spPr>
      </p:pic>
      <p:pic>
        <p:nvPicPr>
          <p:cNvPr id="8" name="Рисунок 7" descr="C:\Users\Я\Desktop\Разная полезная красота\Українська хата\getImage (9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276872"/>
            <a:ext cx="558011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754766">
            <a:off x="2081744" y="3462539"/>
            <a:ext cx="2642604" cy="2474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0232" y="145113"/>
            <a:ext cx="8316416" cy="1656184"/>
          </a:xfrm>
        </p:spPr>
        <p:txBody>
          <a:bodyPr>
            <a:normAutofit fontScale="90000"/>
          </a:bodyPr>
          <a:lstStyle/>
          <a:p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1800" dirty="0" smtClean="0"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Хустка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,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якою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мати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водила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молодих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до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хати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і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виводила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із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хати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під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час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весілля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,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мусила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бути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світлою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і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ясною - таким буде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і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життя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200" b="1" dirty="0" err="1" smtClean="0">
                <a:solidFill>
                  <a:srgbClr val="0070C0"/>
                </a:solidFill>
                <a:latin typeface="Bookman Old Style" pitchFamily="18" charset="0"/>
              </a:rPr>
              <a:t>молодих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>.</a:t>
            </a:r>
            <a:r>
              <a:rPr lang="ru-RU" sz="2200" dirty="0" smtClean="0">
                <a:solidFill>
                  <a:srgbClr val="0070C0"/>
                </a:solidFill>
              </a:rPr>
              <a:t/>
            </a:r>
            <a:br>
              <a:rPr lang="ru-RU" sz="2200" dirty="0" smtClean="0">
                <a:solidFill>
                  <a:srgbClr val="0070C0"/>
                </a:solidFill>
              </a:rPr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18435" name="Picture 3" descr="C:\Users\Я\Desktop\Хустка\україночка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6232" y="4581128"/>
            <a:ext cx="161415" cy="115391"/>
          </a:xfrm>
          <a:prstGeom prst="rect">
            <a:avLst/>
          </a:prstGeom>
          <a:noFill/>
        </p:spPr>
      </p:pic>
      <p:pic>
        <p:nvPicPr>
          <p:cNvPr id="4098" name="Picture 2" descr="https://hotwed.com.ua/uploads/content/720/source/-3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17" y="1412776"/>
            <a:ext cx="6958689" cy="464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3324" y="75037"/>
            <a:ext cx="8316416" cy="2088232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i="1" dirty="0" smtClean="0">
                <a:solidFill>
                  <a:srgbClr val="0070C0"/>
                </a:solidFill>
                <a:latin typeface="Bookman Old Style" pitchFamily="18" charset="0"/>
              </a:rPr>
              <a:t/>
            </a:r>
            <a:br>
              <a:rPr lang="uk-UA" sz="2200" b="1" i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70C0"/>
                </a:solidFill>
                <a:latin typeface="Bookman Old Style" pitchFamily="18" charset="0"/>
              </a:rPr>
              <a:t> Під  час вінчання молодих людей їхні руки пов’язують хусткою.</a:t>
            </a:r>
            <a: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  <a:t/>
            </a:r>
            <a:br>
              <a:rPr lang="ru-RU" sz="2200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66"/>
                </a:solidFill>
                <a:latin typeface="Bookman Old Style" pitchFamily="18" charset="0"/>
              </a:rPr>
              <a:t>Не люди з’єднали, а з’єднав Бог навіки,</a:t>
            </a:r>
            <a:r>
              <a:rPr lang="ru-RU" sz="2200" b="1" dirty="0" smtClean="0">
                <a:solidFill>
                  <a:srgbClr val="FF0066"/>
                </a:solidFill>
                <a:latin typeface="Bookman Old Style" pitchFamily="18" charset="0"/>
              </a:rPr>
              <a:t/>
            </a:r>
            <a:br>
              <a:rPr lang="ru-RU" sz="2200" b="1" dirty="0" smtClean="0">
                <a:solidFill>
                  <a:srgbClr val="FF0066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FF0066"/>
                </a:solidFill>
                <a:latin typeface="Bookman Old Style" pitchFamily="18" charset="0"/>
              </a:rPr>
              <a:t>На щастя, на долю, на довгий вік.</a:t>
            </a:r>
            <a:r>
              <a:rPr lang="ru-RU" sz="2200" dirty="0" smtClean="0">
                <a:solidFill>
                  <a:srgbClr val="FF0066"/>
                </a:solidFill>
              </a:rPr>
              <a:t/>
            </a:r>
            <a:br>
              <a:rPr lang="ru-RU" sz="2200" dirty="0" smtClean="0">
                <a:solidFill>
                  <a:srgbClr val="FF0066"/>
                </a:solidFill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18435" name="Picture 3" descr="C:\Users\Я\Desktop\Хустка\україночка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6232" y="4581128"/>
            <a:ext cx="161415" cy="115391"/>
          </a:xfrm>
          <a:prstGeom prst="rect">
            <a:avLst/>
          </a:prstGeom>
          <a:noFill/>
        </p:spPr>
      </p:pic>
      <p:pic>
        <p:nvPicPr>
          <p:cNvPr id="12" name="Рисунок 11" descr="C:\Users\Я\Desktop\Хустка\getImage (3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5" y="2597912"/>
            <a:ext cx="4427984" cy="3497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https://prolviv.com/wp-content/uploads/2017/10/content_full-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566" y="1586819"/>
            <a:ext cx="4705174" cy="31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5" y="56456"/>
            <a:ext cx="8110624" cy="3240360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200" b="1" dirty="0" smtClean="0">
                <a:solidFill>
                  <a:srgbClr val="009900"/>
                </a:solidFill>
              </a:rPr>
              <a:t>Хустка потрібна в житті для всього: </a:t>
            </a:r>
            <a:br>
              <a:rPr lang="uk-UA" sz="2200" b="1" dirty="0" smtClean="0">
                <a:solidFill>
                  <a:srgbClr val="009900"/>
                </a:solidFill>
              </a:rPr>
            </a:br>
            <a:r>
              <a:rPr lang="uk-UA" sz="2200" b="1" dirty="0" smtClean="0">
                <a:solidFill>
                  <a:srgbClr val="009900"/>
                </a:solidFill>
              </a:rPr>
              <a:t>це і носовичок, це і вузлик, це і серветка, і скатертина. Йдучи до церкви, обов'язково треба жінці пов'язати голову хусткою. Свічечку у Божому храмі теж тримають в руках через хустинку, хустинка на спеченому хлібі, на дитячій колисці і вузлик з вечерею для хрещених батьків на Різдво.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2050" name="Picture 2" descr="C:\Users\Я\Desktop\Хустка\735194_392144270873734_980636641_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9880" y="2636912"/>
            <a:ext cx="4176464" cy="2779699"/>
          </a:xfrm>
          <a:prstGeom prst="rect">
            <a:avLst/>
          </a:prstGeom>
          <a:noFill/>
        </p:spPr>
      </p:pic>
      <p:pic>
        <p:nvPicPr>
          <p:cNvPr id="2051" name="Picture 3" descr="C:\Users\Я\Desktop\Хустка\getImagю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00808"/>
            <a:ext cx="3430105" cy="441615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836712"/>
            <a:ext cx="7200800" cy="3744416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400" dirty="0" smtClean="0"/>
              <a:t> </a:t>
            </a:r>
            <a:r>
              <a:rPr lang="ru-RU" sz="1800" b="1" dirty="0" err="1" smtClean="0">
                <a:latin typeface="Bookman Old Style" pitchFamily="18" charset="0"/>
              </a:rPr>
              <a:t>Оскільки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хустка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була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обов'язковим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елементом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одягу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жінки</a:t>
            </a:r>
            <a:r>
              <a:rPr lang="ru-RU" sz="1800" b="1" dirty="0" smtClean="0">
                <a:latin typeface="Bookman Old Style" pitchFamily="18" charset="0"/>
              </a:rPr>
              <a:t>, то вона стала </a:t>
            </a:r>
            <a:r>
              <a:rPr lang="ru-RU" sz="1800" b="1" dirty="0" err="1" smtClean="0">
                <a:latin typeface="Bookman Old Style" pitchFamily="18" charset="0"/>
              </a:rPr>
              <a:t>найкращим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подарунком</a:t>
            </a:r>
            <a:r>
              <a:rPr lang="ru-RU" sz="1800" b="1" dirty="0" smtClean="0">
                <a:latin typeface="Bookman Old Style" pitchFamily="18" charset="0"/>
              </a:rPr>
              <a:t>. </a:t>
            </a:r>
            <a:r>
              <a:rPr lang="ru-RU" sz="1800" b="1" dirty="0" err="1" smtClean="0">
                <a:latin typeface="Bookman Old Style" pitchFamily="18" charset="0"/>
              </a:rPr>
              <a:t>Подарована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хустка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гріла</a:t>
            </a:r>
            <a:r>
              <a:rPr lang="ru-RU" sz="1800" b="1" dirty="0" smtClean="0">
                <a:latin typeface="Bookman Old Style" pitchFamily="18" charset="0"/>
              </a:rPr>
              <a:t> душу, </a:t>
            </a:r>
            <a:r>
              <a:rPr lang="ru-RU" sz="1800" b="1" dirty="0" err="1" smtClean="0">
                <a:latin typeface="Bookman Old Style" pitchFamily="18" charset="0"/>
              </a:rPr>
              <a:t>лікувала</a:t>
            </a:r>
            <a:r>
              <a:rPr lang="ru-RU" sz="1800" b="1" dirty="0" smtClean="0">
                <a:latin typeface="Bookman Old Style" pitchFamily="18" charset="0"/>
              </a:rPr>
              <a:t> рани, </a:t>
            </a:r>
            <a:r>
              <a:rPr lang="ru-RU" sz="1800" b="1" dirty="0" err="1" smtClean="0">
                <a:latin typeface="Bookman Old Style" pitchFamily="18" charset="0"/>
              </a:rPr>
              <a:t>плекала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віру</a:t>
            </a:r>
            <a:r>
              <a:rPr lang="ru-RU" sz="1800" b="1" dirty="0" smtClean="0">
                <a:latin typeface="Bookman Old Style" pitchFamily="18" charset="0"/>
              </a:rPr>
              <a:t>, </a:t>
            </a:r>
            <a:r>
              <a:rPr lang="ru-RU" sz="1800" b="1" dirty="0" err="1" smtClean="0">
                <a:latin typeface="Bookman Old Style" pitchFamily="18" charset="0"/>
              </a:rPr>
              <a:t>леліяла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світлі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надії</a:t>
            </a:r>
            <a:r>
              <a:rPr lang="ru-RU" sz="1800" b="1" dirty="0" smtClean="0">
                <a:latin typeface="Bookman Old Style" pitchFamily="18" charset="0"/>
              </a:rPr>
              <a:t>.</a:t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> В </a:t>
            </a:r>
            <a:r>
              <a:rPr lang="ru-RU" sz="1800" b="1" dirty="0" err="1" smtClean="0">
                <a:latin typeface="Bookman Old Style" pitchFamily="18" charset="0"/>
              </a:rPr>
              <a:t>пісні</a:t>
            </a:r>
            <a:r>
              <a:rPr lang="ru-RU" sz="1800" b="1" dirty="0" smtClean="0">
                <a:latin typeface="Bookman Old Style" pitchFamily="18" charset="0"/>
              </a:rPr>
              <a:t> </a:t>
            </a:r>
            <a:r>
              <a:rPr lang="ru-RU" sz="1800" b="1" dirty="0" err="1" smtClean="0">
                <a:latin typeface="Bookman Old Style" pitchFamily="18" charset="0"/>
              </a:rPr>
              <a:t>стверджується</a:t>
            </a:r>
            <a:r>
              <a:rPr lang="ru-RU" sz="1800" b="1" dirty="0" smtClean="0">
                <a:latin typeface="Bookman Old Style" pitchFamily="18" charset="0"/>
              </a:rPr>
              <a:t>:</a:t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Веселі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ви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чи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сумовиті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,</a:t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На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схилах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Ворскли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чи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Дінця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, </a:t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Нема таких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жінок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у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світі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,</a:t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Котрим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 вона не до </a:t>
            </a:r>
            <a:r>
              <a:rPr lang="ru-RU" sz="2000" b="1" dirty="0" err="1" smtClean="0">
                <a:solidFill>
                  <a:srgbClr val="FF0000"/>
                </a:solidFill>
                <a:latin typeface="Bookman Old Style" pitchFamily="18" charset="0"/>
              </a:rPr>
              <a:t>лиця</a:t>
            </a: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>. </a:t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88640"/>
            <a:ext cx="8316416" cy="1080120"/>
          </a:xfrm>
        </p:spPr>
        <p:txBody>
          <a:bodyPr>
            <a:normAutofit/>
          </a:bodyPr>
          <a:lstStyle/>
          <a:p>
            <a:r>
              <a:rPr lang="uk-UA" sz="1800" b="1" i="1" dirty="0" smtClean="0">
                <a:solidFill>
                  <a:srgbClr val="0070C0"/>
                </a:solidFill>
                <a:latin typeface="Bookman Old Style" pitchFamily="18" charset="0"/>
              </a:rPr>
              <a:t>“</a:t>
            </a:r>
            <a:r>
              <a:rPr lang="uk-UA" sz="2600" b="1" dirty="0" smtClean="0">
                <a:solidFill>
                  <a:srgbClr val="0070C0"/>
                </a:solidFill>
                <a:latin typeface="Bookman Old Style" pitchFamily="18" charset="0"/>
              </a:rPr>
              <a:t>Хустка в народних обрядах”</a:t>
            </a: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>                     </a:t>
            </a:r>
          </a:p>
          <a:p>
            <a:pPr algn="l"/>
            <a:endParaRPr lang="uk-UA" sz="1600" b="1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l"/>
            <a:endParaRPr lang="uk-UA" sz="3000" b="1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l"/>
            <a:endParaRPr lang="uk-UA" b="1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l"/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7" name="Рисунок 6" descr="C:\Users\Я\Desktop\Хустка\українці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3645024"/>
            <a:ext cx="381642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Я\Desktop\Хустка\getImage (4).jpg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2564904"/>
            <a:ext cx="4211960" cy="356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996" y="786164"/>
            <a:ext cx="5376600" cy="53766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786164"/>
            <a:ext cx="4032447" cy="5376597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1331640" y="0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FF0000"/>
                </a:solidFill>
                <a:latin typeface="Bookman Old Style" pitchFamily="18" charset="0"/>
              </a:rPr>
              <a:t>“ Дай мені, мамо, хустку на згадку”</a:t>
            </a:r>
          </a:p>
          <a:p>
            <a:pPr algn="ctr"/>
            <a:r>
              <a:rPr lang="uk-UA" sz="2000" b="1" i="1" dirty="0">
                <a:solidFill>
                  <a:srgbClr val="0070C0"/>
                </a:solidFill>
                <a:latin typeface="Bookman Old Style" pitchFamily="18" charset="0"/>
              </a:rPr>
              <a:t>       “</a:t>
            </a:r>
            <a:r>
              <a:rPr lang="uk-UA" sz="2000" b="1" dirty="0">
                <a:solidFill>
                  <a:srgbClr val="0070C0"/>
                </a:solidFill>
                <a:latin typeface="Bookman Old Style" pitchFamily="18" charset="0"/>
              </a:rPr>
              <a:t>Хустка у сучасній моді”</a:t>
            </a:r>
            <a:endParaRPr lang="uk-UA" sz="20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268760"/>
            <a:ext cx="7776864" cy="2448272"/>
          </a:xfrm>
        </p:spPr>
        <p:txBody>
          <a:bodyPr>
            <a:normAutofit fontScale="90000"/>
          </a:bodyPr>
          <a:lstStyle/>
          <a:p>
            <a:pPr algn="l"/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uk-UA" sz="2700" b="1" i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600" b="1" dirty="0" smtClean="0"/>
              <a:t> </a:t>
            </a:r>
            <a:r>
              <a:rPr lang="uk-UA" sz="2000" b="1" dirty="0" smtClean="0"/>
              <a:t>Хустку як головний елемент використовують у своїх колекціях сучасні дизайнери одягу.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> </a:t>
            </a: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r>
              <a:rPr lang="ru-RU" sz="1800" b="1" dirty="0" smtClean="0">
                <a:latin typeface="Bookman Old Style" pitchFamily="18" charset="0"/>
              </a:rPr>
              <a:t/>
            </a:r>
            <a:br>
              <a:rPr lang="ru-RU" sz="1800" b="1" dirty="0" smtClean="0">
                <a:latin typeface="Bookman Old Style" pitchFamily="18" charset="0"/>
              </a:rPr>
            </a:br>
            <a:endParaRPr lang="ru-RU" sz="1800" b="1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260648"/>
            <a:ext cx="8316416" cy="1080120"/>
          </a:xfrm>
        </p:spPr>
        <p:txBody>
          <a:bodyPr>
            <a:normAutofit lnSpcReduction="10000"/>
          </a:bodyPr>
          <a:lstStyle/>
          <a:p>
            <a:r>
              <a:rPr lang="uk-UA" sz="1800" dirty="0" smtClean="0">
                <a:solidFill>
                  <a:srgbClr val="0070C0"/>
                </a:solidFill>
                <a:latin typeface="Bookman Old Style" pitchFamily="18" charset="0"/>
              </a:rPr>
              <a:t>       </a:t>
            </a:r>
            <a:r>
              <a:rPr lang="uk-UA" sz="2200" b="1" dirty="0" smtClean="0">
                <a:solidFill>
                  <a:srgbClr val="FF0000"/>
                </a:solidFill>
                <a:latin typeface="Bookman Old Style" pitchFamily="18" charset="0"/>
              </a:rPr>
              <a:t>“ Дай мені, мамо, хустку на згадку”</a:t>
            </a:r>
          </a:p>
          <a:p>
            <a:r>
              <a:rPr lang="uk-UA" sz="1800" b="1" i="1" dirty="0" smtClean="0">
                <a:solidFill>
                  <a:srgbClr val="0070C0"/>
                </a:solidFill>
                <a:latin typeface="Bookman Old Style" pitchFamily="18" charset="0"/>
              </a:rPr>
              <a:t>       “</a:t>
            </a:r>
            <a:r>
              <a:rPr lang="uk-UA" sz="2600" b="1" dirty="0" smtClean="0">
                <a:solidFill>
                  <a:srgbClr val="0070C0"/>
                </a:solidFill>
                <a:latin typeface="Bookman Old Style" pitchFamily="18" charset="0"/>
              </a:rPr>
              <a:t>Хустка у сучасній моді”</a:t>
            </a: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>                     </a:t>
            </a:r>
          </a:p>
          <a:p>
            <a:pPr algn="l"/>
            <a:endParaRPr lang="uk-UA" sz="1600" b="1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l"/>
            <a:endParaRPr lang="uk-UA" sz="3000" b="1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l"/>
            <a:endParaRPr lang="uk-UA" b="1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 algn="l"/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3554" name="Picture 2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015208" y="3015208"/>
            <a:ext cx="6858000" cy="827584"/>
          </a:xfrm>
          <a:prstGeom prst="rect">
            <a:avLst/>
          </a:prstGeom>
          <a:noFill/>
        </p:spPr>
      </p:pic>
      <p:pic>
        <p:nvPicPr>
          <p:cNvPr id="23555" name="Picture 3" descr="C:\Users\Я\Desktop\Разная полезная красота\Україночки і українці\78682056_large_r41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165304"/>
            <a:ext cx="8460432" cy="692696"/>
          </a:xfrm>
          <a:prstGeom prst="rect">
            <a:avLst/>
          </a:prstGeom>
          <a:noFill/>
        </p:spPr>
      </p:pic>
      <p:pic>
        <p:nvPicPr>
          <p:cNvPr id="2051" name="Picture 3" descr="C:\Users\Я\Downloads\IhG1SMzWFGk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1289" y="1940821"/>
            <a:ext cx="2935766" cy="4204490"/>
          </a:xfrm>
          <a:prstGeom prst="rect">
            <a:avLst/>
          </a:prstGeom>
          <a:noFill/>
        </p:spPr>
      </p:pic>
      <p:pic>
        <p:nvPicPr>
          <p:cNvPr id="1026" name="Picture 2" descr="https://lh3.googleusercontent.com/proxy/BD87xwX9-5dudwpQnEP6mMksA1_vqd3yHJa0Og05Hrv5Gep1SLK9YNx0baJp3vIhB03eKabxPEE-CGnB7g_ag-OmnN2UgXCL8vMiYb1ri5D36mvuO9CrdZlFRh39ZdTKzJs7KrR8to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4" r="11110"/>
          <a:stretch/>
        </p:blipFill>
        <p:spPr bwMode="auto">
          <a:xfrm>
            <a:off x="6316357" y="1955186"/>
            <a:ext cx="2664296" cy="421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harf.ua/image/cache/catalog/easyphoto/92/ukrainskiy-platok-siniy-1-750x75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6" r="14380"/>
          <a:stretch/>
        </p:blipFill>
        <p:spPr bwMode="auto">
          <a:xfrm>
            <a:off x="830297" y="2000236"/>
            <a:ext cx="2788982" cy="414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6595</TotalTime>
  <Words>119</Words>
  <Application>Microsoft Office PowerPoint</Application>
  <PresentationFormat>Екран (4:3)</PresentationFormat>
  <Paragraphs>33</Paragraphs>
  <Slides>18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3" baseType="lpstr">
      <vt:lpstr>Arial</vt:lpstr>
      <vt:lpstr>Bookman Old Style</vt:lpstr>
      <vt:lpstr>Calibri</vt:lpstr>
      <vt:lpstr>Cambria Math</vt:lpstr>
      <vt:lpstr>Тема Office</vt:lpstr>
      <vt:lpstr>Презентація PowerPoint</vt:lpstr>
      <vt:lpstr>Презентація PowerPoint</vt:lpstr>
      <vt:lpstr>Презентація PowerPoint</vt:lpstr>
      <vt:lpstr>Хустина, хустина, чи біла чи синя мені ти миліша усяких обнов, Хустина, хустина, як ласка родинна, як вірності пісня про щиру любов. </vt:lpstr>
      <vt:lpstr>     Жіночі головні убори характеризуються розмаїттям форм, прикрас та способів носіння. До давнього типу рушникового головного убору належать хустки, які генетично пов’язанні з намітками (обрус, плат, завій, рантух), які з’явилися в Україні в ХVІІ ст. У XVII–XIX століттях хустка і намітка побутували поруч.    </vt:lpstr>
      <vt:lpstr>   Хустка - це оберіг жінки, бо оберігає її від усього злого.  Наші бабусі ховали колись у скрині: віночок – символ  віри, надії, любові, рушник – символ долі, хустку – берегиню вроди, намисто – символ радості.         </vt:lpstr>
      <vt:lpstr>    Найдавніші хустки вишивали або ткали шовком, сріблом і золотом. Спочатку хустки були білого кольору. Пізніше їх вишивали червоними, синіми, зеленими, жовтими нитками.  Дуже рідко використовували чорні нитки. А вже барвисті хустки запозичені від болгарів, турків, персів.     </vt:lpstr>
      <vt:lpstr>  Видатний історик Михайло Грушевський писав у своїй "Історії України", що хустка відома на всій території України, починаючи з часів Київської Русі, вона була поширена в козацьку епоху і дійшла до наших днів. Змінювалися тільки кольори, а хустка залишалася хусткою.   </vt:lpstr>
      <vt:lpstr>  Крім побутового, хустка в Україні має ще й обрядове значення. Народні обряди, пов’язані з хустиною, супроводжували дитину від самого народження    Добрий час, Добрий час,  Ангелята при нас  Розстелили м’якеньку                          хустинку,  Щоб заповити            маленьку дитинку.      </vt:lpstr>
      <vt:lpstr>   У кожній родині, де підростала дівчина, скриня повинна була наповнюватись хустками. Їх дбайливо оберігали, хизувалися перед гостями  і сусідами:  Я – не панна, я – господиня,                                                                                                                                У мене хусток повна скриня</vt:lpstr>
      <vt:lpstr>  Коли син вирушав у далеку дорогу, мати зав’язувала хліб у білу хустину, щоб не забував батьківського порогу:  Дай мені, мамо, хустку на щастя,  Хай буде на згадку вона, Щоб не була поміж нами Далека чужа сторона. </vt:lpstr>
      <vt:lpstr>  В часи козаччини був добрий звичай у наших дівчат:  коли козаки вирушали з військом в похід, то кожна дівчина своєму нареченому дарувала вишиту хустку, як символ вірності у коханні:   Дарувала шиту  шовком хустину, Щоб згадував  на чужині...        </vt:lpstr>
      <vt:lpstr>   Хустка, якою мати водила молодих до хати і виводила із хати під час весілля, мусила бути світлою і ясною - таким буде і життя молодих.     </vt:lpstr>
      <vt:lpstr>   Під  час вінчання молодих людей їхні руки пов’язують хусткою. Не люди з’єднали, а з’єднав Бог навіки, На щастя, на долю, на довгий вік.      </vt:lpstr>
      <vt:lpstr>  Хустка потрібна в житті для всього:  це і носовичок, це і вузлик, це і серветка, і скатертина. Йдучи до церкви, обов'язково треба жінці пов'язати голову хусткою. Свічечку у Божому храмі теж тримають в руках через хустинку, хустинка на спеченому хлібі, на дитячій колисці і вузлик з вечерею для хрещених батьків на Різдво.           </vt:lpstr>
      <vt:lpstr>   Оскільки хустка була обов'язковим елементом одягу жінки, то вона стала найкращим подарунком. Подарована хустка гріла душу, лікувала рани, плекала віру, леліяла світлі надії.  В пісні стверджується:  Веселі ви чи сумовиті, На схилах Ворскли чи Дінця,  Нема таких жінок у світі, Котрим вона не до лиця.        </vt:lpstr>
      <vt:lpstr>Презентація PowerPoint</vt:lpstr>
      <vt:lpstr>    Хустку як головний елемент використовують у своїх колекціях сучасні дизайнери одягу.             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ONLINE</cp:lastModifiedBy>
  <cp:revision>551</cp:revision>
  <dcterms:created xsi:type="dcterms:W3CDTF">2012-11-07T11:41:30Z</dcterms:created>
  <dcterms:modified xsi:type="dcterms:W3CDTF">2024-04-03T18:39:54Z</dcterms:modified>
</cp:coreProperties>
</file>