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56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fld id="{5B106E36-FD25-4E2D-B0AA-010F637433A0}" type="datetimeFigureOut">
              <a:rPr lang="ru-RU" smtClean="0"/>
              <a:pPr/>
              <a:t>06.02.2022</a:t>
            </a:fld>
            <a:endParaRPr lang="ru-RU"/>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fld id="{5B106E36-FD25-4E2D-B0AA-010F637433A0}" type="datetimeFigureOut">
              <a:rPr lang="ru-RU" smtClean="0"/>
              <a:pPr/>
              <a:t>06.02.2022</a:t>
            </a:fld>
            <a:endParaRPr lang="ru-RU"/>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a:xfrm>
            <a:off x="8641080" y="6514568"/>
            <a:ext cx="464288" cy="274320"/>
          </a:xfrm>
        </p:spPr>
        <p:txBody>
          <a:bodyPr/>
          <a:lstStyle>
            <a:extLst/>
          </a:lstStyle>
          <a:p>
            <a:fld id="{725C68B6-61C2-468F-89AB-4B9F7531AA68}" type="slidenum">
              <a:rPr lang="ru-RU" smtClean="0"/>
              <a:pPr/>
              <a:t>‹#›</a:t>
            </a:fld>
            <a:endParaRPr lang="ru-RU"/>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a:xfrm>
            <a:off x="8641080" y="6514568"/>
            <a:ext cx="464288" cy="274320"/>
          </a:xfrm>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fld id="{5B106E36-FD25-4E2D-B0AA-010F637433A0}" type="datetimeFigureOut">
              <a:rPr lang="ru-RU" smtClean="0"/>
              <a:pPr/>
              <a:t>06.02.2022</a:t>
            </a:fld>
            <a:endParaRPr lang="ru-RU"/>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fld id="{5B106E36-FD25-4E2D-B0AA-010F637433A0}" type="datetimeFigureOut">
              <a:rPr lang="ru-RU" smtClean="0"/>
              <a:pPr/>
              <a:t>06.02.2022</a:t>
            </a:fld>
            <a:endParaRPr lang="ru-RU"/>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ru-RU"/>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5B106E36-FD25-4E2D-B0AA-010F637433A0}" type="datetimeFigureOut">
              <a:rPr lang="ru-RU" smtClean="0"/>
              <a:pPr/>
              <a:t>06.02.2022</a:t>
            </a:fld>
            <a:endParaRPr lang="ru-RU"/>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725C68B6-61C2-468F-89AB-4B9F7531AA68}" type="slidenum">
              <a:rPr lang="ru-RU" smtClean="0"/>
              <a:pPr/>
              <a:t>‹#›</a:t>
            </a:fld>
            <a:endParaRPr lang="ru-RU"/>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Тварини, з якими треба поводитись обережно</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err="1" smtClean="0"/>
              <a:t>Коренерот</a:t>
            </a:r>
            <a:endParaRPr lang="ru-RU" dirty="0"/>
          </a:p>
        </p:txBody>
      </p:sp>
      <p:sp>
        <p:nvSpPr>
          <p:cNvPr id="3" name="TextBox 2"/>
          <p:cNvSpPr txBox="1"/>
          <p:nvPr/>
        </p:nvSpPr>
        <p:spPr>
          <a:xfrm rot="10800000" flipV="1">
            <a:off x="395534" y="1581869"/>
            <a:ext cx="3816425" cy="4708981"/>
          </a:xfrm>
          <a:prstGeom prst="rect">
            <a:avLst/>
          </a:prstGeom>
          <a:noFill/>
        </p:spPr>
        <p:txBody>
          <a:bodyPr wrap="square" rtlCol="0">
            <a:spAutoFit/>
          </a:bodyPr>
          <a:lstStyle/>
          <a:p>
            <a:r>
              <a:rPr lang="uk-UA" dirty="0" smtClean="0">
                <a:latin typeface="Arial Black" pitchFamily="34" charset="0"/>
              </a:rPr>
              <a:t>- </a:t>
            </a:r>
            <a:r>
              <a:rPr lang="uk-UA" sz="2000" dirty="0" smtClean="0">
                <a:solidFill>
                  <a:srgbClr val="002060"/>
                </a:solidFill>
                <a:latin typeface="Arial Black" pitchFamily="34" charset="0"/>
              </a:rPr>
              <a:t>трапляється в Чорному та Азовському морях. Контакт з </a:t>
            </a:r>
            <a:r>
              <a:rPr lang="uk-UA" sz="2000" dirty="0" err="1" smtClean="0">
                <a:solidFill>
                  <a:srgbClr val="002060"/>
                </a:solidFill>
                <a:latin typeface="Arial Black" pitchFamily="34" charset="0"/>
              </a:rPr>
              <a:t>коренеротом</a:t>
            </a:r>
            <a:r>
              <a:rPr lang="uk-UA" sz="2000" dirty="0" smtClean="0">
                <a:solidFill>
                  <a:srgbClr val="002060"/>
                </a:solidFill>
                <a:latin typeface="Arial Black" pitchFamily="34" charset="0"/>
              </a:rPr>
              <a:t> спричиняє больові відчуття, дуже схожі на жаління кропивою. Руками, на яких є слиз медузи, не можна торкатися очей та губ, щоб запобігти подразненню слизових. Уражене місце треба промити великою кількістю води і звернутися до лікаря.</a:t>
            </a:r>
            <a:endParaRPr lang="ru-RU" sz="2000" dirty="0">
              <a:solidFill>
                <a:srgbClr val="002060"/>
              </a:solidFill>
              <a:latin typeface="Arial Black" pitchFamily="34" charset="0"/>
            </a:endParaRPr>
          </a:p>
        </p:txBody>
      </p:sp>
      <p:pic>
        <p:nvPicPr>
          <p:cNvPr id="4" name="Рисунок 3" descr="C5RKgMJXAAIIK4l.jpg"/>
          <p:cNvPicPr>
            <a:picLocks noChangeAspect="1"/>
          </p:cNvPicPr>
          <p:nvPr/>
        </p:nvPicPr>
        <p:blipFill>
          <a:blip r:embed="rId2" cstate="print"/>
          <a:stretch>
            <a:fillRect/>
          </a:stretch>
        </p:blipFill>
        <p:spPr>
          <a:xfrm>
            <a:off x="4427984" y="2132856"/>
            <a:ext cx="4194845" cy="316835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err="1" smtClean="0"/>
              <a:t>Аурелія</a:t>
            </a:r>
            <a:r>
              <a:rPr lang="uk-UA" dirty="0" smtClean="0"/>
              <a:t> </a:t>
            </a:r>
            <a:endParaRPr lang="ru-RU" dirty="0"/>
          </a:p>
        </p:txBody>
      </p:sp>
      <p:sp>
        <p:nvSpPr>
          <p:cNvPr id="4" name="TextBox 3"/>
          <p:cNvSpPr txBox="1"/>
          <p:nvPr/>
        </p:nvSpPr>
        <p:spPr>
          <a:xfrm>
            <a:off x="611560" y="1844824"/>
            <a:ext cx="3960440" cy="1938992"/>
          </a:xfrm>
          <a:prstGeom prst="rect">
            <a:avLst/>
          </a:prstGeom>
          <a:noFill/>
        </p:spPr>
        <p:txBody>
          <a:bodyPr wrap="square" rtlCol="0">
            <a:spAutoFit/>
          </a:bodyPr>
          <a:lstStyle/>
          <a:p>
            <a:r>
              <a:rPr lang="uk-UA" sz="2000" dirty="0" smtClean="0">
                <a:solidFill>
                  <a:srgbClr val="002060"/>
                </a:solidFill>
                <a:latin typeface="Arial Black" pitchFamily="34" charset="0"/>
              </a:rPr>
              <a:t>- опіки, яких завдає людині </a:t>
            </a:r>
            <a:r>
              <a:rPr lang="uk-UA" sz="2000" dirty="0" err="1" smtClean="0">
                <a:solidFill>
                  <a:srgbClr val="002060"/>
                </a:solidFill>
                <a:latin typeface="Arial Black" pitchFamily="34" charset="0"/>
              </a:rPr>
              <a:t>аурелія</a:t>
            </a:r>
            <a:r>
              <a:rPr lang="uk-UA" sz="2000" dirty="0" smtClean="0">
                <a:solidFill>
                  <a:srgbClr val="002060"/>
                </a:solidFill>
                <a:latin typeface="Arial Black" pitchFamily="34" charset="0"/>
              </a:rPr>
              <a:t>, менш відчутні, ніж опіки </a:t>
            </a:r>
            <a:r>
              <a:rPr lang="uk-UA" sz="2000" dirty="0" err="1" smtClean="0">
                <a:solidFill>
                  <a:srgbClr val="002060"/>
                </a:solidFill>
                <a:latin typeface="Arial Black" pitchFamily="34" charset="0"/>
              </a:rPr>
              <a:t>коренерота</a:t>
            </a:r>
            <a:r>
              <a:rPr lang="uk-UA" sz="2000" dirty="0" smtClean="0">
                <a:solidFill>
                  <a:srgbClr val="002060"/>
                </a:solidFill>
                <a:latin typeface="Arial Black" pitchFamily="34" charset="0"/>
              </a:rPr>
              <a:t>, але можуть спричинити неприємні відчуття </a:t>
            </a:r>
            <a:endParaRPr lang="ru-RU" sz="2000" dirty="0">
              <a:solidFill>
                <a:srgbClr val="002060"/>
              </a:solidFill>
              <a:latin typeface="Arial Black" pitchFamily="34" charset="0"/>
            </a:endParaRPr>
          </a:p>
        </p:txBody>
      </p:sp>
      <p:pic>
        <p:nvPicPr>
          <p:cNvPr id="5" name="Рисунок 4" descr="meduza-aureliya-opisanie-osobennosti-soderzhaniya-razmnozhenie-aureliya-ushastaya-meduza_1.jpg"/>
          <p:cNvPicPr>
            <a:picLocks noChangeAspect="1"/>
          </p:cNvPicPr>
          <p:nvPr/>
        </p:nvPicPr>
        <p:blipFill>
          <a:blip r:embed="rId2" cstate="print"/>
          <a:stretch>
            <a:fillRect/>
          </a:stretch>
        </p:blipFill>
        <p:spPr>
          <a:xfrm>
            <a:off x="4572000" y="2132856"/>
            <a:ext cx="4248472" cy="382979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Хвостокол</a:t>
            </a:r>
            <a:endParaRPr lang="ru-RU" dirty="0"/>
          </a:p>
        </p:txBody>
      </p:sp>
      <p:sp>
        <p:nvSpPr>
          <p:cNvPr id="3" name="TextBox 2"/>
          <p:cNvSpPr txBox="1"/>
          <p:nvPr/>
        </p:nvSpPr>
        <p:spPr>
          <a:xfrm>
            <a:off x="611560" y="1628800"/>
            <a:ext cx="8136903" cy="2862322"/>
          </a:xfrm>
          <a:prstGeom prst="rect">
            <a:avLst/>
          </a:prstGeom>
          <a:noFill/>
        </p:spPr>
        <p:txBody>
          <a:bodyPr wrap="square" rtlCol="0">
            <a:spAutoFit/>
          </a:bodyPr>
          <a:lstStyle/>
          <a:p>
            <a:r>
              <a:rPr lang="uk-UA" sz="2000" b="1" dirty="0" smtClean="0">
                <a:solidFill>
                  <a:srgbClr val="002060"/>
                </a:solidFill>
                <a:latin typeface="Arial Black" pitchFamily="34" charset="0"/>
              </a:rPr>
              <a:t>- хвостокол звичайний, або морський кіт мешкає у Середземному і Чорному морях. На кінці хвоста має шип із отруйними залозами. Хвостокол ніколи не нападає першим на людину, він може тільки оборонятися. Але людина може ненароком наступити на цю тварину, коли купається. Отрута риби впливає на нервову систему. У потерпілого можуть бути такі симптоми: судоми, втрата свідомості, зниження артеріального тиску.</a:t>
            </a:r>
            <a:endParaRPr lang="ru-RU" sz="2000" b="1" dirty="0">
              <a:solidFill>
                <a:srgbClr val="002060"/>
              </a:solidFill>
              <a:latin typeface="Arial Black" pitchFamily="34" charset="0"/>
            </a:endParaRPr>
          </a:p>
        </p:txBody>
      </p:sp>
      <p:pic>
        <p:nvPicPr>
          <p:cNvPr id="4" name="Рисунок 3" descr="Common_stingray_tynemouth.jpg"/>
          <p:cNvPicPr>
            <a:picLocks noChangeAspect="1"/>
          </p:cNvPicPr>
          <p:nvPr/>
        </p:nvPicPr>
        <p:blipFill>
          <a:blip r:embed="rId2" cstate="print"/>
          <a:stretch>
            <a:fillRect/>
          </a:stretch>
        </p:blipFill>
        <p:spPr>
          <a:xfrm>
            <a:off x="4499992" y="4221088"/>
            <a:ext cx="4104456" cy="230425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Каракурт</a:t>
            </a:r>
            <a:endParaRPr lang="ru-RU" dirty="0"/>
          </a:p>
        </p:txBody>
      </p:sp>
      <p:sp>
        <p:nvSpPr>
          <p:cNvPr id="3" name="TextBox 2"/>
          <p:cNvSpPr txBox="1"/>
          <p:nvPr/>
        </p:nvSpPr>
        <p:spPr>
          <a:xfrm>
            <a:off x="467545" y="1772816"/>
            <a:ext cx="3816424" cy="4093428"/>
          </a:xfrm>
          <a:prstGeom prst="rect">
            <a:avLst/>
          </a:prstGeom>
          <a:noFill/>
        </p:spPr>
        <p:txBody>
          <a:bodyPr wrap="square" rtlCol="0">
            <a:spAutoFit/>
          </a:bodyPr>
          <a:lstStyle/>
          <a:p>
            <a:r>
              <a:rPr lang="uk-UA" sz="2000" b="1" dirty="0" smtClean="0">
                <a:solidFill>
                  <a:srgbClr val="002060"/>
                </a:solidFill>
                <a:latin typeface="Arial Black" pitchFamily="34" charset="0"/>
              </a:rPr>
              <a:t>- найнебезпечніший вид павуків України. Трапляється у південних областях. У </a:t>
            </a:r>
            <a:r>
              <a:rPr lang="uk-UA" sz="2000" b="1" dirty="0" err="1" smtClean="0">
                <a:solidFill>
                  <a:srgbClr val="002060"/>
                </a:solidFill>
                <a:latin typeface="Arial Black" pitchFamily="34" charset="0"/>
              </a:rPr>
              <a:t>грунті</a:t>
            </a:r>
            <a:r>
              <a:rPr lang="uk-UA" sz="2000" b="1" dirty="0" smtClean="0">
                <a:solidFill>
                  <a:srgbClr val="002060"/>
                </a:solidFill>
                <a:latin typeface="Arial Black" pitchFamily="34" charset="0"/>
              </a:rPr>
              <a:t> робить нори в яких живе. Укус каракурта спричиняє пекучий біль, який охоплює все тіло. Слід негайно звернутися до лікаря і ввести спеціальну </a:t>
            </a:r>
            <a:r>
              <a:rPr lang="uk-UA" sz="2000" b="1" dirty="0" err="1" smtClean="0">
                <a:solidFill>
                  <a:srgbClr val="002060"/>
                </a:solidFill>
                <a:latin typeface="Arial Black" pitchFamily="34" charset="0"/>
              </a:rPr>
              <a:t>протикаракуртову</a:t>
            </a:r>
            <a:r>
              <a:rPr lang="uk-UA" sz="2000" b="1" dirty="0" smtClean="0">
                <a:solidFill>
                  <a:srgbClr val="002060"/>
                </a:solidFill>
                <a:latin typeface="Arial Black" pitchFamily="34" charset="0"/>
              </a:rPr>
              <a:t> сироватку.</a:t>
            </a:r>
            <a:endParaRPr lang="ru-RU" sz="2000" b="1" dirty="0">
              <a:solidFill>
                <a:srgbClr val="002060"/>
              </a:solidFill>
              <a:latin typeface="Arial Black" pitchFamily="34" charset="0"/>
            </a:endParaRPr>
          </a:p>
        </p:txBody>
      </p:sp>
      <p:pic>
        <p:nvPicPr>
          <p:cNvPr id="4" name="Рисунок 3" descr="pk_krk.jpg"/>
          <p:cNvPicPr>
            <a:picLocks noChangeAspect="1"/>
          </p:cNvPicPr>
          <p:nvPr/>
        </p:nvPicPr>
        <p:blipFill>
          <a:blip r:embed="rId2" cstate="print"/>
          <a:stretch>
            <a:fillRect/>
          </a:stretch>
        </p:blipFill>
        <p:spPr>
          <a:xfrm>
            <a:off x="4644008" y="2060848"/>
            <a:ext cx="4067944" cy="335792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Тарантул</a:t>
            </a:r>
            <a:endParaRPr lang="ru-RU" dirty="0"/>
          </a:p>
        </p:txBody>
      </p:sp>
      <p:sp>
        <p:nvSpPr>
          <p:cNvPr id="3" name="TextBox 2"/>
          <p:cNvSpPr txBox="1"/>
          <p:nvPr/>
        </p:nvSpPr>
        <p:spPr>
          <a:xfrm>
            <a:off x="611560" y="1916832"/>
            <a:ext cx="3960440" cy="4093428"/>
          </a:xfrm>
          <a:prstGeom prst="rect">
            <a:avLst/>
          </a:prstGeom>
          <a:noFill/>
        </p:spPr>
        <p:txBody>
          <a:bodyPr wrap="square" rtlCol="0">
            <a:spAutoFit/>
          </a:bodyPr>
          <a:lstStyle/>
          <a:p>
            <a:r>
              <a:rPr lang="uk-UA" sz="2000" b="1" dirty="0" smtClean="0">
                <a:solidFill>
                  <a:srgbClr val="002060"/>
                </a:solidFill>
                <a:latin typeface="Arial Black" pitchFamily="34" charset="0"/>
              </a:rPr>
              <a:t>- трапляється по всій Україні. Живе в норах у </a:t>
            </a:r>
            <a:r>
              <a:rPr lang="uk-UA" sz="2000" b="1" dirty="0" err="1" smtClean="0">
                <a:solidFill>
                  <a:srgbClr val="002060"/>
                </a:solidFill>
                <a:latin typeface="Arial Black" pitchFamily="34" charset="0"/>
              </a:rPr>
              <a:t>грунті</a:t>
            </a:r>
            <a:r>
              <a:rPr lang="uk-UA" sz="2000" b="1" dirty="0" smtClean="0">
                <a:solidFill>
                  <a:srgbClr val="002060"/>
                </a:solidFill>
                <a:latin typeface="Arial Black" pitchFamily="34" charset="0"/>
              </a:rPr>
              <a:t>. Під час укусу людина відчуває сильний біль. Згодом шкіра червоніє і набрякає. Перша допомога: прикласти холод на місце укусу, пити багато рідини. У важких випадках слід ввести </a:t>
            </a:r>
            <a:r>
              <a:rPr lang="uk-UA" sz="2000" b="1" dirty="0" err="1" smtClean="0">
                <a:solidFill>
                  <a:srgbClr val="002060"/>
                </a:solidFill>
                <a:latin typeface="Arial Black" pitchFamily="34" charset="0"/>
              </a:rPr>
              <a:t>протикаракуртову</a:t>
            </a:r>
            <a:r>
              <a:rPr lang="uk-UA" sz="2000" b="1" dirty="0" smtClean="0">
                <a:solidFill>
                  <a:srgbClr val="002060"/>
                </a:solidFill>
                <a:latin typeface="Arial Black" pitchFamily="34" charset="0"/>
              </a:rPr>
              <a:t> сироватку.</a:t>
            </a:r>
            <a:endParaRPr lang="ru-RU" sz="2000" b="1" dirty="0">
              <a:solidFill>
                <a:srgbClr val="002060"/>
              </a:solidFill>
              <a:latin typeface="Arial Black" pitchFamily="34" charset="0"/>
            </a:endParaRPr>
          </a:p>
        </p:txBody>
      </p:sp>
      <p:pic>
        <p:nvPicPr>
          <p:cNvPr id="4" name="Рисунок 3" descr="pk_krk.jpg"/>
          <p:cNvPicPr>
            <a:picLocks noChangeAspect="1"/>
          </p:cNvPicPr>
          <p:nvPr/>
        </p:nvPicPr>
        <p:blipFill>
          <a:blip r:embed="rId2" cstate="print"/>
          <a:stretch>
            <a:fillRect/>
          </a:stretch>
        </p:blipFill>
        <p:spPr>
          <a:xfrm>
            <a:off x="4644008" y="2276873"/>
            <a:ext cx="4104456" cy="324036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Кліщ собачий</a:t>
            </a:r>
            <a:endParaRPr lang="ru-RU" dirty="0"/>
          </a:p>
        </p:txBody>
      </p:sp>
      <p:sp>
        <p:nvSpPr>
          <p:cNvPr id="3" name="TextBox 2"/>
          <p:cNvSpPr txBox="1"/>
          <p:nvPr/>
        </p:nvSpPr>
        <p:spPr>
          <a:xfrm>
            <a:off x="467545" y="1484784"/>
            <a:ext cx="8208912" cy="1938992"/>
          </a:xfrm>
          <a:prstGeom prst="rect">
            <a:avLst/>
          </a:prstGeom>
          <a:noFill/>
        </p:spPr>
        <p:txBody>
          <a:bodyPr wrap="square" rtlCol="0">
            <a:spAutoFit/>
          </a:bodyPr>
          <a:lstStyle/>
          <a:p>
            <a:r>
              <a:rPr lang="uk-UA" sz="2000" b="1" dirty="0" smtClean="0">
                <a:solidFill>
                  <a:srgbClr val="002060"/>
                </a:solidFill>
                <a:latin typeface="Arial Black" pitchFamily="34" charset="0"/>
              </a:rPr>
              <a:t>- споживає кров людини та тварин. Здатний переносити такі тяжкі хвороби як кліщовий енцефаліт, хвороба </a:t>
            </a:r>
            <a:r>
              <a:rPr lang="uk-UA" sz="2000" b="1" dirty="0" err="1" smtClean="0">
                <a:solidFill>
                  <a:srgbClr val="002060"/>
                </a:solidFill>
                <a:latin typeface="Arial Black" pitchFamily="34" charset="0"/>
              </a:rPr>
              <a:t>Лайма</a:t>
            </a:r>
            <a:r>
              <a:rPr lang="uk-UA" sz="2000" b="1" dirty="0" smtClean="0">
                <a:solidFill>
                  <a:srgbClr val="002060"/>
                </a:solidFill>
                <a:latin typeface="Arial Black" pitchFamily="34" charset="0"/>
              </a:rPr>
              <a:t>. Коли перебуваєте на природі захищайте поверхню тіла щільно припасованим одягом та використовуйте засоби для відлякування кліщів, придбати їх можна в аптеці.</a:t>
            </a:r>
            <a:endParaRPr lang="ru-RU" sz="2000" b="1" dirty="0">
              <a:solidFill>
                <a:srgbClr val="002060"/>
              </a:solidFill>
              <a:latin typeface="Arial Black" pitchFamily="34" charset="0"/>
            </a:endParaRPr>
          </a:p>
        </p:txBody>
      </p:sp>
      <p:pic>
        <p:nvPicPr>
          <p:cNvPr id="4" name="Рисунок 3" descr="f744b4b4-465e-44df-aeab-0e435ba2117e_670x0_resize.png"/>
          <p:cNvPicPr>
            <a:picLocks noChangeAspect="1"/>
          </p:cNvPicPr>
          <p:nvPr/>
        </p:nvPicPr>
        <p:blipFill>
          <a:blip r:embed="rId2" cstate="print"/>
          <a:stretch>
            <a:fillRect/>
          </a:stretch>
        </p:blipFill>
        <p:spPr>
          <a:xfrm>
            <a:off x="4860032" y="3573016"/>
            <a:ext cx="3528391" cy="2539254"/>
          </a:xfrm>
          <a:prstGeom prst="rect">
            <a:avLst/>
          </a:prstGeom>
        </p:spPr>
      </p:pic>
      <p:pic>
        <p:nvPicPr>
          <p:cNvPr id="5" name="Рисунок 4" descr="Ixodes_ricinus_08.jpg"/>
          <p:cNvPicPr>
            <a:picLocks noChangeAspect="1"/>
          </p:cNvPicPr>
          <p:nvPr/>
        </p:nvPicPr>
        <p:blipFill>
          <a:blip r:embed="rId3" cstate="print"/>
          <a:stretch>
            <a:fillRect/>
          </a:stretch>
        </p:blipFill>
        <p:spPr>
          <a:xfrm>
            <a:off x="539552" y="3429000"/>
            <a:ext cx="3779912" cy="2513783"/>
          </a:xfrm>
          <a:prstGeom prst="rect">
            <a:avLst/>
          </a:prstGeom>
        </p:spPr>
      </p:pic>
      <p:sp>
        <p:nvSpPr>
          <p:cNvPr id="7" name="TextBox 6"/>
          <p:cNvSpPr txBox="1"/>
          <p:nvPr/>
        </p:nvSpPr>
        <p:spPr>
          <a:xfrm>
            <a:off x="1619672" y="6093296"/>
            <a:ext cx="1150641" cy="369332"/>
          </a:xfrm>
          <a:prstGeom prst="rect">
            <a:avLst/>
          </a:prstGeom>
          <a:noFill/>
        </p:spPr>
        <p:txBody>
          <a:bodyPr wrap="square" rtlCol="0">
            <a:spAutoFit/>
          </a:bodyPr>
          <a:lstStyle/>
          <a:p>
            <a:r>
              <a:rPr lang="uk-UA" b="1" dirty="0" smtClean="0">
                <a:solidFill>
                  <a:srgbClr val="002060"/>
                </a:solidFill>
                <a:latin typeface="Arial Black" pitchFamily="34" charset="0"/>
              </a:rPr>
              <a:t>самка</a:t>
            </a:r>
            <a:endParaRPr lang="ru-RU" b="1" dirty="0">
              <a:solidFill>
                <a:srgbClr val="002060"/>
              </a:solidFill>
              <a:latin typeface="Arial Black" pitchFamily="34" charset="0"/>
            </a:endParaRPr>
          </a:p>
        </p:txBody>
      </p:sp>
      <p:sp>
        <p:nvSpPr>
          <p:cNvPr id="8" name="TextBox 7"/>
          <p:cNvSpPr txBox="1"/>
          <p:nvPr/>
        </p:nvSpPr>
        <p:spPr>
          <a:xfrm>
            <a:off x="6156176" y="6165304"/>
            <a:ext cx="1275675" cy="369332"/>
          </a:xfrm>
          <a:prstGeom prst="rect">
            <a:avLst/>
          </a:prstGeom>
          <a:noFill/>
        </p:spPr>
        <p:txBody>
          <a:bodyPr wrap="square" rtlCol="0">
            <a:spAutoFit/>
          </a:bodyPr>
          <a:lstStyle/>
          <a:p>
            <a:r>
              <a:rPr lang="uk-UA" dirty="0" smtClean="0">
                <a:solidFill>
                  <a:srgbClr val="002060"/>
                </a:solidFill>
                <a:latin typeface="Arial Black" pitchFamily="34" charset="0"/>
              </a:rPr>
              <a:t>самець</a:t>
            </a:r>
            <a:endParaRPr lang="ru-RU" dirty="0">
              <a:solidFill>
                <a:srgbClr val="002060"/>
              </a:solidFill>
              <a:latin typeface="Arial Black"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Шершень</a:t>
            </a:r>
            <a:endParaRPr lang="ru-RU" dirty="0"/>
          </a:p>
        </p:txBody>
      </p:sp>
      <p:sp>
        <p:nvSpPr>
          <p:cNvPr id="3" name="TextBox 2"/>
          <p:cNvSpPr txBox="1"/>
          <p:nvPr/>
        </p:nvSpPr>
        <p:spPr>
          <a:xfrm>
            <a:off x="539552" y="1556792"/>
            <a:ext cx="4320480" cy="5016758"/>
          </a:xfrm>
          <a:prstGeom prst="rect">
            <a:avLst/>
          </a:prstGeom>
          <a:noFill/>
        </p:spPr>
        <p:txBody>
          <a:bodyPr wrap="square" rtlCol="0">
            <a:spAutoFit/>
          </a:bodyPr>
          <a:lstStyle/>
          <a:p>
            <a:r>
              <a:rPr lang="uk-UA" sz="2000" b="1" dirty="0" smtClean="0">
                <a:solidFill>
                  <a:srgbClr val="002060"/>
                </a:solidFill>
                <a:latin typeface="Arial Black" pitchFamily="34" charset="0"/>
              </a:rPr>
              <a:t>- укус шершня дуже болючий. Укушена людина відчуває головний біль, запаморочення, прискорене серцебиття, підвищення температури тіла. Може розвинутися алергія, а в окремих випадках, вона може призвести до смерті. Для попередження розповсюдження алергії слід прикласти до місця укусу холод або сік лимона. У важких випадках негайно звернутися до лікаря.</a:t>
            </a:r>
            <a:endParaRPr lang="ru-RU" sz="2000" b="1" dirty="0">
              <a:solidFill>
                <a:srgbClr val="002060"/>
              </a:solidFill>
              <a:latin typeface="Arial Black" pitchFamily="34" charset="0"/>
            </a:endParaRPr>
          </a:p>
        </p:txBody>
      </p:sp>
      <p:pic>
        <p:nvPicPr>
          <p:cNvPr id="4" name="Рисунок 3" descr="Hornet-vespa.jpg"/>
          <p:cNvPicPr>
            <a:picLocks noChangeAspect="1"/>
          </p:cNvPicPr>
          <p:nvPr/>
        </p:nvPicPr>
        <p:blipFill>
          <a:blip r:embed="rId2" cstate="print"/>
          <a:stretch>
            <a:fillRect/>
          </a:stretch>
        </p:blipFill>
        <p:spPr>
          <a:xfrm>
            <a:off x="4427984" y="2420888"/>
            <a:ext cx="4320480" cy="288032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Гадюки </a:t>
            </a:r>
            <a:endParaRPr lang="ru-RU" dirty="0"/>
          </a:p>
        </p:txBody>
      </p:sp>
      <p:sp>
        <p:nvSpPr>
          <p:cNvPr id="3" name="TextBox 2"/>
          <p:cNvSpPr txBox="1"/>
          <p:nvPr/>
        </p:nvSpPr>
        <p:spPr>
          <a:xfrm>
            <a:off x="323528" y="1484784"/>
            <a:ext cx="8496943" cy="2246769"/>
          </a:xfrm>
          <a:prstGeom prst="rect">
            <a:avLst/>
          </a:prstGeom>
          <a:noFill/>
        </p:spPr>
        <p:txBody>
          <a:bodyPr wrap="square" rtlCol="0">
            <a:spAutoFit/>
          </a:bodyPr>
          <a:lstStyle/>
          <a:p>
            <a:r>
              <a:rPr lang="uk-UA" sz="2000" b="1" dirty="0" smtClean="0">
                <a:solidFill>
                  <a:srgbClr val="002060"/>
                </a:solidFill>
                <a:latin typeface="Arial Black" pitchFamily="34" charset="0"/>
              </a:rPr>
              <a:t>- в Україні трапляються на луках, галявинах, болотах, на берегах водойм. Улітку сидять у норах, під камінням. Отрута гадюк спричиняє наростаючий біль, крововиливи, набряки. Укушена людина може відчувати запаморочення, нудоту, прискорене серцебиття, кволість. У разі </a:t>
            </a:r>
            <a:r>
              <a:rPr lang="uk-UA" sz="2000" b="1" dirty="0" err="1" smtClean="0">
                <a:solidFill>
                  <a:srgbClr val="002060"/>
                </a:solidFill>
                <a:latin typeface="Arial Black" pitchFamily="34" charset="0"/>
              </a:rPr>
              <a:t>укушення</a:t>
            </a:r>
            <a:r>
              <a:rPr lang="uk-UA" sz="2000" b="1" dirty="0" smtClean="0">
                <a:solidFill>
                  <a:srgbClr val="002060"/>
                </a:solidFill>
                <a:latin typeface="Arial Black" pitchFamily="34" charset="0"/>
              </a:rPr>
              <a:t> слід негайно звернутися до лікаря і ввести специфічну сироватку.</a:t>
            </a:r>
            <a:endParaRPr lang="ru-RU" sz="2000" b="1" dirty="0">
              <a:solidFill>
                <a:srgbClr val="002060"/>
              </a:solidFill>
              <a:latin typeface="Arial Black" pitchFamily="34" charset="0"/>
            </a:endParaRPr>
          </a:p>
        </p:txBody>
      </p:sp>
      <p:pic>
        <p:nvPicPr>
          <p:cNvPr id="4" name="Рисунок 3" descr="gadyuka-obyknovennaya-foto.jpg"/>
          <p:cNvPicPr>
            <a:picLocks noChangeAspect="1"/>
          </p:cNvPicPr>
          <p:nvPr/>
        </p:nvPicPr>
        <p:blipFill>
          <a:blip r:embed="rId2" cstate="print"/>
          <a:stretch>
            <a:fillRect/>
          </a:stretch>
        </p:blipFill>
        <p:spPr>
          <a:xfrm>
            <a:off x="467545" y="3789040"/>
            <a:ext cx="2736304" cy="1873572"/>
          </a:xfrm>
          <a:prstGeom prst="rect">
            <a:avLst/>
          </a:prstGeom>
        </p:spPr>
      </p:pic>
      <p:pic>
        <p:nvPicPr>
          <p:cNvPr id="5" name="Рисунок 4" descr="images.jpg"/>
          <p:cNvPicPr>
            <a:picLocks noChangeAspect="1"/>
          </p:cNvPicPr>
          <p:nvPr/>
        </p:nvPicPr>
        <p:blipFill>
          <a:blip r:embed="rId3" cstate="print"/>
          <a:stretch>
            <a:fillRect/>
          </a:stretch>
        </p:blipFill>
        <p:spPr>
          <a:xfrm>
            <a:off x="3419872" y="3861048"/>
            <a:ext cx="2587749" cy="1924050"/>
          </a:xfrm>
          <a:prstGeom prst="rect">
            <a:avLst/>
          </a:prstGeom>
        </p:spPr>
      </p:pic>
      <p:pic>
        <p:nvPicPr>
          <p:cNvPr id="6" name="Рисунок 5" descr="265px-Viper1.jpg"/>
          <p:cNvPicPr>
            <a:picLocks noChangeAspect="1"/>
          </p:cNvPicPr>
          <p:nvPr/>
        </p:nvPicPr>
        <p:blipFill>
          <a:blip r:embed="rId4" cstate="print"/>
          <a:stretch>
            <a:fillRect/>
          </a:stretch>
        </p:blipFill>
        <p:spPr>
          <a:xfrm>
            <a:off x="6228184" y="3573016"/>
            <a:ext cx="2574136" cy="2095252"/>
          </a:xfrm>
          <a:prstGeom prst="rect">
            <a:avLst/>
          </a:prstGeom>
        </p:spPr>
      </p:pic>
      <p:sp>
        <p:nvSpPr>
          <p:cNvPr id="7" name="TextBox 6"/>
          <p:cNvSpPr txBox="1"/>
          <p:nvPr/>
        </p:nvSpPr>
        <p:spPr>
          <a:xfrm>
            <a:off x="1043608" y="5805264"/>
            <a:ext cx="1728192" cy="369332"/>
          </a:xfrm>
          <a:prstGeom prst="rect">
            <a:avLst/>
          </a:prstGeom>
          <a:noFill/>
        </p:spPr>
        <p:txBody>
          <a:bodyPr wrap="square" rtlCol="0">
            <a:spAutoFit/>
          </a:bodyPr>
          <a:lstStyle/>
          <a:p>
            <a:r>
              <a:rPr lang="uk-UA" b="1" dirty="0" smtClean="0">
                <a:solidFill>
                  <a:srgbClr val="002060"/>
                </a:solidFill>
                <a:latin typeface="Arial Black" pitchFamily="34" charset="0"/>
              </a:rPr>
              <a:t>Звичайна</a:t>
            </a:r>
            <a:endParaRPr lang="ru-RU" b="1" dirty="0">
              <a:solidFill>
                <a:srgbClr val="002060"/>
              </a:solidFill>
              <a:latin typeface="Arial Black" pitchFamily="34" charset="0"/>
            </a:endParaRPr>
          </a:p>
        </p:txBody>
      </p:sp>
      <p:sp>
        <p:nvSpPr>
          <p:cNvPr id="8" name="TextBox 7"/>
          <p:cNvSpPr txBox="1"/>
          <p:nvPr/>
        </p:nvSpPr>
        <p:spPr>
          <a:xfrm>
            <a:off x="4139952" y="5877272"/>
            <a:ext cx="1296144" cy="369332"/>
          </a:xfrm>
          <a:prstGeom prst="rect">
            <a:avLst/>
          </a:prstGeom>
          <a:noFill/>
        </p:spPr>
        <p:txBody>
          <a:bodyPr wrap="square" rtlCol="0">
            <a:spAutoFit/>
          </a:bodyPr>
          <a:lstStyle/>
          <a:p>
            <a:r>
              <a:rPr lang="uk-UA" b="1" dirty="0" smtClean="0">
                <a:solidFill>
                  <a:srgbClr val="002060"/>
                </a:solidFill>
                <a:latin typeface="Arial Black" pitchFamily="34" charset="0"/>
              </a:rPr>
              <a:t>Степова</a:t>
            </a:r>
            <a:endParaRPr lang="ru-RU" b="1" dirty="0">
              <a:solidFill>
                <a:srgbClr val="002060"/>
              </a:solidFill>
              <a:latin typeface="Arial Black" pitchFamily="34" charset="0"/>
            </a:endParaRPr>
          </a:p>
        </p:txBody>
      </p:sp>
      <p:sp>
        <p:nvSpPr>
          <p:cNvPr id="9" name="TextBox 8"/>
          <p:cNvSpPr txBox="1"/>
          <p:nvPr/>
        </p:nvSpPr>
        <p:spPr>
          <a:xfrm>
            <a:off x="6516216" y="5805264"/>
            <a:ext cx="2016224" cy="369332"/>
          </a:xfrm>
          <a:prstGeom prst="rect">
            <a:avLst/>
          </a:prstGeom>
          <a:noFill/>
        </p:spPr>
        <p:txBody>
          <a:bodyPr wrap="square" rtlCol="0">
            <a:spAutoFit/>
          </a:bodyPr>
          <a:lstStyle/>
          <a:p>
            <a:r>
              <a:rPr lang="uk-UA" dirty="0" smtClean="0">
                <a:solidFill>
                  <a:srgbClr val="002060"/>
                </a:solidFill>
                <a:latin typeface="Arial Black" pitchFamily="34" charset="0"/>
              </a:rPr>
              <a:t>Лісостепова</a:t>
            </a:r>
            <a:endParaRPr lang="ru-RU" dirty="0">
              <a:solidFill>
                <a:srgbClr val="002060"/>
              </a:solidFill>
              <a:latin typeface="Arial Black"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52566" y="2420888"/>
            <a:ext cx="6638869" cy="923330"/>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ru-RU" sz="5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Дякую</a:t>
            </a:r>
            <a:r>
              <a:rPr lang="ru-RU"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за </a:t>
            </a:r>
            <a:r>
              <a:rPr lang="ru-RU" sz="5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увагу</a:t>
            </a:r>
            <a:r>
              <a:rPr lang="ru-RU"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t>
            </a:r>
            <a:endParaRPr lang="ru-RU"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Литей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0</TotalTime>
  <Words>417</Words>
  <Application>Microsoft Office PowerPoint</Application>
  <PresentationFormat>Экран (4:3)</PresentationFormat>
  <Paragraphs>23</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Литейная</vt:lpstr>
      <vt:lpstr>Тварини, з якими треба поводитись обережно</vt:lpstr>
      <vt:lpstr>Коренерот</vt:lpstr>
      <vt:lpstr>Аурелія </vt:lpstr>
      <vt:lpstr>Хвостокол</vt:lpstr>
      <vt:lpstr>Каракурт</vt:lpstr>
      <vt:lpstr>Тарантул</vt:lpstr>
      <vt:lpstr>Кліщ собачий</vt:lpstr>
      <vt:lpstr>Шершень</vt:lpstr>
      <vt:lpstr>Гадюки </vt:lpstr>
      <vt:lpstr>Слайд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Тварини, з якими треба поводитись обережно</dc:title>
  <dc:creator>User</dc:creator>
  <cp:lastModifiedBy>User</cp:lastModifiedBy>
  <cp:revision>1</cp:revision>
  <dcterms:created xsi:type="dcterms:W3CDTF">2021-01-09T18:10:09Z</dcterms:created>
  <dcterms:modified xsi:type="dcterms:W3CDTF">2022-02-06T13:59:51Z</dcterms:modified>
</cp:coreProperties>
</file>