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3" r:id="rId5"/>
    <p:sldId id="262" r:id="rId6"/>
    <p:sldId id="259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147334">
            <a:off x="543718" y="3244334"/>
            <a:ext cx="80565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Геотермальна </a:t>
            </a:r>
            <a:r>
              <a:rPr lang="ru-RU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енергетика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08720"/>
            <a:ext cx="3449640" cy="2343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51344"/>
            <a:ext cx="75724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В світі промислове освоєння геотермальних ресурсів почалося після створення і пуску в Італії в 1916 р. геотермальної електростанції потужністю 7.5 Мвт з трьома турбінами фірми "Франко Тозі" потужністю по 2,5 Мвт кожна. Проте широке промислове будівництво геотермальних електростанцій було розгорнене тільки в 60-х рр. в США, Новій Зеландії, Японії, Ісландії і інших країнах. </a:t>
            </a:r>
          </a:p>
          <a:p>
            <a:pPr algn="just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Сумарна встановлена потужність тих, що діють на кінець 1990 р. ГЕОТЕС по всіх країнах світу оцінюється в 7.3 млн. кВт. Найбільший прогрес в цій області досягнутий в США, на Філіппінах, в Мексиці, Італії, Японії, причому тільки на створення нових технологій за останніх 20 років витрачено близько 2 </a:t>
            </a:r>
            <a:r>
              <a:rPr lang="uk-U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млрд.дол.сша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1244802"/>
          <a:ext cx="7786740" cy="4672429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876008"/>
                <a:gridCol w="876008"/>
                <a:gridCol w="876008"/>
                <a:gridCol w="876008"/>
                <a:gridCol w="876008"/>
                <a:gridCol w="1216678"/>
                <a:gridCol w="876008"/>
                <a:gridCol w="1314014"/>
              </a:tblGrid>
              <a:tr h="113975">
                <a:tc>
                  <a:txBody>
                    <a:bodyPr/>
                    <a:lstStyle/>
                    <a:p>
                      <a:endParaRPr lang="ru-RU" sz="5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7836" marR="27836" marT="13918" marB="13918"/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7836" marR="27836" marT="13918" marB="13918"/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7836" marR="27836" marT="13918" marB="13918"/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7836" marR="27836" marT="13918" marB="13918"/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7836" marR="27836" marT="13918" marB="13918"/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7836" marR="27836" marT="13918" marB="13918"/>
                </a:tc>
                <a:tc>
                  <a:txBody>
                    <a:bodyPr/>
                    <a:lstStyle/>
                    <a:p>
                      <a:endParaRPr lang="ru-RU" sz="500"/>
                    </a:p>
                  </a:txBody>
                  <a:tcPr marL="27836" marR="27836" marT="13918" marB="13918"/>
                </a:tc>
              </a:tr>
              <a:tr h="308946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№ </a:t>
                      </a:r>
                      <a:r>
                        <a:rPr lang="ru-RU" sz="1100" dirty="0" err="1"/>
                        <a:t>п</a:t>
                      </a:r>
                      <a:r>
                        <a:rPr lang="ru-RU" sz="1100" dirty="0"/>
                        <a:t>/</a:t>
                      </a:r>
                      <a:r>
                        <a:rPr lang="ru-RU" sz="1100" dirty="0" err="1"/>
                        <a:t>п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СТРАНА</a:t>
                      </a:r>
                    </a:p>
                  </a:txBody>
                  <a:tcPr marL="27836" marR="27836" marT="13918" marB="13918" anchor="ctr"/>
                </a:tc>
                <a:tc rowSpan="2">
                  <a:txBody>
                    <a:bodyPr/>
                    <a:lstStyle/>
                    <a:p>
                      <a:r>
                        <a:rPr lang="uk-UA" sz="1100" kern="1200" dirty="0" smtClean="0"/>
                        <a:t>Рік пуску</a:t>
                      </a:r>
                      <a:endParaRPr lang="uk-UA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36" marR="27836" marT="13918" marB="13918" anchor="ctr"/>
                </a:tc>
                <a:tc gridSpan="2">
                  <a:txBody>
                    <a:bodyPr/>
                    <a:lstStyle/>
                    <a:p>
                      <a:r>
                        <a:rPr lang="uk-UA" sz="1000" kern="1200" dirty="0" smtClean="0"/>
                        <a:t>Кількість електроустановок</a:t>
                      </a:r>
                      <a:endParaRPr lang="uk-UA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36" marR="27836" marT="13918" marB="13918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uk-UA" sz="1100" kern="1200" dirty="0" smtClean="0"/>
                        <a:t>Сумарна потужність </a:t>
                      </a:r>
                      <a:br>
                        <a:rPr lang="uk-UA" sz="1100" kern="1200" dirty="0" smtClean="0"/>
                      </a:br>
                      <a:r>
                        <a:rPr lang="uk-UA" sz="1100" kern="1200" dirty="0" smtClean="0"/>
                        <a:t>ГЕОТЕС, Мвт</a:t>
                      </a:r>
                      <a:endParaRPr lang="uk-UA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36" marR="27836" marT="13918" marB="13918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uk-UA" sz="1100" kern="1200" dirty="0" smtClean="0"/>
                        <a:t>Макс. </a:t>
                      </a:r>
                      <a:r>
                        <a:rPr lang="uk-UA" sz="1100" kern="1200" dirty="0" err="1" smtClean="0"/>
                        <a:t>одини</a:t>
                      </a:r>
                      <a:r>
                        <a:rPr lang="ru-RU" sz="1100" kern="1200" dirty="0" err="1" smtClean="0"/>
                        <a:t>чн</a:t>
                      </a:r>
                      <a:r>
                        <a:rPr lang="uk-UA" sz="1100" kern="1200" dirty="0" smtClean="0"/>
                        <a:t>. потужність агрегатів ГЕОТЕС, Мвт</a:t>
                      </a:r>
                      <a:endParaRPr lang="uk-UA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36" marR="27836" marT="13918" marB="13918"/>
                </a:tc>
              </a:tr>
              <a:tr h="512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експлуатуємі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що</a:t>
                      </a:r>
                      <a:r>
                        <a:rPr lang="ru-RU" sz="1100" dirty="0" smtClean="0"/>
                        <a:t> </a:t>
                      </a:r>
                      <a:r>
                        <a:rPr lang="ru-RU" sz="1100" dirty="0" err="1" smtClean="0"/>
                        <a:t>будуються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експлуатуємі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100" dirty="0" smtClean="0"/>
                        <a:t>що будуються</a:t>
                      </a:r>
                      <a:endParaRPr lang="ru-RU" sz="1100" dirty="0"/>
                    </a:p>
                  </a:txBody>
                  <a:tcPr marL="27836" marR="27836" marT="13918" marB="13918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315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США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1960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126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2920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602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140</a:t>
                      </a:r>
                    </a:p>
                  </a:txBody>
                  <a:tcPr marL="27836" marR="27836" marT="13918" marB="13918" anchor="ctr"/>
                </a:tc>
              </a:tr>
              <a:tr h="212924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100" kern="1200" dirty="0" err="1" smtClean="0"/>
                        <a:t>Філліпіни</a:t>
                      </a:r>
                      <a:endParaRPr lang="uk-UA" sz="1100" kern="1200" dirty="0" smtClean="0"/>
                    </a:p>
                    <a:p>
                      <a:pPr algn="ctr"/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1977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41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2956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55</a:t>
                      </a:r>
                    </a:p>
                  </a:txBody>
                  <a:tcPr marL="27836" marR="27836" marT="13918" marB="13918" anchor="ctr"/>
                </a:tc>
              </a:tr>
              <a:tr h="199457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Мексика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1973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17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700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325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110</a:t>
                      </a:r>
                    </a:p>
                  </a:txBody>
                  <a:tcPr marL="27836" marR="27836" marT="13918" marB="13918" anchor="ctr"/>
                </a:tc>
              </a:tr>
              <a:tr h="199457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Італія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1913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456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298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26</a:t>
                      </a:r>
                    </a:p>
                  </a:txBody>
                  <a:tcPr marL="27836" marR="27836" marT="13918" marB="13918" anchor="ctr"/>
                </a:tc>
              </a:tr>
              <a:tr h="199457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Японія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1967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229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138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55</a:t>
                      </a:r>
                    </a:p>
                  </a:txBody>
                  <a:tcPr marL="27836" marR="27836" marT="13918" marB="13918" anchor="ctr"/>
                </a:tc>
              </a:tr>
              <a:tr h="19945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6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Ісландия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1969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12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208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35</a:t>
                      </a:r>
                    </a:p>
                  </a:txBody>
                  <a:tcPr marL="27836" marR="27836" marT="13918" marB="13918" anchor="ctr"/>
                </a:tc>
              </a:tr>
              <a:tr h="370419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7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Нова </a:t>
                      </a:r>
                      <a:r>
                        <a:rPr lang="ru-RU" sz="1100" dirty="0"/>
                        <a:t>Зеландия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1958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260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116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30</a:t>
                      </a:r>
                    </a:p>
                  </a:txBody>
                  <a:tcPr marL="27836" marR="27836" marT="13918" marB="13918" anchor="ctr"/>
                </a:tc>
              </a:tr>
              <a:tr h="284939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8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Індонезия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1979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6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145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223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30</a:t>
                      </a:r>
                    </a:p>
                  </a:txBody>
                  <a:tcPr marL="27836" marR="27836" marT="13918" marB="13918" anchor="ctr"/>
                </a:tc>
              </a:tr>
              <a:tr h="284939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9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Сальвадор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1975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108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75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27</a:t>
                      </a:r>
                    </a:p>
                  </a:txBody>
                  <a:tcPr marL="27836" marR="27836" marT="13918" marB="13918" anchor="ctr"/>
                </a:tc>
              </a:tr>
              <a:tr h="199457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Кенія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1981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15</a:t>
                      </a:r>
                    </a:p>
                  </a:txBody>
                  <a:tcPr marL="27836" marR="27836" marT="13918" marB="13918" anchor="ctr"/>
                </a:tc>
              </a:tr>
              <a:tr h="284939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Нікарагуа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1982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70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35</a:t>
                      </a:r>
                    </a:p>
                  </a:txBody>
                  <a:tcPr marL="27836" marR="27836" marT="13918" marB="13918" anchor="ctr"/>
                </a:tc>
              </a:tr>
              <a:tr h="199457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12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Турція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1974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10</a:t>
                      </a:r>
                    </a:p>
                  </a:txBody>
                  <a:tcPr marL="27836" marR="27836" marT="13918" marB="13918" anchor="ctr"/>
                </a:tc>
              </a:tr>
              <a:tr h="199457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Швеція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-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20</a:t>
                      </a:r>
                    </a:p>
                  </a:txBody>
                  <a:tcPr marL="27836" marR="27836" marT="13918" marB="13918" anchor="ctr"/>
                </a:tc>
              </a:tr>
              <a:tr h="306946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КНР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1970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19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18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14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7</a:t>
                      </a:r>
                    </a:p>
                  </a:txBody>
                  <a:tcPr marL="27836" marR="27836" marT="13918" marB="13918" anchor="ctr"/>
                </a:tc>
              </a:tr>
              <a:tr h="16631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15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СРСР</a:t>
                      </a:r>
                      <a:endParaRPr lang="ru-RU" sz="1100" dirty="0"/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1967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3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11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232</a:t>
                      </a:r>
                    </a:p>
                  </a:txBody>
                  <a:tcPr marL="27836" marR="27836" marT="13918" marB="139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6</a:t>
                      </a:r>
                    </a:p>
                  </a:txBody>
                  <a:tcPr marL="27836" marR="27836" marT="13918" marB="13918" anchor="ctr"/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86" y="323853"/>
            <a:ext cx="75724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Потужність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світових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геотермальних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електростанцій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(за станом на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кінець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1990 р.)</a:t>
            </a:r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7620000" cy="5076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941638" y="428625"/>
            <a:ext cx="3702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dirty="0" err="1">
                <a:solidFill>
                  <a:srgbClr val="0070C0"/>
                </a:solidFill>
                <a:latin typeface="Calibri" pitchFamily="34" charset="0"/>
              </a:rPr>
              <a:t>Несьявеллір</a:t>
            </a:r>
            <a:r>
              <a:rPr lang="uk-UA" sz="2000" b="1" dirty="0">
                <a:solidFill>
                  <a:srgbClr val="0070C0"/>
                </a:solidFill>
                <a:latin typeface="Calibri" pitchFamily="34" charset="0"/>
              </a:rPr>
              <a:t> ГЕОТЕС, Ісландія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85786" y="440051"/>
            <a:ext cx="75724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/>
              <a:t>	Україна має в своєму розпорядженні значні ресурси геотермальної енергії, потенційні запаси якої оцінюються величиною 1022 Дж. Це еквівалентно запасам палива 3.4.1011 т </a:t>
            </a:r>
            <a:r>
              <a:rPr lang="uk-UA" b="1" dirty="0" err="1" smtClean="0"/>
              <a:t>у.п</a:t>
            </a:r>
            <a:r>
              <a:rPr lang="uk-UA" b="1" dirty="0" smtClean="0"/>
              <a:t>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/>
              <a:t>	Потенційна потужність ГЕОТЕС з урахуванням </a:t>
            </a:r>
            <a:r>
              <a:rPr lang="uk-UA" b="1" dirty="0" err="1" smtClean="0"/>
              <a:t>витягуваності</a:t>
            </a:r>
            <a:r>
              <a:rPr lang="uk-UA" b="1" dirty="0" smtClean="0"/>
              <a:t> запасів і ККД перетворення геотермальної енергії складає 230 Гвт.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428868"/>
            <a:ext cx="49434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5" y="1397000"/>
          <a:ext cx="7643867" cy="316799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14984"/>
                <a:gridCol w="967426"/>
                <a:gridCol w="644951"/>
                <a:gridCol w="585233"/>
                <a:gridCol w="668837"/>
                <a:gridCol w="1140609"/>
                <a:gridCol w="1140609"/>
                <a:gridCol w="1140609"/>
                <a:gridCol w="1140609"/>
              </a:tblGrid>
              <a:tr h="825273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№ </a:t>
                      </a:r>
                      <a:r>
                        <a:rPr lang="ru-RU" sz="1100" dirty="0" err="1"/>
                        <a:t>з</a:t>
                      </a:r>
                      <a:r>
                        <a:rPr lang="ru-RU" sz="1100" dirty="0" smtClean="0"/>
                        <a:t>/</a:t>
                      </a:r>
                      <a:r>
                        <a:rPr lang="ru-RU" sz="1100" dirty="0" err="1" smtClean="0"/>
                        <a:t>п</a:t>
                      </a:r>
                      <a:endParaRPr lang="ru-RU" sz="1100" dirty="0"/>
                    </a:p>
                  </a:txBody>
                  <a:tcPr marL="6026" marR="6026" marT="6026" marB="602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100" kern="1200" dirty="0" smtClean="0"/>
                        <a:t>Район, родовище</a:t>
                      </a:r>
                      <a:endParaRPr lang="uk-UA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26" marR="6026" marT="6026" marB="602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100" kern="1200" dirty="0" smtClean="0"/>
                        <a:t>Інтервал глибин </a:t>
                      </a:r>
                      <a:r>
                        <a:rPr lang="ru-RU" sz="1100" dirty="0" smtClean="0"/>
                        <a:t>км</a:t>
                      </a:r>
                      <a:endParaRPr lang="ru-RU" sz="1100" dirty="0"/>
                    </a:p>
                  </a:txBody>
                  <a:tcPr marL="6026" marR="6026" marT="6026" marB="602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Середня</a:t>
                      </a:r>
                      <a:r>
                        <a:rPr lang="ru-RU" sz="1100" dirty="0" smtClean="0"/>
                        <a:t> </a:t>
                      </a:r>
                      <a:r>
                        <a:rPr lang="ru-RU" sz="1100" dirty="0" err="1"/>
                        <a:t>темпера-тура</a:t>
                      </a:r>
                      <a:r>
                        <a:rPr lang="ru-RU" sz="1100" dirty="0"/>
                        <a:t> </a:t>
                      </a:r>
                      <a:r>
                        <a:rPr lang="ru-RU" sz="1100" dirty="0" err="1" smtClean="0"/>
                        <a:t>порід</a:t>
                      </a:r>
                      <a:r>
                        <a:rPr lang="ru-RU" sz="1100" dirty="0"/>
                        <a:t>, </a:t>
                      </a:r>
                      <a:r>
                        <a:rPr lang="ru-RU" sz="1100" dirty="0" err="1"/>
                        <a:t>оС</a:t>
                      </a:r>
                      <a:endParaRPr lang="ru-RU" sz="1100" dirty="0"/>
                    </a:p>
                  </a:txBody>
                  <a:tcPr marL="6026" marR="6026" marT="6026" marB="602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100" kern="1200" dirty="0" smtClean="0"/>
                        <a:t>Площа родовища</a:t>
                      </a:r>
                      <a:r>
                        <a:rPr lang="ru-RU" sz="1100" dirty="0" smtClean="0"/>
                        <a:t>, </a:t>
                      </a:r>
                      <a:r>
                        <a:rPr lang="ru-RU" sz="1100" dirty="0"/>
                        <a:t>км2</a:t>
                      </a:r>
                    </a:p>
                  </a:txBody>
                  <a:tcPr marL="6026" marR="6026" marT="6026" marB="60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100" kern="1200" dirty="0" smtClean="0"/>
                        <a:t>Геологічні запаси теплової енергії</a:t>
                      </a:r>
                      <a:endParaRPr lang="uk-UA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err="1" smtClean="0"/>
                        <a:t>Витягувані</a:t>
                      </a:r>
                      <a:r>
                        <a:rPr lang="ru-RU" sz="1100" kern="1200" dirty="0" smtClean="0"/>
                        <a:t> запаси при </a:t>
                      </a:r>
                      <a:r>
                        <a:rPr lang="ru-RU" sz="1100" kern="1200" dirty="0" err="1" smtClean="0"/>
                        <a:t>коефіцієнті</a:t>
                      </a:r>
                      <a:r>
                        <a:rPr lang="ru-RU" sz="1100" kern="1200" dirty="0" smtClean="0"/>
                        <a:t> </a:t>
                      </a:r>
                      <a:r>
                        <a:rPr lang="ru-RU" sz="1100" kern="1200" dirty="0" err="1" smtClean="0"/>
                        <a:t>витягання</a:t>
                      </a:r>
                      <a:r>
                        <a:rPr lang="ru-RU" sz="1100" kern="1200" dirty="0" smtClean="0"/>
                        <a:t> </a:t>
                      </a:r>
                      <a:r>
                        <a:rPr lang="ru-RU" sz="1100" dirty="0" smtClean="0"/>
                        <a:t>20</a:t>
                      </a:r>
                      <a:r>
                        <a:rPr lang="ru-RU" sz="1100" dirty="0"/>
                        <a:t>%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100" kern="1200" dirty="0" smtClean="0"/>
                        <a:t>ККД перетворення</a:t>
                      </a:r>
                      <a:r>
                        <a:rPr lang="ru-RU" sz="1100" dirty="0" smtClean="0"/>
                        <a:t>, </a:t>
                      </a:r>
                      <a:r>
                        <a:rPr lang="ru-RU" sz="1100" dirty="0"/>
                        <a:t>%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100" kern="1200" dirty="0" smtClean="0"/>
                        <a:t>Можлива потужність ГЕОТЕС, </a:t>
                      </a:r>
                      <a:r>
                        <a:rPr lang="ru-RU" sz="1100" kern="1200" dirty="0" smtClean="0"/>
                        <a:t>тис</a:t>
                      </a:r>
                      <a:r>
                        <a:rPr lang="uk-UA" sz="1100" kern="1200" dirty="0" smtClean="0"/>
                        <a:t> Мвт </a:t>
                      </a:r>
                      <a:endParaRPr lang="uk-UA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026" marR="6026" marT="6026" marB="6026" anchor="ctr"/>
                </a:tc>
              </a:tr>
              <a:tr h="2879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1020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109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1020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109</a:t>
                      </a:r>
                    </a:p>
                  </a:txBody>
                  <a:tcPr marL="6026" marR="6026" marT="6026" marB="6026" anchor="ctr"/>
                </a:tc>
              </a:tr>
              <a:tr h="287956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Закарпаття</a:t>
                      </a:r>
                      <a:endParaRPr lang="ru-RU" sz="1100" dirty="0"/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3-6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210-250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50-130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8.5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29.0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1.7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5.8</a:t>
                      </a:r>
                    </a:p>
                  </a:txBody>
                  <a:tcPr marL="6026" marR="6026" marT="6026" marB="6026" anchor="ctr"/>
                </a:tc>
              </a:tr>
              <a:tr h="287956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Прикарпаття</a:t>
                      </a:r>
                      <a:endParaRPr lang="ru-RU" sz="1100" dirty="0"/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4-7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200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600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6.7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23.0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1.3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4.6</a:t>
                      </a:r>
                    </a:p>
                  </a:txBody>
                  <a:tcPr marL="6026" marR="6026" marT="6026" marB="6026" anchor="ctr"/>
                </a:tc>
              </a:tr>
              <a:tr h="365628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Крим</a:t>
                      </a:r>
                      <a:endParaRPr lang="ru-RU" sz="1100" dirty="0"/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4-7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200-220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300-500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15.3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52.4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3.1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10.5</a:t>
                      </a:r>
                    </a:p>
                  </a:txBody>
                  <a:tcPr marL="6026" marR="6026" marT="6026" marB="6026" anchor="ctr"/>
                </a:tc>
              </a:tr>
              <a:tr h="825273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/>
                        <a:t>Східно-Українська</a:t>
                      </a:r>
                      <a:r>
                        <a:rPr lang="ru-RU" sz="1100" dirty="0" smtClean="0"/>
                        <a:t> </a:t>
                      </a:r>
                      <a:r>
                        <a:rPr lang="ru-RU" sz="1100" dirty="0"/>
                        <a:t>область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5-7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185-217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660-2800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70.0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240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14.0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48.0</a:t>
                      </a:r>
                    </a:p>
                  </a:txBody>
                  <a:tcPr marL="6026" marR="6026" marT="6026" marB="6026" anchor="ctr"/>
                </a:tc>
              </a:tr>
              <a:tr h="287956"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 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ВСЬОГО</a:t>
                      </a:r>
                      <a:endParaRPr lang="ru-RU" sz="1100" dirty="0"/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 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 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 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100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344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/>
                        <a:t>20</a:t>
                      </a:r>
                    </a:p>
                  </a:txBody>
                  <a:tcPr marL="6026" marR="6026" marT="6026" marB="60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70</a:t>
                      </a:r>
                    </a:p>
                  </a:txBody>
                  <a:tcPr marL="6026" marR="6026" marT="6026" marB="6026" anchor="ctr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-473600"/>
            <a:ext cx="807249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i="1" dirty="0" smtClean="0">
              <a:solidFill>
                <a:srgbClr val="FF0000"/>
              </a:solidFill>
              <a:latin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  <a:p>
            <a:pPr algn="ctr"/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Прогнозні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ресурси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геотермальної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енергії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території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енергоенергетики</a:t>
            </a:r>
            <a:endParaRPr lang="ru-RU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 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071546"/>
            <a:ext cx="75724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Потенціал</a:t>
            </a:r>
            <a:r>
              <a:rPr lang="ru-RU" b="1" dirty="0" smtClean="0"/>
              <a:t> </a:t>
            </a:r>
            <a:r>
              <a:rPr lang="ru-RU" b="1" dirty="0" err="1" smtClean="0"/>
              <a:t>геотермальних</a:t>
            </a:r>
            <a:r>
              <a:rPr lang="ru-RU" b="1" dirty="0" smtClean="0"/>
              <a:t> </a:t>
            </a:r>
            <a:r>
              <a:rPr lang="ru-RU" b="1" dirty="0" err="1" smtClean="0"/>
              <a:t>ресурсів</a:t>
            </a:r>
            <a:r>
              <a:rPr lang="ru-RU" b="1" dirty="0" smtClean="0"/>
              <a:t> </a:t>
            </a:r>
            <a:r>
              <a:rPr lang="ru-RU" b="1" dirty="0" err="1" smtClean="0"/>
              <a:t>найбільшою</a:t>
            </a:r>
            <a:r>
              <a:rPr lang="ru-RU" b="1" dirty="0" smtClean="0"/>
              <a:t> </a:t>
            </a:r>
            <a:r>
              <a:rPr lang="ru-RU" b="1" dirty="0" err="1" smtClean="0"/>
              <a:t>мірою</a:t>
            </a:r>
            <a:r>
              <a:rPr lang="ru-RU" b="1" dirty="0" smtClean="0"/>
              <a:t> </a:t>
            </a:r>
            <a:r>
              <a:rPr lang="ru-RU" b="1" dirty="0" err="1" smtClean="0"/>
              <a:t>залежить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</a:t>
            </a:r>
            <a:r>
              <a:rPr lang="ru-RU" b="1" dirty="0" err="1" smtClean="0"/>
              <a:t>глибини</a:t>
            </a:r>
            <a:r>
              <a:rPr lang="ru-RU" b="1" dirty="0" smtClean="0"/>
              <a:t> </a:t>
            </a:r>
            <a:r>
              <a:rPr lang="ru-RU" b="1" dirty="0" err="1" smtClean="0"/>
              <a:t>залягання</a:t>
            </a:r>
            <a:r>
              <a:rPr lang="ru-RU" b="1" dirty="0" smtClean="0"/>
              <a:t> </a:t>
            </a:r>
            <a:r>
              <a:rPr lang="ru-RU" b="1" dirty="0" err="1" smtClean="0"/>
              <a:t>шарів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високою</a:t>
            </a:r>
            <a:r>
              <a:rPr lang="ru-RU" b="1" dirty="0" smtClean="0"/>
              <a:t> температурою. На </a:t>
            </a:r>
            <a:r>
              <a:rPr lang="ru-RU" b="1" dirty="0" err="1" smtClean="0"/>
              <a:t>території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 (в </a:t>
            </a:r>
            <a:r>
              <a:rPr lang="ru-RU" b="1" dirty="0" err="1" smtClean="0"/>
              <a:t>Криму</a:t>
            </a:r>
            <a:r>
              <a:rPr lang="ru-RU" b="1" dirty="0" smtClean="0"/>
              <a:t>, </a:t>
            </a:r>
            <a:r>
              <a:rPr lang="ru-RU" b="1" dirty="0" err="1" smtClean="0"/>
              <a:t>Прикарпатті</a:t>
            </a:r>
            <a:r>
              <a:rPr lang="ru-RU" b="1" dirty="0" smtClean="0"/>
              <a:t> </a:t>
            </a:r>
            <a:r>
              <a:rPr lang="ru-RU" b="1" dirty="0" err="1" smtClean="0"/>
              <a:t>й</a:t>
            </a:r>
            <a:r>
              <a:rPr lang="ru-RU" b="1" dirty="0" smtClean="0"/>
              <a:t> </a:t>
            </a:r>
            <a:r>
              <a:rPr lang="ru-RU" b="1" dirty="0" err="1" smtClean="0"/>
              <a:t>Закарпатті</a:t>
            </a:r>
            <a:r>
              <a:rPr lang="ru-RU" b="1" dirty="0" smtClean="0"/>
              <a:t>, у </a:t>
            </a:r>
            <a:r>
              <a:rPr lang="ru-RU" b="1" dirty="0" err="1" smtClean="0"/>
              <a:t>східних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приморських</a:t>
            </a:r>
            <a:r>
              <a:rPr lang="ru-RU" b="1" dirty="0" smtClean="0"/>
              <a:t> областях) на </a:t>
            </a:r>
            <a:r>
              <a:rPr lang="ru-RU" b="1" dirty="0" err="1" smtClean="0"/>
              <a:t>глибинах</a:t>
            </a:r>
            <a:r>
              <a:rPr lang="ru-RU" b="1" dirty="0" smtClean="0"/>
              <a:t>, </a:t>
            </a:r>
            <a:r>
              <a:rPr lang="ru-RU" b="1" dirty="0" err="1" smtClean="0"/>
              <a:t>доступних</a:t>
            </a:r>
            <a:r>
              <a:rPr lang="ru-RU" b="1" dirty="0" smtClean="0"/>
              <a:t> для </a:t>
            </a:r>
            <a:r>
              <a:rPr lang="ru-RU" b="1" dirty="0" err="1" smtClean="0"/>
              <a:t>буріння</a:t>
            </a:r>
            <a:r>
              <a:rPr lang="ru-RU" b="1" dirty="0" smtClean="0"/>
              <a:t> </a:t>
            </a:r>
            <a:r>
              <a:rPr lang="ru-RU" b="1" dirty="0" err="1" smtClean="0"/>
              <a:t>свердловин</a:t>
            </a:r>
            <a:r>
              <a:rPr lang="ru-RU" b="1" dirty="0" smtClean="0"/>
              <a:t>,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багато</a:t>
            </a:r>
            <a:r>
              <a:rPr lang="ru-RU" b="1" dirty="0" smtClean="0"/>
              <a:t> </a:t>
            </a:r>
            <a:r>
              <a:rPr lang="ru-RU" b="1" dirty="0" err="1" smtClean="0"/>
              <a:t>родовищ</a:t>
            </a:r>
            <a:r>
              <a:rPr lang="ru-RU" b="1" dirty="0" smtClean="0"/>
              <a:t> </a:t>
            </a:r>
            <a:r>
              <a:rPr lang="ru-RU" b="1" dirty="0" err="1" smtClean="0"/>
              <a:t>зі</a:t>
            </a:r>
            <a:r>
              <a:rPr lang="ru-RU" b="1" dirty="0" smtClean="0"/>
              <a:t> </a:t>
            </a:r>
            <a:r>
              <a:rPr lang="ru-RU" b="1" dirty="0" err="1" smtClean="0"/>
              <a:t>сприятливими</a:t>
            </a:r>
            <a:r>
              <a:rPr lang="ru-RU" b="1" dirty="0" smtClean="0"/>
              <a:t> </a:t>
            </a:r>
            <a:r>
              <a:rPr lang="ru-RU" b="1" dirty="0" err="1" smtClean="0"/>
              <a:t>умовами</a:t>
            </a:r>
            <a:r>
              <a:rPr lang="ru-RU" b="1" dirty="0" smtClean="0"/>
              <a:t> </a:t>
            </a:r>
            <a:r>
              <a:rPr lang="ru-RU" b="1" dirty="0" err="1" smtClean="0"/>
              <a:t>для</a:t>
            </a:r>
            <a:r>
              <a:rPr lang="ru-RU" b="1" dirty="0" smtClean="0"/>
              <a:t> </a:t>
            </a:r>
            <a:r>
              <a:rPr lang="ru-RU" b="1" dirty="0" err="1" smtClean="0"/>
              <a:t>вилучення</a:t>
            </a:r>
            <a:r>
              <a:rPr lang="ru-RU" b="1" dirty="0" smtClean="0"/>
              <a:t> </a:t>
            </a:r>
            <a:r>
              <a:rPr lang="ru-RU" b="1" dirty="0" err="1" smtClean="0"/>
              <a:t>геотермальної</a:t>
            </a:r>
            <a:r>
              <a:rPr lang="ru-RU" b="1" dirty="0" smtClean="0"/>
              <a:t> </a:t>
            </a:r>
            <a:r>
              <a:rPr lang="ru-RU" b="1" dirty="0" err="1" smtClean="0"/>
              <a:t>енергії</a:t>
            </a:r>
            <a:r>
              <a:rPr lang="ru-RU" b="1" dirty="0" smtClean="0"/>
              <a:t>. 	За </a:t>
            </a:r>
            <a:r>
              <a:rPr lang="ru-RU" b="1" dirty="0" err="1" smtClean="0"/>
              <a:t>оцінками</a:t>
            </a:r>
            <a:r>
              <a:rPr lang="ru-RU" b="1" dirty="0" smtClean="0"/>
              <a:t> </a:t>
            </a:r>
            <a:r>
              <a:rPr lang="ru-RU" b="1" dirty="0" err="1" smtClean="0"/>
              <a:t>Інституту</a:t>
            </a:r>
            <a:r>
              <a:rPr lang="ru-RU" b="1" dirty="0" smtClean="0"/>
              <a:t> </a:t>
            </a:r>
            <a:r>
              <a:rPr lang="ru-RU" b="1" dirty="0" err="1" smtClean="0"/>
              <a:t>технічної</a:t>
            </a:r>
            <a:r>
              <a:rPr lang="ru-RU" b="1" dirty="0" smtClean="0"/>
              <a:t> </a:t>
            </a:r>
            <a:r>
              <a:rPr lang="ru-RU" b="1" dirty="0" err="1" smtClean="0"/>
              <a:t>теплофізики</a:t>
            </a:r>
            <a:r>
              <a:rPr lang="ru-RU" b="1" dirty="0" smtClean="0"/>
              <a:t> (ІТТФ) НАН </a:t>
            </a:r>
            <a:r>
              <a:rPr lang="ru-RU" b="1" dirty="0" err="1" smtClean="0"/>
              <a:t>України</a:t>
            </a:r>
            <a:r>
              <a:rPr lang="ru-RU" b="1" dirty="0" smtClean="0"/>
              <a:t>, на </a:t>
            </a:r>
            <a:r>
              <a:rPr lang="ru-RU" b="1" dirty="0" err="1" smtClean="0"/>
              <a:t>глибині</a:t>
            </a:r>
            <a:r>
              <a:rPr lang="ru-RU" b="1" dirty="0" smtClean="0"/>
              <a:t> 2—4 км </a:t>
            </a:r>
            <a:r>
              <a:rPr lang="ru-RU" b="1" dirty="0" err="1" smtClean="0"/>
              <a:t>від</a:t>
            </a:r>
            <a:r>
              <a:rPr lang="ru-RU" b="1" dirty="0" smtClean="0"/>
              <a:t> </a:t>
            </a:r>
            <a:r>
              <a:rPr lang="ru-RU" b="1" dirty="0" err="1" smtClean="0"/>
              <a:t>поверхні</a:t>
            </a:r>
            <a:r>
              <a:rPr lang="ru-RU" b="1" dirty="0" smtClean="0"/>
              <a:t> </a:t>
            </a:r>
            <a:r>
              <a:rPr lang="ru-RU" b="1" dirty="0" err="1" smtClean="0"/>
              <a:t>ґрунту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геотермальні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, </a:t>
            </a:r>
            <a:r>
              <a:rPr lang="ru-RU" b="1" dirty="0" err="1" smtClean="0"/>
              <a:t>достатні</a:t>
            </a:r>
            <a:r>
              <a:rPr lang="ru-RU" b="1" dirty="0" smtClean="0"/>
              <a:t> для рентабельного та </a:t>
            </a:r>
            <a:r>
              <a:rPr lang="ru-RU" b="1" dirty="0" err="1" smtClean="0"/>
              <a:t>повного</a:t>
            </a:r>
            <a:r>
              <a:rPr lang="ru-RU" b="1" dirty="0" smtClean="0"/>
              <a:t> </a:t>
            </a:r>
            <a:r>
              <a:rPr lang="ru-RU" b="1" dirty="0" err="1" smtClean="0"/>
              <a:t>забезпечення</a:t>
            </a:r>
            <a:r>
              <a:rPr lang="ru-RU" b="1" dirty="0" smtClean="0"/>
              <a:t> потреб у </a:t>
            </a:r>
            <a:r>
              <a:rPr lang="ru-RU" b="1" dirty="0" err="1" smtClean="0"/>
              <a:t>теплі</a:t>
            </a:r>
            <a:r>
              <a:rPr lang="ru-RU" b="1" dirty="0" smtClean="0"/>
              <a:t> </a:t>
            </a:r>
            <a:r>
              <a:rPr lang="ru-RU" b="1" dirty="0" err="1" smtClean="0"/>
              <a:t>комунальної</a:t>
            </a:r>
            <a:r>
              <a:rPr lang="ru-RU" b="1" dirty="0" smtClean="0"/>
              <a:t> </a:t>
            </a:r>
            <a:r>
              <a:rPr lang="ru-RU" b="1" dirty="0" err="1" smtClean="0"/>
              <a:t>галузі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. На </a:t>
            </a:r>
            <a:r>
              <a:rPr lang="ru-RU" b="1" dirty="0" err="1" smtClean="0"/>
              <a:t>глибинах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4 до 7 км </a:t>
            </a:r>
            <a:r>
              <a:rPr lang="ru-RU" b="1" dirty="0" err="1" smtClean="0"/>
              <a:t>трапляються</a:t>
            </a:r>
            <a:r>
              <a:rPr lang="ru-RU" b="1" dirty="0" smtClean="0"/>
              <a:t> </a:t>
            </a:r>
            <a:r>
              <a:rPr lang="ru-RU" b="1" dirty="0" err="1" smtClean="0"/>
              <a:t>родовища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параметрами </a:t>
            </a:r>
            <a:r>
              <a:rPr lang="ru-RU" b="1" dirty="0" err="1" smtClean="0"/>
              <a:t>теплоносія</a:t>
            </a:r>
            <a:r>
              <a:rPr lang="ru-RU" b="1" dirty="0" smtClean="0"/>
              <a:t>, </a:t>
            </a:r>
            <a:r>
              <a:rPr lang="ru-RU" b="1" dirty="0" err="1" smtClean="0"/>
              <a:t>достатніми</a:t>
            </a:r>
            <a:r>
              <a:rPr lang="ru-RU" b="1" dirty="0" smtClean="0"/>
              <a:t> для </a:t>
            </a:r>
            <a:r>
              <a:rPr lang="ru-RU" b="1" dirty="0" err="1" smtClean="0"/>
              <a:t>спорудження</a:t>
            </a:r>
            <a:r>
              <a:rPr lang="ru-RU" b="1" dirty="0" smtClean="0"/>
              <a:t> комплексу </a:t>
            </a:r>
            <a:r>
              <a:rPr lang="ru-RU" b="1" dirty="0" err="1" smtClean="0"/>
              <a:t>геотермальнихТЕЦ</a:t>
            </a:r>
            <a:r>
              <a:rPr lang="ru-RU" b="1" dirty="0" smtClean="0"/>
              <a:t> </a:t>
            </a:r>
            <a:r>
              <a:rPr lang="ru-RU" b="1" dirty="0" err="1" smtClean="0"/>
              <a:t>загальною</a:t>
            </a:r>
            <a:r>
              <a:rPr lang="ru-RU" b="1" dirty="0" smtClean="0"/>
              <a:t> </a:t>
            </a:r>
            <a:r>
              <a:rPr lang="ru-RU" b="1" dirty="0" err="1" smtClean="0"/>
              <a:t>потужністю</a:t>
            </a:r>
            <a:r>
              <a:rPr lang="ru-RU" b="1" dirty="0" smtClean="0"/>
              <a:t> 3-4 тис. МВт </a:t>
            </a:r>
            <a:r>
              <a:rPr lang="ru-RU" b="1" dirty="0" err="1" smtClean="0"/>
              <a:t>електричних</a:t>
            </a:r>
            <a:r>
              <a:rPr lang="ru-RU" b="1" dirty="0" smtClean="0"/>
              <a:t> та до 30 тис. МВт </a:t>
            </a:r>
            <a:r>
              <a:rPr lang="ru-RU" b="1" dirty="0" err="1" smtClean="0"/>
              <a:t>теплових</a:t>
            </a:r>
            <a:r>
              <a:rPr lang="ru-RU" b="1" dirty="0" smtClean="0"/>
              <a:t>. </a:t>
            </a:r>
            <a:r>
              <a:rPr lang="ru-RU" b="1" dirty="0" err="1" smtClean="0"/>
              <a:t>Сьогодні</a:t>
            </a:r>
            <a:r>
              <a:rPr lang="ru-RU" b="1" dirty="0" smtClean="0"/>
              <a:t> </a:t>
            </a:r>
            <a:r>
              <a:rPr lang="ru-RU" b="1" dirty="0" err="1" smtClean="0"/>
              <a:t>промислових</a:t>
            </a:r>
            <a:r>
              <a:rPr lang="ru-RU" b="1" dirty="0" smtClean="0"/>
              <a:t> </a:t>
            </a:r>
            <a:r>
              <a:rPr lang="ru-RU" b="1" dirty="0" err="1" smtClean="0"/>
              <a:t>геотермальних</a:t>
            </a:r>
            <a:r>
              <a:rPr lang="ru-RU" b="1" dirty="0" smtClean="0"/>
              <a:t> </a:t>
            </a:r>
            <a:r>
              <a:rPr lang="ru-RU" b="1" dirty="0" err="1" smtClean="0"/>
              <a:t>об'єктів</a:t>
            </a:r>
            <a:r>
              <a:rPr lang="ru-RU" b="1" dirty="0" smtClean="0"/>
              <a:t> в </a:t>
            </a:r>
            <a:r>
              <a:rPr lang="ru-RU" b="1" dirty="0" err="1" smtClean="0"/>
              <a:t>Україні</a:t>
            </a:r>
            <a:r>
              <a:rPr lang="ru-RU" b="1" dirty="0" smtClean="0"/>
              <a:t> </a:t>
            </a:r>
            <a:r>
              <a:rPr lang="ru-RU" b="1" dirty="0" err="1" smtClean="0"/>
              <a:t>немає</a:t>
            </a:r>
            <a:r>
              <a:rPr lang="ru-RU" b="1" dirty="0" smtClean="0"/>
              <a:t>, а </a:t>
            </a:r>
            <a:r>
              <a:rPr lang="ru-RU" b="1" dirty="0" err="1" smtClean="0"/>
              <a:t>існуючі</a:t>
            </a:r>
            <a:r>
              <a:rPr lang="ru-RU" b="1" dirty="0" smtClean="0"/>
              <a:t> </a:t>
            </a:r>
            <a:r>
              <a:rPr lang="ru-RU" b="1" dirty="0" err="1" smtClean="0"/>
              <a:t>експериментальні</a:t>
            </a:r>
            <a:r>
              <a:rPr lang="ru-RU" b="1" dirty="0" smtClean="0"/>
              <a:t> через </a:t>
            </a:r>
            <a:r>
              <a:rPr lang="ru-RU" b="1" dirty="0" err="1" smtClean="0"/>
              <a:t>неякісне</a:t>
            </a:r>
            <a:r>
              <a:rPr lang="ru-RU" b="1" dirty="0" smtClean="0"/>
              <a:t> </a:t>
            </a:r>
            <a:r>
              <a:rPr lang="ru-RU" b="1" dirty="0" err="1" smtClean="0"/>
              <a:t>обладнання</a:t>
            </a:r>
            <a:r>
              <a:rPr lang="ru-RU" b="1" dirty="0" smtClean="0"/>
              <a:t> </a:t>
            </a:r>
            <a:r>
              <a:rPr lang="ru-RU" b="1" dirty="0" err="1" smtClean="0"/>
              <a:t>швидше</a:t>
            </a:r>
            <a:r>
              <a:rPr lang="ru-RU" b="1" dirty="0" smtClean="0"/>
              <a:t> </a:t>
            </a:r>
            <a:r>
              <a:rPr lang="ru-RU" b="1" dirty="0" err="1" smtClean="0"/>
              <a:t>дискредитують</a:t>
            </a:r>
            <a:r>
              <a:rPr lang="ru-RU" b="1" dirty="0" smtClean="0"/>
              <a:t> </a:t>
            </a:r>
            <a:r>
              <a:rPr lang="ru-RU" b="1" dirty="0" err="1" smtClean="0"/>
              <a:t>цей</a:t>
            </a:r>
            <a:r>
              <a:rPr lang="ru-RU" b="1" dirty="0" smtClean="0"/>
              <a:t> </a:t>
            </a:r>
            <a:r>
              <a:rPr lang="ru-RU" b="1" dirty="0" err="1" smtClean="0"/>
              <a:t>напрям</a:t>
            </a:r>
            <a:r>
              <a:rPr lang="ru-RU" b="1" dirty="0" smtClean="0"/>
              <a:t>, </a:t>
            </a:r>
            <a:r>
              <a:rPr lang="ru-RU" b="1" dirty="0" err="1" smtClean="0"/>
              <a:t>ніж</a:t>
            </a:r>
            <a:r>
              <a:rPr lang="ru-RU" b="1" dirty="0" smtClean="0"/>
              <a:t> </a:t>
            </a:r>
            <a:r>
              <a:rPr lang="ru-RU" b="1" dirty="0" err="1" smtClean="0"/>
              <a:t>популяризують</a:t>
            </a:r>
            <a:r>
              <a:rPr lang="ru-RU" b="1" dirty="0" smtClean="0"/>
              <a:t>. </a:t>
            </a:r>
            <a:r>
              <a:rPr lang="ru-RU" b="1" dirty="0" err="1" smtClean="0"/>
              <a:t>Між</a:t>
            </a:r>
            <a:r>
              <a:rPr lang="ru-RU" b="1" dirty="0" smtClean="0"/>
              <a:t> </a:t>
            </a:r>
            <a:r>
              <a:rPr lang="ru-RU" b="1" dirty="0" err="1" smtClean="0"/>
              <a:t>тим</a:t>
            </a:r>
            <a:r>
              <a:rPr lang="ru-RU" b="1" dirty="0" smtClean="0"/>
              <a:t>, за </a:t>
            </a:r>
            <a:r>
              <a:rPr lang="ru-RU" b="1" dirty="0" err="1" smtClean="0"/>
              <a:t>наукового</a:t>
            </a:r>
            <a:r>
              <a:rPr lang="ru-RU" b="1" dirty="0" smtClean="0"/>
              <a:t> </a:t>
            </a:r>
            <a:r>
              <a:rPr lang="ru-RU" b="1" dirty="0" err="1" smtClean="0"/>
              <a:t>супроводу</a:t>
            </a:r>
            <a:r>
              <a:rPr lang="ru-RU" b="1" dirty="0" smtClean="0"/>
              <a:t> ІТТФ НАН </a:t>
            </a:r>
            <a:r>
              <a:rPr lang="ru-RU" b="1" dirty="0" err="1" smtClean="0"/>
              <a:t>України</a:t>
            </a:r>
            <a:r>
              <a:rPr lang="ru-RU" b="1" dirty="0" smtClean="0"/>
              <a:t> на </a:t>
            </a:r>
            <a:r>
              <a:rPr lang="ru-RU" b="1" dirty="0" err="1" smtClean="0"/>
              <a:t>території</a:t>
            </a:r>
            <a:r>
              <a:rPr lang="ru-RU" b="1" dirty="0" smtClean="0"/>
              <a:t> </a:t>
            </a:r>
            <a:r>
              <a:rPr lang="ru-RU" b="1" dirty="0" err="1" smtClean="0"/>
              <a:t>колишнього</a:t>
            </a:r>
            <a:r>
              <a:rPr lang="ru-RU" b="1" dirty="0" smtClean="0"/>
              <a:t> СРСР </a:t>
            </a:r>
            <a:r>
              <a:rPr lang="ru-RU" b="1" dirty="0" err="1" smtClean="0"/>
              <a:t>було</a:t>
            </a:r>
            <a:r>
              <a:rPr lang="ru-RU" b="1" dirty="0" smtClean="0"/>
              <a:t> </a:t>
            </a:r>
            <a:r>
              <a:rPr lang="ru-RU" b="1" dirty="0" err="1" smtClean="0"/>
              <a:t>побудовано</a:t>
            </a:r>
            <a:r>
              <a:rPr lang="ru-RU" b="1" dirty="0" smtClean="0"/>
              <a:t> ряд </a:t>
            </a:r>
            <a:r>
              <a:rPr lang="ru-RU" b="1" dirty="0" err="1" smtClean="0"/>
              <a:t>Неотес</a:t>
            </a:r>
            <a:r>
              <a:rPr lang="ru-RU" b="1" dirty="0" smtClean="0"/>
              <a:t>, </a:t>
            </a:r>
            <a:r>
              <a:rPr lang="ru-RU" b="1" dirty="0" err="1" smtClean="0"/>
              <a:t>деякі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них </a:t>
            </a:r>
            <a:r>
              <a:rPr lang="ru-RU" b="1" dirty="0" err="1" smtClean="0"/>
              <a:t>працюють</a:t>
            </a:r>
            <a:r>
              <a:rPr lang="ru-RU" b="1" dirty="0" smtClean="0"/>
              <a:t> </a:t>
            </a:r>
            <a:r>
              <a:rPr lang="ru-RU" b="1" dirty="0" err="1" smtClean="0"/>
              <a:t>донині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257</Words>
  <Application>Microsoft Office PowerPoint</Application>
  <PresentationFormat>Экран (4:3)</PresentationFormat>
  <Paragraphs>205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ОКСАНА</cp:lastModifiedBy>
  <cp:revision>17</cp:revision>
  <dcterms:modified xsi:type="dcterms:W3CDTF">2013-08-18T14:02:30Z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204463</vt:lpwstr>
  </property>
  <property fmtid="{D5CDD505-2E9C-101B-9397-08002B2CF9AE}" name="NXPowerLiteVersion" pid="3">
    <vt:lpwstr>D4.1.4</vt:lpwstr>
  </property>
</Properties>
</file>