
<file path=[Content_Types].xml><?xml version="1.0" encoding="utf-8"?>
<Types xmlns="http://schemas.openxmlformats.org/package/2006/content-types">
  <Default ContentType="image/png" Extension="png"/>
  <Default ContentType="image/jpeg" Extension="jpe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9" r:id="rId3"/>
    <p:sldId id="260" r:id="rId4"/>
    <p:sldId id="261" r:id="rId5"/>
    <p:sldId id="262" r:id="rId6"/>
    <p:sldId id="263" r:id="rId7"/>
    <p:sldId id="266" r:id="rId8"/>
    <p:sldId id="264" r:id="rId9"/>
    <p:sldId id="265" r:id="rId10"/>
    <p:sldId id="267" r:id="rId11"/>
    <p:sldId id="268" r:id="rId12"/>
    <p:sldId id="270" r:id="rId13"/>
    <p:sldId id="271" r:id="rId14"/>
    <p:sldId id="272" r:id="rId15"/>
    <p:sldId id="273" r:id="rId1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84E427A-3D55-4303-BF80-6455036E1DE7}" styleName="Стиль из темы 1 - акцент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3" d="100"/>
          <a:sy n="103" d="100"/>
        </p:scale>
        <p:origin x="234"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18.08.2013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18.08.2013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18.08.2013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18.08.2013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18.08.2013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18.08.2013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18.08.2013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18.08.2013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18.08.2013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18.08.2013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18.08.2013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18.08.2013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wipe dir="r"/>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arget="../media/image3.jpeg" Type="http://schemas.openxmlformats.org/officeDocument/2006/relationships/image"/><Relationship Id="rId1" Target="../slideLayouts/slideLayout7.xml" Type="http://schemas.openxmlformats.org/officeDocument/2006/relationships/slideLayout"/></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Прямоугольник 1"/>
          <p:cNvSpPr/>
          <p:nvPr/>
        </p:nvSpPr>
        <p:spPr>
          <a:xfrm>
            <a:off x="785786" y="1857365"/>
            <a:ext cx="7572428" cy="1938992"/>
          </a:xfrm>
          <a:prstGeom prst="rect">
            <a:avLst/>
          </a:prstGeom>
        </p:spPr>
        <p:txBody>
          <a:bodyPr wrap="square">
            <a:spAutoFit/>
          </a:bodyPr>
          <a:lstStyle/>
          <a:p>
            <a:pPr algn="ctr" fontAlgn="auto">
              <a:spcBef>
                <a:spcPts val="0"/>
              </a:spcBef>
              <a:spcAft>
                <a:spcPts val="0"/>
              </a:spcAft>
              <a:defRPr/>
            </a:pPr>
            <a:r>
              <a:rPr lang="ru-RU" sz="4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НЕТРАДИЦІЙНІ ТА ВІДНОВЛЮВАНІ ДЖЕРЕЛА ЕНЕРГІЇ В УКРАЇНІ </a:t>
            </a:r>
            <a:endParaRPr lang="ru-RU" sz="4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Прямоугольник 1"/>
          <p:cNvSpPr>
            <a:spLocks noChangeArrowheads="1"/>
          </p:cNvSpPr>
          <p:nvPr/>
        </p:nvSpPr>
        <p:spPr bwMode="auto">
          <a:xfrm>
            <a:off x="928688" y="1858963"/>
            <a:ext cx="6786562" cy="2801937"/>
          </a:xfrm>
          <a:prstGeom prst="rect">
            <a:avLst/>
          </a:prstGeom>
          <a:noFill/>
          <a:ln w="9525">
            <a:noFill/>
            <a:miter lim="800000"/>
            <a:headEnd/>
            <a:tailEnd/>
          </a:ln>
        </p:spPr>
        <p:txBody>
          <a:bodyPr>
            <a:spAutoFit/>
          </a:bodyPr>
          <a:lstStyle/>
          <a:p>
            <a:pPr algn="just"/>
            <a:r>
              <a:rPr lang="ru-RU" sz="3600" b="1">
                <a:latin typeface="Calibri" pitchFamily="34" charset="0"/>
              </a:rPr>
              <a:t>Переваги</a:t>
            </a:r>
            <a:r>
              <a:rPr lang="ru-RU" sz="2000" b="1">
                <a:latin typeface="Calibri" pitchFamily="34" charset="0"/>
              </a:rPr>
              <a:t> використання НВДЕ: </a:t>
            </a:r>
          </a:p>
          <a:p>
            <a:pPr algn="just"/>
            <a:r>
              <a:rPr lang="ru-RU" sz="2000" b="1">
                <a:latin typeface="Calibri" pitchFamily="34" charset="0"/>
              </a:rPr>
              <a:t>як дуже низький рівень (або зовсім не мають) викидів парникових газів і мають невичерпний  (відновлюваний) запас палива необхідний для їх реалізації. Деякі з цих технологій вже сьогодні є конкурентоспроможними і є всі підстави сподіватись, що в майбутньому їх економічна ефективність буде зростати на фоні зростання ціни і ускладнення умов видобутку традиційних енергоресурсів.</a:t>
            </a:r>
          </a:p>
        </p:txBody>
      </p:sp>
    </p:spTree>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28688" y="1214438"/>
            <a:ext cx="6858000" cy="4400550"/>
          </a:xfrm>
          <a:prstGeom prst="rect">
            <a:avLst/>
          </a:prstGeom>
        </p:spPr>
        <p:txBody>
          <a:bodyPr>
            <a:spAutoFit/>
          </a:bodyPr>
          <a:lstStyle/>
          <a:p>
            <a:pPr algn="ctr" fontAlgn="auto">
              <a:spcBef>
                <a:spcPts val="0"/>
              </a:spcBef>
              <a:spcAft>
                <a:spcPts val="0"/>
              </a:spcAft>
              <a:defRPr/>
            </a:pPr>
            <a:r>
              <a:rPr lang="ru-RU" sz="2000" b="1" dirty="0" err="1">
                <a:effectLst>
                  <a:outerShdw blurRad="38100" dist="38100" dir="2700000" algn="tl">
                    <a:srgbClr val="000000">
                      <a:alpha val="43137"/>
                    </a:srgbClr>
                  </a:outerShdw>
                </a:effectLst>
                <a:latin typeface="+mn-lt"/>
              </a:rPr>
              <a:t>Фактори</a:t>
            </a:r>
            <a:r>
              <a:rPr lang="ru-RU" sz="2000" b="1" dirty="0">
                <a:effectLst>
                  <a:outerShdw blurRad="38100" dist="38100" dir="2700000" algn="tl">
                    <a:srgbClr val="000000">
                      <a:alpha val="43137"/>
                    </a:srgbClr>
                  </a:outerShdw>
                </a:effectLst>
                <a:latin typeface="+mn-lt"/>
              </a:rPr>
              <a:t>, </a:t>
            </a:r>
            <a:r>
              <a:rPr lang="ru-RU" sz="2000" b="1" dirty="0" err="1">
                <a:effectLst>
                  <a:outerShdw blurRad="38100" dist="38100" dir="2700000" algn="tl">
                    <a:srgbClr val="000000">
                      <a:alpha val="43137"/>
                    </a:srgbClr>
                  </a:outerShdw>
                </a:effectLst>
                <a:latin typeface="+mn-lt"/>
              </a:rPr>
              <a:t>які</a:t>
            </a:r>
            <a:r>
              <a:rPr lang="ru-RU" sz="2000" b="1" dirty="0">
                <a:effectLst>
                  <a:outerShdw blurRad="38100" dist="38100" dir="2700000" algn="tl">
                    <a:srgbClr val="000000">
                      <a:alpha val="43137"/>
                    </a:srgbClr>
                  </a:outerShdw>
                </a:effectLst>
                <a:latin typeface="+mn-lt"/>
              </a:rPr>
              <a:t> </a:t>
            </a:r>
            <a:r>
              <a:rPr lang="ru-RU" sz="2000" b="1" dirty="0" err="1">
                <a:effectLst>
                  <a:outerShdw blurRad="38100" dist="38100" dir="2700000" algn="tl">
                    <a:srgbClr val="000000">
                      <a:alpha val="43137"/>
                    </a:srgbClr>
                  </a:outerShdw>
                </a:effectLst>
                <a:latin typeface="+mn-lt"/>
              </a:rPr>
              <a:t>сприяють</a:t>
            </a:r>
            <a:r>
              <a:rPr lang="ru-RU" sz="2000" b="1" dirty="0">
                <a:effectLst>
                  <a:outerShdw blurRad="38100" dist="38100" dir="2700000" algn="tl">
                    <a:srgbClr val="000000">
                      <a:alpha val="43137"/>
                    </a:srgbClr>
                  </a:outerShdw>
                </a:effectLst>
                <a:latin typeface="+mn-lt"/>
              </a:rPr>
              <a:t> </a:t>
            </a:r>
            <a:r>
              <a:rPr lang="ru-RU" sz="2000" b="1" dirty="0" err="1">
                <a:effectLst>
                  <a:outerShdw blurRad="38100" dist="38100" dir="2700000" algn="tl">
                    <a:srgbClr val="000000">
                      <a:alpha val="43137"/>
                    </a:srgbClr>
                  </a:outerShdw>
                </a:effectLst>
                <a:latin typeface="+mn-lt"/>
              </a:rPr>
              <a:t>розвитку</a:t>
            </a:r>
            <a:r>
              <a:rPr lang="ru-RU" sz="2000" b="1" dirty="0">
                <a:effectLst>
                  <a:outerShdw blurRad="38100" dist="38100" dir="2700000" algn="tl">
                    <a:srgbClr val="000000">
                      <a:alpha val="43137"/>
                    </a:srgbClr>
                  </a:outerShdw>
                </a:effectLst>
                <a:latin typeface="+mn-lt"/>
              </a:rPr>
              <a:t> НВДЕ в </a:t>
            </a:r>
            <a:r>
              <a:rPr lang="ru-RU" sz="2000" b="1" dirty="0" err="1">
                <a:effectLst>
                  <a:outerShdw blurRad="38100" dist="38100" dir="2700000" algn="tl">
                    <a:srgbClr val="000000">
                      <a:alpha val="43137"/>
                    </a:srgbClr>
                  </a:outerShdw>
                </a:effectLst>
                <a:latin typeface="+mn-lt"/>
              </a:rPr>
              <a:t>Україні</a:t>
            </a:r>
            <a:r>
              <a:rPr lang="ru-RU" sz="2000" b="1" dirty="0">
                <a:effectLst>
                  <a:outerShdw blurRad="38100" dist="38100" dir="2700000" algn="tl">
                    <a:srgbClr val="000000">
                      <a:alpha val="43137"/>
                    </a:srgbClr>
                  </a:outerShdw>
                </a:effectLst>
                <a:latin typeface="+mn-lt"/>
              </a:rPr>
              <a:t> :</a:t>
            </a:r>
          </a:p>
          <a:p>
            <a:pPr fontAlgn="auto">
              <a:spcBef>
                <a:spcPts val="0"/>
              </a:spcBef>
              <a:spcAft>
                <a:spcPts val="0"/>
              </a:spcAft>
              <a:defRPr/>
            </a:pPr>
            <a:endParaRPr lang="ru-RU" sz="2000" b="1" dirty="0">
              <a:effectLst>
                <a:outerShdw blurRad="38100" dist="38100" dir="2700000" algn="tl">
                  <a:srgbClr val="000000">
                    <a:alpha val="43137"/>
                  </a:srgbClr>
                </a:outerShdw>
              </a:effectLst>
              <a:latin typeface="+mn-lt"/>
            </a:endParaRPr>
          </a:p>
          <a:p>
            <a:pPr fontAlgn="auto">
              <a:spcBef>
                <a:spcPts val="0"/>
              </a:spcBef>
              <a:spcAft>
                <a:spcPts val="0"/>
              </a:spcAft>
              <a:defRPr/>
            </a:pPr>
            <a:r>
              <a:rPr lang="ru-RU" sz="2000" b="1" dirty="0" err="1">
                <a:effectLst>
                  <a:outerShdw blurRad="38100" dist="38100" dir="2700000" algn="tl">
                    <a:srgbClr val="000000">
                      <a:alpha val="43137"/>
                    </a:srgbClr>
                  </a:outerShdw>
                </a:effectLst>
                <a:latin typeface="+mn-lt"/>
              </a:rPr>
              <a:t>зростання</a:t>
            </a:r>
            <a:r>
              <a:rPr lang="ru-RU" sz="2000" b="1" dirty="0">
                <a:effectLst>
                  <a:outerShdw blurRad="38100" dist="38100" dir="2700000" algn="tl">
                    <a:srgbClr val="000000">
                      <a:alpha val="43137"/>
                    </a:srgbClr>
                  </a:outerShdw>
                </a:effectLst>
                <a:latin typeface="+mn-lt"/>
              </a:rPr>
              <a:t> </a:t>
            </a:r>
            <a:r>
              <a:rPr lang="ru-RU" sz="2000" b="1" dirty="0" err="1">
                <a:effectLst>
                  <a:outerShdw blurRad="38100" dist="38100" dir="2700000" algn="tl">
                    <a:srgbClr val="000000">
                      <a:alpha val="43137"/>
                    </a:srgbClr>
                  </a:outerShdw>
                </a:effectLst>
                <a:latin typeface="+mn-lt"/>
              </a:rPr>
              <a:t>цін</a:t>
            </a:r>
            <a:r>
              <a:rPr lang="ru-RU" sz="2000" b="1" dirty="0">
                <a:effectLst>
                  <a:outerShdw blurRad="38100" dist="38100" dir="2700000" algn="tl">
                    <a:srgbClr val="000000">
                      <a:alpha val="43137"/>
                    </a:srgbClr>
                  </a:outerShdw>
                </a:effectLst>
                <a:latin typeface="+mn-lt"/>
              </a:rPr>
              <a:t> на </a:t>
            </a:r>
            <a:r>
              <a:rPr lang="ru-RU" sz="2000" b="1" dirty="0" err="1">
                <a:effectLst>
                  <a:outerShdw blurRad="38100" dist="38100" dir="2700000" algn="tl">
                    <a:srgbClr val="000000">
                      <a:alpha val="43137"/>
                    </a:srgbClr>
                  </a:outerShdw>
                </a:effectLst>
                <a:latin typeface="+mn-lt"/>
              </a:rPr>
              <a:t>традиційні</a:t>
            </a:r>
            <a:r>
              <a:rPr lang="ru-RU" sz="2000" b="1" dirty="0">
                <a:effectLst>
                  <a:outerShdw blurRad="38100" dist="38100" dir="2700000" algn="tl">
                    <a:srgbClr val="000000">
                      <a:alpha val="43137"/>
                    </a:srgbClr>
                  </a:outerShdw>
                </a:effectLst>
                <a:latin typeface="+mn-lt"/>
              </a:rPr>
              <a:t> </a:t>
            </a:r>
            <a:r>
              <a:rPr lang="ru-RU" sz="2000" b="1" dirty="0" err="1">
                <a:effectLst>
                  <a:outerShdw blurRad="38100" dist="38100" dir="2700000" algn="tl">
                    <a:srgbClr val="000000">
                      <a:alpha val="43137"/>
                    </a:srgbClr>
                  </a:outerShdw>
                </a:effectLst>
                <a:latin typeface="+mn-lt"/>
              </a:rPr>
              <a:t>енергоносії</a:t>
            </a:r>
            <a:r>
              <a:rPr lang="ru-RU" sz="2000" b="1" dirty="0">
                <a:effectLst>
                  <a:outerShdw blurRad="38100" dist="38100" dir="2700000" algn="tl">
                    <a:srgbClr val="000000">
                      <a:alpha val="43137"/>
                    </a:srgbClr>
                  </a:outerShdw>
                </a:effectLst>
                <a:latin typeface="+mn-lt"/>
              </a:rPr>
              <a:t>;</a:t>
            </a:r>
          </a:p>
          <a:p>
            <a:pPr fontAlgn="auto">
              <a:spcBef>
                <a:spcPts val="0"/>
              </a:spcBef>
              <a:spcAft>
                <a:spcPts val="0"/>
              </a:spcAft>
              <a:defRPr/>
            </a:pPr>
            <a:endParaRPr lang="ru-RU" sz="2000" b="1" dirty="0">
              <a:effectLst>
                <a:outerShdw blurRad="38100" dist="38100" dir="2700000" algn="tl">
                  <a:srgbClr val="000000">
                    <a:alpha val="43137"/>
                  </a:srgbClr>
                </a:outerShdw>
              </a:effectLst>
              <a:latin typeface="+mn-lt"/>
            </a:endParaRPr>
          </a:p>
          <a:p>
            <a:pPr fontAlgn="auto">
              <a:spcBef>
                <a:spcPts val="0"/>
              </a:spcBef>
              <a:spcAft>
                <a:spcPts val="0"/>
              </a:spcAft>
              <a:defRPr/>
            </a:pPr>
            <a:r>
              <a:rPr lang="ru-RU" sz="2000" b="1" dirty="0" err="1">
                <a:effectLst>
                  <a:outerShdw blurRad="38100" dist="38100" dir="2700000" algn="tl">
                    <a:srgbClr val="000000">
                      <a:alpha val="43137"/>
                    </a:srgbClr>
                  </a:outerShdw>
                </a:effectLst>
                <a:latin typeface="+mn-lt"/>
              </a:rPr>
              <a:t>підвищення</a:t>
            </a:r>
            <a:r>
              <a:rPr lang="ru-RU" sz="2000" b="1" dirty="0">
                <a:effectLst>
                  <a:outerShdw blurRad="38100" dist="38100" dir="2700000" algn="tl">
                    <a:srgbClr val="000000">
                      <a:alpha val="43137"/>
                    </a:srgbClr>
                  </a:outerShdw>
                </a:effectLst>
                <a:latin typeface="+mn-lt"/>
              </a:rPr>
              <a:t> </a:t>
            </a:r>
            <a:r>
              <a:rPr lang="ru-RU" sz="2000" b="1" dirty="0" err="1">
                <a:effectLst>
                  <a:outerShdw blurRad="38100" dist="38100" dir="2700000" algn="tl">
                    <a:srgbClr val="000000">
                      <a:alpha val="43137"/>
                    </a:srgbClr>
                  </a:outerShdw>
                </a:effectLst>
                <a:latin typeface="+mn-lt"/>
              </a:rPr>
              <a:t>вимог</a:t>
            </a:r>
            <a:r>
              <a:rPr lang="ru-RU" sz="2000" b="1" dirty="0">
                <a:effectLst>
                  <a:outerShdw blurRad="38100" dist="38100" dir="2700000" algn="tl">
                    <a:srgbClr val="000000">
                      <a:alpha val="43137"/>
                    </a:srgbClr>
                  </a:outerShdw>
                </a:effectLst>
                <a:latin typeface="+mn-lt"/>
              </a:rPr>
              <a:t> </a:t>
            </a:r>
            <a:r>
              <a:rPr lang="ru-RU" sz="2000" b="1" dirty="0" err="1">
                <a:effectLst>
                  <a:outerShdw blurRad="38100" dist="38100" dir="2700000" algn="tl">
                    <a:srgbClr val="000000">
                      <a:alpha val="43137"/>
                    </a:srgbClr>
                  </a:outerShdw>
                </a:effectLst>
                <a:latin typeface="+mn-lt"/>
              </a:rPr>
              <a:t>екологічних</a:t>
            </a:r>
            <a:r>
              <a:rPr lang="ru-RU" sz="2000" b="1" dirty="0">
                <a:effectLst>
                  <a:outerShdw blurRad="38100" dist="38100" dir="2700000" algn="tl">
                    <a:srgbClr val="000000">
                      <a:alpha val="43137"/>
                    </a:srgbClr>
                  </a:outerShdw>
                </a:effectLst>
                <a:latin typeface="+mn-lt"/>
              </a:rPr>
              <a:t> норм </a:t>
            </a:r>
            <a:r>
              <a:rPr lang="ru-RU" sz="2000" b="1" dirty="0" err="1">
                <a:effectLst>
                  <a:outerShdw blurRad="38100" dist="38100" dir="2700000" algn="tl">
                    <a:srgbClr val="000000">
                      <a:alpha val="43137"/>
                    </a:srgbClr>
                  </a:outerShdw>
                </a:effectLst>
                <a:latin typeface="+mn-lt"/>
              </a:rPr>
              <a:t>і</a:t>
            </a:r>
            <a:r>
              <a:rPr lang="ru-RU" sz="2000" b="1" dirty="0">
                <a:effectLst>
                  <a:outerShdw blurRad="38100" dist="38100" dir="2700000" algn="tl">
                    <a:srgbClr val="000000">
                      <a:alpha val="43137"/>
                    </a:srgbClr>
                  </a:outerShdw>
                </a:effectLst>
                <a:latin typeface="+mn-lt"/>
              </a:rPr>
              <a:t> </a:t>
            </a:r>
            <a:r>
              <a:rPr lang="ru-RU" sz="2000" b="1" dirty="0" err="1">
                <a:effectLst>
                  <a:outerShdw blurRad="38100" dist="38100" dir="2700000" algn="tl">
                    <a:srgbClr val="000000">
                      <a:alpha val="43137"/>
                    </a:srgbClr>
                  </a:outerShdw>
                </a:effectLst>
                <a:latin typeface="+mn-lt"/>
              </a:rPr>
              <a:t>стандартів</a:t>
            </a:r>
            <a:r>
              <a:rPr lang="ru-RU" sz="2000" b="1" dirty="0">
                <a:effectLst>
                  <a:outerShdw blurRad="38100" dist="38100" dir="2700000" algn="tl">
                    <a:srgbClr val="000000">
                      <a:alpha val="43137"/>
                    </a:srgbClr>
                  </a:outerShdw>
                </a:effectLst>
                <a:latin typeface="+mn-lt"/>
              </a:rPr>
              <a:t>;</a:t>
            </a:r>
          </a:p>
          <a:p>
            <a:pPr fontAlgn="auto">
              <a:spcBef>
                <a:spcPts val="0"/>
              </a:spcBef>
              <a:spcAft>
                <a:spcPts val="0"/>
              </a:spcAft>
              <a:defRPr/>
            </a:pPr>
            <a:endParaRPr lang="ru-RU" sz="2000" b="1" dirty="0">
              <a:effectLst>
                <a:outerShdw blurRad="38100" dist="38100" dir="2700000" algn="tl">
                  <a:srgbClr val="000000">
                    <a:alpha val="43137"/>
                  </a:srgbClr>
                </a:outerShdw>
              </a:effectLst>
              <a:latin typeface="+mn-lt"/>
            </a:endParaRPr>
          </a:p>
          <a:p>
            <a:pPr fontAlgn="auto">
              <a:spcBef>
                <a:spcPts val="0"/>
              </a:spcBef>
              <a:spcAft>
                <a:spcPts val="0"/>
              </a:spcAft>
              <a:defRPr/>
            </a:pPr>
            <a:r>
              <a:rPr lang="ru-RU" sz="2000" b="1" dirty="0" err="1">
                <a:effectLst>
                  <a:outerShdw blurRad="38100" dist="38100" dir="2700000" algn="tl">
                    <a:srgbClr val="000000">
                      <a:alpha val="43137"/>
                    </a:srgbClr>
                  </a:outerShdw>
                </a:effectLst>
                <a:latin typeface="+mn-lt"/>
              </a:rPr>
              <a:t>можливості</a:t>
            </a:r>
            <a:r>
              <a:rPr lang="ru-RU" sz="2000" b="1" dirty="0">
                <a:effectLst>
                  <a:outerShdw blurRad="38100" dist="38100" dir="2700000" algn="tl">
                    <a:srgbClr val="000000">
                      <a:alpha val="43137"/>
                    </a:srgbClr>
                  </a:outerShdw>
                </a:effectLst>
                <a:latin typeface="+mn-lt"/>
              </a:rPr>
              <a:t> </a:t>
            </a:r>
            <a:r>
              <a:rPr lang="ru-RU" sz="2000" b="1" dirty="0" err="1">
                <a:effectLst>
                  <a:outerShdw blurRad="38100" dist="38100" dir="2700000" algn="tl">
                    <a:srgbClr val="000000">
                      <a:alpha val="43137"/>
                    </a:srgbClr>
                  </a:outerShdw>
                </a:effectLst>
                <a:latin typeface="+mn-lt"/>
              </a:rPr>
              <a:t>реалізації</a:t>
            </a:r>
            <a:r>
              <a:rPr lang="ru-RU" sz="2000" b="1" dirty="0">
                <a:effectLst>
                  <a:outerShdw blurRad="38100" dist="38100" dir="2700000" algn="tl">
                    <a:srgbClr val="000000">
                      <a:alpha val="43137"/>
                    </a:srgbClr>
                  </a:outerShdw>
                </a:effectLst>
                <a:latin typeface="+mn-lt"/>
              </a:rPr>
              <a:t> </a:t>
            </a:r>
            <a:r>
              <a:rPr lang="ru-RU" sz="2000" b="1" dirty="0" err="1">
                <a:effectLst>
                  <a:outerShdw blurRad="38100" dist="38100" dir="2700000" algn="tl">
                    <a:srgbClr val="000000">
                      <a:alpha val="43137"/>
                    </a:srgbClr>
                  </a:outerShdw>
                </a:effectLst>
                <a:latin typeface="+mn-lt"/>
              </a:rPr>
              <a:t>механізмів</a:t>
            </a:r>
            <a:r>
              <a:rPr lang="ru-RU" sz="2000" b="1" dirty="0">
                <a:effectLst>
                  <a:outerShdw blurRad="38100" dist="38100" dir="2700000" algn="tl">
                    <a:srgbClr val="000000">
                      <a:alpha val="43137"/>
                    </a:srgbClr>
                  </a:outerShdw>
                </a:effectLst>
                <a:latin typeface="+mn-lt"/>
              </a:rPr>
              <a:t> </a:t>
            </a:r>
            <a:r>
              <a:rPr lang="ru-RU" sz="2000" b="1" dirty="0" err="1">
                <a:effectLst>
                  <a:outerShdw blurRad="38100" dist="38100" dir="2700000" algn="tl">
                    <a:srgbClr val="000000">
                      <a:alpha val="43137"/>
                    </a:srgbClr>
                  </a:outerShdw>
                </a:effectLst>
                <a:latin typeface="+mn-lt"/>
              </a:rPr>
              <a:t>Кіотського</a:t>
            </a:r>
            <a:r>
              <a:rPr lang="ru-RU" sz="2000" b="1" dirty="0">
                <a:effectLst>
                  <a:outerShdw blurRad="38100" dist="38100" dir="2700000" algn="tl">
                    <a:srgbClr val="000000">
                      <a:alpha val="43137"/>
                    </a:srgbClr>
                  </a:outerShdw>
                </a:effectLst>
                <a:latin typeface="+mn-lt"/>
              </a:rPr>
              <a:t> протоколу  для </a:t>
            </a:r>
            <a:r>
              <a:rPr lang="ru-RU" sz="2000" b="1" dirty="0" err="1">
                <a:effectLst>
                  <a:outerShdw blurRad="38100" dist="38100" dir="2700000" algn="tl">
                    <a:srgbClr val="000000">
                      <a:alpha val="43137"/>
                    </a:srgbClr>
                  </a:outerShdw>
                </a:effectLst>
                <a:latin typeface="+mn-lt"/>
              </a:rPr>
              <a:t>фінансування</a:t>
            </a:r>
            <a:r>
              <a:rPr lang="ru-RU" sz="2000" b="1" dirty="0">
                <a:effectLst>
                  <a:outerShdw blurRad="38100" dist="38100" dir="2700000" algn="tl">
                    <a:srgbClr val="000000">
                      <a:alpha val="43137"/>
                    </a:srgbClr>
                  </a:outerShdw>
                </a:effectLst>
                <a:latin typeface="+mn-lt"/>
              </a:rPr>
              <a:t> </a:t>
            </a:r>
            <a:r>
              <a:rPr lang="ru-RU" sz="2000" b="1" dirty="0" err="1">
                <a:effectLst>
                  <a:outerShdw blurRad="38100" dist="38100" dir="2700000" algn="tl">
                    <a:srgbClr val="000000">
                      <a:alpha val="43137"/>
                    </a:srgbClr>
                  </a:outerShdw>
                </a:effectLst>
                <a:latin typeface="+mn-lt"/>
              </a:rPr>
              <a:t>проектів</a:t>
            </a:r>
            <a:r>
              <a:rPr lang="ru-RU" sz="2000" b="1" dirty="0">
                <a:effectLst>
                  <a:outerShdw blurRad="38100" dist="38100" dir="2700000" algn="tl">
                    <a:srgbClr val="000000">
                      <a:alpha val="43137"/>
                    </a:srgbClr>
                  </a:outerShdw>
                </a:effectLst>
                <a:latin typeface="+mn-lt"/>
              </a:rPr>
              <a:t> </a:t>
            </a:r>
          </a:p>
          <a:p>
            <a:pPr fontAlgn="auto">
              <a:spcBef>
                <a:spcPts val="0"/>
              </a:spcBef>
              <a:spcAft>
                <a:spcPts val="0"/>
              </a:spcAft>
              <a:defRPr/>
            </a:pPr>
            <a:r>
              <a:rPr lang="ru-RU" sz="2000" b="1" dirty="0" err="1">
                <a:effectLst>
                  <a:outerShdw blurRad="38100" dist="38100" dir="2700000" algn="tl">
                    <a:srgbClr val="000000">
                      <a:alpha val="43137"/>
                    </a:srgbClr>
                  </a:outerShdw>
                </a:effectLst>
                <a:latin typeface="+mn-lt"/>
              </a:rPr>
              <a:t>впровадження</a:t>
            </a:r>
            <a:r>
              <a:rPr lang="ru-RU" sz="2000" b="1" dirty="0">
                <a:effectLst>
                  <a:outerShdw blurRad="38100" dist="38100" dir="2700000" algn="tl">
                    <a:srgbClr val="000000">
                      <a:alpha val="43137"/>
                    </a:srgbClr>
                  </a:outerShdw>
                </a:effectLst>
                <a:latin typeface="+mn-lt"/>
              </a:rPr>
              <a:t> НВДЕ;</a:t>
            </a:r>
          </a:p>
          <a:p>
            <a:pPr fontAlgn="auto">
              <a:spcBef>
                <a:spcPts val="0"/>
              </a:spcBef>
              <a:spcAft>
                <a:spcPts val="0"/>
              </a:spcAft>
              <a:defRPr/>
            </a:pPr>
            <a:endParaRPr lang="ru-RU" sz="2000" b="1" dirty="0">
              <a:effectLst>
                <a:outerShdw blurRad="38100" dist="38100" dir="2700000" algn="tl">
                  <a:srgbClr val="000000">
                    <a:alpha val="43137"/>
                  </a:srgbClr>
                </a:outerShdw>
              </a:effectLst>
              <a:latin typeface="+mn-lt"/>
            </a:endParaRPr>
          </a:p>
          <a:p>
            <a:pPr fontAlgn="auto">
              <a:spcBef>
                <a:spcPts val="0"/>
              </a:spcBef>
              <a:spcAft>
                <a:spcPts val="0"/>
              </a:spcAft>
              <a:defRPr/>
            </a:pPr>
            <a:r>
              <a:rPr lang="ru-RU" sz="2000" b="1" dirty="0" err="1">
                <a:effectLst>
                  <a:outerShdw blurRad="38100" dist="38100" dir="2700000" algn="tl">
                    <a:srgbClr val="000000">
                      <a:alpha val="43137"/>
                    </a:srgbClr>
                  </a:outerShdw>
                </a:effectLst>
                <a:latin typeface="+mn-lt"/>
              </a:rPr>
              <a:t>покращення</a:t>
            </a:r>
            <a:r>
              <a:rPr lang="ru-RU" sz="2000" b="1" dirty="0">
                <a:effectLst>
                  <a:outerShdw blurRad="38100" dist="38100" dir="2700000" algn="tl">
                    <a:srgbClr val="000000">
                      <a:alpha val="43137"/>
                    </a:srgbClr>
                  </a:outerShdw>
                </a:effectLst>
                <a:latin typeface="+mn-lt"/>
              </a:rPr>
              <a:t> </a:t>
            </a:r>
            <a:r>
              <a:rPr lang="ru-RU" sz="2000" b="1" dirty="0" err="1">
                <a:effectLst>
                  <a:outerShdw blurRad="38100" dist="38100" dir="2700000" algn="tl">
                    <a:srgbClr val="000000">
                      <a:alpha val="43137"/>
                    </a:srgbClr>
                  </a:outerShdw>
                </a:effectLst>
                <a:latin typeface="+mn-lt"/>
              </a:rPr>
              <a:t>можливості</a:t>
            </a:r>
            <a:r>
              <a:rPr lang="ru-RU" sz="2000" b="1" dirty="0">
                <a:effectLst>
                  <a:outerShdw blurRad="38100" dist="38100" dir="2700000" algn="tl">
                    <a:srgbClr val="000000">
                      <a:alpha val="43137"/>
                    </a:srgbClr>
                  </a:outerShdw>
                </a:effectLst>
                <a:latin typeface="+mn-lt"/>
              </a:rPr>
              <a:t> </a:t>
            </a:r>
            <a:r>
              <a:rPr lang="ru-RU" sz="2000" b="1" dirty="0" err="1">
                <a:effectLst>
                  <a:outerShdw blurRad="38100" dist="38100" dir="2700000" algn="tl">
                    <a:srgbClr val="000000">
                      <a:alpha val="43137"/>
                    </a:srgbClr>
                  </a:outerShdw>
                </a:effectLst>
                <a:latin typeface="+mn-lt"/>
              </a:rPr>
              <a:t>входження</a:t>
            </a:r>
            <a:r>
              <a:rPr lang="ru-RU" sz="2000" b="1" dirty="0">
                <a:effectLst>
                  <a:outerShdw blurRad="38100" dist="38100" dir="2700000" algn="tl">
                    <a:srgbClr val="000000">
                      <a:alpha val="43137"/>
                    </a:srgbClr>
                  </a:outerShdw>
                </a:effectLst>
                <a:latin typeface="+mn-lt"/>
              </a:rPr>
              <a:t> до   	</a:t>
            </a:r>
            <a:r>
              <a:rPr lang="ru-RU" sz="2000" b="1" dirty="0" err="1">
                <a:effectLst>
                  <a:outerShdw blurRad="38100" dist="38100" dir="2700000" algn="tl">
                    <a:srgbClr val="000000">
                      <a:alpha val="43137"/>
                    </a:srgbClr>
                  </a:outerShdw>
                </a:effectLst>
                <a:latin typeface="+mn-lt"/>
              </a:rPr>
              <a:t>європейської</a:t>
            </a:r>
            <a:r>
              <a:rPr lang="ru-RU" sz="2000" b="1" dirty="0">
                <a:effectLst>
                  <a:outerShdw blurRad="38100" dist="38100" dir="2700000" algn="tl">
                    <a:srgbClr val="000000">
                      <a:alpha val="43137"/>
                    </a:srgbClr>
                  </a:outerShdw>
                </a:effectLst>
                <a:latin typeface="+mn-lt"/>
              </a:rPr>
              <a:t> </a:t>
            </a:r>
            <a:r>
              <a:rPr lang="ru-RU" sz="2000" b="1" dirty="0" err="1">
                <a:effectLst>
                  <a:outerShdw blurRad="38100" dist="38100" dir="2700000" algn="tl">
                    <a:srgbClr val="000000">
                      <a:alpha val="43137"/>
                    </a:srgbClr>
                  </a:outerShdw>
                </a:effectLst>
                <a:latin typeface="+mn-lt"/>
              </a:rPr>
              <a:t>спільноти</a:t>
            </a:r>
            <a:r>
              <a:rPr lang="ru-RU" sz="2000" b="1" dirty="0">
                <a:effectLst>
                  <a:outerShdw blurRad="38100" dist="38100" dir="2700000" algn="tl">
                    <a:srgbClr val="000000">
                      <a:alpha val="43137"/>
                    </a:srgbClr>
                  </a:outerShdw>
                </a:effectLst>
                <a:latin typeface="+mn-lt"/>
              </a:rPr>
              <a:t>;</a:t>
            </a:r>
          </a:p>
          <a:p>
            <a:pPr fontAlgn="auto">
              <a:spcBef>
                <a:spcPts val="0"/>
              </a:spcBef>
              <a:spcAft>
                <a:spcPts val="0"/>
              </a:spcAft>
              <a:defRPr/>
            </a:pPr>
            <a:endParaRPr lang="ru-RU" sz="2000" b="1" dirty="0">
              <a:effectLst>
                <a:outerShdw blurRad="38100" dist="38100" dir="2700000" algn="tl">
                  <a:srgbClr val="000000">
                    <a:alpha val="43137"/>
                  </a:srgbClr>
                </a:outerShdw>
              </a:effectLst>
              <a:latin typeface="+mn-lt"/>
            </a:endParaRPr>
          </a:p>
          <a:p>
            <a:pPr fontAlgn="auto">
              <a:spcBef>
                <a:spcPts val="0"/>
              </a:spcBef>
              <a:spcAft>
                <a:spcPts val="0"/>
              </a:spcAft>
              <a:defRPr/>
            </a:pPr>
            <a:r>
              <a:rPr lang="ru-RU" sz="2000" b="1" dirty="0" err="1">
                <a:effectLst>
                  <a:outerShdw blurRad="38100" dist="38100" dir="2700000" algn="tl">
                    <a:srgbClr val="000000">
                      <a:alpha val="43137"/>
                    </a:srgbClr>
                  </a:outerShdw>
                </a:effectLst>
                <a:latin typeface="+mn-lt"/>
              </a:rPr>
              <a:t>необхідність</a:t>
            </a:r>
            <a:r>
              <a:rPr lang="ru-RU" sz="2000" b="1" dirty="0">
                <a:effectLst>
                  <a:outerShdw blurRad="38100" dist="38100" dir="2700000" algn="tl">
                    <a:srgbClr val="000000">
                      <a:alpha val="43137"/>
                    </a:srgbClr>
                  </a:outerShdw>
                </a:effectLst>
                <a:latin typeface="+mn-lt"/>
              </a:rPr>
              <a:t> </a:t>
            </a:r>
            <a:r>
              <a:rPr lang="ru-RU" sz="2000" b="1" dirty="0" err="1">
                <a:effectLst>
                  <a:outerShdw blurRad="38100" dist="38100" dir="2700000" algn="tl">
                    <a:srgbClr val="000000">
                      <a:alpha val="43137"/>
                    </a:srgbClr>
                  </a:outerShdw>
                </a:effectLst>
                <a:latin typeface="+mn-lt"/>
              </a:rPr>
              <a:t>заміни</a:t>
            </a:r>
            <a:r>
              <a:rPr lang="ru-RU" sz="2000" b="1" dirty="0">
                <a:effectLst>
                  <a:outerShdw blurRad="38100" dist="38100" dir="2700000" algn="tl">
                    <a:srgbClr val="000000">
                      <a:alpha val="43137"/>
                    </a:srgbClr>
                  </a:outerShdw>
                </a:effectLst>
                <a:latin typeface="+mn-lt"/>
              </a:rPr>
              <a:t> </a:t>
            </a:r>
            <a:r>
              <a:rPr lang="ru-RU" sz="2000" b="1" dirty="0" err="1">
                <a:effectLst>
                  <a:outerShdw blurRad="38100" dist="38100" dir="2700000" algn="tl">
                    <a:srgbClr val="000000">
                      <a:alpha val="43137"/>
                    </a:srgbClr>
                  </a:outerShdw>
                </a:effectLst>
                <a:latin typeface="+mn-lt"/>
              </a:rPr>
              <a:t>зношених</a:t>
            </a:r>
            <a:r>
              <a:rPr lang="ru-RU" sz="2000" b="1" dirty="0">
                <a:effectLst>
                  <a:outerShdw blurRad="38100" dist="38100" dir="2700000" algn="tl">
                    <a:srgbClr val="000000">
                      <a:alpha val="43137"/>
                    </a:srgbClr>
                  </a:outerShdw>
                </a:effectLst>
                <a:latin typeface="+mn-lt"/>
              </a:rPr>
              <a:t> </a:t>
            </a:r>
            <a:r>
              <a:rPr lang="ru-RU" sz="2000" b="1" dirty="0" err="1">
                <a:effectLst>
                  <a:outerShdw blurRad="38100" dist="38100" dir="2700000" algn="tl">
                    <a:srgbClr val="000000">
                      <a:alpha val="43137"/>
                    </a:srgbClr>
                  </a:outerShdw>
                </a:effectLst>
                <a:latin typeface="+mn-lt"/>
              </a:rPr>
              <a:t>основних</a:t>
            </a:r>
            <a:r>
              <a:rPr lang="ru-RU" sz="2000" b="1" dirty="0">
                <a:effectLst>
                  <a:outerShdw blurRad="38100" dist="38100" dir="2700000" algn="tl">
                    <a:srgbClr val="000000">
                      <a:alpha val="43137"/>
                    </a:srgbClr>
                  </a:outerShdw>
                </a:effectLst>
                <a:latin typeface="+mn-lt"/>
              </a:rPr>
              <a:t> </a:t>
            </a:r>
            <a:r>
              <a:rPr lang="ru-RU" sz="2000" b="1" dirty="0" err="1">
                <a:effectLst>
                  <a:outerShdw blurRad="38100" dist="38100" dir="2700000" algn="tl">
                    <a:srgbClr val="000000">
                      <a:alpha val="43137"/>
                    </a:srgbClr>
                  </a:outerShdw>
                </a:effectLst>
                <a:latin typeface="+mn-lt"/>
              </a:rPr>
              <a:t>фондів</a:t>
            </a:r>
            <a:r>
              <a:rPr lang="ru-RU" sz="2000" b="1" dirty="0">
                <a:effectLst>
                  <a:outerShdw blurRad="38100" dist="38100" dir="2700000" algn="tl">
                    <a:srgbClr val="000000">
                      <a:alpha val="43137"/>
                    </a:srgbClr>
                  </a:outerShdw>
                </a:effectLst>
                <a:latin typeface="+mn-lt"/>
              </a:rPr>
              <a:t>.</a:t>
            </a:r>
          </a:p>
        </p:txBody>
      </p:sp>
    </p:spTree>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rot="20257816">
            <a:off x="669008" y="2967335"/>
            <a:ext cx="7805983" cy="923330"/>
          </a:xfrm>
          <a:prstGeom prst="rect">
            <a:avLst/>
          </a:prstGeom>
          <a:noFill/>
        </p:spPr>
        <p:txBody>
          <a:bodyPr wrap="none">
            <a:spAutoFit/>
          </a:bodyPr>
          <a:lstStyle/>
          <a:p>
            <a:pPr algn="ctr" fontAlgn="auto">
              <a:spcBef>
                <a:spcPts val="0"/>
              </a:spcBef>
              <a:spcAft>
                <a:spcPts val="0"/>
              </a:spcAft>
              <a:defRPr/>
            </a:pPr>
            <a:r>
              <a:rPr lang="ru-RU" sz="5400" b="1" cap="all" dirty="0" err="1">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latin typeface="+mn-lt"/>
              </a:rPr>
              <a:t>Висновки</a:t>
            </a:r>
            <a:r>
              <a:rPr lang="ru-RU" sz="5400" b="1" cap="all" dirty="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latin typeface="+mn-lt"/>
              </a:rPr>
              <a:t> </a:t>
            </a:r>
            <a:r>
              <a:rPr lang="ru-RU" sz="5400" b="1" cap="all" dirty="0" err="1">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latin typeface="+mn-lt"/>
              </a:rPr>
              <a:t>і</a:t>
            </a:r>
            <a:r>
              <a:rPr lang="ru-RU" sz="5400" b="1" cap="all" dirty="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latin typeface="+mn-lt"/>
              </a:rPr>
              <a:t> </a:t>
            </a:r>
            <a:r>
              <a:rPr lang="ru-RU" sz="5400" b="1" cap="all" dirty="0" err="1">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latin typeface="+mn-lt"/>
              </a:rPr>
              <a:t>пропозиції</a:t>
            </a:r>
            <a:endParaRPr lang="ru-RU" sz="5400" b="1" cap="all" dirty="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latin typeface="+mn-lt"/>
            </a:endParaRPr>
          </a:p>
        </p:txBody>
      </p:sp>
    </p:spTree>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Прямоугольник 1"/>
          <p:cNvSpPr>
            <a:spLocks noChangeArrowheads="1"/>
          </p:cNvSpPr>
          <p:nvPr/>
        </p:nvSpPr>
        <p:spPr bwMode="auto">
          <a:xfrm>
            <a:off x="642938" y="714375"/>
            <a:ext cx="7786687" cy="1200150"/>
          </a:xfrm>
          <a:prstGeom prst="rect">
            <a:avLst/>
          </a:prstGeom>
          <a:noFill/>
          <a:ln w="9525">
            <a:noFill/>
            <a:miter lim="800000"/>
            <a:headEnd/>
            <a:tailEnd/>
          </a:ln>
        </p:spPr>
        <p:txBody>
          <a:bodyPr>
            <a:spAutoFit/>
          </a:bodyPr>
          <a:lstStyle/>
          <a:p>
            <a:pPr algn="just"/>
            <a:r>
              <a:rPr lang="ru-RU" b="1">
                <a:solidFill>
                  <a:srgbClr val="0070C0"/>
                </a:solidFill>
                <a:latin typeface="Calibri" pitchFamily="34" charset="0"/>
              </a:rPr>
              <a:t>Широкомасштабне впровадження НВДЕ в Україні дозволить зробити суттєвий крок у зменшенні енергетичної залежності країни, охороні довкілля та створенні умов для входження країни до європейської спільноти</a:t>
            </a:r>
            <a:r>
              <a:rPr lang="ru-RU">
                <a:solidFill>
                  <a:srgbClr val="0070C0"/>
                </a:solidFill>
                <a:latin typeface="Calibri" pitchFamily="34" charset="0"/>
              </a:rPr>
              <a:t>.</a:t>
            </a:r>
          </a:p>
        </p:txBody>
      </p:sp>
      <p:sp>
        <p:nvSpPr>
          <p:cNvPr id="64515" name="Прямоугольник 2"/>
          <p:cNvSpPr>
            <a:spLocks noChangeArrowheads="1"/>
          </p:cNvSpPr>
          <p:nvPr/>
        </p:nvSpPr>
        <p:spPr bwMode="auto">
          <a:xfrm>
            <a:off x="642938" y="2286000"/>
            <a:ext cx="7643812" cy="2032000"/>
          </a:xfrm>
          <a:prstGeom prst="rect">
            <a:avLst/>
          </a:prstGeom>
          <a:noFill/>
          <a:ln w="9525">
            <a:noFill/>
            <a:miter lim="800000"/>
            <a:headEnd/>
            <a:tailEnd/>
          </a:ln>
        </p:spPr>
        <p:txBody>
          <a:bodyPr>
            <a:spAutoFit/>
          </a:bodyPr>
          <a:lstStyle/>
          <a:p>
            <a:pPr algn="just"/>
            <a:r>
              <a:rPr lang="ru-RU" b="1">
                <a:latin typeface="Calibri" pitchFamily="34" charset="0"/>
              </a:rPr>
              <a:t>Біоенергетика, яка в даний час розвивається найбільш інтенсивно, потребує оптимізації свого розвитку з врахуванням як потреб паливного, так і продовольчого сектору економіки, а також державного регулювання експорту біопаливної сировини. Пріоритетним напрямком повинно стати виробництво біогазу з промислових, побутових та сільськогосподарських відходів, що забезпечить не тільки виробництво енергії, біодобрив, а  також дозволить зробити довкілля більш чистим.</a:t>
            </a:r>
          </a:p>
        </p:txBody>
      </p:sp>
      <p:sp>
        <p:nvSpPr>
          <p:cNvPr id="64516" name="Прямоугольник 3"/>
          <p:cNvSpPr>
            <a:spLocks noChangeArrowheads="1"/>
          </p:cNvSpPr>
          <p:nvPr/>
        </p:nvSpPr>
        <p:spPr bwMode="auto">
          <a:xfrm>
            <a:off x="571500" y="4572000"/>
            <a:ext cx="7786688" cy="2032000"/>
          </a:xfrm>
          <a:prstGeom prst="rect">
            <a:avLst/>
          </a:prstGeom>
          <a:noFill/>
          <a:ln w="9525">
            <a:noFill/>
            <a:miter lim="800000"/>
            <a:headEnd/>
            <a:tailEnd/>
          </a:ln>
        </p:spPr>
        <p:txBody>
          <a:bodyPr>
            <a:spAutoFit/>
          </a:bodyPr>
          <a:lstStyle/>
          <a:p>
            <a:pPr algn="just"/>
            <a:r>
              <a:rPr lang="ru-RU" b="1">
                <a:solidFill>
                  <a:srgbClr val="FF0000"/>
                </a:solidFill>
                <a:latin typeface="Calibri" pitchFamily="34" charset="0"/>
              </a:rPr>
              <a:t>Вітроенергетика вже сьогодні могла б вийти на значущий рівень виробітку електроенергії в країні в разі достатнього її фінансування та відповідної державної політики. Для активації цього напрямку необхідно провести технологічне оновлення ВЕС за рахунок більш потужних вітроенергетичних установок (до 1МВт) та вирішити організаційні питання, зокрема, розділення управління розробкою і виробництвом вітчизняних ВЕУ та виробітком і продажем електроенергії виробленої ВЕС.</a:t>
            </a:r>
          </a:p>
        </p:txBody>
      </p:sp>
    </p:spTree>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Прямоугольник 1"/>
          <p:cNvSpPr>
            <a:spLocks noChangeArrowheads="1"/>
          </p:cNvSpPr>
          <p:nvPr/>
        </p:nvSpPr>
        <p:spPr bwMode="auto">
          <a:xfrm>
            <a:off x="857250" y="1000125"/>
            <a:ext cx="7358063" cy="923925"/>
          </a:xfrm>
          <a:prstGeom prst="rect">
            <a:avLst/>
          </a:prstGeom>
          <a:noFill/>
          <a:ln w="9525">
            <a:noFill/>
            <a:miter lim="800000"/>
            <a:headEnd/>
            <a:tailEnd/>
          </a:ln>
        </p:spPr>
        <p:txBody>
          <a:bodyPr>
            <a:spAutoFit/>
          </a:bodyPr>
          <a:lstStyle/>
          <a:p>
            <a:pPr algn="just"/>
            <a:r>
              <a:rPr lang="ru-RU" b="1">
                <a:solidFill>
                  <a:srgbClr val="0070C0"/>
                </a:solidFill>
                <a:latin typeface="Calibri" pitchFamily="34" charset="0"/>
              </a:rPr>
              <a:t>Сонячна енергетика має шанс значно збільшити свій внесок за рахунок впровадження передових вітчизняних розробок сонячних колекторів та відродження виробництва сонячного кремнію в Україні.</a:t>
            </a:r>
          </a:p>
        </p:txBody>
      </p:sp>
      <p:sp>
        <p:nvSpPr>
          <p:cNvPr id="65539" name="Прямоугольник 2"/>
          <p:cNvSpPr>
            <a:spLocks noChangeArrowheads="1"/>
          </p:cNvSpPr>
          <p:nvPr/>
        </p:nvSpPr>
        <p:spPr bwMode="auto">
          <a:xfrm>
            <a:off x="857250" y="2357438"/>
            <a:ext cx="7286625" cy="646112"/>
          </a:xfrm>
          <a:prstGeom prst="rect">
            <a:avLst/>
          </a:prstGeom>
          <a:noFill/>
          <a:ln w="9525">
            <a:noFill/>
            <a:miter lim="800000"/>
            <a:headEnd/>
            <a:tailEnd/>
          </a:ln>
        </p:spPr>
        <p:txBody>
          <a:bodyPr>
            <a:spAutoFit/>
          </a:bodyPr>
          <a:lstStyle/>
          <a:p>
            <a:pPr algn="just"/>
            <a:r>
              <a:rPr lang="ru-RU" b="1">
                <a:latin typeface="Calibri" pitchFamily="34" charset="0"/>
              </a:rPr>
              <a:t> Мала гідроенергетика може внести свій вклад в енергопостачання, особливо в регіональному вимірі.</a:t>
            </a:r>
          </a:p>
        </p:txBody>
      </p:sp>
      <p:sp>
        <p:nvSpPr>
          <p:cNvPr id="65540" name="Прямоугольник 3"/>
          <p:cNvSpPr>
            <a:spLocks noChangeArrowheads="1"/>
          </p:cNvSpPr>
          <p:nvPr/>
        </p:nvSpPr>
        <p:spPr bwMode="auto">
          <a:xfrm>
            <a:off x="785813" y="3214688"/>
            <a:ext cx="7215187" cy="1200150"/>
          </a:xfrm>
          <a:prstGeom prst="rect">
            <a:avLst/>
          </a:prstGeom>
          <a:noFill/>
          <a:ln w="9525">
            <a:noFill/>
            <a:miter lim="800000"/>
            <a:headEnd/>
            <a:tailEnd/>
          </a:ln>
        </p:spPr>
        <p:txBody>
          <a:bodyPr>
            <a:spAutoFit/>
          </a:bodyPr>
          <a:lstStyle/>
          <a:p>
            <a:pPr algn="just"/>
            <a:r>
              <a:rPr lang="ru-RU" b="1">
                <a:solidFill>
                  <a:srgbClr val="C00000"/>
                </a:solidFill>
                <a:latin typeface="Calibri" pitchFamily="34" charset="0"/>
              </a:rPr>
              <a:t>Використання геотермальних вод в Україні знаходиться на початковій стадії (використовується  не більше 2 % існуючого потенціалу). Збільшення обсягів геотермальної енергії для використання в будівлях можливо вже сьогодні.</a:t>
            </a:r>
          </a:p>
        </p:txBody>
      </p:sp>
      <p:sp>
        <p:nvSpPr>
          <p:cNvPr id="65541" name="Прямоугольник 4"/>
          <p:cNvSpPr>
            <a:spLocks noChangeArrowheads="1"/>
          </p:cNvSpPr>
          <p:nvPr/>
        </p:nvSpPr>
        <p:spPr bwMode="auto">
          <a:xfrm>
            <a:off x="785813" y="4572000"/>
            <a:ext cx="7286625" cy="1477963"/>
          </a:xfrm>
          <a:prstGeom prst="rect">
            <a:avLst/>
          </a:prstGeom>
          <a:noFill/>
          <a:ln w="9525">
            <a:noFill/>
            <a:miter lim="800000"/>
            <a:headEnd/>
            <a:tailEnd/>
          </a:ln>
        </p:spPr>
        <p:txBody>
          <a:bodyPr>
            <a:spAutoFit/>
          </a:bodyPr>
          <a:lstStyle/>
          <a:p>
            <a:pPr algn="just"/>
            <a:r>
              <a:rPr lang="ru-RU" b="1">
                <a:solidFill>
                  <a:srgbClr val="002060"/>
                </a:solidFill>
                <a:latin typeface="Calibri" pitchFamily="34" charset="0"/>
              </a:rPr>
              <a:t>Серед альтернативних джерел палива і енергії економічно привабливими і доступними є використання шахтного метану і синтез-газу із бурого вугілля торфу, відходів вуглепереробки, впровадження яких дозволить в значному ступені замінити імпортований природний газ і вирішити проблему енергетичної залежності країни.</a:t>
            </a:r>
          </a:p>
        </p:txBody>
      </p:sp>
    </p:spTree>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00063" y="500063"/>
            <a:ext cx="8358187" cy="5478462"/>
          </a:xfrm>
          <a:prstGeom prst="rect">
            <a:avLst/>
          </a:prstGeom>
        </p:spPr>
        <p:txBody>
          <a:bodyPr>
            <a:spAutoFit/>
          </a:bodyPr>
          <a:lstStyle/>
          <a:p>
            <a:pPr indent="457200" algn="just" fontAlgn="auto">
              <a:spcBef>
                <a:spcPts val="0"/>
              </a:spcBef>
              <a:spcAft>
                <a:spcPts val="0"/>
              </a:spcAft>
              <a:defRPr/>
            </a:pPr>
            <a:r>
              <a:rPr lang="ru-RU" sz="1400" b="1" dirty="0">
                <a:latin typeface="+mn-lt"/>
              </a:rPr>
              <a:t>	</a:t>
            </a:r>
            <a:r>
              <a:rPr lang="ru-RU" sz="1400" b="1" dirty="0" err="1">
                <a:latin typeface="+mn-lt"/>
              </a:rPr>
              <a:t>Людство</a:t>
            </a:r>
            <a:r>
              <a:rPr lang="ru-RU" sz="1400" b="1" dirty="0">
                <a:latin typeface="+mn-lt"/>
              </a:rPr>
              <a:t> </a:t>
            </a:r>
            <a:r>
              <a:rPr lang="ru-RU" sz="1400" b="1" dirty="0" err="1">
                <a:latin typeface="+mn-lt"/>
              </a:rPr>
              <a:t>постійно</a:t>
            </a:r>
            <a:r>
              <a:rPr lang="ru-RU" sz="1400" b="1" dirty="0">
                <a:latin typeface="+mn-lt"/>
              </a:rPr>
              <a:t> </a:t>
            </a:r>
            <a:r>
              <a:rPr lang="ru-RU" sz="1400" b="1" dirty="0" err="1">
                <a:latin typeface="+mn-lt"/>
              </a:rPr>
              <a:t>удосконалює</a:t>
            </a:r>
            <a:r>
              <a:rPr lang="ru-RU" sz="1400" b="1" dirty="0">
                <a:latin typeface="+mn-lt"/>
              </a:rPr>
              <a:t> </a:t>
            </a:r>
            <a:r>
              <a:rPr lang="ru-RU" sz="1400" b="1" dirty="0" err="1">
                <a:latin typeface="+mn-lt"/>
              </a:rPr>
              <a:t>способи</a:t>
            </a:r>
            <a:r>
              <a:rPr lang="ru-RU" sz="1400" b="1" dirty="0">
                <a:latin typeface="+mn-lt"/>
              </a:rPr>
              <a:t> </a:t>
            </a:r>
            <a:r>
              <a:rPr lang="ru-RU" sz="1400" b="1" dirty="0" err="1">
                <a:latin typeface="+mn-lt"/>
              </a:rPr>
              <a:t>отримання</a:t>
            </a:r>
            <a:r>
              <a:rPr lang="ru-RU" sz="1400" b="1" dirty="0">
                <a:latin typeface="+mn-lt"/>
              </a:rPr>
              <a:t> так </a:t>
            </a:r>
            <a:r>
              <a:rPr lang="ru-RU" sz="1400" b="1" dirty="0" err="1">
                <a:latin typeface="+mn-lt"/>
              </a:rPr>
              <a:t>необхідної</a:t>
            </a:r>
            <a:r>
              <a:rPr lang="ru-RU" sz="1400" b="1" dirty="0">
                <a:latin typeface="+mn-lt"/>
              </a:rPr>
              <a:t> </a:t>
            </a:r>
            <a:r>
              <a:rPr lang="ru-RU" sz="1400" b="1" dirty="0" err="1">
                <a:latin typeface="+mn-lt"/>
              </a:rPr>
              <a:t>йому</a:t>
            </a:r>
            <a:r>
              <a:rPr lang="ru-RU" sz="1400" b="1" dirty="0">
                <a:latin typeface="+mn-lt"/>
              </a:rPr>
              <a:t> </a:t>
            </a:r>
            <a:r>
              <a:rPr lang="ru-RU" sz="1400" b="1" dirty="0" err="1">
                <a:latin typeface="+mn-lt"/>
              </a:rPr>
              <a:t>енергії</a:t>
            </a:r>
            <a:r>
              <a:rPr lang="ru-RU" sz="1400" b="1" dirty="0">
                <a:latin typeface="+mn-lt"/>
              </a:rPr>
              <a:t>, </a:t>
            </a:r>
            <a:r>
              <a:rPr lang="ru-RU" sz="1400" b="1" dirty="0" err="1">
                <a:latin typeface="+mn-lt"/>
              </a:rPr>
              <a:t>зокрема</a:t>
            </a:r>
            <a:r>
              <a:rPr lang="ru-RU" sz="1400" b="1" dirty="0">
                <a:latin typeface="+mn-lt"/>
              </a:rPr>
              <a:t> </a:t>
            </a:r>
            <a:r>
              <a:rPr lang="ru-RU" sz="1400" b="1" dirty="0" err="1">
                <a:latin typeface="+mn-lt"/>
              </a:rPr>
              <a:t>електричної</a:t>
            </a:r>
            <a:r>
              <a:rPr lang="ru-RU" sz="1400" b="1" dirty="0">
                <a:latin typeface="+mn-lt"/>
              </a:rPr>
              <a:t>. Не </a:t>
            </a:r>
            <a:r>
              <a:rPr lang="ru-RU" sz="1400" b="1" dirty="0" err="1">
                <a:latin typeface="+mn-lt"/>
              </a:rPr>
              <a:t>дивлячись</a:t>
            </a:r>
            <a:r>
              <a:rPr lang="ru-RU" sz="1400" b="1" dirty="0">
                <a:latin typeface="+mn-lt"/>
              </a:rPr>
              <a:t> на </a:t>
            </a:r>
            <a:r>
              <a:rPr lang="ru-RU" sz="1400" b="1" dirty="0" err="1">
                <a:latin typeface="+mn-lt"/>
              </a:rPr>
              <a:t>зовнішню</a:t>
            </a:r>
            <a:r>
              <a:rPr lang="ru-RU" sz="1400" b="1" dirty="0">
                <a:latin typeface="+mn-lt"/>
              </a:rPr>
              <a:t> </a:t>
            </a:r>
            <a:r>
              <a:rPr lang="ru-RU" sz="1400" b="1" dirty="0" err="1">
                <a:latin typeface="+mn-lt"/>
              </a:rPr>
              <a:t>привабливість</a:t>
            </a:r>
            <a:r>
              <a:rPr lang="ru-RU" sz="1400" b="1" dirty="0">
                <a:latin typeface="+mn-lt"/>
              </a:rPr>
              <a:t> «</a:t>
            </a:r>
            <a:r>
              <a:rPr lang="ru-RU" sz="1400" b="1" dirty="0" err="1">
                <a:latin typeface="+mn-lt"/>
              </a:rPr>
              <a:t>нетрадиційних</a:t>
            </a:r>
            <a:r>
              <a:rPr lang="ru-RU" sz="1400" b="1" dirty="0">
                <a:latin typeface="+mn-lt"/>
              </a:rPr>
              <a:t>» </a:t>
            </a:r>
            <a:r>
              <a:rPr lang="ru-RU" sz="1400" b="1" dirty="0" err="1">
                <a:latin typeface="+mn-lt"/>
              </a:rPr>
              <a:t>видів</a:t>
            </a:r>
            <a:r>
              <a:rPr lang="ru-RU" sz="1400" b="1" dirty="0">
                <a:latin typeface="+mn-lt"/>
              </a:rPr>
              <a:t> </a:t>
            </a:r>
            <a:r>
              <a:rPr lang="ru-RU" sz="1400" b="1" dirty="0" err="1">
                <a:latin typeface="+mn-lt"/>
              </a:rPr>
              <a:t>отримання</a:t>
            </a:r>
            <a:r>
              <a:rPr lang="ru-RU" sz="1400" b="1" dirty="0">
                <a:latin typeface="+mn-lt"/>
              </a:rPr>
              <a:t> </a:t>
            </a:r>
            <a:r>
              <a:rPr lang="ru-RU" sz="1400" b="1" dirty="0" err="1">
                <a:latin typeface="+mn-lt"/>
              </a:rPr>
              <a:t>електроенергії</a:t>
            </a:r>
            <a:r>
              <a:rPr lang="ru-RU" sz="1400" b="1" dirty="0">
                <a:latin typeface="+mn-lt"/>
              </a:rPr>
              <a:t>, </a:t>
            </a:r>
            <a:r>
              <a:rPr lang="ru-RU" sz="1400" b="1" dirty="0" err="1">
                <a:latin typeface="+mn-lt"/>
              </a:rPr>
              <a:t>іноді</a:t>
            </a:r>
            <a:r>
              <a:rPr lang="ru-RU" sz="1400" b="1" dirty="0">
                <a:latin typeface="+mn-lt"/>
              </a:rPr>
              <a:t> </a:t>
            </a:r>
            <a:r>
              <a:rPr lang="ru-RU" sz="1400" b="1" dirty="0" err="1">
                <a:latin typeface="+mn-lt"/>
              </a:rPr>
              <a:t>званих</a:t>
            </a:r>
            <a:r>
              <a:rPr lang="ru-RU" sz="1400" b="1" dirty="0">
                <a:latin typeface="+mn-lt"/>
              </a:rPr>
              <a:t> «малою </a:t>
            </a:r>
            <a:r>
              <a:rPr lang="ru-RU" sz="1400" b="1" dirty="0" err="1">
                <a:latin typeface="+mn-lt"/>
              </a:rPr>
              <a:t>енергетикою</a:t>
            </a:r>
            <a:r>
              <a:rPr lang="ru-RU" sz="1400" b="1" dirty="0">
                <a:latin typeface="+mn-lt"/>
              </a:rPr>
              <a:t>», у них </a:t>
            </a:r>
            <a:r>
              <a:rPr lang="ru-RU" sz="1400" b="1" dirty="0" err="1">
                <a:latin typeface="+mn-lt"/>
              </a:rPr>
              <a:t>є</a:t>
            </a:r>
            <a:r>
              <a:rPr lang="ru-RU" sz="1400" b="1" dirty="0">
                <a:latin typeface="+mn-lt"/>
              </a:rPr>
              <a:t> ряд </a:t>
            </a:r>
            <a:r>
              <a:rPr lang="ru-RU" sz="1400" b="1" dirty="0" err="1">
                <a:latin typeface="+mn-lt"/>
              </a:rPr>
              <a:t>недоліків</a:t>
            </a:r>
            <a:r>
              <a:rPr lang="ru-RU" sz="1400" b="1" dirty="0">
                <a:latin typeface="+mn-lt"/>
              </a:rPr>
              <a:t>. </a:t>
            </a:r>
            <a:r>
              <a:rPr lang="ru-RU" sz="1400" b="1" dirty="0" err="1">
                <a:latin typeface="+mn-lt"/>
              </a:rPr>
              <a:t>Саме</a:t>
            </a:r>
            <a:r>
              <a:rPr lang="ru-RU" sz="1400" b="1" dirty="0">
                <a:latin typeface="+mn-lt"/>
              </a:rPr>
              <a:t> </a:t>
            </a:r>
            <a:r>
              <a:rPr lang="ru-RU" sz="1400" b="1" dirty="0" err="1">
                <a:latin typeface="+mn-lt"/>
              </a:rPr>
              <a:t>ця</a:t>
            </a:r>
            <a:r>
              <a:rPr lang="ru-RU" sz="1400" b="1" dirty="0">
                <a:latin typeface="+mn-lt"/>
              </a:rPr>
              <a:t> друга </a:t>
            </a:r>
            <a:r>
              <a:rPr lang="ru-RU" sz="1400" b="1" dirty="0" err="1">
                <a:latin typeface="+mn-lt"/>
              </a:rPr>
              <a:t>назва</a:t>
            </a:r>
            <a:r>
              <a:rPr lang="ru-RU" sz="1400" b="1" dirty="0">
                <a:latin typeface="+mn-lt"/>
              </a:rPr>
              <a:t> говорить, перш за все, про те, </a:t>
            </a:r>
            <a:r>
              <a:rPr lang="ru-RU" sz="1400" b="1" dirty="0" err="1">
                <a:latin typeface="+mn-lt"/>
              </a:rPr>
              <a:t>що</a:t>
            </a:r>
            <a:r>
              <a:rPr lang="ru-RU" sz="1400" b="1" dirty="0">
                <a:latin typeface="+mn-lt"/>
              </a:rPr>
              <a:t> </a:t>
            </a:r>
            <a:r>
              <a:rPr lang="ru-RU" sz="1400" b="1" dirty="0" err="1">
                <a:latin typeface="+mn-lt"/>
              </a:rPr>
              <a:t>з</a:t>
            </a:r>
            <a:r>
              <a:rPr lang="ru-RU" sz="1400" b="1" dirty="0">
                <a:latin typeface="+mn-lt"/>
              </a:rPr>
              <a:t> </a:t>
            </a:r>
            <a:r>
              <a:rPr lang="ru-RU" sz="1400" b="1" dirty="0" err="1">
                <a:latin typeface="+mn-lt"/>
              </a:rPr>
              <a:t>їх</a:t>
            </a:r>
            <a:r>
              <a:rPr lang="ru-RU" sz="1400" b="1" dirty="0">
                <a:latin typeface="+mn-lt"/>
              </a:rPr>
              <a:t> </a:t>
            </a:r>
            <a:r>
              <a:rPr lang="ru-RU" sz="1400" b="1" dirty="0" err="1">
                <a:latin typeface="+mn-lt"/>
              </a:rPr>
              <a:t>допомогою</a:t>
            </a:r>
            <a:r>
              <a:rPr lang="ru-RU" sz="1400" b="1" dirty="0">
                <a:latin typeface="+mn-lt"/>
              </a:rPr>
              <a:t> </a:t>
            </a:r>
            <a:r>
              <a:rPr lang="ru-RU" sz="1400" b="1" dirty="0" err="1">
                <a:latin typeface="+mn-lt"/>
              </a:rPr>
              <a:t>поки</a:t>
            </a:r>
            <a:r>
              <a:rPr lang="ru-RU" sz="1400" b="1" dirty="0">
                <a:latin typeface="+mn-lt"/>
              </a:rPr>
              <a:t>, на </a:t>
            </a:r>
            <a:r>
              <a:rPr lang="ru-RU" sz="1400" b="1" dirty="0" err="1">
                <a:latin typeface="+mn-lt"/>
              </a:rPr>
              <a:t>сучасному</a:t>
            </a:r>
            <a:r>
              <a:rPr lang="ru-RU" sz="1400" b="1" dirty="0">
                <a:latin typeface="+mn-lt"/>
              </a:rPr>
              <a:t> </a:t>
            </a:r>
            <a:r>
              <a:rPr lang="ru-RU" sz="1400" b="1" dirty="0" err="1">
                <a:latin typeface="+mn-lt"/>
              </a:rPr>
              <a:t>рівні</a:t>
            </a:r>
            <a:r>
              <a:rPr lang="ru-RU" sz="1400" b="1" dirty="0">
                <a:latin typeface="+mn-lt"/>
              </a:rPr>
              <a:t> </a:t>
            </a:r>
            <a:r>
              <a:rPr lang="ru-RU" sz="1400" b="1" dirty="0" err="1">
                <a:latin typeface="+mn-lt"/>
              </a:rPr>
              <a:t>розвитку</a:t>
            </a:r>
            <a:r>
              <a:rPr lang="ru-RU" sz="1400" b="1" dirty="0">
                <a:latin typeface="+mn-lt"/>
              </a:rPr>
              <a:t> </a:t>
            </a:r>
            <a:r>
              <a:rPr lang="ru-RU" sz="1400" b="1" dirty="0" err="1">
                <a:latin typeface="+mn-lt"/>
              </a:rPr>
              <a:t>техніки</a:t>
            </a:r>
            <a:r>
              <a:rPr lang="ru-RU" sz="1400" b="1" dirty="0">
                <a:latin typeface="+mn-lt"/>
              </a:rPr>
              <a:t> </a:t>
            </a:r>
            <a:r>
              <a:rPr lang="ru-RU" sz="1400" b="1" dirty="0" err="1">
                <a:latin typeface="+mn-lt"/>
              </a:rPr>
              <a:t>і</a:t>
            </a:r>
            <a:r>
              <a:rPr lang="ru-RU" sz="1400" b="1" dirty="0">
                <a:latin typeface="+mn-lt"/>
              </a:rPr>
              <a:t> </a:t>
            </a:r>
            <a:r>
              <a:rPr lang="ru-RU" sz="1400" b="1" dirty="0" err="1">
                <a:latin typeface="+mn-lt"/>
              </a:rPr>
              <a:t>економіки</a:t>
            </a:r>
            <a:r>
              <a:rPr lang="ru-RU" sz="1400" b="1" dirty="0">
                <a:latin typeface="+mn-lt"/>
              </a:rPr>
              <a:t>, </a:t>
            </a:r>
            <a:r>
              <a:rPr lang="ru-RU" sz="1400" b="1" dirty="0" err="1">
                <a:latin typeface="+mn-lt"/>
              </a:rPr>
              <a:t>неможливо</a:t>
            </a:r>
            <a:r>
              <a:rPr lang="ru-RU" sz="1400" b="1" dirty="0">
                <a:latin typeface="+mn-lt"/>
              </a:rPr>
              <a:t> </a:t>
            </a:r>
            <a:r>
              <a:rPr lang="ru-RU" sz="1400" b="1" dirty="0" err="1">
                <a:latin typeface="+mn-lt"/>
              </a:rPr>
              <a:t>отримати</a:t>
            </a:r>
            <a:r>
              <a:rPr lang="ru-RU" sz="1400" b="1" dirty="0">
                <a:latin typeface="+mn-lt"/>
              </a:rPr>
              <a:t> так само </a:t>
            </a:r>
            <a:r>
              <a:rPr lang="ru-RU" sz="1400" b="1" dirty="0" err="1">
                <a:latin typeface="+mn-lt"/>
              </a:rPr>
              <a:t>багато</a:t>
            </a:r>
            <a:r>
              <a:rPr lang="ru-RU" sz="1400" b="1" dirty="0">
                <a:latin typeface="+mn-lt"/>
              </a:rPr>
              <a:t> </a:t>
            </a:r>
            <a:r>
              <a:rPr lang="ru-RU" sz="1400" b="1" dirty="0" err="1">
                <a:latin typeface="+mn-lt"/>
              </a:rPr>
              <a:t>електроенергії</a:t>
            </a:r>
            <a:r>
              <a:rPr lang="ru-RU" sz="1400" b="1" dirty="0">
                <a:latin typeface="+mn-lt"/>
              </a:rPr>
              <a:t>, як за </a:t>
            </a:r>
            <a:r>
              <a:rPr lang="ru-RU" sz="1400" b="1" dirty="0" err="1">
                <a:latin typeface="+mn-lt"/>
              </a:rPr>
              <a:t>допомогою</a:t>
            </a:r>
            <a:r>
              <a:rPr lang="ru-RU" sz="1400" b="1" dirty="0">
                <a:latin typeface="+mn-lt"/>
              </a:rPr>
              <a:t> </a:t>
            </a:r>
            <a:r>
              <a:rPr lang="ru-RU" sz="1400" b="1" dirty="0" err="1">
                <a:latin typeface="+mn-lt"/>
              </a:rPr>
              <a:t>теплової</a:t>
            </a:r>
            <a:r>
              <a:rPr lang="ru-RU" sz="1400" b="1" dirty="0">
                <a:latin typeface="+mn-lt"/>
              </a:rPr>
              <a:t>, </a:t>
            </a:r>
            <a:r>
              <a:rPr lang="ru-RU" sz="1400" b="1" dirty="0" err="1">
                <a:latin typeface="+mn-lt"/>
              </a:rPr>
              <a:t>гидро</a:t>
            </a:r>
            <a:r>
              <a:rPr lang="ru-RU" sz="1400" b="1" dirty="0">
                <a:latin typeface="+mn-lt"/>
              </a:rPr>
              <a:t>-</a:t>
            </a:r>
            <a:r>
              <a:rPr lang="uk-UA" sz="1400" b="1" dirty="0">
                <a:latin typeface="+mn-lt"/>
              </a:rPr>
              <a:t> або атомної енергетики. Але, можливо, цей недолік переборний в найближчі десятиліття. А ось які можуть бути шкідливі наслідки від розвитку такої нетрадиційної енергетики?</a:t>
            </a:r>
          </a:p>
          <a:p>
            <a:pPr algn="just" fontAlgn="auto">
              <a:spcBef>
                <a:spcPts val="0"/>
              </a:spcBef>
              <a:spcAft>
                <a:spcPts val="0"/>
              </a:spcAft>
              <a:defRPr/>
            </a:pPr>
            <a:r>
              <a:rPr lang="uk-UA" sz="1400" b="1" dirty="0">
                <a:latin typeface="+mn-lt"/>
              </a:rPr>
              <a:t>	А головний їх недолік на сьогодні - це дорожнеча, у великій потребі кількості матеріалів і в дуже </a:t>
            </a:r>
            <a:r>
              <a:rPr lang="uk-UA" sz="1400" b="1" dirty="0" err="1">
                <a:latin typeface="+mn-lt"/>
              </a:rPr>
              <a:t>обширній</a:t>
            </a:r>
            <a:r>
              <a:rPr lang="uk-UA" sz="1400" b="1" dirty="0">
                <a:latin typeface="+mn-lt"/>
              </a:rPr>
              <a:t> території, яка теж не скрізь може бути знайдена. Будують сонячні станції на дахах будинків і в космосі, на орбітальних станціях. При цьому використовують найсучасніші сонячні батареї. Але, на жаль, замінити собою традиційні види отримання електроенергії в потрібній кількості вони поки не можуть.</a:t>
            </a:r>
          </a:p>
          <a:p>
            <a:pPr algn="just" fontAlgn="auto">
              <a:spcBef>
                <a:spcPts val="0"/>
              </a:spcBef>
              <a:spcAft>
                <a:spcPts val="0"/>
              </a:spcAft>
              <a:defRPr/>
            </a:pPr>
            <a:r>
              <a:rPr lang="uk-UA" sz="1400" b="1" dirty="0">
                <a:latin typeface="+mn-lt"/>
              </a:rPr>
              <a:t>	В наші дні провідними видами палива поки залишаються нафта і газ. Але за кожним новим кубометром газу або тонни нафти потрібно йти все далі на північ або схід, зариватися все глибше в землю. Не мудро, що нафта і газ коштуватиме все дорожче. Заміна? Потрібний новий лідер енергетики. Ним, поза сумнівом, стануть ядерні джерела. Запаси урану, якщо порівняти їх із запасами вугілля, начебто не стільки вже і великі. Та зате на одиницю ваги він містить в собі енергію в мільйони разів більшу, ніж вугілля. А підсумок такий: при отриманні електроенергії на АЕС потрібно витратити в сто тисяч разів менше засобів і праці, чим при витяганні енергії з вугілля. І ядерне пальне приходить на зміну нафти і вугіллю.</a:t>
            </a:r>
          </a:p>
          <a:p>
            <a:pPr algn="just" fontAlgn="auto">
              <a:spcBef>
                <a:spcPts val="0"/>
              </a:spcBef>
              <a:spcAft>
                <a:spcPts val="0"/>
              </a:spcAft>
              <a:defRPr/>
            </a:pPr>
            <a:r>
              <a:rPr lang="uk-UA" sz="1400" b="1" dirty="0">
                <a:latin typeface="+mn-lt"/>
              </a:rPr>
              <a:t>	Енергетика дуже швидко акумулює, асимілює, вбирає в себе самі новітні ідеї, винаходи, досягнення науки. Це і зрозуміло: енергетика пов'язана буквально зі всім, і все тягнеться до енергетики, залежить від неї. Тому  </a:t>
            </a:r>
            <a:r>
              <a:rPr lang="uk-UA" sz="1400" b="1" dirty="0" err="1">
                <a:latin typeface="+mn-lt"/>
              </a:rPr>
              <a:t>енергохімія</a:t>
            </a:r>
            <a:r>
              <a:rPr lang="uk-UA" sz="1400" b="1" dirty="0">
                <a:latin typeface="+mn-lt"/>
              </a:rPr>
              <a:t>, воднева енергетика, космічні електростанції, енергія, що знаходиться в кварках, «чорних дірках», вакуумі, - це всього лише найбільш яскраві віхи, штрихи того сценарію, який пишеться на наших очах і який можна назвати Завтрашнім Днем Енергетики.</a:t>
            </a:r>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85786" y="642917"/>
            <a:ext cx="7572428" cy="5355312"/>
          </a:xfrm>
          <a:prstGeom prst="rect">
            <a:avLst/>
          </a:prstGeom>
        </p:spPr>
        <p:txBody>
          <a:bodyPr wrap="square">
            <a:spAutoFit/>
          </a:bodyPr>
          <a:lstStyle/>
          <a:p>
            <a:pPr algn="just"/>
            <a:r>
              <a:rPr lang="ru-RU" b="1" dirty="0" smtClean="0">
                <a:latin typeface="Calibri" pitchFamily="34" charset="0"/>
              </a:rPr>
              <a:t>	</a:t>
            </a:r>
            <a:r>
              <a:rPr lang="ru-RU" b="1" dirty="0" err="1" smtClean="0">
                <a:latin typeface="Calibri" pitchFamily="34" charset="0"/>
              </a:rPr>
              <a:t>Енергетика</a:t>
            </a:r>
            <a:r>
              <a:rPr lang="ru-RU" b="1" dirty="0" smtClean="0">
                <a:latin typeface="Calibri" pitchFamily="34" charset="0"/>
              </a:rPr>
              <a:t> - </a:t>
            </a:r>
            <a:r>
              <a:rPr lang="ru-RU" b="1" dirty="0" err="1" smtClean="0">
                <a:latin typeface="Calibri" pitchFamily="34" charset="0"/>
              </a:rPr>
              <a:t>найважливіша</a:t>
            </a:r>
            <a:r>
              <a:rPr lang="ru-RU" b="1" dirty="0" smtClean="0">
                <a:latin typeface="Calibri" pitchFamily="34" charset="0"/>
              </a:rPr>
              <a:t> </a:t>
            </a:r>
            <a:r>
              <a:rPr lang="ru-RU" b="1" dirty="0" err="1" smtClean="0">
                <a:latin typeface="Calibri" pitchFamily="34" charset="0"/>
              </a:rPr>
              <a:t>частина</a:t>
            </a:r>
            <a:r>
              <a:rPr lang="ru-RU" b="1" dirty="0" smtClean="0">
                <a:latin typeface="Calibri" pitchFamily="34" charset="0"/>
              </a:rPr>
              <a:t> </a:t>
            </a:r>
            <a:r>
              <a:rPr lang="ru-RU" b="1" dirty="0" err="1" smtClean="0">
                <a:latin typeface="Calibri" pitchFamily="34" charset="0"/>
              </a:rPr>
              <a:t>життєдіяльності</a:t>
            </a:r>
            <a:r>
              <a:rPr lang="ru-RU" b="1" dirty="0" smtClean="0">
                <a:latin typeface="Calibri" pitchFamily="34" charset="0"/>
              </a:rPr>
              <a:t> </a:t>
            </a:r>
            <a:r>
              <a:rPr lang="ru-RU" b="1" dirty="0" err="1" smtClean="0">
                <a:latin typeface="Calibri" pitchFamily="34" charset="0"/>
              </a:rPr>
              <a:t>людини</a:t>
            </a:r>
            <a:r>
              <a:rPr lang="ru-RU" b="1" dirty="0" smtClean="0">
                <a:latin typeface="Calibri" pitchFamily="34" charset="0"/>
              </a:rPr>
              <a:t>. Вона </a:t>
            </a:r>
            <a:r>
              <a:rPr lang="ru-RU" b="1" dirty="0" err="1" smtClean="0">
                <a:latin typeface="Calibri" pitchFamily="34" charset="0"/>
              </a:rPr>
              <a:t>є</a:t>
            </a:r>
            <a:r>
              <a:rPr lang="ru-RU" b="1" dirty="0" smtClean="0">
                <a:latin typeface="Calibri" pitchFamily="34" charset="0"/>
              </a:rPr>
              <a:t> основою </a:t>
            </a:r>
            <a:r>
              <a:rPr lang="ru-RU" b="1" dirty="0" err="1" smtClean="0">
                <a:latin typeface="Calibri" pitchFamily="34" charset="0"/>
              </a:rPr>
              <a:t>розвитку</a:t>
            </a:r>
            <a:r>
              <a:rPr lang="ru-RU" b="1" dirty="0" smtClean="0">
                <a:latin typeface="Calibri" pitchFamily="34" charset="0"/>
              </a:rPr>
              <a:t> </a:t>
            </a:r>
            <a:r>
              <a:rPr lang="ru-RU" b="1" dirty="0" err="1" smtClean="0">
                <a:latin typeface="Calibri" pitchFamily="34" charset="0"/>
              </a:rPr>
              <a:t>продуктивних</a:t>
            </a:r>
            <a:r>
              <a:rPr lang="ru-RU" b="1" dirty="0" smtClean="0">
                <a:latin typeface="Calibri" pitchFamily="34" charset="0"/>
              </a:rPr>
              <a:t> сил в </a:t>
            </a:r>
            <a:r>
              <a:rPr lang="ru-RU" b="1" dirty="0" err="1" smtClean="0">
                <a:latin typeface="Calibri" pitchFamily="34" charset="0"/>
              </a:rPr>
              <a:t>будь-якій</a:t>
            </a:r>
            <a:r>
              <a:rPr lang="ru-RU" b="1" dirty="0" smtClean="0">
                <a:latin typeface="Calibri" pitchFamily="34" charset="0"/>
              </a:rPr>
              <a:t> </a:t>
            </a:r>
            <a:r>
              <a:rPr lang="ru-RU" b="1" dirty="0" err="1" smtClean="0">
                <a:latin typeface="Calibri" pitchFamily="34" charset="0"/>
              </a:rPr>
              <a:t>державі</a:t>
            </a:r>
            <a:r>
              <a:rPr lang="ru-RU" b="1" dirty="0" smtClean="0">
                <a:latin typeface="Calibri" pitchFamily="34" charset="0"/>
              </a:rPr>
              <a:t>. </a:t>
            </a:r>
            <a:r>
              <a:rPr lang="ru-RU" b="1" dirty="0" err="1" smtClean="0">
                <a:latin typeface="Calibri" pitchFamily="34" charset="0"/>
              </a:rPr>
              <a:t>Енергетика</a:t>
            </a:r>
            <a:r>
              <a:rPr lang="ru-RU" b="1" dirty="0" smtClean="0">
                <a:latin typeface="Calibri" pitchFamily="34" charset="0"/>
              </a:rPr>
              <a:t> </a:t>
            </a:r>
            <a:r>
              <a:rPr lang="ru-RU" b="1" dirty="0" err="1" smtClean="0">
                <a:latin typeface="Calibri" pitchFamily="34" charset="0"/>
              </a:rPr>
              <a:t>забезпечує</a:t>
            </a:r>
            <a:r>
              <a:rPr lang="ru-RU" b="1" dirty="0" smtClean="0">
                <a:latin typeface="Calibri" pitchFamily="34" charset="0"/>
              </a:rPr>
              <a:t> </a:t>
            </a:r>
            <a:r>
              <a:rPr lang="ru-RU" b="1" dirty="0" err="1" smtClean="0">
                <a:latin typeface="Calibri" pitchFamily="34" charset="0"/>
              </a:rPr>
              <a:t>безперебійну</a:t>
            </a:r>
            <a:r>
              <a:rPr lang="ru-RU" b="1" dirty="0" smtClean="0">
                <a:latin typeface="Calibri" pitchFamily="34" charset="0"/>
              </a:rPr>
              <a:t> роботу </a:t>
            </a:r>
            <a:r>
              <a:rPr lang="ru-RU" b="1" dirty="0" err="1" smtClean="0">
                <a:latin typeface="Calibri" pitchFamily="34" charset="0"/>
              </a:rPr>
              <a:t>промисловості</a:t>
            </a:r>
            <a:r>
              <a:rPr lang="ru-RU" b="1" dirty="0" smtClean="0">
                <a:latin typeface="Calibri" pitchFamily="34" charset="0"/>
              </a:rPr>
              <a:t>, </a:t>
            </a:r>
            <a:r>
              <a:rPr lang="ru-RU" b="1" dirty="0" err="1" smtClean="0">
                <a:latin typeface="Calibri" pitchFamily="34" charset="0"/>
              </a:rPr>
              <a:t>сільського</a:t>
            </a:r>
            <a:r>
              <a:rPr lang="ru-RU" b="1" dirty="0" smtClean="0">
                <a:latin typeface="Calibri" pitchFamily="34" charset="0"/>
              </a:rPr>
              <a:t> </a:t>
            </a:r>
            <a:r>
              <a:rPr lang="ru-RU" b="1" dirty="0" err="1" smtClean="0">
                <a:latin typeface="Calibri" pitchFamily="34" charset="0"/>
              </a:rPr>
              <a:t>господарства</a:t>
            </a:r>
            <a:r>
              <a:rPr lang="ru-RU" b="1" dirty="0" smtClean="0">
                <a:latin typeface="Calibri" pitchFamily="34" charset="0"/>
              </a:rPr>
              <a:t>, транспорту, </a:t>
            </a:r>
            <a:r>
              <a:rPr lang="ru-RU" b="1" dirty="0" err="1" smtClean="0">
                <a:latin typeface="Calibri" pitchFamily="34" charset="0"/>
              </a:rPr>
              <a:t>комунальних</a:t>
            </a:r>
            <a:r>
              <a:rPr lang="ru-RU" b="1" dirty="0" smtClean="0">
                <a:latin typeface="Calibri" pitchFamily="34" charset="0"/>
              </a:rPr>
              <a:t> </a:t>
            </a:r>
            <a:r>
              <a:rPr lang="ru-RU" b="1" dirty="0" err="1" smtClean="0">
                <a:latin typeface="Calibri" pitchFamily="34" charset="0"/>
              </a:rPr>
              <a:t>господарств</a:t>
            </a:r>
            <a:r>
              <a:rPr lang="ru-RU" b="1" dirty="0" smtClean="0">
                <a:latin typeface="Calibri" pitchFamily="34" charset="0"/>
              </a:rPr>
              <a:t>. </a:t>
            </a:r>
            <a:r>
              <a:rPr lang="ru-RU" b="1" dirty="0" err="1" smtClean="0">
                <a:latin typeface="Calibri" pitchFamily="34" charset="0"/>
              </a:rPr>
              <a:t>Електроенергетика</a:t>
            </a:r>
            <a:r>
              <a:rPr lang="ru-RU" b="1" dirty="0" smtClean="0">
                <a:latin typeface="Calibri" pitchFamily="34" charset="0"/>
              </a:rPr>
              <a:t> </a:t>
            </a:r>
            <a:r>
              <a:rPr lang="ru-RU" b="1" dirty="0" err="1" smtClean="0">
                <a:latin typeface="Calibri" pitchFamily="34" charset="0"/>
              </a:rPr>
              <a:t>розглядається</a:t>
            </a:r>
            <a:r>
              <a:rPr lang="ru-RU" b="1" dirty="0" smtClean="0">
                <a:latin typeface="Calibri" pitchFamily="34" charset="0"/>
              </a:rPr>
              <a:t> як </a:t>
            </a:r>
            <a:r>
              <a:rPr lang="ru-RU" b="1" dirty="0" err="1" smtClean="0">
                <a:latin typeface="Calibri" pitchFamily="34" charset="0"/>
              </a:rPr>
              <a:t>частина</a:t>
            </a:r>
            <a:r>
              <a:rPr lang="ru-RU" b="1" dirty="0" smtClean="0">
                <a:latin typeface="Calibri" pitchFamily="34" charset="0"/>
              </a:rPr>
              <a:t> </a:t>
            </a:r>
            <a:r>
              <a:rPr lang="ru-RU" b="1" dirty="0" err="1" smtClean="0">
                <a:latin typeface="Calibri" pitchFamily="34" charset="0"/>
              </a:rPr>
              <a:t>єдиної</a:t>
            </a:r>
            <a:r>
              <a:rPr lang="ru-RU" b="1" dirty="0" smtClean="0">
                <a:latin typeface="Calibri" pitchFamily="34" charset="0"/>
              </a:rPr>
              <a:t> народно-</a:t>
            </a:r>
            <a:r>
              <a:rPr lang="uk-UA" b="1" dirty="0" smtClean="0">
                <a:latin typeface="Calibri" pitchFamily="34" charset="0"/>
              </a:rPr>
              <a:t> господарської економічної системи. В даний час без електричної енергії наше життя немислиме. Електроенергетика вторглася у всі сфери діяльності людини: промисловість і сільське господарство, науку і космос . Представити без електроенергії наш побут також  неможливо . </a:t>
            </a:r>
          </a:p>
          <a:p>
            <a:pPr algn="just"/>
            <a:r>
              <a:rPr lang="ru-RU" b="1" dirty="0" smtClean="0">
                <a:latin typeface="Calibri" pitchFamily="34" charset="0"/>
              </a:rPr>
              <a:t>	</a:t>
            </a:r>
            <a:r>
              <a:rPr lang="ru-RU" b="1" dirty="0" err="1" smtClean="0">
                <a:latin typeface="Calibri" pitchFamily="34" charset="0"/>
              </a:rPr>
              <a:t>Таке</a:t>
            </a:r>
            <a:r>
              <a:rPr lang="ru-RU" b="1" dirty="0" smtClean="0">
                <a:latin typeface="Calibri" pitchFamily="34" charset="0"/>
              </a:rPr>
              <a:t> </a:t>
            </a:r>
            <a:r>
              <a:rPr lang="ru-RU" b="1" dirty="0" err="1" smtClean="0">
                <a:latin typeface="Calibri" pitchFamily="34" charset="0"/>
              </a:rPr>
              <a:t>широке</a:t>
            </a:r>
            <a:r>
              <a:rPr lang="ru-RU" b="1" dirty="0" smtClean="0">
                <a:latin typeface="Calibri" pitchFamily="34" charset="0"/>
              </a:rPr>
              <a:t> </a:t>
            </a:r>
            <a:r>
              <a:rPr lang="ru-RU" b="1" dirty="0" err="1" smtClean="0">
                <a:latin typeface="Calibri" pitchFamily="34" charset="0"/>
              </a:rPr>
              <a:t>розповсюдження</a:t>
            </a:r>
            <a:r>
              <a:rPr lang="ru-RU" b="1" dirty="0" smtClean="0">
                <a:latin typeface="Calibri" pitchFamily="34" charset="0"/>
              </a:rPr>
              <a:t> </a:t>
            </a:r>
            <a:r>
              <a:rPr lang="ru-RU" b="1" dirty="0" err="1" smtClean="0">
                <a:latin typeface="Calibri" pitchFamily="34" charset="0"/>
              </a:rPr>
              <a:t>пояснюється</a:t>
            </a:r>
            <a:r>
              <a:rPr lang="ru-RU" b="1" dirty="0" smtClean="0">
                <a:latin typeface="Calibri" pitchFamily="34" charset="0"/>
              </a:rPr>
              <a:t> </a:t>
            </a:r>
            <a:r>
              <a:rPr lang="ru-RU" b="1" dirty="0" err="1" smtClean="0">
                <a:latin typeface="Calibri" pitchFamily="34" charset="0"/>
              </a:rPr>
              <a:t>її</a:t>
            </a:r>
            <a:r>
              <a:rPr lang="ru-RU" b="1" dirty="0" smtClean="0">
                <a:latin typeface="Calibri" pitchFamily="34" charset="0"/>
              </a:rPr>
              <a:t> </a:t>
            </a:r>
            <a:r>
              <a:rPr lang="ru-RU" b="1" dirty="0" err="1" smtClean="0">
                <a:latin typeface="Calibri" pitchFamily="34" charset="0"/>
              </a:rPr>
              <a:t>специфічними</a:t>
            </a:r>
            <a:r>
              <a:rPr lang="ru-RU" b="1" dirty="0" smtClean="0">
                <a:latin typeface="Calibri" pitchFamily="34" charset="0"/>
              </a:rPr>
              <a:t> </a:t>
            </a:r>
            <a:r>
              <a:rPr lang="ru-RU" b="1" dirty="0" err="1" smtClean="0">
                <a:latin typeface="Calibri" pitchFamily="34" charset="0"/>
              </a:rPr>
              <a:t>властивостями</a:t>
            </a:r>
            <a:r>
              <a:rPr lang="ru-RU" b="1" dirty="0" smtClean="0">
                <a:latin typeface="Calibri" pitchFamily="34" charset="0"/>
              </a:rPr>
              <a:t>: </a:t>
            </a:r>
          </a:p>
          <a:p>
            <a:pPr algn="just"/>
            <a:r>
              <a:rPr lang="ru-RU" b="1" dirty="0" smtClean="0">
                <a:latin typeface="Calibri" pitchFamily="34" charset="0"/>
              </a:rPr>
              <a:t>	- </a:t>
            </a:r>
            <a:r>
              <a:rPr lang="ru-RU" b="1" dirty="0" err="1" smtClean="0">
                <a:latin typeface="Calibri" pitchFamily="34" charset="0"/>
              </a:rPr>
              <a:t>можливості</a:t>
            </a:r>
            <a:r>
              <a:rPr lang="ru-RU" b="1" dirty="0" smtClean="0">
                <a:latin typeface="Calibri" pitchFamily="34" charset="0"/>
              </a:rPr>
              <a:t> </a:t>
            </a:r>
            <a:r>
              <a:rPr lang="ru-RU" b="1" dirty="0" err="1" smtClean="0">
                <a:latin typeface="Calibri" pitchFamily="34" charset="0"/>
              </a:rPr>
              <a:t>перетворюватися</a:t>
            </a:r>
            <a:r>
              <a:rPr lang="ru-RU" b="1" dirty="0" smtClean="0">
                <a:latin typeface="Calibri" pitchFamily="34" charset="0"/>
              </a:rPr>
              <a:t> практично на </a:t>
            </a:r>
            <a:r>
              <a:rPr lang="ru-RU" b="1" dirty="0" err="1" smtClean="0">
                <a:latin typeface="Calibri" pitchFamily="34" charset="0"/>
              </a:rPr>
              <a:t>всі</a:t>
            </a:r>
            <a:r>
              <a:rPr lang="ru-RU" b="1" dirty="0" smtClean="0">
                <a:latin typeface="Calibri" pitchFamily="34" charset="0"/>
              </a:rPr>
              <a:t> </a:t>
            </a:r>
            <a:r>
              <a:rPr lang="ru-RU" b="1" dirty="0" err="1" smtClean="0">
                <a:latin typeface="Calibri" pitchFamily="34" charset="0"/>
              </a:rPr>
              <a:t>інші</a:t>
            </a:r>
            <a:r>
              <a:rPr lang="ru-RU" b="1" dirty="0" smtClean="0">
                <a:latin typeface="Calibri" pitchFamily="34" charset="0"/>
              </a:rPr>
              <a:t>   </a:t>
            </a:r>
            <a:r>
              <a:rPr lang="ru-RU" b="1" dirty="0" err="1" smtClean="0">
                <a:latin typeface="Calibri" pitchFamily="34" charset="0"/>
              </a:rPr>
              <a:t>види</a:t>
            </a:r>
            <a:r>
              <a:rPr lang="ru-RU" b="1" dirty="0" smtClean="0">
                <a:latin typeface="Calibri" pitchFamily="34" charset="0"/>
              </a:rPr>
              <a:t> </a:t>
            </a:r>
            <a:r>
              <a:rPr lang="ru-RU" b="1" dirty="0" err="1" smtClean="0">
                <a:latin typeface="Calibri" pitchFamily="34" charset="0"/>
              </a:rPr>
              <a:t>енергії</a:t>
            </a:r>
            <a:r>
              <a:rPr lang="ru-RU" b="1" dirty="0" smtClean="0">
                <a:latin typeface="Calibri" pitchFamily="34" charset="0"/>
              </a:rPr>
              <a:t> (</a:t>
            </a:r>
            <a:r>
              <a:rPr lang="ru-RU" b="1" dirty="0" err="1" smtClean="0">
                <a:latin typeface="Calibri" pitchFamily="34" charset="0"/>
              </a:rPr>
              <a:t>теплову</a:t>
            </a:r>
            <a:r>
              <a:rPr lang="ru-RU" b="1" dirty="0" smtClean="0">
                <a:latin typeface="Calibri" pitchFamily="34" charset="0"/>
              </a:rPr>
              <a:t>, </a:t>
            </a:r>
            <a:r>
              <a:rPr lang="ru-RU" b="1" dirty="0" err="1" smtClean="0">
                <a:latin typeface="Calibri" pitchFamily="34" charset="0"/>
              </a:rPr>
              <a:t>механічну</a:t>
            </a:r>
            <a:r>
              <a:rPr lang="ru-RU" b="1" dirty="0" smtClean="0">
                <a:latin typeface="Calibri" pitchFamily="34" charset="0"/>
              </a:rPr>
              <a:t>, </a:t>
            </a:r>
            <a:r>
              <a:rPr lang="ru-RU" b="1" dirty="0" err="1" smtClean="0">
                <a:latin typeface="Calibri" pitchFamily="34" charset="0"/>
              </a:rPr>
              <a:t>звукову</a:t>
            </a:r>
            <a:r>
              <a:rPr lang="ru-RU" b="1" dirty="0" smtClean="0">
                <a:latin typeface="Calibri" pitchFamily="34" charset="0"/>
              </a:rPr>
              <a:t>, </a:t>
            </a:r>
            <a:r>
              <a:rPr lang="ru-RU" b="1" dirty="0" err="1" smtClean="0">
                <a:latin typeface="Calibri" pitchFamily="34" charset="0"/>
              </a:rPr>
              <a:t>світлову</a:t>
            </a:r>
            <a:r>
              <a:rPr lang="ru-RU" b="1" dirty="0" smtClean="0">
                <a:latin typeface="Calibri" pitchFamily="34" charset="0"/>
              </a:rPr>
              <a:t> та </a:t>
            </a:r>
            <a:r>
              <a:rPr lang="ru-RU" b="1" dirty="0" err="1" smtClean="0">
                <a:latin typeface="Calibri" pitchFamily="34" charset="0"/>
              </a:rPr>
              <a:t>інші</a:t>
            </a:r>
            <a:r>
              <a:rPr lang="ru-RU" b="1" dirty="0" smtClean="0">
                <a:latin typeface="Calibri" pitchFamily="34" charset="0"/>
              </a:rPr>
              <a:t>) ;</a:t>
            </a:r>
          </a:p>
          <a:p>
            <a:pPr algn="just"/>
            <a:r>
              <a:rPr lang="ru-RU" b="1" dirty="0" smtClean="0">
                <a:latin typeface="Calibri" pitchFamily="34" charset="0"/>
              </a:rPr>
              <a:t> 	- </a:t>
            </a:r>
            <a:r>
              <a:rPr lang="ru-RU" b="1" dirty="0" err="1" smtClean="0">
                <a:latin typeface="Calibri" pitchFamily="34" charset="0"/>
              </a:rPr>
              <a:t>здатності</a:t>
            </a:r>
            <a:r>
              <a:rPr lang="ru-RU" b="1" dirty="0" smtClean="0">
                <a:latin typeface="Calibri" pitchFamily="34" charset="0"/>
              </a:rPr>
              <a:t> </a:t>
            </a:r>
            <a:r>
              <a:rPr lang="ru-RU" b="1" dirty="0" err="1" smtClean="0">
                <a:latin typeface="Calibri" pitchFamily="34" charset="0"/>
              </a:rPr>
              <a:t>відносно</a:t>
            </a:r>
            <a:r>
              <a:rPr lang="ru-RU" b="1" dirty="0" smtClean="0">
                <a:latin typeface="Calibri" pitchFamily="34" charset="0"/>
              </a:rPr>
              <a:t> просто </a:t>
            </a:r>
            <a:r>
              <a:rPr lang="ru-RU" b="1" dirty="0" err="1" smtClean="0">
                <a:latin typeface="Calibri" pitchFamily="34" charset="0"/>
              </a:rPr>
              <a:t>передаватися</a:t>
            </a:r>
            <a:r>
              <a:rPr lang="ru-RU" b="1" dirty="0" smtClean="0">
                <a:latin typeface="Calibri" pitchFamily="34" charset="0"/>
              </a:rPr>
              <a:t> на </a:t>
            </a:r>
            <a:r>
              <a:rPr lang="ru-RU" b="1" dirty="0" err="1" smtClean="0">
                <a:latin typeface="Calibri" pitchFamily="34" charset="0"/>
              </a:rPr>
              <a:t>значні</a:t>
            </a:r>
            <a:r>
              <a:rPr lang="ru-RU" b="1" dirty="0" smtClean="0">
                <a:latin typeface="Calibri" pitchFamily="34" charset="0"/>
              </a:rPr>
              <a:t> </a:t>
            </a:r>
            <a:r>
              <a:rPr lang="ru-RU" b="1" dirty="0" err="1" smtClean="0">
                <a:latin typeface="Calibri" pitchFamily="34" charset="0"/>
              </a:rPr>
              <a:t>відстані</a:t>
            </a:r>
            <a:r>
              <a:rPr lang="ru-RU" b="1" dirty="0" smtClean="0">
                <a:latin typeface="Calibri" pitchFamily="34" charset="0"/>
              </a:rPr>
              <a:t> у великих </a:t>
            </a:r>
            <a:r>
              <a:rPr lang="ru-RU" b="1" dirty="0" err="1" smtClean="0">
                <a:latin typeface="Calibri" pitchFamily="34" charset="0"/>
              </a:rPr>
              <a:t>кількостях</a:t>
            </a:r>
            <a:r>
              <a:rPr lang="ru-RU" b="1" dirty="0" smtClean="0">
                <a:latin typeface="Calibri" pitchFamily="34" charset="0"/>
              </a:rPr>
              <a:t>; </a:t>
            </a:r>
          </a:p>
          <a:p>
            <a:pPr algn="just"/>
            <a:r>
              <a:rPr lang="ru-RU" b="1" dirty="0" smtClean="0">
                <a:latin typeface="Calibri" pitchFamily="34" charset="0"/>
              </a:rPr>
              <a:t>	- </a:t>
            </a:r>
            <a:r>
              <a:rPr lang="ru-RU" b="1" dirty="0" err="1" smtClean="0">
                <a:latin typeface="Calibri" pitchFamily="34" charset="0"/>
              </a:rPr>
              <a:t>величезним</a:t>
            </a:r>
            <a:r>
              <a:rPr lang="ru-RU" b="1" dirty="0" smtClean="0">
                <a:latin typeface="Calibri" pitchFamily="34" charset="0"/>
              </a:rPr>
              <a:t> </a:t>
            </a:r>
            <a:r>
              <a:rPr lang="ru-RU" b="1" dirty="0" err="1" smtClean="0">
                <a:latin typeface="Calibri" pitchFamily="34" charset="0"/>
              </a:rPr>
              <a:t>швидкостям</a:t>
            </a:r>
            <a:r>
              <a:rPr lang="ru-RU" b="1" dirty="0" smtClean="0">
                <a:latin typeface="Calibri" pitchFamily="34" charset="0"/>
              </a:rPr>
              <a:t> </a:t>
            </a:r>
            <a:r>
              <a:rPr lang="ru-RU" b="1" dirty="0" err="1" smtClean="0">
                <a:latin typeface="Calibri" pitchFamily="34" charset="0"/>
              </a:rPr>
              <a:t>протікання</a:t>
            </a:r>
            <a:r>
              <a:rPr lang="ru-RU" b="1" dirty="0" smtClean="0">
                <a:latin typeface="Calibri" pitchFamily="34" charset="0"/>
              </a:rPr>
              <a:t> </a:t>
            </a:r>
            <a:r>
              <a:rPr lang="ru-RU" b="1" dirty="0" err="1" smtClean="0">
                <a:latin typeface="Calibri" pitchFamily="34" charset="0"/>
              </a:rPr>
              <a:t>електромагнітних</a:t>
            </a:r>
            <a:r>
              <a:rPr lang="ru-RU" b="1" dirty="0" smtClean="0">
                <a:latin typeface="Calibri" pitchFamily="34" charset="0"/>
              </a:rPr>
              <a:t> </a:t>
            </a:r>
            <a:r>
              <a:rPr lang="ru-RU" b="1" dirty="0" err="1" smtClean="0">
                <a:latin typeface="Calibri" pitchFamily="34" charset="0"/>
              </a:rPr>
              <a:t>процесів</a:t>
            </a:r>
            <a:r>
              <a:rPr lang="ru-RU" b="1" dirty="0" smtClean="0">
                <a:latin typeface="Calibri" pitchFamily="34" charset="0"/>
              </a:rPr>
              <a:t>; </a:t>
            </a:r>
          </a:p>
          <a:p>
            <a:pPr algn="just"/>
            <a:r>
              <a:rPr lang="ru-RU" b="1" dirty="0" smtClean="0">
                <a:latin typeface="Calibri" pitchFamily="34" charset="0"/>
              </a:rPr>
              <a:t>	- </a:t>
            </a:r>
            <a:r>
              <a:rPr lang="ru-RU" b="1" dirty="0" err="1" smtClean="0">
                <a:latin typeface="Calibri" pitchFamily="34" charset="0"/>
              </a:rPr>
              <a:t>здібності</a:t>
            </a:r>
            <a:r>
              <a:rPr lang="ru-RU" b="1" dirty="0" smtClean="0">
                <a:latin typeface="Calibri" pitchFamily="34" charset="0"/>
              </a:rPr>
              <a:t> до </a:t>
            </a:r>
            <a:r>
              <a:rPr lang="ru-RU" b="1" dirty="0" err="1" smtClean="0">
                <a:latin typeface="Calibri" pitchFamily="34" charset="0"/>
              </a:rPr>
              <a:t>дроблення</a:t>
            </a:r>
            <a:r>
              <a:rPr lang="ru-RU" b="1" dirty="0" smtClean="0">
                <a:latin typeface="Calibri" pitchFamily="34" charset="0"/>
              </a:rPr>
              <a:t> </a:t>
            </a:r>
            <a:r>
              <a:rPr lang="ru-RU" b="1" dirty="0" err="1" smtClean="0">
                <a:latin typeface="Calibri" pitchFamily="34" charset="0"/>
              </a:rPr>
              <a:t>енергії</a:t>
            </a:r>
            <a:r>
              <a:rPr lang="ru-RU" b="1" dirty="0" smtClean="0">
                <a:latin typeface="Calibri" pitchFamily="34" charset="0"/>
              </a:rPr>
              <a:t> </a:t>
            </a:r>
            <a:r>
              <a:rPr lang="ru-RU" b="1" dirty="0" err="1" smtClean="0">
                <a:latin typeface="Calibri" pitchFamily="34" charset="0"/>
              </a:rPr>
              <a:t>і</a:t>
            </a:r>
            <a:r>
              <a:rPr lang="ru-RU" b="1" dirty="0" smtClean="0">
                <a:latin typeface="Calibri" pitchFamily="34" charset="0"/>
              </a:rPr>
              <a:t> </a:t>
            </a:r>
            <a:r>
              <a:rPr lang="ru-RU" b="1" dirty="0" err="1" smtClean="0">
                <a:latin typeface="Calibri" pitchFamily="34" charset="0"/>
              </a:rPr>
              <a:t>утворення</a:t>
            </a:r>
            <a:r>
              <a:rPr lang="ru-RU" b="1" dirty="0" smtClean="0">
                <a:latin typeface="Calibri" pitchFamily="34" charset="0"/>
              </a:rPr>
              <a:t> </a:t>
            </a:r>
            <a:r>
              <a:rPr lang="ru-RU" b="1" dirty="0" err="1" smtClean="0">
                <a:latin typeface="Calibri" pitchFamily="34" charset="0"/>
              </a:rPr>
              <a:t>її</a:t>
            </a:r>
            <a:r>
              <a:rPr lang="ru-RU" b="1" dirty="0" smtClean="0">
                <a:latin typeface="Calibri" pitchFamily="34" charset="0"/>
              </a:rPr>
              <a:t> </a:t>
            </a:r>
            <a:r>
              <a:rPr lang="ru-RU" b="1" dirty="0" err="1" smtClean="0">
                <a:latin typeface="Calibri" pitchFamily="34" charset="0"/>
              </a:rPr>
              <a:t>параметрів</a:t>
            </a:r>
            <a:r>
              <a:rPr lang="ru-RU" b="1" dirty="0" smtClean="0">
                <a:latin typeface="Calibri" pitchFamily="34" charset="0"/>
              </a:rPr>
              <a:t> (</a:t>
            </a:r>
            <a:r>
              <a:rPr lang="ru-RU" b="1" dirty="0" err="1" smtClean="0">
                <a:latin typeface="Calibri" pitchFamily="34" charset="0"/>
              </a:rPr>
              <a:t>зміна</a:t>
            </a:r>
            <a:r>
              <a:rPr lang="ru-RU" b="1" dirty="0" smtClean="0">
                <a:latin typeface="Calibri" pitchFamily="34" charset="0"/>
              </a:rPr>
              <a:t> </a:t>
            </a:r>
            <a:r>
              <a:rPr lang="ru-RU" b="1" dirty="0" err="1" smtClean="0">
                <a:latin typeface="Calibri" pitchFamily="34" charset="0"/>
              </a:rPr>
              <a:t>напруги</a:t>
            </a:r>
            <a:r>
              <a:rPr lang="ru-RU" b="1" dirty="0" smtClean="0">
                <a:latin typeface="Calibri" pitchFamily="34" charset="0"/>
              </a:rPr>
              <a:t>, </a:t>
            </a:r>
            <a:r>
              <a:rPr lang="ru-RU" b="1" dirty="0" err="1" smtClean="0">
                <a:latin typeface="Calibri" pitchFamily="34" charset="0"/>
              </a:rPr>
              <a:t>частоти</a:t>
            </a:r>
            <a:r>
              <a:rPr lang="ru-RU" b="1" dirty="0" smtClean="0">
                <a:latin typeface="Calibri" pitchFamily="34" charset="0"/>
              </a:rPr>
              <a:t>) .  </a:t>
            </a:r>
            <a:endParaRPr lang="ru-RU" b="1" dirty="0">
              <a:latin typeface="Calibri" pitchFamily="34" charset="0"/>
            </a:endParaRPr>
          </a:p>
        </p:txBody>
      </p:sp>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785786" y="571481"/>
            <a:ext cx="7572428" cy="2585323"/>
          </a:xfrm>
          <a:prstGeom prst="rect">
            <a:avLst/>
          </a:prstGeom>
        </p:spPr>
        <p:txBody>
          <a:bodyPr wrap="square">
            <a:spAutoFit/>
          </a:bodyPr>
          <a:lstStyle/>
          <a:p>
            <a:pPr algn="just"/>
            <a:r>
              <a:rPr lang="uk-UA" b="1" dirty="0" smtClean="0">
                <a:latin typeface="Calibri" pitchFamily="34" charset="0"/>
              </a:rPr>
              <a:t>	У господарському комплексі України електроенергетика грає дуже важливу роль. Приблизно половина всього первинного палива (вугілля, нафта, газ, уран), яке здобуває або імпортує Україна, а також енергія окремих річок використовується для виробництва </a:t>
            </a:r>
            <a:r>
              <a:rPr lang="ru-RU" b="1" dirty="0" err="1" smtClean="0">
                <a:latin typeface="Calibri" pitchFamily="34" charset="0"/>
              </a:rPr>
              <a:t>електро</a:t>
            </a:r>
            <a:r>
              <a:rPr lang="ru-RU" b="1" dirty="0" smtClean="0">
                <a:latin typeface="Calibri" pitchFamily="34" charset="0"/>
              </a:rPr>
              <a:t>-</a:t>
            </a:r>
            <a:r>
              <a:rPr lang="uk-UA" b="1" dirty="0" smtClean="0">
                <a:latin typeface="Calibri" pitchFamily="34" charset="0"/>
              </a:rPr>
              <a:t> і </a:t>
            </a:r>
            <a:r>
              <a:rPr lang="ru-RU" b="1" dirty="0" err="1" smtClean="0">
                <a:latin typeface="Calibri" pitchFamily="34" charset="0"/>
              </a:rPr>
              <a:t>теплоенергії</a:t>
            </a:r>
            <a:r>
              <a:rPr lang="uk-UA" b="1" dirty="0" smtClean="0">
                <a:latin typeface="Calibri" pitchFamily="34" charset="0"/>
              </a:rPr>
              <a:t>. Розвиток електроенергетики стимулює створення нових промислових вузлів. Окремі галузі промисловості територіально наближені до джерел дешевої електроенергії, наприклад, кольорова металургія. Переважно електроенергію на Україні виробляють ТЕС, ГЕС, ГАЕС і АЕС. Потужність електростанцій України - 52,8 </a:t>
            </a:r>
            <a:r>
              <a:rPr lang="uk-UA" b="1" dirty="0" err="1" smtClean="0">
                <a:latin typeface="Calibri" pitchFamily="34" charset="0"/>
              </a:rPr>
              <a:t>млн</a:t>
            </a:r>
            <a:r>
              <a:rPr lang="uk-UA" b="1" dirty="0" smtClean="0">
                <a:latin typeface="Calibri" pitchFamily="34" charset="0"/>
              </a:rPr>
              <a:t> кВт.</a:t>
            </a:r>
            <a:endParaRPr lang="ru-RU" dirty="0"/>
          </a:p>
        </p:txBody>
      </p:sp>
      <p:pic>
        <p:nvPicPr>
          <p:cNvPr id="5" name="Picture 2"/>
          <p:cNvPicPr>
            <a:picLocks noChangeAspect="1" noChangeArrowheads="1"/>
          </p:cNvPicPr>
          <p:nvPr/>
        </p:nvPicPr>
        <p:blipFill>
          <a:blip r:embed="rId2" cstate="print"/>
          <a:srcRect/>
          <a:stretch>
            <a:fillRect/>
          </a:stretch>
        </p:blipFill>
        <p:spPr bwMode="auto">
          <a:xfrm>
            <a:off x="2285984" y="3350756"/>
            <a:ext cx="4572032" cy="3103267"/>
          </a:xfrm>
          <a:prstGeom prst="rect">
            <a:avLst/>
          </a:prstGeom>
          <a:ln>
            <a:noFill/>
          </a:ln>
          <a:effectLst>
            <a:softEdge rad="112500"/>
          </a:effectLst>
        </p:spPr>
      </p:pic>
    </p:spTree>
  </p:cSld>
  <p:clrMapOvr>
    <a:masterClrMapping/>
  </p:clrMapOvr>
  <p:transition>
    <p:wipe dir="r"/>
  </p:transition>
  <p:timing>
    <p:tnLst>
      <p:par>
        <p:cTn id="1" dur="indefinite" restart="never" nodeType="tmRoot"/>
      </p:par>
    </p:tnLst>
  </p:timing>
</p:sld>
</file>

<file path=ppt/slides/slide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pic>
        <p:nvPicPr>
          <p:cNvPr id="2" name="Picture 2"/>
          <p:cNvPicPr>
            <a:picLocks noChangeArrowheads="1" noChangeAspect="1"/>
          </p:cNvPicPr>
          <p:nvPr/>
        </p:nvPicPr>
        <p:blipFill>
          <a:blip cstate="print" r:embed="rId2"/>
          <a:srcRect b="122"/>
          <a:stretch>
            <a:fillRect/>
          </a:stretch>
        </p:blipFill>
        <p:spPr bwMode="auto">
          <a:xfrm>
            <a:off x="762000" y="1643050"/>
            <a:ext cx="7620000" cy="3890975"/>
          </a:xfrm>
          <a:prstGeom prst="rect">
            <a:avLst/>
          </a:prstGeom>
          <a:ln>
            <a:noFill/>
          </a:ln>
          <a:effectLst>
            <a:softEdge rad="112500"/>
          </a:effectLst>
        </p:spPr>
      </p:pic>
      <p:sp>
        <p:nvSpPr>
          <p:cNvPr id="3" name="Прямоугольник 2"/>
          <p:cNvSpPr/>
          <p:nvPr/>
        </p:nvSpPr>
        <p:spPr>
          <a:xfrm>
            <a:off x="785786" y="714356"/>
            <a:ext cx="7500990" cy="400110"/>
          </a:xfrm>
          <a:prstGeom prst="rect">
            <a:avLst/>
          </a:prstGeom>
        </p:spPr>
        <p:txBody>
          <a:bodyPr wrap="square">
            <a:spAutoFit/>
          </a:bodyPr>
          <a:lstStyle/>
          <a:p>
            <a:pPr algn="ctr" fontAlgn="auto">
              <a:spcBef>
                <a:spcPts val="0"/>
              </a:spcBef>
              <a:spcAft>
                <a:spcPts val="0"/>
              </a:spcAft>
              <a:defRPr/>
            </a:pPr>
            <a:r>
              <a:rPr b="1" dirty="0" lang="uk-UA" smtClean="0" sz="2000">
                <a:solidFill>
                  <a:srgbClr val="002060"/>
                </a:solidFill>
                <a:effectLst>
                  <a:outerShdw algn="tl" blurRad="38100" dir="2700000" dist="38100">
                    <a:srgbClr val="000000">
                      <a:alpha val="43137"/>
                    </a:srgbClr>
                  </a:outerShdw>
                </a:effectLst>
              </a:rPr>
              <a:t>Сегменти електроенергетики Украї</a:t>
            </a:r>
            <a:r>
              <a:rPr b="1" dirty="0" lang="uk-UA" smtClean="0">
                <a:solidFill>
                  <a:srgbClr val="002060"/>
                </a:solidFill>
                <a:effectLst>
                  <a:outerShdw algn="tl" blurRad="38100" dir="2700000" dist="38100">
                    <a:srgbClr val="000000">
                      <a:alpha val="43137"/>
                    </a:srgbClr>
                  </a:outerShdw>
                </a:effectLst>
              </a:rPr>
              <a:t>ни</a:t>
            </a:r>
            <a:endParaRPr b="1" dirty="0" lang="uk-UA">
              <a:solidFill>
                <a:srgbClr val="002060"/>
              </a:solidFill>
              <a:effectLst>
                <a:outerShdw algn="tl" blurRad="38100" dir="2700000" dist="38100">
                  <a:srgbClr val="000000">
                    <a:alpha val="43137"/>
                  </a:srgbClr>
                </a:outerShdw>
              </a:effectLst>
            </a:endParaRPr>
          </a:p>
        </p:txBody>
      </p:sp>
    </p:spTree>
  </p:cSld>
  <p:clrMapOvr>
    <a:masterClrMapping/>
  </p:clrMapOvr>
  <p:transition>
    <p:wipe dir="r"/>
  </p:transition>
  <p:timing>
    <p:tnLst>
      <p:par>
        <p:cTn dur="indefinite" id="1" nodeType="tmRoot" restart="never"/>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85786" y="428604"/>
            <a:ext cx="7572428" cy="3416320"/>
          </a:xfrm>
          <a:prstGeom prst="rect">
            <a:avLst/>
          </a:prstGeom>
        </p:spPr>
        <p:txBody>
          <a:bodyPr wrap="square">
            <a:spAutoFit/>
          </a:bodyPr>
          <a:lstStyle/>
          <a:p>
            <a:pPr algn="just"/>
            <a:r>
              <a:rPr lang="ru-RU" b="1" dirty="0" smtClean="0">
                <a:latin typeface="Calibri" pitchFamily="34" charset="0"/>
              </a:rPr>
              <a:t>	</a:t>
            </a:r>
            <a:r>
              <a:rPr lang="ru-RU" b="1" dirty="0" err="1" smtClean="0">
                <a:latin typeface="Calibri" pitchFamily="34" charset="0"/>
              </a:rPr>
              <a:t>Нетрадиційні</a:t>
            </a:r>
            <a:r>
              <a:rPr lang="ru-RU" b="1" dirty="0" smtClean="0">
                <a:latin typeface="Calibri" pitchFamily="34" charset="0"/>
              </a:rPr>
              <a:t> та </a:t>
            </a:r>
            <a:r>
              <a:rPr lang="ru-RU" b="1" dirty="0" err="1" smtClean="0">
                <a:latin typeface="Calibri" pitchFamily="34" charset="0"/>
              </a:rPr>
              <a:t>відновлювані</a:t>
            </a:r>
            <a:r>
              <a:rPr lang="ru-RU" b="1" dirty="0" smtClean="0">
                <a:latin typeface="Calibri" pitchFamily="34" charset="0"/>
              </a:rPr>
              <a:t> </a:t>
            </a:r>
            <a:r>
              <a:rPr lang="ru-RU" b="1" dirty="0" err="1" smtClean="0">
                <a:latin typeface="Calibri" pitchFamily="34" charset="0"/>
              </a:rPr>
              <a:t>джерела</a:t>
            </a:r>
            <a:r>
              <a:rPr lang="ru-RU" b="1" dirty="0" smtClean="0">
                <a:latin typeface="Calibri" pitchFamily="34" charset="0"/>
              </a:rPr>
              <a:t> </a:t>
            </a:r>
            <a:r>
              <a:rPr lang="ru-RU" b="1" dirty="0" err="1" smtClean="0">
                <a:latin typeface="Calibri" pitchFamily="34" charset="0"/>
              </a:rPr>
              <a:t>енергії</a:t>
            </a:r>
            <a:r>
              <a:rPr lang="ru-RU" b="1" dirty="0" smtClean="0">
                <a:latin typeface="Calibri" pitchFamily="34" charset="0"/>
              </a:rPr>
              <a:t> стали </a:t>
            </a:r>
            <a:r>
              <a:rPr lang="ru-RU" b="1" dirty="0" err="1" smtClean="0">
                <a:latin typeface="Calibri" pitchFamily="34" charset="0"/>
              </a:rPr>
              <a:t>останнім</a:t>
            </a:r>
            <a:r>
              <a:rPr lang="ru-RU" b="1" dirty="0" smtClean="0">
                <a:latin typeface="Calibri" pitchFamily="34" charset="0"/>
              </a:rPr>
              <a:t> часом одним </a:t>
            </a:r>
            <a:r>
              <a:rPr lang="ru-RU" b="1" dirty="0" err="1" smtClean="0">
                <a:latin typeface="Calibri" pitchFamily="34" charset="0"/>
              </a:rPr>
              <a:t>із</a:t>
            </a:r>
            <a:r>
              <a:rPr lang="ru-RU" b="1" dirty="0" smtClean="0">
                <a:latin typeface="Calibri" pitchFamily="34" charset="0"/>
              </a:rPr>
              <a:t> </a:t>
            </a:r>
            <a:r>
              <a:rPr lang="ru-RU" b="1" dirty="0" err="1" smtClean="0">
                <a:latin typeface="Calibri" pitchFamily="34" charset="0"/>
              </a:rPr>
              <a:t>важливих</a:t>
            </a:r>
            <a:r>
              <a:rPr lang="ru-RU" b="1" dirty="0" smtClean="0">
                <a:latin typeface="Calibri" pitchFamily="34" charset="0"/>
              </a:rPr>
              <a:t> </a:t>
            </a:r>
            <a:r>
              <a:rPr lang="ru-RU" b="1" dirty="0" err="1" smtClean="0">
                <a:latin typeface="Calibri" pitchFamily="34" charset="0"/>
              </a:rPr>
              <a:t>критеріїв</a:t>
            </a:r>
            <a:r>
              <a:rPr lang="ru-RU" b="1" dirty="0" smtClean="0">
                <a:latin typeface="Calibri" pitchFamily="34" charset="0"/>
              </a:rPr>
              <a:t> </a:t>
            </a:r>
            <a:r>
              <a:rPr lang="ru-RU" b="1" dirty="0" err="1" smtClean="0">
                <a:latin typeface="Calibri" pitchFamily="34" charset="0"/>
              </a:rPr>
              <a:t>сталого</a:t>
            </a:r>
            <a:r>
              <a:rPr lang="ru-RU" b="1" dirty="0" smtClean="0">
                <a:latin typeface="Calibri" pitchFamily="34" charset="0"/>
              </a:rPr>
              <a:t> </a:t>
            </a:r>
            <a:r>
              <a:rPr lang="ru-RU" b="1" dirty="0" err="1" smtClean="0">
                <a:latin typeface="Calibri" pitchFamily="34" charset="0"/>
              </a:rPr>
              <a:t>розвитку</a:t>
            </a:r>
            <a:r>
              <a:rPr lang="ru-RU" b="1" dirty="0" smtClean="0">
                <a:latin typeface="Calibri" pitchFamily="34" charset="0"/>
              </a:rPr>
              <a:t> </a:t>
            </a:r>
            <a:r>
              <a:rPr lang="ru-RU" b="1" dirty="0" err="1" smtClean="0">
                <a:latin typeface="Calibri" pitchFamily="34" charset="0"/>
              </a:rPr>
              <a:t>світової</a:t>
            </a:r>
            <a:r>
              <a:rPr lang="ru-RU" b="1" dirty="0" smtClean="0">
                <a:latin typeface="Calibri" pitchFamily="34" charset="0"/>
              </a:rPr>
              <a:t> </a:t>
            </a:r>
            <a:r>
              <a:rPr lang="ru-RU" b="1" dirty="0" err="1" smtClean="0">
                <a:latin typeface="Calibri" pitchFamily="34" charset="0"/>
              </a:rPr>
              <a:t>спільноти</a:t>
            </a:r>
            <a:r>
              <a:rPr lang="ru-RU" b="1" dirty="0" smtClean="0">
                <a:latin typeface="Calibri" pitchFamily="34" charset="0"/>
              </a:rPr>
              <a:t>. </a:t>
            </a:r>
            <a:r>
              <a:rPr lang="ru-RU" b="1" dirty="0" err="1" smtClean="0">
                <a:latin typeface="Calibri" pitchFamily="34" charset="0"/>
              </a:rPr>
              <a:t>Здійснюється</a:t>
            </a:r>
            <a:r>
              <a:rPr lang="ru-RU" b="1" dirty="0" smtClean="0">
                <a:latin typeface="Calibri" pitchFamily="34" charset="0"/>
              </a:rPr>
              <a:t> </a:t>
            </a:r>
            <a:r>
              <a:rPr lang="ru-RU" b="1" dirty="0" err="1" smtClean="0">
                <a:latin typeface="Calibri" pitchFamily="34" charset="0"/>
              </a:rPr>
              <a:t>пошук</a:t>
            </a:r>
            <a:r>
              <a:rPr lang="ru-RU" b="1" dirty="0" smtClean="0">
                <a:latin typeface="Calibri" pitchFamily="34" charset="0"/>
              </a:rPr>
              <a:t> </a:t>
            </a:r>
            <a:r>
              <a:rPr lang="ru-RU" b="1" dirty="0" err="1" smtClean="0">
                <a:latin typeface="Calibri" pitchFamily="34" charset="0"/>
              </a:rPr>
              <a:t>нових</a:t>
            </a:r>
            <a:r>
              <a:rPr lang="ru-RU" b="1" dirty="0" smtClean="0">
                <a:latin typeface="Calibri" pitchFamily="34" charset="0"/>
              </a:rPr>
              <a:t> </a:t>
            </a:r>
            <a:r>
              <a:rPr lang="ru-RU" b="1" dirty="0" err="1" smtClean="0">
                <a:latin typeface="Calibri" pitchFamily="34" charset="0"/>
              </a:rPr>
              <a:t>і</a:t>
            </a:r>
            <a:r>
              <a:rPr lang="ru-RU" b="1" dirty="0" smtClean="0">
                <a:latin typeface="Calibri" pitchFamily="34" charset="0"/>
              </a:rPr>
              <a:t> </a:t>
            </a:r>
            <a:r>
              <a:rPr lang="ru-RU" b="1" dirty="0" err="1" smtClean="0">
                <a:latin typeface="Calibri" pitchFamily="34" charset="0"/>
              </a:rPr>
              <a:t>вдосконалення</a:t>
            </a:r>
            <a:r>
              <a:rPr lang="ru-RU" b="1" dirty="0" smtClean="0">
                <a:latin typeface="Calibri" pitchFamily="34" charset="0"/>
              </a:rPr>
              <a:t> </a:t>
            </a:r>
            <a:r>
              <a:rPr lang="ru-RU" b="1" dirty="0" err="1" smtClean="0">
                <a:latin typeface="Calibri" pitchFamily="34" charset="0"/>
              </a:rPr>
              <a:t>існуючих</a:t>
            </a:r>
            <a:r>
              <a:rPr lang="ru-RU" b="1" dirty="0" smtClean="0">
                <a:latin typeface="Calibri" pitchFamily="34" charset="0"/>
              </a:rPr>
              <a:t> </a:t>
            </a:r>
            <a:r>
              <a:rPr lang="ru-RU" b="1" dirty="0" err="1" smtClean="0">
                <a:latin typeface="Calibri" pitchFamily="34" charset="0"/>
              </a:rPr>
              <a:t>технологій</a:t>
            </a:r>
            <a:r>
              <a:rPr lang="ru-RU" b="1" dirty="0" smtClean="0">
                <a:latin typeface="Calibri" pitchFamily="34" charset="0"/>
              </a:rPr>
              <a:t>, </a:t>
            </a:r>
            <a:r>
              <a:rPr lang="ru-RU" b="1" dirty="0" err="1" smtClean="0">
                <a:latin typeface="Calibri" pitchFamily="34" charset="0"/>
              </a:rPr>
              <a:t>виведення</a:t>
            </a:r>
            <a:r>
              <a:rPr lang="ru-RU" b="1" dirty="0" smtClean="0">
                <a:latin typeface="Calibri" pitchFamily="34" charset="0"/>
              </a:rPr>
              <a:t> </a:t>
            </a:r>
            <a:r>
              <a:rPr lang="ru-RU" b="1" dirty="0" err="1" smtClean="0">
                <a:latin typeface="Calibri" pitchFamily="34" charset="0"/>
              </a:rPr>
              <a:t>їх</a:t>
            </a:r>
            <a:r>
              <a:rPr lang="ru-RU" b="1" dirty="0" smtClean="0">
                <a:latin typeface="Calibri" pitchFamily="34" charset="0"/>
              </a:rPr>
              <a:t> до </a:t>
            </a:r>
            <a:r>
              <a:rPr lang="ru-RU" b="1" dirty="0" err="1" smtClean="0">
                <a:latin typeface="Calibri" pitchFamily="34" charset="0"/>
              </a:rPr>
              <a:t>економічно</a:t>
            </a:r>
            <a:r>
              <a:rPr lang="ru-RU" b="1" dirty="0" smtClean="0">
                <a:latin typeface="Calibri" pitchFamily="34" charset="0"/>
              </a:rPr>
              <a:t> </a:t>
            </a:r>
            <a:r>
              <a:rPr lang="ru-RU" b="1" dirty="0" err="1" smtClean="0">
                <a:latin typeface="Calibri" pitchFamily="34" charset="0"/>
              </a:rPr>
              <a:t>ефективного</a:t>
            </a:r>
            <a:r>
              <a:rPr lang="ru-RU" b="1" dirty="0" smtClean="0">
                <a:latin typeface="Calibri" pitchFamily="34" charset="0"/>
              </a:rPr>
              <a:t> </a:t>
            </a:r>
            <a:r>
              <a:rPr lang="ru-RU" b="1" dirty="0" err="1" smtClean="0">
                <a:latin typeface="Calibri" pitchFamily="34" charset="0"/>
              </a:rPr>
              <a:t>рівня</a:t>
            </a:r>
            <a:r>
              <a:rPr lang="ru-RU" b="1" dirty="0" smtClean="0">
                <a:latin typeface="Calibri" pitchFamily="34" charset="0"/>
              </a:rPr>
              <a:t> та </a:t>
            </a:r>
            <a:r>
              <a:rPr lang="ru-RU" b="1" dirty="0" err="1" smtClean="0">
                <a:latin typeface="Calibri" pitchFamily="34" charset="0"/>
              </a:rPr>
              <a:t>розширення</a:t>
            </a:r>
            <a:r>
              <a:rPr lang="ru-RU" b="1" dirty="0" smtClean="0">
                <a:latin typeface="Calibri" pitchFamily="34" charset="0"/>
              </a:rPr>
              <a:t> сфер </a:t>
            </a:r>
            <a:r>
              <a:rPr lang="ru-RU" b="1" dirty="0" err="1" smtClean="0">
                <a:latin typeface="Calibri" pitchFamily="34" charset="0"/>
              </a:rPr>
              <a:t>використання</a:t>
            </a:r>
            <a:r>
              <a:rPr lang="ru-RU" b="1" dirty="0" smtClean="0">
                <a:latin typeface="Calibri" pitchFamily="34" charset="0"/>
              </a:rPr>
              <a:t>. </a:t>
            </a:r>
          </a:p>
          <a:p>
            <a:pPr algn="just"/>
            <a:r>
              <a:rPr lang="ru-RU" b="1" dirty="0" smtClean="0">
                <a:latin typeface="Calibri" pitchFamily="34" charset="0"/>
              </a:rPr>
              <a:t>	</a:t>
            </a:r>
            <a:r>
              <a:rPr lang="ru-RU" b="1" dirty="0" err="1" smtClean="0">
                <a:latin typeface="Calibri" pitchFamily="34" charset="0"/>
              </a:rPr>
              <a:t>Головними</a:t>
            </a:r>
            <a:r>
              <a:rPr lang="ru-RU" b="1" dirty="0" smtClean="0">
                <a:latin typeface="Calibri" pitchFamily="34" charset="0"/>
              </a:rPr>
              <a:t> причинами </a:t>
            </a:r>
            <a:r>
              <a:rPr lang="ru-RU" b="1" dirty="0" err="1" smtClean="0">
                <a:latin typeface="Calibri" pitchFamily="34" charset="0"/>
              </a:rPr>
              <a:t>такої</a:t>
            </a:r>
            <a:r>
              <a:rPr lang="ru-RU" b="1" dirty="0" smtClean="0">
                <a:latin typeface="Calibri" pitchFamily="34" charset="0"/>
              </a:rPr>
              <a:t> </a:t>
            </a:r>
            <a:r>
              <a:rPr lang="ru-RU" b="1" dirty="0" err="1" smtClean="0">
                <a:latin typeface="Calibri" pitchFamily="34" charset="0"/>
              </a:rPr>
              <a:t>уваги</a:t>
            </a:r>
            <a:r>
              <a:rPr lang="ru-RU" b="1" dirty="0" smtClean="0">
                <a:latin typeface="Calibri" pitchFamily="34" charset="0"/>
              </a:rPr>
              <a:t> </a:t>
            </a:r>
            <a:r>
              <a:rPr lang="ru-RU" b="1" dirty="0" err="1" smtClean="0">
                <a:latin typeface="Calibri" pitchFamily="34" charset="0"/>
              </a:rPr>
              <a:t>є</a:t>
            </a:r>
            <a:r>
              <a:rPr lang="ru-RU" b="1" dirty="0" smtClean="0">
                <a:latin typeface="Calibri" pitchFamily="34" charset="0"/>
              </a:rPr>
              <a:t> </a:t>
            </a:r>
            <a:r>
              <a:rPr lang="ru-RU" b="1" dirty="0" err="1" smtClean="0">
                <a:latin typeface="Calibri" pitchFamily="34" charset="0"/>
              </a:rPr>
              <a:t>очікуване</a:t>
            </a:r>
            <a:r>
              <a:rPr lang="ru-RU" b="1" dirty="0" smtClean="0">
                <a:latin typeface="Calibri" pitchFamily="34" charset="0"/>
              </a:rPr>
              <a:t> </a:t>
            </a:r>
            <a:r>
              <a:rPr lang="ru-RU" b="1" dirty="0" err="1" smtClean="0">
                <a:latin typeface="Calibri" pitchFamily="34" charset="0"/>
              </a:rPr>
              <a:t>вичерпання</a:t>
            </a:r>
            <a:r>
              <a:rPr lang="ru-RU" b="1" dirty="0" smtClean="0">
                <a:latin typeface="Calibri" pitchFamily="34" charset="0"/>
              </a:rPr>
              <a:t> </a:t>
            </a:r>
            <a:r>
              <a:rPr lang="ru-RU" b="1" dirty="0" err="1" smtClean="0">
                <a:latin typeface="Calibri" pitchFamily="34" charset="0"/>
              </a:rPr>
              <a:t>запасів</a:t>
            </a:r>
            <a:r>
              <a:rPr lang="ru-RU" b="1" dirty="0" smtClean="0">
                <a:latin typeface="Calibri" pitchFamily="34" charset="0"/>
              </a:rPr>
              <a:t> </a:t>
            </a:r>
            <a:r>
              <a:rPr lang="ru-RU" b="1" dirty="0" err="1" smtClean="0">
                <a:latin typeface="Calibri" pitchFamily="34" charset="0"/>
              </a:rPr>
              <a:t>органічних</a:t>
            </a:r>
            <a:r>
              <a:rPr lang="ru-RU" b="1" dirty="0" smtClean="0">
                <a:latin typeface="Calibri" pitchFamily="34" charset="0"/>
              </a:rPr>
              <a:t> </a:t>
            </a:r>
            <a:r>
              <a:rPr lang="ru-RU" b="1" dirty="0" err="1" smtClean="0">
                <a:latin typeface="Calibri" pitchFamily="34" charset="0"/>
              </a:rPr>
              <a:t>видів</a:t>
            </a:r>
            <a:r>
              <a:rPr lang="ru-RU" b="1" dirty="0" smtClean="0">
                <a:latin typeface="Calibri" pitchFamily="34" charset="0"/>
              </a:rPr>
              <a:t> </a:t>
            </a:r>
            <a:r>
              <a:rPr lang="ru-RU" b="1" dirty="0" err="1" smtClean="0">
                <a:latin typeface="Calibri" pitchFamily="34" charset="0"/>
              </a:rPr>
              <a:t>палива</a:t>
            </a:r>
            <a:r>
              <a:rPr lang="ru-RU" b="1" dirty="0" smtClean="0">
                <a:latin typeface="Calibri" pitchFamily="34" charset="0"/>
              </a:rPr>
              <a:t>, </a:t>
            </a:r>
            <a:r>
              <a:rPr lang="ru-RU" b="1" dirty="0" err="1" smtClean="0">
                <a:latin typeface="Calibri" pitchFamily="34" charset="0"/>
              </a:rPr>
              <a:t>різке</a:t>
            </a:r>
            <a:r>
              <a:rPr lang="ru-RU" b="1" dirty="0" smtClean="0">
                <a:latin typeface="Calibri" pitchFamily="34" charset="0"/>
              </a:rPr>
              <a:t> </a:t>
            </a:r>
            <a:r>
              <a:rPr lang="ru-RU" b="1" dirty="0" err="1" smtClean="0">
                <a:latin typeface="Calibri" pitchFamily="34" charset="0"/>
              </a:rPr>
              <a:t>зростання</a:t>
            </a:r>
            <a:r>
              <a:rPr lang="ru-RU" b="1" dirty="0" smtClean="0">
                <a:latin typeface="Calibri" pitchFamily="34" charset="0"/>
              </a:rPr>
              <a:t> </a:t>
            </a:r>
            <a:r>
              <a:rPr lang="ru-RU" b="1" dirty="0" err="1" smtClean="0">
                <a:latin typeface="Calibri" pitchFamily="34" charset="0"/>
              </a:rPr>
              <a:t>їх</a:t>
            </a:r>
            <a:r>
              <a:rPr lang="ru-RU" b="1" dirty="0" smtClean="0">
                <a:latin typeface="Calibri" pitchFamily="34" charset="0"/>
              </a:rPr>
              <a:t> </a:t>
            </a:r>
            <a:r>
              <a:rPr lang="ru-RU" b="1" dirty="0" err="1" smtClean="0">
                <a:latin typeface="Calibri" pitchFamily="34" charset="0"/>
              </a:rPr>
              <a:t>ціни</a:t>
            </a:r>
            <a:r>
              <a:rPr lang="ru-RU" b="1" dirty="0" smtClean="0">
                <a:latin typeface="Calibri" pitchFamily="34" charset="0"/>
              </a:rPr>
              <a:t>, </a:t>
            </a:r>
            <a:r>
              <a:rPr lang="ru-RU" b="1" dirty="0" err="1" smtClean="0">
                <a:latin typeface="Calibri" pitchFamily="34" charset="0"/>
              </a:rPr>
              <a:t>недосконалість</a:t>
            </a:r>
            <a:r>
              <a:rPr lang="ru-RU" b="1" dirty="0" smtClean="0">
                <a:latin typeface="Calibri" pitchFamily="34" charset="0"/>
              </a:rPr>
              <a:t> та </a:t>
            </a:r>
            <a:r>
              <a:rPr lang="ru-RU" b="1" dirty="0" err="1" smtClean="0">
                <a:latin typeface="Calibri" pitchFamily="34" charset="0"/>
              </a:rPr>
              <a:t>низька</a:t>
            </a:r>
            <a:r>
              <a:rPr lang="ru-RU" b="1" dirty="0" smtClean="0">
                <a:latin typeface="Calibri" pitchFamily="34" charset="0"/>
              </a:rPr>
              <a:t> </a:t>
            </a:r>
            <a:r>
              <a:rPr lang="ru-RU" b="1" dirty="0" err="1" smtClean="0">
                <a:latin typeface="Calibri" pitchFamily="34" charset="0"/>
              </a:rPr>
              <a:t>ефективність</a:t>
            </a:r>
            <a:r>
              <a:rPr lang="ru-RU" b="1" dirty="0" smtClean="0">
                <a:latin typeface="Calibri" pitchFamily="34" charset="0"/>
              </a:rPr>
              <a:t> </a:t>
            </a:r>
            <a:r>
              <a:rPr lang="ru-RU" b="1" dirty="0" err="1" smtClean="0">
                <a:latin typeface="Calibri" pitchFamily="34" charset="0"/>
              </a:rPr>
              <a:t>технологій</a:t>
            </a:r>
            <a:r>
              <a:rPr lang="ru-RU" b="1" dirty="0" smtClean="0">
                <a:latin typeface="Calibri" pitchFamily="34" charset="0"/>
              </a:rPr>
              <a:t> </a:t>
            </a:r>
            <a:r>
              <a:rPr lang="ru-RU" b="1" dirty="0" err="1" smtClean="0">
                <a:latin typeface="Calibri" pitchFamily="34" charset="0"/>
              </a:rPr>
              <a:t>їхнього</a:t>
            </a:r>
            <a:r>
              <a:rPr lang="ru-RU" b="1" dirty="0" smtClean="0">
                <a:latin typeface="Calibri" pitchFamily="34" charset="0"/>
              </a:rPr>
              <a:t> </a:t>
            </a:r>
            <a:r>
              <a:rPr lang="ru-RU" b="1" dirty="0" err="1" smtClean="0">
                <a:latin typeface="Calibri" pitchFamily="34" charset="0"/>
              </a:rPr>
              <a:t>використання</a:t>
            </a:r>
            <a:r>
              <a:rPr lang="ru-RU" b="1" dirty="0" smtClean="0">
                <a:latin typeface="Calibri" pitchFamily="34" charset="0"/>
              </a:rPr>
              <a:t>, </a:t>
            </a:r>
            <a:r>
              <a:rPr lang="ru-RU" b="1" dirty="0" err="1" smtClean="0">
                <a:latin typeface="Calibri" pitchFamily="34" charset="0"/>
              </a:rPr>
              <a:t>шкідливий</a:t>
            </a:r>
            <a:r>
              <a:rPr lang="ru-RU" b="1" dirty="0" smtClean="0">
                <a:latin typeface="Calibri" pitchFamily="34" charset="0"/>
              </a:rPr>
              <a:t> </a:t>
            </a:r>
            <a:r>
              <a:rPr lang="ru-RU" b="1" dirty="0" err="1" smtClean="0">
                <a:latin typeface="Calibri" pitchFamily="34" charset="0"/>
              </a:rPr>
              <a:t>вплив</a:t>
            </a:r>
            <a:r>
              <a:rPr lang="ru-RU" b="1" dirty="0" smtClean="0">
                <a:latin typeface="Calibri" pitchFamily="34" charset="0"/>
              </a:rPr>
              <a:t> на </a:t>
            </a:r>
            <a:r>
              <a:rPr lang="ru-RU" b="1" dirty="0" err="1" smtClean="0">
                <a:latin typeface="Calibri" pitchFamily="34" charset="0"/>
              </a:rPr>
              <a:t>довкілля</a:t>
            </a:r>
            <a:r>
              <a:rPr lang="ru-RU" b="1" dirty="0" smtClean="0">
                <a:latin typeface="Calibri" pitchFamily="34" charset="0"/>
              </a:rPr>
              <a:t>, </a:t>
            </a:r>
            <a:r>
              <a:rPr lang="ru-RU" b="1" dirty="0" err="1" smtClean="0">
                <a:latin typeface="Calibri" pitchFamily="34" charset="0"/>
              </a:rPr>
              <a:t>наслідки</a:t>
            </a:r>
            <a:r>
              <a:rPr lang="ru-RU" b="1" dirty="0" smtClean="0">
                <a:latin typeface="Calibri" pitchFamily="34" charset="0"/>
              </a:rPr>
              <a:t> </a:t>
            </a:r>
            <a:r>
              <a:rPr lang="ru-RU" b="1" dirty="0" err="1" smtClean="0">
                <a:latin typeface="Calibri" pitchFamily="34" charset="0"/>
              </a:rPr>
              <a:t>якого</a:t>
            </a:r>
            <a:r>
              <a:rPr lang="ru-RU" b="1" dirty="0" smtClean="0">
                <a:latin typeface="Calibri" pitchFamily="34" charset="0"/>
              </a:rPr>
              <a:t> все </a:t>
            </a:r>
            <a:r>
              <a:rPr lang="ru-RU" b="1" dirty="0" err="1" smtClean="0">
                <a:latin typeface="Calibri" pitchFamily="34" charset="0"/>
              </a:rPr>
              <a:t>більше</a:t>
            </a:r>
            <a:r>
              <a:rPr lang="ru-RU" b="1" dirty="0" smtClean="0">
                <a:latin typeface="Calibri" pitchFamily="34" charset="0"/>
              </a:rPr>
              <a:t> </a:t>
            </a:r>
            <a:r>
              <a:rPr lang="ru-RU" b="1" dirty="0" err="1" smtClean="0">
                <a:latin typeface="Calibri" pitchFamily="34" charset="0"/>
              </a:rPr>
              <a:t>і</a:t>
            </a:r>
            <a:r>
              <a:rPr lang="ru-RU" b="1" dirty="0" smtClean="0">
                <a:latin typeface="Calibri" pitchFamily="34" charset="0"/>
              </a:rPr>
              <a:t> </a:t>
            </a:r>
            <a:r>
              <a:rPr lang="ru-RU" b="1" dirty="0" err="1" smtClean="0">
                <a:latin typeface="Calibri" pitchFamily="34" charset="0"/>
              </a:rPr>
              <a:t>більше</a:t>
            </a:r>
            <a:r>
              <a:rPr lang="ru-RU" b="1" dirty="0" smtClean="0">
                <a:latin typeface="Calibri" pitchFamily="34" charset="0"/>
              </a:rPr>
              <a:t> </a:t>
            </a:r>
            <a:r>
              <a:rPr lang="ru-RU" b="1" dirty="0" err="1" smtClean="0">
                <a:latin typeface="Calibri" pitchFamily="34" charset="0"/>
              </a:rPr>
              <a:t>турбують</a:t>
            </a:r>
            <a:r>
              <a:rPr lang="ru-RU" b="1" dirty="0" smtClean="0">
                <a:latin typeface="Calibri" pitchFamily="34" charset="0"/>
              </a:rPr>
              <a:t> </a:t>
            </a:r>
            <a:r>
              <a:rPr lang="ru-RU" b="1" dirty="0" err="1" smtClean="0">
                <a:latin typeface="Calibri" pitchFamily="34" charset="0"/>
              </a:rPr>
              <a:t>світову</a:t>
            </a:r>
            <a:r>
              <a:rPr lang="ru-RU" b="1" dirty="0" smtClean="0">
                <a:latin typeface="Calibri" pitchFamily="34" charset="0"/>
              </a:rPr>
              <a:t> </a:t>
            </a:r>
            <a:r>
              <a:rPr lang="ru-RU" b="1" dirty="0" err="1" smtClean="0">
                <a:latin typeface="Calibri" pitchFamily="34" charset="0"/>
              </a:rPr>
              <a:t>спільноту</a:t>
            </a:r>
            <a:r>
              <a:rPr lang="ru-RU" b="1" dirty="0" smtClean="0">
                <a:latin typeface="Calibri" pitchFamily="34" charset="0"/>
              </a:rPr>
              <a:t>.</a:t>
            </a:r>
          </a:p>
          <a:p>
            <a:pPr algn="just"/>
            <a:endParaRPr lang="uk-UA" b="1" dirty="0" smtClean="0">
              <a:latin typeface="Calibri" pitchFamily="34" charset="0"/>
            </a:endParaRPr>
          </a:p>
          <a:p>
            <a:pPr algn="just"/>
            <a:endParaRPr lang="ru-RU" b="1" dirty="0">
              <a:latin typeface="Calibri" pitchFamily="34" charset="0"/>
            </a:endParaRPr>
          </a:p>
        </p:txBody>
      </p:sp>
      <p:sp>
        <p:nvSpPr>
          <p:cNvPr id="3" name="Прямоугольник 2"/>
          <p:cNvSpPr/>
          <p:nvPr/>
        </p:nvSpPr>
        <p:spPr>
          <a:xfrm>
            <a:off x="785786" y="3786189"/>
            <a:ext cx="7572428" cy="1292662"/>
          </a:xfrm>
          <a:prstGeom prst="rect">
            <a:avLst/>
          </a:prstGeom>
        </p:spPr>
        <p:txBody>
          <a:bodyPr wrap="square">
            <a:spAutoFit/>
          </a:bodyPr>
          <a:lstStyle/>
          <a:p>
            <a:pPr algn="just" fontAlgn="auto">
              <a:spcBef>
                <a:spcPts val="0"/>
              </a:spcBef>
              <a:spcAft>
                <a:spcPts val="0"/>
              </a:spcAft>
              <a:defRPr/>
            </a:pPr>
            <a:r>
              <a:rPr lang="uk-UA" sz="2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rPr>
              <a:t>Альтернати</a:t>
            </a:r>
            <a:r>
              <a:rPr lang="ru-RU" sz="24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rPr>
              <a:t>вна</a:t>
            </a:r>
            <a:r>
              <a:rPr lang="uk-UA" sz="2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rPr>
              <a:t> </a:t>
            </a:r>
            <a:r>
              <a:rPr lang="ru-RU" sz="24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rPr>
              <a:t>енергетика</a:t>
            </a:r>
            <a:r>
              <a:rPr lang="ru-RU" sz="2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rPr>
              <a:t> –</a:t>
            </a:r>
          </a:p>
          <a:p>
            <a:pPr algn="just" fontAlgn="auto">
              <a:spcBef>
                <a:spcPts val="0"/>
              </a:spcBef>
              <a:spcAft>
                <a:spcPts val="0"/>
              </a:spcAft>
              <a:defRPr/>
            </a:pPr>
            <a:r>
              <a:rPr lang="ru-RU" b="1" dirty="0" smtClean="0">
                <a:ln w="11430"/>
                <a:solidFill>
                  <a:srgbClr val="002060"/>
                </a:solidFill>
              </a:rPr>
              <a:t> </a:t>
            </a:r>
            <a:r>
              <a:rPr lang="ru-RU" b="1" dirty="0" err="1" smtClean="0">
                <a:ln w="11430"/>
                <a:solidFill>
                  <a:srgbClr val="002060"/>
                </a:solidFill>
              </a:rPr>
              <a:t>сукупність</a:t>
            </a:r>
            <a:r>
              <a:rPr lang="ru-RU" b="1" dirty="0" smtClean="0">
                <a:ln w="11430"/>
                <a:solidFill>
                  <a:srgbClr val="002060"/>
                </a:solidFill>
              </a:rPr>
              <a:t> </a:t>
            </a:r>
            <a:r>
              <a:rPr lang="ru-RU" b="1" dirty="0" err="1" smtClean="0">
                <a:ln w="11430"/>
                <a:solidFill>
                  <a:srgbClr val="002060"/>
                </a:solidFill>
              </a:rPr>
              <a:t>перспективних</a:t>
            </a:r>
            <a:r>
              <a:rPr lang="ru-RU" b="1" dirty="0" smtClean="0">
                <a:ln w="11430"/>
                <a:solidFill>
                  <a:srgbClr val="002060"/>
                </a:solidFill>
              </a:rPr>
              <a:t> </a:t>
            </a:r>
            <a:r>
              <a:rPr lang="ru-RU" b="1" dirty="0" err="1" smtClean="0">
                <a:ln w="11430"/>
                <a:solidFill>
                  <a:srgbClr val="002060"/>
                </a:solidFill>
              </a:rPr>
              <a:t>засобів</a:t>
            </a:r>
            <a:r>
              <a:rPr lang="ru-RU" b="1" dirty="0" smtClean="0">
                <a:ln w="11430"/>
                <a:solidFill>
                  <a:srgbClr val="002060"/>
                </a:solidFill>
              </a:rPr>
              <a:t> </a:t>
            </a:r>
            <a:r>
              <a:rPr lang="ru-RU" b="1" dirty="0" err="1" smtClean="0">
                <a:ln w="11430"/>
                <a:solidFill>
                  <a:srgbClr val="002060"/>
                </a:solidFill>
              </a:rPr>
              <a:t>отримання</a:t>
            </a:r>
            <a:r>
              <a:rPr lang="ru-RU" b="1" dirty="0" smtClean="0">
                <a:ln w="11430"/>
                <a:solidFill>
                  <a:srgbClr val="002060"/>
                </a:solidFill>
              </a:rPr>
              <a:t> </a:t>
            </a:r>
            <a:r>
              <a:rPr lang="ru-RU" b="1" dirty="0" err="1" smtClean="0">
                <a:ln w="11430"/>
                <a:solidFill>
                  <a:srgbClr val="002060"/>
                </a:solidFill>
              </a:rPr>
              <a:t>енергії</a:t>
            </a:r>
            <a:r>
              <a:rPr lang="ru-RU" b="1" dirty="0" smtClean="0">
                <a:ln w="11430"/>
                <a:solidFill>
                  <a:srgbClr val="002060"/>
                </a:solidFill>
              </a:rPr>
              <a:t>, </a:t>
            </a:r>
            <a:r>
              <a:rPr lang="ru-RU" b="1" dirty="0" err="1" smtClean="0">
                <a:ln w="11430"/>
                <a:solidFill>
                  <a:srgbClr val="002060"/>
                </a:solidFill>
              </a:rPr>
              <a:t>які</a:t>
            </a:r>
            <a:r>
              <a:rPr lang="ru-RU" b="1" dirty="0" smtClean="0">
                <a:ln w="11430"/>
                <a:solidFill>
                  <a:srgbClr val="002060"/>
                </a:solidFill>
              </a:rPr>
              <a:t> </a:t>
            </a:r>
            <a:r>
              <a:rPr lang="ru-RU" b="1" dirty="0" err="1" smtClean="0">
                <a:ln w="11430"/>
                <a:solidFill>
                  <a:srgbClr val="002060"/>
                </a:solidFill>
              </a:rPr>
              <a:t>поширені</a:t>
            </a:r>
            <a:r>
              <a:rPr lang="ru-RU" b="1" dirty="0" smtClean="0">
                <a:ln w="11430"/>
                <a:solidFill>
                  <a:srgbClr val="002060"/>
                </a:solidFill>
              </a:rPr>
              <a:t> не так широко, як </a:t>
            </a:r>
            <a:r>
              <a:rPr lang="ru-RU" b="1" dirty="0" err="1" smtClean="0">
                <a:ln w="11430"/>
                <a:solidFill>
                  <a:srgbClr val="002060"/>
                </a:solidFill>
              </a:rPr>
              <a:t>традиційні</a:t>
            </a:r>
            <a:r>
              <a:rPr lang="ru-RU" b="1" dirty="0" smtClean="0">
                <a:ln w="11430"/>
                <a:solidFill>
                  <a:srgbClr val="002060"/>
                </a:solidFill>
              </a:rPr>
              <a:t>, </a:t>
            </a:r>
            <a:r>
              <a:rPr lang="ru-RU" b="1" dirty="0" err="1" smtClean="0">
                <a:ln w="11430"/>
                <a:solidFill>
                  <a:srgbClr val="002060"/>
                </a:solidFill>
              </a:rPr>
              <a:t>проте</a:t>
            </a:r>
            <a:r>
              <a:rPr lang="ru-RU" b="1" dirty="0" smtClean="0">
                <a:ln w="11430"/>
                <a:solidFill>
                  <a:srgbClr val="002060"/>
                </a:solidFill>
              </a:rPr>
              <a:t> </a:t>
            </a:r>
            <a:r>
              <a:rPr lang="ru-RU" b="1" dirty="0" err="1" smtClean="0">
                <a:ln w="11430"/>
                <a:solidFill>
                  <a:srgbClr val="002060"/>
                </a:solidFill>
              </a:rPr>
              <a:t>представляють</a:t>
            </a:r>
            <a:r>
              <a:rPr lang="ru-RU" b="1" dirty="0" smtClean="0">
                <a:ln w="11430"/>
                <a:solidFill>
                  <a:srgbClr val="002060"/>
                </a:solidFill>
              </a:rPr>
              <a:t> </a:t>
            </a:r>
            <a:r>
              <a:rPr lang="ru-RU" b="1" dirty="0" err="1" smtClean="0">
                <a:ln w="11430"/>
                <a:solidFill>
                  <a:srgbClr val="002060"/>
                </a:solidFill>
              </a:rPr>
              <a:t>інтерес</a:t>
            </a:r>
            <a:r>
              <a:rPr lang="ru-RU" b="1" dirty="0" smtClean="0">
                <a:ln w="11430"/>
                <a:solidFill>
                  <a:srgbClr val="002060"/>
                </a:solidFill>
              </a:rPr>
              <a:t> </a:t>
            </a:r>
            <a:r>
              <a:rPr lang="ru-RU" b="1" dirty="0" err="1" smtClean="0">
                <a:ln w="11430"/>
                <a:solidFill>
                  <a:srgbClr val="002060"/>
                </a:solidFill>
              </a:rPr>
              <a:t>із-за</a:t>
            </a:r>
            <a:r>
              <a:rPr lang="ru-RU" b="1" dirty="0" smtClean="0">
                <a:ln w="11430"/>
                <a:solidFill>
                  <a:srgbClr val="002060"/>
                </a:solidFill>
              </a:rPr>
              <a:t> </a:t>
            </a:r>
            <a:r>
              <a:rPr lang="ru-RU" b="1" dirty="0" err="1" smtClean="0">
                <a:ln w="11430"/>
                <a:solidFill>
                  <a:srgbClr val="002060"/>
                </a:solidFill>
              </a:rPr>
              <a:t>вигідності</a:t>
            </a:r>
            <a:r>
              <a:rPr lang="ru-RU" b="1" dirty="0" smtClean="0">
                <a:ln w="11430"/>
                <a:solidFill>
                  <a:srgbClr val="002060"/>
                </a:solidFill>
              </a:rPr>
              <a:t> </a:t>
            </a:r>
            <a:r>
              <a:rPr lang="ru-RU" b="1" dirty="0" err="1" smtClean="0">
                <a:ln w="11430"/>
                <a:solidFill>
                  <a:srgbClr val="002060"/>
                </a:solidFill>
              </a:rPr>
              <a:t>їх</a:t>
            </a:r>
            <a:r>
              <a:rPr lang="ru-RU" b="1" dirty="0" smtClean="0">
                <a:ln w="11430"/>
                <a:solidFill>
                  <a:srgbClr val="002060"/>
                </a:solidFill>
              </a:rPr>
              <a:t> </a:t>
            </a:r>
            <a:r>
              <a:rPr lang="ru-RU" b="1" dirty="0" err="1" smtClean="0">
                <a:ln w="11430"/>
                <a:solidFill>
                  <a:srgbClr val="002060"/>
                </a:solidFill>
              </a:rPr>
              <a:t>використання</a:t>
            </a:r>
            <a:r>
              <a:rPr lang="ru-RU" b="1" dirty="0" smtClean="0">
                <a:ln w="11430"/>
                <a:solidFill>
                  <a:srgbClr val="002060"/>
                </a:solidFill>
              </a:rPr>
              <a:t> при </a:t>
            </a:r>
            <a:r>
              <a:rPr lang="ru-RU" b="1" dirty="0" err="1" smtClean="0">
                <a:ln w="11430"/>
                <a:solidFill>
                  <a:srgbClr val="002060"/>
                </a:solidFill>
              </a:rPr>
              <a:t>низькому</a:t>
            </a:r>
            <a:r>
              <a:rPr lang="ru-RU" b="1" dirty="0" smtClean="0">
                <a:ln w="11430"/>
                <a:solidFill>
                  <a:srgbClr val="002060"/>
                </a:solidFill>
              </a:rPr>
              <a:t> </a:t>
            </a:r>
            <a:r>
              <a:rPr lang="ru-RU" b="1" dirty="0" err="1" smtClean="0">
                <a:ln w="11430"/>
                <a:solidFill>
                  <a:srgbClr val="002060"/>
                </a:solidFill>
              </a:rPr>
              <a:t>ризику</a:t>
            </a:r>
            <a:r>
              <a:rPr lang="ru-RU" b="1" dirty="0" smtClean="0">
                <a:ln w="11430"/>
                <a:solidFill>
                  <a:srgbClr val="002060"/>
                </a:solidFill>
              </a:rPr>
              <a:t> </a:t>
            </a:r>
            <a:r>
              <a:rPr lang="ru-RU" b="1" dirty="0" err="1" smtClean="0">
                <a:ln w="11430"/>
                <a:solidFill>
                  <a:srgbClr val="002060"/>
                </a:solidFill>
              </a:rPr>
              <a:t>спричинення</a:t>
            </a:r>
            <a:r>
              <a:rPr lang="ru-RU" b="1" dirty="0" smtClean="0">
                <a:ln w="11430"/>
                <a:solidFill>
                  <a:srgbClr val="002060"/>
                </a:solidFill>
              </a:rPr>
              <a:t> </a:t>
            </a:r>
            <a:r>
              <a:rPr lang="ru-RU" b="1" dirty="0" err="1" smtClean="0">
                <a:ln w="11430"/>
                <a:solidFill>
                  <a:srgbClr val="002060"/>
                </a:solidFill>
              </a:rPr>
              <a:t>шкоди</a:t>
            </a:r>
            <a:r>
              <a:rPr lang="ru-RU" b="1" dirty="0" smtClean="0">
                <a:ln w="11430"/>
                <a:solidFill>
                  <a:srgbClr val="002060"/>
                </a:solidFill>
              </a:rPr>
              <a:t> </a:t>
            </a:r>
            <a:r>
              <a:rPr lang="ru-RU" b="1" dirty="0" err="1" smtClean="0">
                <a:ln w="11430"/>
                <a:solidFill>
                  <a:srgbClr val="002060"/>
                </a:solidFill>
              </a:rPr>
              <a:t>екології</a:t>
            </a:r>
            <a:r>
              <a:rPr lang="ru-RU" b="1" dirty="0" smtClean="0">
                <a:ln w="11430"/>
                <a:solidFill>
                  <a:srgbClr val="002060"/>
                </a:solidFill>
              </a:rPr>
              <a:t> району.</a:t>
            </a:r>
            <a:endParaRPr lang="ru-RU" b="1" dirty="0">
              <a:ln w="11430"/>
              <a:solidFill>
                <a:srgbClr val="002060"/>
              </a:solidFill>
            </a:endParaRPr>
          </a:p>
        </p:txBody>
      </p:sp>
    </p:spTree>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Точечный рисунок">
            <a:hlinkClick r:id="" action="ppaction://noaction"/>
          </p:cNvPr>
          <p:cNvPicPr>
            <a:picLocks noChangeAspect="1" noChangeArrowheads="1"/>
          </p:cNvPicPr>
          <p:nvPr/>
        </p:nvPicPr>
        <p:blipFill>
          <a:blip r:embed="rId2" cstate="print">
            <a:duotone>
              <a:prstClr val="black"/>
              <a:schemeClr val="accent2">
                <a:tint val="45000"/>
                <a:satMod val="400000"/>
              </a:schemeClr>
            </a:duotone>
          </a:blip>
          <a:srcRect l="-909"/>
          <a:stretch>
            <a:fillRect/>
          </a:stretch>
        </p:blipFill>
        <p:spPr bwMode="auto">
          <a:xfrm>
            <a:off x="500034" y="357166"/>
            <a:ext cx="7929586" cy="5786538"/>
          </a:xfrm>
          <a:prstGeom prst="rect">
            <a:avLst/>
          </a:prstGeom>
          <a:noFill/>
          <a:ln w="57150">
            <a:solidFill>
              <a:srgbClr val="FF0000"/>
            </a:solidFill>
            <a:miter lim="800000"/>
            <a:headEnd/>
            <a:tailEnd/>
          </a:ln>
        </p:spPr>
      </p:pic>
      <p:sp>
        <p:nvSpPr>
          <p:cNvPr id="4" name="Прямоугольник 3"/>
          <p:cNvSpPr>
            <a:spLocks noChangeArrowheads="1"/>
          </p:cNvSpPr>
          <p:nvPr/>
        </p:nvSpPr>
        <p:spPr bwMode="auto">
          <a:xfrm>
            <a:off x="3786188" y="428625"/>
            <a:ext cx="1357312" cy="523875"/>
          </a:xfrm>
          <a:prstGeom prst="rect">
            <a:avLst/>
          </a:prstGeom>
          <a:noFill/>
          <a:ln w="9525">
            <a:noFill/>
            <a:miter lim="800000"/>
            <a:headEnd/>
            <a:tailEnd/>
          </a:ln>
        </p:spPr>
        <p:txBody>
          <a:bodyPr>
            <a:spAutoFit/>
          </a:bodyPr>
          <a:lstStyle/>
          <a:p>
            <a:pPr algn="ctr"/>
            <a:r>
              <a:rPr lang="ru-RU" sz="1400" dirty="0" err="1" smtClean="0">
                <a:solidFill>
                  <a:schemeClr val="bg1"/>
                </a:solidFill>
                <a:latin typeface="Calibri" pitchFamily="34" charset="0"/>
              </a:rPr>
              <a:t>Водородна</a:t>
            </a:r>
            <a:r>
              <a:rPr lang="ru-RU" sz="1400" dirty="0" smtClean="0">
                <a:solidFill>
                  <a:schemeClr val="bg1"/>
                </a:solidFill>
                <a:latin typeface="Calibri" pitchFamily="34" charset="0"/>
              </a:rPr>
              <a:t> </a:t>
            </a:r>
            <a:r>
              <a:rPr lang="ru-RU" sz="1400" dirty="0" err="1" smtClean="0">
                <a:solidFill>
                  <a:schemeClr val="bg1"/>
                </a:solidFill>
                <a:latin typeface="Calibri" pitchFamily="34" charset="0"/>
              </a:rPr>
              <a:t>енергетика</a:t>
            </a:r>
            <a:endParaRPr lang="ru-RU" sz="1400" dirty="0">
              <a:solidFill>
                <a:schemeClr val="bg1"/>
              </a:solidFill>
              <a:latin typeface="Calibri" pitchFamily="34" charset="0"/>
            </a:endParaRPr>
          </a:p>
        </p:txBody>
      </p:sp>
      <p:sp>
        <p:nvSpPr>
          <p:cNvPr id="5" name="Прямоугольник 4"/>
          <p:cNvSpPr>
            <a:spLocks noChangeArrowheads="1"/>
          </p:cNvSpPr>
          <p:nvPr/>
        </p:nvSpPr>
        <p:spPr bwMode="auto">
          <a:xfrm>
            <a:off x="2214563" y="1071563"/>
            <a:ext cx="1357312" cy="523875"/>
          </a:xfrm>
          <a:prstGeom prst="rect">
            <a:avLst/>
          </a:prstGeom>
          <a:noFill/>
          <a:ln w="9525">
            <a:noFill/>
            <a:miter lim="800000"/>
            <a:headEnd/>
            <a:tailEnd/>
          </a:ln>
        </p:spPr>
        <p:txBody>
          <a:bodyPr>
            <a:spAutoFit/>
          </a:bodyPr>
          <a:lstStyle/>
          <a:p>
            <a:pPr algn="ctr"/>
            <a:r>
              <a:rPr lang="ru-RU" sz="1400" dirty="0" smtClean="0">
                <a:solidFill>
                  <a:schemeClr val="bg1"/>
                </a:solidFill>
                <a:latin typeface="Calibri" pitchFamily="34" charset="0"/>
              </a:rPr>
              <a:t>Геотермальна </a:t>
            </a:r>
            <a:r>
              <a:rPr lang="ru-RU" sz="1400" dirty="0" err="1">
                <a:solidFill>
                  <a:schemeClr val="bg1"/>
                </a:solidFill>
                <a:latin typeface="Calibri" pitchFamily="34" charset="0"/>
              </a:rPr>
              <a:t>енергетика</a:t>
            </a:r>
            <a:endParaRPr lang="ru-RU" sz="1400" dirty="0">
              <a:solidFill>
                <a:schemeClr val="bg1"/>
              </a:solidFill>
              <a:latin typeface="Calibri" pitchFamily="34" charset="0"/>
            </a:endParaRPr>
          </a:p>
        </p:txBody>
      </p:sp>
      <p:sp>
        <p:nvSpPr>
          <p:cNvPr id="6" name="Прямоугольник 5"/>
          <p:cNvSpPr>
            <a:spLocks noChangeArrowheads="1"/>
          </p:cNvSpPr>
          <p:nvPr/>
        </p:nvSpPr>
        <p:spPr bwMode="auto">
          <a:xfrm flipH="1">
            <a:off x="1357313" y="2500313"/>
            <a:ext cx="1214437" cy="523875"/>
          </a:xfrm>
          <a:prstGeom prst="rect">
            <a:avLst/>
          </a:prstGeom>
          <a:noFill/>
          <a:ln w="9525">
            <a:noFill/>
            <a:miter lim="800000"/>
            <a:headEnd/>
            <a:tailEnd/>
          </a:ln>
        </p:spPr>
        <p:txBody>
          <a:bodyPr>
            <a:spAutoFit/>
          </a:bodyPr>
          <a:lstStyle/>
          <a:p>
            <a:pPr algn="ctr"/>
            <a:r>
              <a:rPr lang="ru-RU" sz="1400" dirty="0" err="1">
                <a:solidFill>
                  <a:schemeClr val="bg1"/>
                </a:solidFill>
                <a:latin typeface="Calibri" pitchFamily="34" charset="0"/>
              </a:rPr>
              <a:t>Геліоенерге-тика</a:t>
            </a:r>
            <a:endParaRPr lang="ru-RU" sz="1400" dirty="0">
              <a:solidFill>
                <a:schemeClr val="bg1"/>
              </a:solidFill>
              <a:latin typeface="Calibri" pitchFamily="34" charset="0"/>
            </a:endParaRPr>
          </a:p>
        </p:txBody>
      </p:sp>
      <p:sp>
        <p:nvSpPr>
          <p:cNvPr id="7" name="Прямоугольник 7"/>
          <p:cNvSpPr>
            <a:spLocks noChangeArrowheads="1"/>
          </p:cNvSpPr>
          <p:nvPr/>
        </p:nvSpPr>
        <p:spPr bwMode="auto">
          <a:xfrm>
            <a:off x="1571625" y="4143375"/>
            <a:ext cx="1500188" cy="523875"/>
          </a:xfrm>
          <a:prstGeom prst="rect">
            <a:avLst/>
          </a:prstGeom>
          <a:noFill/>
          <a:ln w="9525">
            <a:noFill/>
            <a:miter lim="800000"/>
            <a:headEnd/>
            <a:tailEnd/>
          </a:ln>
        </p:spPr>
        <p:txBody>
          <a:bodyPr>
            <a:spAutoFit/>
          </a:bodyPr>
          <a:lstStyle/>
          <a:p>
            <a:pPr algn="ctr"/>
            <a:r>
              <a:rPr lang="ru-RU" sz="1400" dirty="0" err="1" smtClean="0">
                <a:solidFill>
                  <a:schemeClr val="bg1"/>
                </a:solidFill>
                <a:latin typeface="Calibri" pitchFamily="34" charset="0"/>
              </a:rPr>
              <a:t>Космічна</a:t>
            </a:r>
            <a:r>
              <a:rPr lang="ru-RU" sz="1400" dirty="0" smtClean="0">
                <a:solidFill>
                  <a:schemeClr val="bg1"/>
                </a:solidFill>
                <a:latin typeface="Calibri" pitchFamily="34" charset="0"/>
              </a:rPr>
              <a:t> </a:t>
            </a:r>
            <a:r>
              <a:rPr lang="ru-RU" sz="1400" dirty="0" err="1">
                <a:solidFill>
                  <a:schemeClr val="bg1"/>
                </a:solidFill>
                <a:latin typeface="Calibri" pitchFamily="34" charset="0"/>
              </a:rPr>
              <a:t>енергетика</a:t>
            </a:r>
            <a:endParaRPr lang="ru-RU" sz="1400" dirty="0">
              <a:solidFill>
                <a:schemeClr val="bg1"/>
              </a:solidFill>
              <a:latin typeface="Calibri" pitchFamily="34" charset="0"/>
            </a:endParaRPr>
          </a:p>
        </p:txBody>
      </p:sp>
      <p:sp>
        <p:nvSpPr>
          <p:cNvPr id="8" name="Прямоугольник 8"/>
          <p:cNvSpPr>
            <a:spLocks noChangeArrowheads="1"/>
          </p:cNvSpPr>
          <p:nvPr/>
        </p:nvSpPr>
        <p:spPr bwMode="auto">
          <a:xfrm>
            <a:off x="2928938" y="5262563"/>
            <a:ext cx="1357312" cy="307975"/>
          </a:xfrm>
          <a:prstGeom prst="rect">
            <a:avLst/>
          </a:prstGeom>
          <a:noFill/>
          <a:ln w="9525">
            <a:noFill/>
            <a:miter lim="800000"/>
            <a:headEnd/>
            <a:tailEnd/>
          </a:ln>
        </p:spPr>
        <p:txBody>
          <a:bodyPr>
            <a:spAutoFit/>
          </a:bodyPr>
          <a:lstStyle/>
          <a:p>
            <a:pPr algn="ctr"/>
            <a:r>
              <a:rPr lang="ru-RU" sz="1400">
                <a:solidFill>
                  <a:schemeClr val="bg1"/>
                </a:solidFill>
                <a:latin typeface="Calibri" pitchFamily="34" charset="0"/>
              </a:rPr>
              <a:t>    Інше</a:t>
            </a:r>
          </a:p>
        </p:txBody>
      </p:sp>
      <p:sp>
        <p:nvSpPr>
          <p:cNvPr id="9" name="Прямоугольник 10"/>
          <p:cNvSpPr>
            <a:spLocks noChangeArrowheads="1"/>
          </p:cNvSpPr>
          <p:nvPr/>
        </p:nvSpPr>
        <p:spPr bwMode="auto">
          <a:xfrm>
            <a:off x="5929313" y="4000500"/>
            <a:ext cx="1500187" cy="523875"/>
          </a:xfrm>
          <a:prstGeom prst="rect">
            <a:avLst/>
          </a:prstGeom>
          <a:noFill/>
          <a:ln w="9525">
            <a:noFill/>
            <a:miter lim="800000"/>
            <a:headEnd/>
            <a:tailEnd/>
          </a:ln>
        </p:spPr>
        <p:txBody>
          <a:bodyPr>
            <a:spAutoFit/>
          </a:bodyPr>
          <a:lstStyle/>
          <a:p>
            <a:r>
              <a:rPr lang="ru-RU" sz="1400" dirty="0">
                <a:solidFill>
                  <a:schemeClr val="bg1"/>
                </a:solidFill>
                <a:latin typeface="Calibri" pitchFamily="34" charset="0"/>
              </a:rPr>
              <a:t> </a:t>
            </a:r>
            <a:r>
              <a:rPr lang="ru-RU" sz="1400" dirty="0" smtClean="0">
                <a:solidFill>
                  <a:schemeClr val="bg1"/>
                </a:solidFill>
                <a:latin typeface="Calibri" pitchFamily="34" charset="0"/>
              </a:rPr>
              <a:t>Альтернативна </a:t>
            </a:r>
            <a:r>
              <a:rPr lang="ru-RU" sz="1400" dirty="0" err="1">
                <a:solidFill>
                  <a:schemeClr val="bg1"/>
                </a:solidFill>
                <a:latin typeface="Calibri" pitchFamily="34" charset="0"/>
              </a:rPr>
              <a:t>гідроенергетика</a:t>
            </a:r>
            <a:endParaRPr lang="ru-RU" sz="1400" dirty="0">
              <a:solidFill>
                <a:schemeClr val="bg1"/>
              </a:solidFill>
              <a:latin typeface="Calibri" pitchFamily="34" charset="0"/>
            </a:endParaRPr>
          </a:p>
        </p:txBody>
      </p:sp>
      <p:sp>
        <p:nvSpPr>
          <p:cNvPr id="10" name="Прямоугольник 11"/>
          <p:cNvSpPr>
            <a:spLocks noChangeArrowheads="1"/>
          </p:cNvSpPr>
          <p:nvPr/>
        </p:nvSpPr>
        <p:spPr bwMode="auto">
          <a:xfrm>
            <a:off x="6215063" y="2500313"/>
            <a:ext cx="1500187" cy="307975"/>
          </a:xfrm>
          <a:prstGeom prst="rect">
            <a:avLst/>
          </a:prstGeom>
          <a:noFill/>
          <a:ln w="9525">
            <a:noFill/>
            <a:miter lim="800000"/>
            <a:headEnd/>
            <a:tailEnd/>
          </a:ln>
        </p:spPr>
        <p:txBody>
          <a:bodyPr>
            <a:spAutoFit/>
          </a:bodyPr>
          <a:lstStyle/>
          <a:p>
            <a:r>
              <a:rPr lang="ru-RU" sz="1400" dirty="0" err="1" smtClean="0">
                <a:solidFill>
                  <a:schemeClr val="bg1"/>
                </a:solidFill>
                <a:latin typeface="Calibri" pitchFamily="34" charset="0"/>
              </a:rPr>
              <a:t>Вітроенергетика</a:t>
            </a:r>
            <a:endParaRPr lang="ru-RU" sz="1400" dirty="0">
              <a:solidFill>
                <a:schemeClr val="bg1"/>
              </a:solidFill>
              <a:latin typeface="Calibri" pitchFamily="34" charset="0"/>
            </a:endParaRPr>
          </a:p>
        </p:txBody>
      </p:sp>
      <p:sp>
        <p:nvSpPr>
          <p:cNvPr id="11" name="Прямоугольник 12"/>
          <p:cNvSpPr>
            <a:spLocks noChangeArrowheads="1"/>
          </p:cNvSpPr>
          <p:nvPr/>
        </p:nvSpPr>
        <p:spPr bwMode="auto">
          <a:xfrm>
            <a:off x="5429251" y="1071563"/>
            <a:ext cx="1285889" cy="523220"/>
          </a:xfrm>
          <a:prstGeom prst="rect">
            <a:avLst/>
          </a:prstGeom>
          <a:noFill/>
          <a:ln w="9525">
            <a:noFill/>
            <a:miter lim="800000"/>
            <a:headEnd/>
            <a:tailEnd/>
          </a:ln>
        </p:spPr>
        <p:txBody>
          <a:bodyPr wrap="square">
            <a:spAutoFit/>
          </a:bodyPr>
          <a:lstStyle/>
          <a:p>
            <a:r>
              <a:rPr lang="ru-RU" sz="1400" dirty="0">
                <a:solidFill>
                  <a:schemeClr val="bg1"/>
                </a:solidFill>
                <a:latin typeface="Calibri" pitchFamily="34" charset="0"/>
              </a:rPr>
              <a:t>     </a:t>
            </a:r>
            <a:r>
              <a:rPr lang="ru-RU" sz="1400" dirty="0" err="1" smtClean="0">
                <a:solidFill>
                  <a:schemeClr val="bg1"/>
                </a:solidFill>
                <a:latin typeface="Calibri" pitchFamily="34" charset="0"/>
              </a:rPr>
              <a:t>Біоенергетика</a:t>
            </a:r>
            <a:endParaRPr lang="ru-RU" sz="1400" dirty="0">
              <a:solidFill>
                <a:schemeClr val="bg1"/>
              </a:solidFill>
              <a:latin typeface="Calibri" pitchFamily="34" charset="0"/>
            </a:endParaRPr>
          </a:p>
        </p:txBody>
      </p:sp>
      <p:sp>
        <p:nvSpPr>
          <p:cNvPr id="12" name="Овал 11"/>
          <p:cNvSpPr/>
          <p:nvPr/>
        </p:nvSpPr>
        <p:spPr>
          <a:xfrm>
            <a:off x="3643313" y="2500313"/>
            <a:ext cx="1643062" cy="1500187"/>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3200" b="1" dirty="0"/>
              <a:t>НАЕ</a:t>
            </a:r>
          </a:p>
        </p:txBody>
      </p:sp>
      <p:sp>
        <p:nvSpPr>
          <p:cNvPr id="13" name="Прямоугольник 15"/>
          <p:cNvSpPr>
            <a:spLocks noChangeArrowheads="1"/>
          </p:cNvSpPr>
          <p:nvPr/>
        </p:nvSpPr>
        <p:spPr bwMode="auto">
          <a:xfrm>
            <a:off x="4714875" y="5000625"/>
            <a:ext cx="1357313" cy="738188"/>
          </a:xfrm>
          <a:prstGeom prst="rect">
            <a:avLst/>
          </a:prstGeom>
          <a:noFill/>
          <a:ln w="9525">
            <a:noFill/>
            <a:miter lim="800000"/>
            <a:headEnd/>
            <a:tailEnd/>
          </a:ln>
        </p:spPr>
        <p:txBody>
          <a:bodyPr>
            <a:spAutoFit/>
          </a:bodyPr>
          <a:lstStyle/>
          <a:p>
            <a:r>
              <a:rPr lang="uk-UA" sz="1400" dirty="0" smtClean="0">
                <a:solidFill>
                  <a:schemeClr val="bg1"/>
                </a:solidFill>
                <a:latin typeface="Calibri" pitchFamily="34" charset="0"/>
              </a:rPr>
              <a:t>Розподілене </a:t>
            </a:r>
            <a:r>
              <a:rPr lang="uk-UA" sz="1400" dirty="0">
                <a:solidFill>
                  <a:schemeClr val="bg1"/>
                </a:solidFill>
                <a:latin typeface="Calibri" pitchFamily="34" charset="0"/>
              </a:rPr>
              <a:t>виробництво енергії</a:t>
            </a:r>
          </a:p>
        </p:txBody>
      </p:sp>
    </p:spTree>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Таблица 4"/>
          <p:cNvGraphicFramePr>
            <a:graphicFrameLocks noGrp="1"/>
          </p:cNvGraphicFramePr>
          <p:nvPr/>
        </p:nvGraphicFramePr>
        <p:xfrm>
          <a:off x="642908" y="1874520"/>
          <a:ext cx="7786744" cy="2286000"/>
        </p:xfrm>
        <a:graphic>
          <a:graphicData uri="http://schemas.openxmlformats.org/drawingml/2006/table">
            <a:tbl>
              <a:tblPr>
                <a:tableStyleId>{284E427A-3D55-4303-BF80-6455036E1DE7}</a:tableStyleId>
              </a:tblPr>
              <a:tblGrid>
                <a:gridCol w="1946686"/>
                <a:gridCol w="1946686"/>
                <a:gridCol w="1946686"/>
                <a:gridCol w="1946686"/>
              </a:tblGrid>
              <a:tr h="0">
                <a:tc>
                  <a:txBody>
                    <a:bodyPr/>
                    <a:lstStyle/>
                    <a:p>
                      <a:r>
                        <a:rPr lang="uk-UA" sz="1800" kern="1200" dirty="0" smtClean="0"/>
                        <a:t>Велика гідроенергетика</a:t>
                      </a:r>
                      <a:endParaRPr lang="uk-UA" sz="1800" kern="1200" dirty="0" smtClean="0">
                        <a:solidFill>
                          <a:schemeClr val="dk1"/>
                        </a:solidFill>
                        <a:latin typeface="+mn-lt"/>
                        <a:ea typeface="+mn-ea"/>
                        <a:cs typeface="+mn-cs"/>
                      </a:endParaRPr>
                    </a:p>
                  </a:txBody>
                  <a:tcPr anchor="ctr"/>
                </a:tc>
                <a:tc>
                  <a:txBody>
                    <a:bodyPr/>
                    <a:lstStyle/>
                    <a:p>
                      <a:r>
                        <a:rPr lang="ru-RU"/>
                        <a:t>78.8%</a:t>
                      </a:r>
                    </a:p>
                  </a:txBody>
                  <a:tcPr anchor="ctr"/>
                </a:tc>
                <a:tc>
                  <a:txBody>
                    <a:bodyPr/>
                    <a:lstStyle/>
                    <a:p>
                      <a:r>
                        <a:rPr lang="ru-RU" dirty="0" err="1" smtClean="0"/>
                        <a:t>Вітроенергетика</a:t>
                      </a:r>
                      <a:endParaRPr lang="ru-RU" dirty="0"/>
                    </a:p>
                  </a:txBody>
                  <a:tcPr anchor="ctr"/>
                </a:tc>
                <a:tc>
                  <a:txBody>
                    <a:bodyPr/>
                    <a:lstStyle/>
                    <a:p>
                      <a:r>
                        <a:rPr lang="ru-RU"/>
                        <a:t>0.2%</a:t>
                      </a:r>
                    </a:p>
                  </a:txBody>
                  <a:tcPr anchor="ctr"/>
                </a:tc>
              </a:tr>
              <a:tr h="0">
                <a:tc>
                  <a:txBody>
                    <a:bodyPr/>
                    <a:lstStyle/>
                    <a:p>
                      <a:r>
                        <a:rPr lang="uk-UA" sz="1800" kern="1200" dirty="0" smtClean="0"/>
                        <a:t>Біоенергетика</a:t>
                      </a:r>
                      <a:endParaRPr lang="uk-UA" sz="1800" kern="1200" dirty="0" smtClean="0">
                        <a:solidFill>
                          <a:schemeClr val="dk1"/>
                        </a:solidFill>
                        <a:latin typeface="+mn-lt"/>
                        <a:ea typeface="+mn-ea"/>
                        <a:cs typeface="+mn-cs"/>
                      </a:endParaRPr>
                    </a:p>
                  </a:txBody>
                  <a:tcPr anchor="ctr"/>
                </a:tc>
                <a:tc>
                  <a:txBody>
                    <a:bodyPr/>
                    <a:lstStyle/>
                    <a:p>
                      <a:r>
                        <a:rPr lang="ru-RU"/>
                        <a:t>17.79%</a:t>
                      </a:r>
                    </a:p>
                  </a:txBody>
                  <a:tcPr anchor="ctr"/>
                </a:tc>
                <a:tc>
                  <a:txBody>
                    <a:bodyPr/>
                    <a:lstStyle/>
                    <a:p>
                      <a:r>
                        <a:rPr lang="ru-RU" dirty="0" smtClean="0"/>
                        <a:t>Геотермальна </a:t>
                      </a:r>
                      <a:r>
                        <a:rPr lang="ru-RU" dirty="0" err="1" smtClean="0"/>
                        <a:t>енергетика</a:t>
                      </a:r>
                      <a:endParaRPr lang="ru-RU" dirty="0"/>
                    </a:p>
                  </a:txBody>
                  <a:tcPr anchor="ctr"/>
                </a:tc>
                <a:tc>
                  <a:txBody>
                    <a:bodyPr/>
                    <a:lstStyle/>
                    <a:p>
                      <a:r>
                        <a:rPr lang="ru-RU" dirty="0"/>
                        <a:t>0.07%</a:t>
                      </a:r>
                    </a:p>
                  </a:txBody>
                  <a:tcPr anchor="ctr"/>
                </a:tc>
              </a:tr>
              <a:tr h="0">
                <a:tc>
                  <a:txBody>
                    <a:bodyPr/>
                    <a:lstStyle/>
                    <a:p>
                      <a:r>
                        <a:rPr lang="ru-RU" dirty="0" smtClean="0"/>
                        <a:t>Мала </a:t>
                      </a:r>
                      <a:r>
                        <a:rPr lang="ru-RU" dirty="0" err="1" smtClean="0"/>
                        <a:t>гідроенергетика</a:t>
                      </a:r>
                      <a:r>
                        <a:rPr lang="ru-RU" dirty="0" smtClean="0"/>
                        <a:t> </a:t>
                      </a:r>
                      <a:endParaRPr lang="ru-RU" dirty="0"/>
                    </a:p>
                  </a:txBody>
                  <a:tcPr anchor="ctr"/>
                </a:tc>
                <a:tc>
                  <a:txBody>
                    <a:bodyPr/>
                    <a:lstStyle/>
                    <a:p>
                      <a:r>
                        <a:rPr lang="ru-RU" dirty="0"/>
                        <a:t>3.1%</a:t>
                      </a:r>
                    </a:p>
                  </a:txBody>
                  <a:tcPr anchor="ctr"/>
                </a:tc>
                <a:tc>
                  <a:txBody>
                    <a:bodyPr/>
                    <a:lstStyle/>
                    <a:p>
                      <a:r>
                        <a:rPr lang="ru-RU" dirty="0" err="1" smtClean="0"/>
                        <a:t>Сонячні</a:t>
                      </a:r>
                      <a:r>
                        <a:rPr lang="ru-RU" dirty="0" smtClean="0"/>
                        <a:t> </a:t>
                      </a:r>
                      <a:r>
                        <a:rPr lang="ru-RU" dirty="0" err="1" smtClean="0"/>
                        <a:t>теплові</a:t>
                      </a:r>
                      <a:r>
                        <a:rPr lang="ru-RU" dirty="0" smtClean="0"/>
                        <a:t> </a:t>
                      </a:r>
                      <a:r>
                        <a:rPr lang="ru-RU" dirty="0" err="1" smtClean="0"/>
                        <a:t>колектори</a:t>
                      </a:r>
                      <a:endParaRPr lang="ru-RU" dirty="0"/>
                    </a:p>
                  </a:txBody>
                  <a:tcPr anchor="ctr"/>
                </a:tc>
                <a:tc>
                  <a:txBody>
                    <a:bodyPr/>
                    <a:lstStyle/>
                    <a:p>
                      <a:r>
                        <a:rPr lang="ru-RU"/>
                        <a:t>0.04%</a:t>
                      </a:r>
                    </a:p>
                  </a:txBody>
                  <a:tcPr anchor="ctr"/>
                </a:tc>
              </a:tr>
              <a:tr h="0">
                <a:tc gridSpan="4">
                  <a:txBody>
                    <a:bodyPr/>
                    <a:lstStyle/>
                    <a:p>
                      <a:r>
                        <a:rPr lang="ru-RU" dirty="0" err="1" smtClean="0"/>
                        <a:t>Всього</a:t>
                      </a:r>
                      <a:r>
                        <a:rPr lang="ru-RU" dirty="0" smtClean="0"/>
                        <a:t>    </a:t>
                      </a:r>
                      <a:r>
                        <a:rPr lang="ru-RU" dirty="0"/>
                        <a:t>100%</a:t>
                      </a:r>
                    </a:p>
                  </a:txBody>
                  <a:tcPr anchor="ctr"/>
                </a:tc>
                <a:tc hMerge="1">
                  <a:txBody>
                    <a:bodyPr/>
                    <a:lstStyle/>
                    <a:p>
                      <a:endParaRPr lang="ru-RU"/>
                    </a:p>
                  </a:txBody>
                  <a:tcPr/>
                </a:tc>
                <a:tc hMerge="1">
                  <a:txBody>
                    <a:bodyPr/>
                    <a:lstStyle/>
                    <a:p>
                      <a:endParaRPr lang="ru-RU"/>
                    </a:p>
                  </a:txBody>
                  <a:tcPr/>
                </a:tc>
                <a:tc hMerge="1">
                  <a:txBody>
                    <a:bodyPr/>
                    <a:lstStyle/>
                    <a:p>
                      <a:endParaRPr lang="ru-RU"/>
                    </a:p>
                  </a:txBody>
                  <a:tcPr/>
                </a:tc>
              </a:tr>
            </a:tbl>
          </a:graphicData>
        </a:graphic>
      </p:graphicFrame>
      <p:sp>
        <p:nvSpPr>
          <p:cNvPr id="6" name="Прямоугольник 5"/>
          <p:cNvSpPr/>
          <p:nvPr/>
        </p:nvSpPr>
        <p:spPr>
          <a:xfrm>
            <a:off x="785786" y="357167"/>
            <a:ext cx="7786742" cy="707886"/>
          </a:xfrm>
          <a:prstGeom prst="rect">
            <a:avLst/>
          </a:prstGeom>
        </p:spPr>
        <p:txBody>
          <a:bodyPr wrap="square">
            <a:spAutoFit/>
          </a:bodyPr>
          <a:lstStyle/>
          <a:p>
            <a:pPr algn="ctr"/>
            <a:endParaRPr lang="ru-RU" sz="2000" b="1" dirty="0" smtClean="0">
              <a:solidFill>
                <a:srgbClr val="FF0000"/>
              </a:solidFill>
              <a:effectLst>
                <a:outerShdw blurRad="38100" dist="38100" dir="2700000" algn="tl">
                  <a:srgbClr val="000000">
                    <a:alpha val="43137"/>
                  </a:srgbClr>
                </a:outerShdw>
              </a:effectLst>
            </a:endParaRPr>
          </a:p>
          <a:p>
            <a:pPr algn="ctr"/>
            <a:r>
              <a:rPr lang="ru-RU" sz="2000" b="1" dirty="0" err="1" smtClean="0">
                <a:solidFill>
                  <a:srgbClr val="FF0000"/>
                </a:solidFill>
                <a:effectLst>
                  <a:outerShdw blurRad="38100" dist="38100" dir="2700000" algn="tl">
                    <a:srgbClr val="000000">
                      <a:alpha val="43137"/>
                    </a:srgbClr>
                  </a:outerShdw>
                </a:effectLst>
              </a:rPr>
              <a:t>Внесок</a:t>
            </a:r>
            <a:r>
              <a:rPr lang="ru-RU" sz="2000" b="1" dirty="0" smtClean="0">
                <a:solidFill>
                  <a:srgbClr val="FF0000"/>
                </a:solidFill>
                <a:effectLst>
                  <a:outerShdw blurRad="38100" dist="38100" dir="2700000" algn="tl">
                    <a:srgbClr val="000000">
                      <a:alpha val="43137"/>
                    </a:srgbClr>
                  </a:outerShdw>
                </a:effectLst>
              </a:rPr>
              <a:t> </a:t>
            </a:r>
            <a:r>
              <a:rPr lang="ru-RU" sz="2000" b="1" dirty="0" err="1" smtClean="0">
                <a:solidFill>
                  <a:srgbClr val="FF0000"/>
                </a:solidFill>
                <a:effectLst>
                  <a:outerShdw blurRad="38100" dist="38100" dir="2700000" algn="tl">
                    <a:srgbClr val="000000">
                      <a:alpha val="43137"/>
                    </a:srgbClr>
                  </a:outerShdw>
                </a:effectLst>
              </a:rPr>
              <a:t>різних</a:t>
            </a:r>
            <a:r>
              <a:rPr lang="ru-RU" sz="2000" b="1" dirty="0" smtClean="0">
                <a:solidFill>
                  <a:srgbClr val="FF0000"/>
                </a:solidFill>
                <a:effectLst>
                  <a:outerShdw blurRad="38100" dist="38100" dir="2700000" algn="tl">
                    <a:srgbClr val="000000">
                      <a:alpha val="43137"/>
                    </a:srgbClr>
                  </a:outerShdw>
                </a:effectLst>
              </a:rPr>
              <a:t> </a:t>
            </a:r>
            <a:r>
              <a:rPr lang="uk-UA" sz="2000" b="1" dirty="0" smtClean="0">
                <a:solidFill>
                  <a:srgbClr val="FF0000"/>
                </a:solidFill>
                <a:effectLst>
                  <a:outerShdw blurRad="38100" dist="38100" dir="2700000" algn="tl">
                    <a:srgbClr val="000000">
                      <a:alpha val="43137"/>
                    </a:srgbClr>
                  </a:outerShdw>
                </a:effectLst>
              </a:rPr>
              <a:t>НД</a:t>
            </a:r>
            <a:r>
              <a:rPr lang="ru-RU" sz="2000" b="1" dirty="0" smtClean="0">
                <a:solidFill>
                  <a:srgbClr val="FF0000"/>
                </a:solidFill>
                <a:effectLst>
                  <a:outerShdw blurRad="38100" dist="38100" dir="2700000" algn="tl">
                    <a:srgbClr val="000000">
                      <a:alpha val="43137"/>
                    </a:srgbClr>
                  </a:outerShdw>
                </a:effectLst>
              </a:rPr>
              <a:t>Е у </a:t>
            </a:r>
            <a:r>
              <a:rPr lang="ru-RU" sz="2000" b="1" dirty="0" err="1" smtClean="0">
                <a:solidFill>
                  <a:srgbClr val="FF0000"/>
                </a:solidFill>
                <a:effectLst>
                  <a:outerShdw blurRad="38100" dist="38100" dir="2700000" algn="tl">
                    <a:srgbClr val="000000">
                      <a:alpha val="43137"/>
                    </a:srgbClr>
                  </a:outerShdw>
                </a:effectLst>
              </a:rPr>
              <a:t>виробництво</a:t>
            </a:r>
            <a:r>
              <a:rPr lang="ru-RU" sz="2000" b="1" dirty="0" smtClean="0">
                <a:solidFill>
                  <a:srgbClr val="FF0000"/>
                </a:solidFill>
                <a:effectLst>
                  <a:outerShdw blurRad="38100" dist="38100" dir="2700000" algn="tl">
                    <a:srgbClr val="000000">
                      <a:alpha val="43137"/>
                    </a:srgbClr>
                  </a:outerShdw>
                </a:effectLst>
              </a:rPr>
              <a:t> </a:t>
            </a:r>
            <a:r>
              <a:rPr lang="ru-RU" sz="2000" b="1" dirty="0" err="1" smtClean="0">
                <a:solidFill>
                  <a:srgbClr val="FF0000"/>
                </a:solidFill>
                <a:effectLst>
                  <a:outerShdw blurRad="38100" dist="38100" dir="2700000" algn="tl">
                    <a:srgbClr val="000000">
                      <a:alpha val="43137"/>
                    </a:srgbClr>
                  </a:outerShdw>
                </a:effectLst>
              </a:rPr>
              <a:t>енергії</a:t>
            </a:r>
            <a:r>
              <a:rPr lang="ru-RU" sz="2000" b="1" dirty="0" smtClean="0">
                <a:solidFill>
                  <a:srgbClr val="FF0000"/>
                </a:solidFill>
                <a:effectLst>
                  <a:outerShdw blurRad="38100" dist="38100" dir="2700000" algn="tl">
                    <a:srgbClr val="000000">
                      <a:alpha val="43137"/>
                    </a:srgbClr>
                  </a:outerShdw>
                </a:effectLst>
              </a:rPr>
              <a:t> в </a:t>
            </a:r>
            <a:r>
              <a:rPr lang="ru-RU" sz="2000" b="1" dirty="0" err="1" smtClean="0">
                <a:solidFill>
                  <a:srgbClr val="FF0000"/>
                </a:solidFill>
                <a:effectLst>
                  <a:outerShdw blurRad="38100" dist="38100" dir="2700000" algn="tl">
                    <a:srgbClr val="000000">
                      <a:alpha val="43137"/>
                    </a:srgbClr>
                  </a:outerShdw>
                </a:effectLst>
              </a:rPr>
              <a:t>Україні</a:t>
            </a:r>
            <a:r>
              <a:rPr lang="ru-RU" sz="2000" b="1" dirty="0" smtClean="0">
                <a:solidFill>
                  <a:srgbClr val="FF0000"/>
                </a:solidFill>
                <a:effectLst>
                  <a:outerShdw blurRad="38100" dist="38100" dir="2700000" algn="tl">
                    <a:srgbClr val="000000">
                      <a:alpha val="43137"/>
                    </a:srgbClr>
                  </a:outerShdw>
                </a:effectLst>
              </a:rPr>
              <a:t> (2001 р.)</a:t>
            </a:r>
          </a:p>
        </p:txBody>
      </p:sp>
    </p:spTree>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85786" y="357166"/>
            <a:ext cx="7572428" cy="3139321"/>
          </a:xfrm>
          <a:prstGeom prst="rect">
            <a:avLst/>
          </a:prstGeom>
        </p:spPr>
        <p:txBody>
          <a:bodyPr wrap="square">
            <a:spAutoFit/>
          </a:bodyPr>
          <a:lstStyle/>
          <a:p>
            <a:pPr algn="just"/>
            <a:endParaRPr lang="ru-RU" b="1" dirty="0" smtClean="0">
              <a:latin typeface="Calibri" pitchFamily="34" charset="0"/>
            </a:endParaRPr>
          </a:p>
          <a:p>
            <a:pPr algn="just"/>
            <a:endParaRPr lang="ru-RU" b="1" dirty="0" smtClean="0">
              <a:latin typeface="Calibri" pitchFamily="34" charset="0"/>
            </a:endParaRPr>
          </a:p>
          <a:p>
            <a:pPr algn="just"/>
            <a:r>
              <a:rPr lang="ru-RU" b="1" dirty="0" smtClean="0">
                <a:latin typeface="Calibri" pitchFamily="34" charset="0"/>
              </a:rPr>
              <a:t>	Украина </a:t>
            </a:r>
            <a:r>
              <a:rPr lang="ru-RU" b="1" dirty="0" err="1" smtClean="0">
                <a:latin typeface="Calibri" pitchFamily="34" charset="0"/>
              </a:rPr>
              <a:t>має</a:t>
            </a:r>
            <a:r>
              <a:rPr lang="ru-RU" b="1" dirty="0" smtClean="0">
                <a:latin typeface="Calibri" pitchFamily="34" charset="0"/>
              </a:rPr>
              <a:t> </a:t>
            </a:r>
            <a:r>
              <a:rPr lang="ru-RU" b="1" dirty="0" err="1" smtClean="0">
                <a:latin typeface="Calibri" pitchFamily="34" charset="0"/>
              </a:rPr>
              <a:t>значний</a:t>
            </a:r>
            <a:r>
              <a:rPr lang="ru-RU" b="1" dirty="0" smtClean="0">
                <a:latin typeface="Calibri" pitchFamily="34" charset="0"/>
              </a:rPr>
              <a:t> </a:t>
            </a:r>
            <a:r>
              <a:rPr lang="ru-RU" b="1" dirty="0" err="1" smtClean="0">
                <a:latin typeface="Calibri" pitchFamily="34" charset="0"/>
              </a:rPr>
              <a:t>потенціал</a:t>
            </a:r>
            <a:r>
              <a:rPr lang="ru-RU" b="1" dirty="0" smtClean="0">
                <a:latin typeface="Calibri" pitchFamily="34" charset="0"/>
              </a:rPr>
              <a:t> для </a:t>
            </a:r>
            <a:r>
              <a:rPr lang="ru-RU" b="1" dirty="0" err="1" smtClean="0">
                <a:latin typeface="Calibri" pitchFamily="34" charset="0"/>
              </a:rPr>
              <a:t>розвитку</a:t>
            </a:r>
            <a:r>
              <a:rPr lang="ru-RU" b="1" dirty="0" smtClean="0">
                <a:latin typeface="Calibri" pitchFamily="34" charset="0"/>
              </a:rPr>
              <a:t> </a:t>
            </a:r>
            <a:r>
              <a:rPr lang="ru-RU" b="1" dirty="0" err="1" smtClean="0">
                <a:latin typeface="Calibri" pitchFamily="34" charset="0"/>
              </a:rPr>
              <a:t>відновлюваної</a:t>
            </a:r>
            <a:r>
              <a:rPr lang="ru-RU" b="1" dirty="0" smtClean="0">
                <a:latin typeface="Calibri" pitchFamily="34" charset="0"/>
              </a:rPr>
              <a:t> </a:t>
            </a:r>
            <a:r>
              <a:rPr lang="ru-RU" b="1" dirty="0" err="1" smtClean="0">
                <a:latin typeface="Calibri" pitchFamily="34" charset="0"/>
              </a:rPr>
              <a:t>енергетики</a:t>
            </a:r>
            <a:r>
              <a:rPr lang="ru-RU" b="1" dirty="0" smtClean="0">
                <a:latin typeface="Calibri" pitchFamily="34" charset="0"/>
              </a:rPr>
              <a:t>. Те ж </a:t>
            </a:r>
            <a:r>
              <a:rPr lang="ru-RU" b="1" dirty="0" err="1" smtClean="0">
                <a:latin typeface="Calibri" pitchFamily="34" charset="0"/>
              </a:rPr>
              <a:t>можна</a:t>
            </a:r>
            <a:r>
              <a:rPr lang="ru-RU" b="1" dirty="0" smtClean="0">
                <a:latin typeface="Calibri" pitchFamily="34" charset="0"/>
              </a:rPr>
              <a:t> </a:t>
            </a:r>
            <a:r>
              <a:rPr lang="ru-RU" b="1" dirty="0" err="1" smtClean="0">
                <a:latin typeface="Calibri" pitchFamily="34" charset="0"/>
              </a:rPr>
              <a:t>сказати</a:t>
            </a:r>
            <a:r>
              <a:rPr lang="ru-RU" b="1" dirty="0" smtClean="0">
                <a:latin typeface="Calibri" pitchFamily="34" charset="0"/>
              </a:rPr>
              <a:t> </a:t>
            </a:r>
            <a:r>
              <a:rPr lang="ru-RU" b="1" dirty="0" err="1" smtClean="0">
                <a:latin typeface="Calibri" pitchFamily="34" charset="0"/>
              </a:rPr>
              <a:t>відносно</a:t>
            </a:r>
            <a:r>
              <a:rPr lang="ru-RU" b="1" dirty="0" smtClean="0">
                <a:latin typeface="Calibri" pitchFamily="34" charset="0"/>
              </a:rPr>
              <a:t> </a:t>
            </a:r>
            <a:r>
              <a:rPr lang="ru-RU" b="1" dirty="0" err="1" smtClean="0">
                <a:latin typeface="Calibri" pitchFamily="34" charset="0"/>
              </a:rPr>
              <a:t>інших</a:t>
            </a:r>
            <a:r>
              <a:rPr lang="ru-RU" b="1" dirty="0" smtClean="0">
                <a:latin typeface="Calibri" pitchFamily="34" charset="0"/>
              </a:rPr>
              <a:t> </a:t>
            </a:r>
            <a:r>
              <a:rPr lang="ru-RU" b="1" dirty="0" err="1" smtClean="0">
                <a:latin typeface="Calibri" pitchFamily="34" charset="0"/>
              </a:rPr>
              <a:t>альтернативних</a:t>
            </a:r>
            <a:r>
              <a:rPr lang="ru-RU" b="1" dirty="0" smtClean="0">
                <a:latin typeface="Calibri" pitchFamily="34" charset="0"/>
              </a:rPr>
              <a:t> </a:t>
            </a:r>
            <a:r>
              <a:rPr lang="ru-RU" b="1" dirty="0" err="1" smtClean="0">
                <a:latin typeface="Calibri" pitchFamily="34" charset="0"/>
              </a:rPr>
              <a:t>традиційних</a:t>
            </a:r>
            <a:r>
              <a:rPr lang="ru-RU" b="1" dirty="0" smtClean="0">
                <a:latin typeface="Calibri" pitchFamily="34" charset="0"/>
              </a:rPr>
              <a:t> </a:t>
            </a:r>
            <a:r>
              <a:rPr lang="ru-RU" b="1" dirty="0" err="1" smtClean="0">
                <a:latin typeface="Calibri" pitchFamily="34" charset="0"/>
              </a:rPr>
              <a:t>джерел</a:t>
            </a:r>
            <a:r>
              <a:rPr lang="ru-RU" b="1" dirty="0" smtClean="0">
                <a:latin typeface="Calibri" pitchFamily="34" charset="0"/>
              </a:rPr>
              <a:t> </a:t>
            </a:r>
            <a:r>
              <a:rPr lang="ru-RU" b="1" dirty="0" err="1" smtClean="0">
                <a:latin typeface="Calibri" pitchFamily="34" charset="0"/>
              </a:rPr>
              <a:t>енергії</a:t>
            </a:r>
            <a:r>
              <a:rPr lang="ru-RU" b="1" dirty="0" smtClean="0">
                <a:latin typeface="Calibri" pitchFamily="34" charset="0"/>
              </a:rPr>
              <a:t> - таким, як: </a:t>
            </a:r>
            <a:r>
              <a:rPr lang="ru-RU" b="1" dirty="0" err="1" smtClean="0">
                <a:latin typeface="Calibri" pitchFamily="34" charset="0"/>
              </a:rPr>
              <a:t>шахтний</a:t>
            </a:r>
            <a:r>
              <a:rPr lang="ru-RU" b="1" dirty="0" smtClean="0">
                <a:latin typeface="Calibri" pitchFamily="34" charset="0"/>
              </a:rPr>
              <a:t> метан, торф, буре </a:t>
            </a:r>
            <a:r>
              <a:rPr lang="ru-RU" b="1" dirty="0" err="1" smtClean="0">
                <a:latin typeface="Calibri" pitchFamily="34" charset="0"/>
              </a:rPr>
              <a:t>вугілля</a:t>
            </a:r>
            <a:r>
              <a:rPr lang="ru-RU" b="1" dirty="0" smtClean="0">
                <a:latin typeface="Calibri" pitchFamily="34" charset="0"/>
              </a:rPr>
              <a:t>, </a:t>
            </a:r>
            <a:r>
              <a:rPr lang="ru-RU" b="1" dirty="0" err="1" smtClean="0">
                <a:latin typeface="Calibri" pitchFamily="34" charset="0"/>
              </a:rPr>
              <a:t>скидний</a:t>
            </a:r>
            <a:r>
              <a:rPr lang="ru-RU" b="1" dirty="0" smtClean="0">
                <a:latin typeface="Calibri" pitchFamily="34" charset="0"/>
              </a:rPr>
              <a:t> </a:t>
            </a:r>
            <a:r>
              <a:rPr lang="ru-RU" b="1" dirty="0" err="1" smtClean="0">
                <a:latin typeface="Calibri" pitchFamily="34" charset="0"/>
              </a:rPr>
              <a:t>потенціал</a:t>
            </a:r>
            <a:r>
              <a:rPr lang="ru-RU" b="1" dirty="0" smtClean="0">
                <a:latin typeface="Calibri" pitchFamily="34" charset="0"/>
              </a:rPr>
              <a:t> </a:t>
            </a:r>
            <a:r>
              <a:rPr lang="ru-RU" b="1" dirty="0" err="1" smtClean="0">
                <a:latin typeface="Calibri" pitchFamily="34" charset="0"/>
              </a:rPr>
              <a:t>побутових</a:t>
            </a:r>
            <a:r>
              <a:rPr lang="ru-RU" b="1" dirty="0" smtClean="0">
                <a:latin typeface="Calibri" pitchFamily="34" charset="0"/>
              </a:rPr>
              <a:t> </a:t>
            </a:r>
            <a:r>
              <a:rPr lang="ru-RU" b="1" dirty="0" err="1" smtClean="0">
                <a:latin typeface="Calibri" pitchFamily="34" charset="0"/>
              </a:rPr>
              <a:t>і</a:t>
            </a:r>
            <a:r>
              <a:rPr lang="ru-RU" b="1" dirty="0" smtClean="0">
                <a:latin typeface="Calibri" pitchFamily="34" charset="0"/>
              </a:rPr>
              <a:t> </a:t>
            </a:r>
            <a:r>
              <a:rPr lang="ru-RU" b="1" dirty="0" err="1" smtClean="0">
                <a:latin typeface="Calibri" pitchFamily="34" charset="0"/>
              </a:rPr>
              <a:t>промислових</a:t>
            </a:r>
            <a:r>
              <a:rPr lang="ru-RU" b="1" dirty="0" smtClean="0">
                <a:latin typeface="Calibri" pitchFamily="34" charset="0"/>
              </a:rPr>
              <a:t> </a:t>
            </a:r>
            <a:r>
              <a:rPr lang="ru-RU" b="1" dirty="0" err="1" smtClean="0">
                <a:latin typeface="Calibri" pitchFamily="34" charset="0"/>
              </a:rPr>
              <a:t>стоків</a:t>
            </a:r>
            <a:r>
              <a:rPr lang="ru-RU" b="1" dirty="0" smtClean="0">
                <a:latin typeface="Calibri" pitchFamily="34" charset="0"/>
              </a:rPr>
              <a:t> та </a:t>
            </a:r>
            <a:r>
              <a:rPr lang="ru-RU" b="1" dirty="0" err="1" smtClean="0">
                <a:latin typeface="Calibri" pitchFamily="34" charset="0"/>
              </a:rPr>
              <a:t>ін</a:t>
            </a:r>
            <a:r>
              <a:rPr lang="ru-RU" b="1" dirty="0" smtClean="0">
                <a:latin typeface="Calibri" pitchFamily="34" charset="0"/>
              </a:rPr>
              <a:t>. </a:t>
            </a:r>
            <a:r>
              <a:rPr lang="ru-RU" b="1" dirty="0" err="1" smtClean="0">
                <a:latin typeface="Calibri" pitchFamily="34" charset="0"/>
              </a:rPr>
              <a:t>Можливості</a:t>
            </a:r>
            <a:r>
              <a:rPr lang="ru-RU" b="1" dirty="0" smtClean="0">
                <a:latin typeface="Calibri" pitchFamily="34" charset="0"/>
              </a:rPr>
              <a:t> </a:t>
            </a:r>
            <a:r>
              <a:rPr lang="ru-RU" b="1" dirty="0" err="1" smtClean="0">
                <a:latin typeface="Calibri" pitchFamily="34" charset="0"/>
              </a:rPr>
              <a:t>використання</a:t>
            </a:r>
            <a:r>
              <a:rPr lang="ru-RU" b="1" dirty="0" smtClean="0">
                <a:latin typeface="Calibri" pitchFamily="34" charset="0"/>
              </a:rPr>
              <a:t> НВДЕ </a:t>
            </a:r>
            <a:r>
              <a:rPr lang="ru-RU" b="1" dirty="0" err="1" smtClean="0">
                <a:latin typeface="Calibri" pitchFamily="34" charset="0"/>
              </a:rPr>
              <a:t>мають</a:t>
            </a:r>
            <a:r>
              <a:rPr lang="ru-RU" b="1" dirty="0" smtClean="0">
                <a:latin typeface="Calibri" pitchFamily="34" charset="0"/>
              </a:rPr>
              <a:t> </a:t>
            </a:r>
            <a:r>
              <a:rPr lang="ru-RU" b="1" dirty="0" err="1" smtClean="0">
                <a:latin typeface="Calibri" pitchFamily="34" charset="0"/>
              </a:rPr>
              <a:t>всі</a:t>
            </a:r>
            <a:r>
              <a:rPr lang="ru-RU" b="1" dirty="0" smtClean="0">
                <a:latin typeface="Calibri" pitchFamily="34" charset="0"/>
              </a:rPr>
              <a:t> </a:t>
            </a:r>
            <a:r>
              <a:rPr lang="ru-RU" b="1" dirty="0" err="1" smtClean="0">
                <a:latin typeface="Calibri" pitchFamily="34" charset="0"/>
              </a:rPr>
              <a:t>області</a:t>
            </a:r>
            <a:r>
              <a:rPr lang="ru-RU" b="1" dirty="0" smtClean="0">
                <a:latin typeface="Calibri" pitchFamily="34" charset="0"/>
              </a:rPr>
              <a:t> </a:t>
            </a:r>
            <a:r>
              <a:rPr lang="ru-RU" b="1" dirty="0" err="1" smtClean="0">
                <a:latin typeface="Calibri" pitchFamily="34" charset="0"/>
              </a:rPr>
              <a:t>країни</a:t>
            </a:r>
            <a:r>
              <a:rPr lang="ru-RU" b="1" dirty="0" smtClean="0">
                <a:latin typeface="Calibri" pitchFamily="34" charset="0"/>
              </a:rPr>
              <a:t>, разом </a:t>
            </a:r>
            <a:r>
              <a:rPr lang="ru-RU" b="1" dirty="0" err="1" smtClean="0">
                <a:latin typeface="Calibri" pitchFamily="34" charset="0"/>
              </a:rPr>
              <a:t>з</a:t>
            </a:r>
            <a:r>
              <a:rPr lang="ru-RU" b="1" dirty="0" smtClean="0">
                <a:latin typeface="Calibri" pitchFamily="34" charset="0"/>
              </a:rPr>
              <a:t> </a:t>
            </a:r>
            <a:r>
              <a:rPr lang="ru-RU" b="1" dirty="0" err="1" smtClean="0">
                <a:latin typeface="Calibri" pitchFamily="34" charset="0"/>
              </a:rPr>
              <a:t>тим</a:t>
            </a:r>
            <a:r>
              <a:rPr lang="ru-RU" b="1" dirty="0" smtClean="0">
                <a:latin typeface="Calibri" pitchFamily="34" charset="0"/>
              </a:rPr>
              <a:t>, не </a:t>
            </a:r>
            <a:r>
              <a:rPr lang="ru-RU" b="1" dirty="0" err="1" smtClean="0">
                <a:latin typeface="Calibri" pitchFamily="34" charset="0"/>
              </a:rPr>
              <a:t>зважаючи</a:t>
            </a:r>
            <a:r>
              <a:rPr lang="ru-RU" b="1" dirty="0" smtClean="0">
                <a:latin typeface="Calibri" pitchFamily="34" charset="0"/>
              </a:rPr>
              <a:t> на </a:t>
            </a:r>
            <a:r>
              <a:rPr lang="ru-RU" b="1" dirty="0" err="1" smtClean="0">
                <a:latin typeface="Calibri" pitchFamily="34" charset="0"/>
              </a:rPr>
              <a:t>значний</a:t>
            </a:r>
            <a:r>
              <a:rPr lang="ru-RU" b="1" dirty="0" smtClean="0">
                <a:latin typeface="Calibri" pitchFamily="34" charset="0"/>
              </a:rPr>
              <a:t> </a:t>
            </a:r>
            <a:r>
              <a:rPr lang="ru-RU" b="1" dirty="0" err="1" smtClean="0">
                <a:latin typeface="Calibri" pitchFamily="34" charset="0"/>
              </a:rPr>
              <a:t>обсяг</a:t>
            </a:r>
            <a:r>
              <a:rPr lang="ru-RU" b="1" dirty="0" smtClean="0">
                <a:latin typeface="Calibri" pitchFamily="34" charset="0"/>
              </a:rPr>
              <a:t> </a:t>
            </a:r>
            <a:r>
              <a:rPr lang="ru-RU" b="1" dirty="0" err="1" smtClean="0">
                <a:latin typeface="Calibri" pitchFamily="34" charset="0"/>
              </a:rPr>
              <a:t>прийнятих</a:t>
            </a:r>
            <a:r>
              <a:rPr lang="ru-RU" b="1" dirty="0" smtClean="0">
                <a:latin typeface="Calibri" pitchFamily="34" charset="0"/>
              </a:rPr>
              <a:t> </a:t>
            </a:r>
            <a:r>
              <a:rPr lang="ru-RU" b="1" dirty="0" err="1" smtClean="0">
                <a:latin typeface="Calibri" pitchFamily="34" charset="0"/>
              </a:rPr>
              <a:t>законів</a:t>
            </a:r>
            <a:r>
              <a:rPr lang="ru-RU" b="1" dirty="0" smtClean="0">
                <a:latin typeface="Calibri" pitchFamily="34" charset="0"/>
              </a:rPr>
              <a:t>, </a:t>
            </a:r>
            <a:r>
              <a:rPr lang="ru-RU" b="1" dirty="0" err="1" smtClean="0">
                <a:latin typeface="Calibri" pitchFamily="34" charset="0"/>
              </a:rPr>
              <a:t>програм</a:t>
            </a:r>
            <a:r>
              <a:rPr lang="ru-RU" b="1" dirty="0" smtClean="0">
                <a:latin typeface="Calibri" pitchFamily="34" charset="0"/>
              </a:rPr>
              <a:t> </a:t>
            </a:r>
            <a:r>
              <a:rPr lang="ru-RU" b="1" dirty="0" err="1" smtClean="0">
                <a:latin typeface="Calibri" pitchFamily="34" charset="0"/>
              </a:rPr>
              <a:t>нормативних</a:t>
            </a:r>
            <a:r>
              <a:rPr lang="ru-RU" b="1" dirty="0" smtClean="0">
                <a:latin typeface="Calibri" pitchFamily="34" charset="0"/>
              </a:rPr>
              <a:t> </a:t>
            </a:r>
            <a:r>
              <a:rPr lang="ru-RU" b="1" dirty="0" err="1" smtClean="0">
                <a:latin typeface="Calibri" pitchFamily="34" charset="0"/>
              </a:rPr>
              <a:t>актів</a:t>
            </a:r>
            <a:r>
              <a:rPr lang="ru-RU" b="1" dirty="0" smtClean="0">
                <a:latin typeface="Calibri" pitchFamily="34" charset="0"/>
              </a:rPr>
              <a:t> та </a:t>
            </a:r>
            <a:r>
              <a:rPr lang="ru-RU" b="1" dirty="0" err="1" smtClean="0">
                <a:latin typeface="Calibri" pitchFamily="34" charset="0"/>
              </a:rPr>
              <a:t>інших</a:t>
            </a:r>
            <a:r>
              <a:rPr lang="ru-RU" b="1" dirty="0" smtClean="0">
                <a:latin typeface="Calibri" pitchFamily="34" charset="0"/>
              </a:rPr>
              <a:t> </a:t>
            </a:r>
            <a:r>
              <a:rPr lang="ru-RU" b="1" dirty="0" err="1" smtClean="0">
                <a:latin typeface="Calibri" pitchFamily="34" charset="0"/>
              </a:rPr>
              <a:t>документів</a:t>
            </a:r>
            <a:r>
              <a:rPr lang="ru-RU" b="1" dirty="0" smtClean="0">
                <a:latin typeface="Calibri" pitchFamily="34" charset="0"/>
              </a:rPr>
              <a:t>, справа </a:t>
            </a:r>
            <a:r>
              <a:rPr lang="ru-RU" b="1" dirty="0" err="1" smtClean="0">
                <a:latin typeface="Calibri" pitchFamily="34" charset="0"/>
              </a:rPr>
              <a:t>з</a:t>
            </a:r>
            <a:r>
              <a:rPr lang="ru-RU" b="1" dirty="0" smtClean="0">
                <a:latin typeface="Calibri" pitchFamily="34" charset="0"/>
              </a:rPr>
              <a:t> </a:t>
            </a:r>
            <a:r>
              <a:rPr lang="ru-RU" b="1" dirty="0" err="1" smtClean="0">
                <a:latin typeface="Calibri" pitchFamily="34" charset="0"/>
              </a:rPr>
              <a:t>впровадженням</a:t>
            </a:r>
            <a:r>
              <a:rPr lang="ru-RU" b="1" dirty="0" smtClean="0">
                <a:latin typeface="Calibri" pitchFamily="34" charset="0"/>
              </a:rPr>
              <a:t> НВДЕ у </a:t>
            </a:r>
            <a:r>
              <a:rPr lang="ru-RU" b="1" dirty="0" err="1" smtClean="0">
                <a:latin typeface="Calibri" pitchFamily="34" charset="0"/>
              </a:rPr>
              <a:t>країні</a:t>
            </a:r>
            <a:r>
              <a:rPr lang="ru-RU" b="1" dirty="0" smtClean="0">
                <a:latin typeface="Calibri" pitchFamily="34" charset="0"/>
              </a:rPr>
              <a:t> </a:t>
            </a:r>
            <a:r>
              <a:rPr lang="ru-RU" b="1" dirty="0" err="1" smtClean="0">
                <a:latin typeface="Calibri" pitchFamily="34" charset="0"/>
              </a:rPr>
              <a:t>йде</a:t>
            </a:r>
            <a:r>
              <a:rPr lang="ru-RU" b="1" dirty="0" smtClean="0">
                <a:latin typeface="Calibri" pitchFamily="34" charset="0"/>
              </a:rPr>
              <a:t> </a:t>
            </a:r>
            <a:r>
              <a:rPr lang="ru-RU" b="1" dirty="0" err="1" smtClean="0">
                <a:latin typeface="Calibri" pitchFamily="34" charset="0"/>
              </a:rPr>
              <a:t>занадто</a:t>
            </a:r>
            <a:r>
              <a:rPr lang="ru-RU" b="1" dirty="0" smtClean="0">
                <a:latin typeface="Calibri" pitchFamily="34" charset="0"/>
              </a:rPr>
              <a:t> </a:t>
            </a:r>
            <a:r>
              <a:rPr lang="ru-RU" b="1" dirty="0" err="1" smtClean="0">
                <a:latin typeface="Calibri" pitchFamily="34" charset="0"/>
              </a:rPr>
              <a:t>низькими</a:t>
            </a:r>
            <a:r>
              <a:rPr lang="ru-RU" b="1" dirty="0" smtClean="0">
                <a:latin typeface="Calibri" pitchFamily="34" charset="0"/>
              </a:rPr>
              <a:t> темпами, вклад в </a:t>
            </a:r>
            <a:r>
              <a:rPr lang="ru-RU" b="1" dirty="0" err="1" smtClean="0">
                <a:latin typeface="Calibri" pitchFamily="34" charset="0"/>
              </a:rPr>
              <a:t>енергетичний</a:t>
            </a:r>
            <a:r>
              <a:rPr lang="ru-RU" b="1" dirty="0" smtClean="0">
                <a:latin typeface="Calibri" pitchFamily="34" charset="0"/>
              </a:rPr>
              <a:t> баланс </a:t>
            </a:r>
            <a:r>
              <a:rPr lang="ru-RU" b="1" dirty="0" err="1" smtClean="0">
                <a:latin typeface="Calibri" pitchFamily="34" charset="0"/>
              </a:rPr>
              <a:t>країни</a:t>
            </a:r>
            <a:r>
              <a:rPr lang="ru-RU" b="1" dirty="0" smtClean="0">
                <a:latin typeface="Calibri" pitchFamily="34" charset="0"/>
              </a:rPr>
              <a:t> </a:t>
            </a:r>
            <a:r>
              <a:rPr lang="ru-RU" b="1" dirty="0" err="1" smtClean="0">
                <a:latin typeface="Calibri" pitchFamily="34" charset="0"/>
              </a:rPr>
              <a:t>є</a:t>
            </a:r>
            <a:r>
              <a:rPr lang="ru-RU" b="1" dirty="0" smtClean="0">
                <a:latin typeface="Calibri" pitchFamily="34" charset="0"/>
              </a:rPr>
              <a:t> </a:t>
            </a:r>
            <a:r>
              <a:rPr lang="ru-RU" b="1" dirty="0" err="1" smtClean="0">
                <a:latin typeface="Calibri" pitchFamily="34" charset="0"/>
              </a:rPr>
              <a:t>незначним</a:t>
            </a:r>
            <a:r>
              <a:rPr lang="ru-RU" b="1" dirty="0" smtClean="0">
                <a:latin typeface="Calibri" pitchFamily="34" charset="0"/>
              </a:rPr>
              <a:t>.</a:t>
            </a:r>
            <a:endParaRPr lang="ru-RU" b="1" dirty="0">
              <a:latin typeface="Calibri" pitchFamily="34" charset="0"/>
            </a:endParaRPr>
          </a:p>
        </p:txBody>
      </p:sp>
      <p:sp>
        <p:nvSpPr>
          <p:cNvPr id="3" name="Прямоугольник 2"/>
          <p:cNvSpPr/>
          <p:nvPr/>
        </p:nvSpPr>
        <p:spPr>
          <a:xfrm>
            <a:off x="928662" y="3786190"/>
            <a:ext cx="7286676" cy="923330"/>
          </a:xfrm>
          <a:prstGeom prst="rect">
            <a:avLst/>
          </a:prstGeom>
        </p:spPr>
        <p:txBody>
          <a:bodyPr wrap="square">
            <a:spAutoFit/>
          </a:bodyPr>
          <a:lstStyle/>
          <a:p>
            <a:pPr algn="just"/>
            <a:r>
              <a:rPr lang="uk-UA" b="1" dirty="0" smtClean="0">
                <a:solidFill>
                  <a:srgbClr val="0070C0"/>
                </a:solidFill>
                <a:cs typeface="Arial" charset="0"/>
              </a:rPr>
              <a:t>Технічно досяжний енергетичний потенціал нетрадиційних та відновлюваних джерел енергії в перерахунку на умовне паливо (млн. т </a:t>
            </a:r>
            <a:r>
              <a:rPr lang="uk-UA" b="1" dirty="0" err="1" smtClean="0">
                <a:solidFill>
                  <a:srgbClr val="0070C0"/>
                </a:solidFill>
                <a:cs typeface="Arial" charset="0"/>
              </a:rPr>
              <a:t>у.п</a:t>
            </a:r>
            <a:r>
              <a:rPr lang="uk-UA" b="1" dirty="0" smtClean="0">
                <a:solidFill>
                  <a:srgbClr val="0070C0"/>
                </a:solidFill>
                <a:cs typeface="Arial" charset="0"/>
              </a:rPr>
              <a:t>.). </a:t>
            </a:r>
            <a:endParaRPr lang="ru-RU" dirty="0">
              <a:solidFill>
                <a:srgbClr val="0070C0"/>
              </a:solidFill>
            </a:endParaRPr>
          </a:p>
        </p:txBody>
      </p:sp>
    </p:spTree>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714375" y="357188"/>
          <a:ext cx="8286840" cy="6346250"/>
        </p:xfrm>
        <a:graphic>
          <a:graphicData uri="http://schemas.openxmlformats.org/drawingml/2006/table">
            <a:tbl>
              <a:tblPr>
                <a:tableStyleId>{69CF1AB2-1976-4502-BF36-3FF5EA218861}</a:tableStyleId>
              </a:tblPr>
              <a:tblGrid>
                <a:gridCol w="804227"/>
                <a:gridCol w="944671"/>
                <a:gridCol w="625866"/>
                <a:gridCol w="740145"/>
                <a:gridCol w="657907"/>
                <a:gridCol w="527073"/>
                <a:gridCol w="541490"/>
                <a:gridCol w="674460"/>
                <a:gridCol w="664847"/>
                <a:gridCol w="804227"/>
                <a:gridCol w="492896"/>
                <a:gridCol w="809031"/>
              </a:tblGrid>
              <a:tr h="249304">
                <a:tc rowSpan="2">
                  <a:txBody>
                    <a:bodyPr/>
                    <a:lstStyle/>
                    <a:p>
                      <a:pPr algn="ctr">
                        <a:lnSpc>
                          <a:spcPct val="90000"/>
                        </a:lnSpc>
                        <a:spcBef>
                          <a:spcPts val="300"/>
                        </a:spcBef>
                        <a:spcAft>
                          <a:spcPts val="300"/>
                        </a:spcAft>
                      </a:pPr>
                      <a:r>
                        <a:rPr lang="ru-RU" sz="900" dirty="0"/>
                        <a:t>№ </a:t>
                      </a:r>
                      <a:r>
                        <a:rPr lang="ru-RU" sz="900" dirty="0" err="1"/>
                        <a:t>п\п</a:t>
                      </a:r>
                      <a:endParaRPr lang="ru-RU" sz="900" dirty="0">
                        <a:latin typeface="+mn-lt"/>
                      </a:endParaRPr>
                    </a:p>
                  </a:txBody>
                  <a:tcPr marL="39670" marR="39670" marT="0" marB="0"/>
                </a:tc>
                <a:tc rowSpan="2">
                  <a:txBody>
                    <a:bodyPr/>
                    <a:lstStyle/>
                    <a:p>
                      <a:pPr algn="ctr">
                        <a:lnSpc>
                          <a:spcPct val="90000"/>
                        </a:lnSpc>
                        <a:spcBef>
                          <a:spcPts val="300"/>
                        </a:spcBef>
                        <a:spcAft>
                          <a:spcPts val="300"/>
                        </a:spcAft>
                      </a:pPr>
                      <a:r>
                        <a:rPr lang="ru-RU" sz="900" dirty="0" err="1"/>
                        <a:t>Області</a:t>
                      </a:r>
                      <a:endParaRPr lang="ru-RU" sz="900" dirty="0">
                        <a:latin typeface="+mn-lt"/>
                      </a:endParaRPr>
                    </a:p>
                  </a:txBody>
                  <a:tcPr marL="39670" marR="39670" marT="0" marB="0"/>
                </a:tc>
                <a:tc rowSpan="2">
                  <a:txBody>
                    <a:bodyPr/>
                    <a:lstStyle/>
                    <a:p>
                      <a:pPr algn="ctr">
                        <a:lnSpc>
                          <a:spcPct val="90000"/>
                        </a:lnSpc>
                        <a:spcBef>
                          <a:spcPts val="300"/>
                        </a:spcBef>
                        <a:spcAft>
                          <a:spcPts val="300"/>
                        </a:spcAft>
                      </a:pPr>
                      <a:r>
                        <a:rPr lang="ru-RU" sz="900"/>
                        <a:t>Сонячна енергетика</a:t>
                      </a:r>
                      <a:endParaRPr lang="ru-RU" sz="900">
                        <a:latin typeface="+mn-lt"/>
                      </a:endParaRPr>
                    </a:p>
                  </a:txBody>
                  <a:tcPr marL="39670" marR="39670" marT="0" marB="0"/>
                </a:tc>
                <a:tc rowSpan="2">
                  <a:txBody>
                    <a:bodyPr/>
                    <a:lstStyle/>
                    <a:p>
                      <a:pPr algn="ctr">
                        <a:lnSpc>
                          <a:spcPct val="90000"/>
                        </a:lnSpc>
                        <a:spcBef>
                          <a:spcPts val="300"/>
                        </a:spcBef>
                        <a:spcAft>
                          <a:spcPts val="300"/>
                        </a:spcAft>
                      </a:pPr>
                      <a:r>
                        <a:rPr lang="ru-RU" sz="900"/>
                        <a:t>Геотермальна енергетика</a:t>
                      </a:r>
                      <a:endParaRPr lang="ru-RU" sz="900">
                        <a:latin typeface="+mn-lt"/>
                      </a:endParaRPr>
                    </a:p>
                  </a:txBody>
                  <a:tcPr marL="39670" marR="39670" marT="0" marB="0"/>
                </a:tc>
                <a:tc rowSpan="2">
                  <a:txBody>
                    <a:bodyPr/>
                    <a:lstStyle/>
                    <a:p>
                      <a:pPr algn="ctr">
                        <a:lnSpc>
                          <a:spcPct val="90000"/>
                        </a:lnSpc>
                        <a:spcBef>
                          <a:spcPts val="300"/>
                        </a:spcBef>
                        <a:spcAft>
                          <a:spcPts val="300"/>
                        </a:spcAft>
                      </a:pPr>
                      <a:r>
                        <a:rPr lang="ru-RU" sz="900"/>
                        <a:t>Мала гідро-енергетика</a:t>
                      </a:r>
                      <a:endParaRPr lang="ru-RU" sz="900">
                        <a:latin typeface="+mn-lt"/>
                      </a:endParaRPr>
                    </a:p>
                  </a:txBody>
                  <a:tcPr marL="39670" marR="39670" marT="0" marB="0"/>
                </a:tc>
                <a:tc rowSpan="2">
                  <a:txBody>
                    <a:bodyPr/>
                    <a:lstStyle/>
                    <a:p>
                      <a:pPr algn="ctr">
                        <a:lnSpc>
                          <a:spcPct val="90000"/>
                        </a:lnSpc>
                        <a:spcBef>
                          <a:spcPts val="300"/>
                        </a:spcBef>
                        <a:spcAft>
                          <a:spcPts val="300"/>
                        </a:spcAft>
                      </a:pPr>
                      <a:r>
                        <a:rPr lang="ru-RU" sz="900"/>
                        <a:t>Енергія біомаси</a:t>
                      </a:r>
                      <a:endParaRPr lang="ru-RU" sz="900">
                        <a:latin typeface="+mn-lt"/>
                      </a:endParaRPr>
                    </a:p>
                  </a:txBody>
                  <a:tcPr marL="39670" marR="39670" marT="0" marB="0"/>
                </a:tc>
                <a:tc rowSpan="2">
                  <a:txBody>
                    <a:bodyPr/>
                    <a:lstStyle/>
                    <a:p>
                      <a:pPr algn="ctr"/>
                      <a:r>
                        <a:rPr lang="ru-RU" sz="900"/>
                        <a:t>Теплова енергія стічних вод</a:t>
                      </a:r>
                      <a:endParaRPr lang="ru-RU" sz="900">
                        <a:latin typeface="+mn-lt"/>
                      </a:endParaRPr>
                    </a:p>
                  </a:txBody>
                  <a:tcPr marL="39670" marR="39670" marT="0" marB="0"/>
                </a:tc>
                <a:tc rowSpan="2">
                  <a:txBody>
                    <a:bodyPr/>
                    <a:lstStyle/>
                    <a:p>
                      <a:pPr algn="ctr"/>
                      <a:r>
                        <a:rPr lang="ru-RU" sz="900"/>
                        <a:t>Теплова енергія ґрунту та ґрунтових вод</a:t>
                      </a:r>
                      <a:endParaRPr lang="ru-RU" sz="900">
                        <a:latin typeface="+mn-lt"/>
                      </a:endParaRPr>
                    </a:p>
                  </a:txBody>
                  <a:tcPr marL="39670" marR="39670" marT="0" marB="0"/>
                </a:tc>
                <a:tc rowSpan="2">
                  <a:txBody>
                    <a:bodyPr/>
                    <a:lstStyle/>
                    <a:p>
                      <a:pPr algn="ctr">
                        <a:lnSpc>
                          <a:spcPct val="90000"/>
                        </a:lnSpc>
                        <a:spcBef>
                          <a:spcPts val="300"/>
                        </a:spcBef>
                        <a:spcAft>
                          <a:spcPts val="300"/>
                        </a:spcAft>
                      </a:pPr>
                      <a:r>
                        <a:rPr lang="ru-RU" sz="900"/>
                        <a:t>Всього по областях</a:t>
                      </a:r>
                      <a:endParaRPr lang="ru-RU" sz="900">
                        <a:latin typeface="+mn-lt"/>
                      </a:endParaRPr>
                    </a:p>
                  </a:txBody>
                  <a:tcPr marL="39670" marR="39670" marT="0" marB="0"/>
                </a:tc>
                <a:tc gridSpan="2">
                  <a:txBody>
                    <a:bodyPr/>
                    <a:lstStyle/>
                    <a:p>
                      <a:pPr>
                        <a:lnSpc>
                          <a:spcPts val="1240"/>
                        </a:lnSpc>
                        <a:spcBef>
                          <a:spcPts val="200"/>
                        </a:spcBef>
                      </a:pPr>
                      <a:r>
                        <a:rPr lang="ru-RU" sz="900"/>
                        <a:t>Споживання орг. палива</a:t>
                      </a:r>
                      <a:endParaRPr lang="ru-RU" sz="900" b="1">
                        <a:latin typeface="+mn-lt"/>
                      </a:endParaRPr>
                    </a:p>
                  </a:txBody>
                  <a:tcPr marL="39670" marR="39670" marT="0" marB="0"/>
                </a:tc>
                <a:tc hMerge="1">
                  <a:txBody>
                    <a:bodyPr/>
                    <a:lstStyle/>
                    <a:p>
                      <a:endParaRPr lang="ru-RU"/>
                    </a:p>
                  </a:txBody>
                  <a:tcPr/>
                </a:tc>
                <a:tc rowSpan="2">
                  <a:txBody>
                    <a:bodyPr/>
                    <a:lstStyle/>
                    <a:p>
                      <a:pPr algn="ctr">
                        <a:lnSpc>
                          <a:spcPct val="90000"/>
                        </a:lnSpc>
                        <a:spcBef>
                          <a:spcPts val="300"/>
                        </a:spcBef>
                        <a:spcAft>
                          <a:spcPts val="300"/>
                        </a:spcAft>
                      </a:pPr>
                      <a:r>
                        <a:rPr lang="ru-RU" sz="900"/>
                        <a:t>% заміщення орг. палива за рахунок ВДЕ</a:t>
                      </a:r>
                      <a:endParaRPr lang="ru-RU" sz="900">
                        <a:latin typeface="+mn-lt"/>
                      </a:endParaRPr>
                    </a:p>
                  </a:txBody>
                  <a:tcPr marL="39670" marR="39670" marT="0" marB="0"/>
                </a:tc>
              </a:tr>
              <a:tr h="373957">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a:lnSpc>
                          <a:spcPct val="90000"/>
                        </a:lnSpc>
                      </a:pPr>
                      <a:r>
                        <a:rPr lang="ru-RU" sz="900"/>
                        <a:t>Комунальний сектор</a:t>
                      </a:r>
                      <a:endParaRPr lang="ru-RU" sz="900">
                        <a:latin typeface="+mn-lt"/>
                      </a:endParaRPr>
                    </a:p>
                  </a:txBody>
                  <a:tcPr marL="39670" marR="39670" marT="0" marB="0"/>
                </a:tc>
                <a:tc>
                  <a:txBody>
                    <a:bodyPr/>
                    <a:lstStyle/>
                    <a:p>
                      <a:pPr>
                        <a:lnSpc>
                          <a:spcPts val="1235"/>
                        </a:lnSpc>
                      </a:pPr>
                      <a:r>
                        <a:rPr lang="ru-RU" sz="900"/>
                        <a:t>Всього</a:t>
                      </a:r>
                      <a:endParaRPr lang="ru-RU" sz="900" b="1">
                        <a:latin typeface="+mn-lt"/>
                      </a:endParaRPr>
                    </a:p>
                  </a:txBody>
                  <a:tcPr marL="39670" marR="39670" marT="0" marB="0"/>
                </a:tc>
                <a:tc vMerge="1">
                  <a:txBody>
                    <a:bodyPr/>
                    <a:lstStyle/>
                    <a:p>
                      <a:endParaRPr lang="ru-RU"/>
                    </a:p>
                  </a:txBody>
                  <a:tcPr/>
                </a:tc>
              </a:tr>
              <a:tr h="129296">
                <a:tc>
                  <a:txBody>
                    <a:bodyPr/>
                    <a:lstStyle/>
                    <a:p>
                      <a:pPr marL="228600" indent="-228600" algn="ctr">
                        <a:spcBef>
                          <a:spcPts val="200"/>
                        </a:spcBef>
                        <a:spcAft>
                          <a:spcPts val="200"/>
                        </a:spcAft>
                      </a:pPr>
                      <a:r>
                        <a:rPr lang="uk-UA" sz="900" dirty="0"/>
                        <a:t>1</a:t>
                      </a:r>
                      <a:endParaRPr lang="uk-UA" sz="900" dirty="0">
                        <a:latin typeface="+mn-lt"/>
                      </a:endParaRPr>
                    </a:p>
                  </a:txBody>
                  <a:tcPr marL="39670" marR="39670" marT="0" marB="0"/>
                </a:tc>
                <a:tc>
                  <a:txBody>
                    <a:bodyPr/>
                    <a:lstStyle/>
                    <a:p>
                      <a:pPr algn="ctr">
                        <a:spcBef>
                          <a:spcPts val="200"/>
                        </a:spcBef>
                        <a:spcAft>
                          <a:spcPts val="200"/>
                        </a:spcAft>
                      </a:pPr>
                      <a:r>
                        <a:rPr lang="uk-UA" sz="900" dirty="0"/>
                        <a:t>2</a:t>
                      </a:r>
                      <a:endParaRPr lang="uk-UA" sz="900" b="1" dirty="0">
                        <a:latin typeface="+mn-lt"/>
                      </a:endParaRPr>
                    </a:p>
                  </a:txBody>
                  <a:tcPr marL="39670" marR="39670" marT="0" marB="0"/>
                </a:tc>
                <a:tc>
                  <a:txBody>
                    <a:bodyPr/>
                    <a:lstStyle/>
                    <a:p>
                      <a:pPr algn="ctr"/>
                      <a:r>
                        <a:rPr lang="uk-UA" sz="900"/>
                        <a:t>3</a:t>
                      </a:r>
                      <a:endParaRPr lang="uk-UA" sz="900">
                        <a:latin typeface="+mn-lt"/>
                      </a:endParaRPr>
                    </a:p>
                  </a:txBody>
                  <a:tcPr marL="39670" marR="39670" marT="0" marB="0" anchor="ctr"/>
                </a:tc>
                <a:tc>
                  <a:txBody>
                    <a:bodyPr/>
                    <a:lstStyle/>
                    <a:p>
                      <a:pPr algn="ctr"/>
                      <a:r>
                        <a:rPr lang="uk-UA" sz="900"/>
                        <a:t>4</a:t>
                      </a:r>
                      <a:endParaRPr lang="uk-UA" sz="900">
                        <a:latin typeface="+mn-lt"/>
                      </a:endParaRPr>
                    </a:p>
                  </a:txBody>
                  <a:tcPr marL="39670" marR="39670" marT="0" marB="0" anchor="ctr"/>
                </a:tc>
                <a:tc>
                  <a:txBody>
                    <a:bodyPr/>
                    <a:lstStyle/>
                    <a:p>
                      <a:pPr algn="ctr"/>
                      <a:r>
                        <a:rPr lang="uk-UA" sz="900"/>
                        <a:t>5</a:t>
                      </a:r>
                      <a:endParaRPr lang="uk-UA" sz="900">
                        <a:latin typeface="+mn-lt"/>
                      </a:endParaRPr>
                    </a:p>
                  </a:txBody>
                  <a:tcPr marL="39670" marR="39670" marT="0" marB="0" anchor="ctr"/>
                </a:tc>
                <a:tc>
                  <a:txBody>
                    <a:bodyPr/>
                    <a:lstStyle/>
                    <a:p>
                      <a:pPr algn="ctr"/>
                      <a:r>
                        <a:rPr lang="uk-UA" sz="900"/>
                        <a:t>6</a:t>
                      </a:r>
                      <a:endParaRPr lang="uk-UA" sz="900">
                        <a:latin typeface="+mn-lt"/>
                      </a:endParaRPr>
                    </a:p>
                  </a:txBody>
                  <a:tcPr marL="39670" marR="39670" marT="0" marB="0" anchor="ctr"/>
                </a:tc>
                <a:tc>
                  <a:txBody>
                    <a:bodyPr/>
                    <a:lstStyle/>
                    <a:p>
                      <a:pPr algn="ctr">
                        <a:spcBef>
                          <a:spcPts val="300"/>
                        </a:spcBef>
                        <a:spcAft>
                          <a:spcPts val="300"/>
                        </a:spcAft>
                      </a:pPr>
                      <a:r>
                        <a:rPr lang="uk-UA" sz="900"/>
                        <a:t>7</a:t>
                      </a:r>
                      <a:endParaRPr lang="uk-UA" sz="900">
                        <a:latin typeface="+mn-lt"/>
                      </a:endParaRPr>
                    </a:p>
                  </a:txBody>
                  <a:tcPr marL="39670" marR="39670" marT="0" marB="0" anchor="ctr"/>
                </a:tc>
                <a:tc>
                  <a:txBody>
                    <a:bodyPr/>
                    <a:lstStyle/>
                    <a:p>
                      <a:pPr algn="ctr">
                        <a:spcBef>
                          <a:spcPts val="300"/>
                        </a:spcBef>
                        <a:spcAft>
                          <a:spcPts val="300"/>
                        </a:spcAft>
                      </a:pPr>
                      <a:r>
                        <a:rPr lang="uk-UA" sz="900"/>
                        <a:t>8</a:t>
                      </a:r>
                      <a:endParaRPr lang="uk-UA" sz="900">
                        <a:latin typeface="+mn-lt"/>
                      </a:endParaRPr>
                    </a:p>
                  </a:txBody>
                  <a:tcPr marL="39670" marR="39670" marT="0" marB="0" anchor="ctr"/>
                </a:tc>
                <a:tc>
                  <a:txBody>
                    <a:bodyPr/>
                    <a:lstStyle/>
                    <a:p>
                      <a:pPr algn="ctr"/>
                      <a:r>
                        <a:rPr lang="uk-UA" sz="900"/>
                        <a:t>9</a:t>
                      </a:r>
                      <a:endParaRPr lang="uk-UA" sz="900">
                        <a:latin typeface="+mn-lt"/>
                      </a:endParaRPr>
                    </a:p>
                  </a:txBody>
                  <a:tcPr marL="39670" marR="39670" marT="0" marB="0" anchor="ctr"/>
                </a:tc>
                <a:tc>
                  <a:txBody>
                    <a:bodyPr/>
                    <a:lstStyle/>
                    <a:p>
                      <a:pPr algn="ctr"/>
                      <a:r>
                        <a:rPr lang="uk-UA" sz="900"/>
                        <a:t>10</a:t>
                      </a:r>
                      <a:endParaRPr lang="uk-UA" sz="900">
                        <a:latin typeface="+mn-lt"/>
                      </a:endParaRPr>
                    </a:p>
                  </a:txBody>
                  <a:tcPr marL="39670" marR="39670" marT="0" marB="0" anchor="ctr"/>
                </a:tc>
                <a:tc>
                  <a:txBody>
                    <a:bodyPr/>
                    <a:lstStyle/>
                    <a:p>
                      <a:pPr algn="ctr"/>
                      <a:r>
                        <a:rPr lang="uk-UA" sz="900"/>
                        <a:t>11</a:t>
                      </a:r>
                      <a:endParaRPr lang="uk-UA" sz="900">
                        <a:latin typeface="+mn-lt"/>
                      </a:endParaRPr>
                    </a:p>
                  </a:txBody>
                  <a:tcPr marL="39670" marR="39670" marT="0" marB="0" anchor="ctr"/>
                </a:tc>
                <a:tc>
                  <a:txBody>
                    <a:bodyPr/>
                    <a:lstStyle/>
                    <a:p>
                      <a:pPr algn="ctr"/>
                      <a:r>
                        <a:rPr lang="uk-UA" sz="900"/>
                        <a:t>12</a:t>
                      </a:r>
                      <a:endParaRPr lang="uk-UA" sz="900">
                        <a:latin typeface="+mn-lt"/>
                      </a:endParaRPr>
                    </a:p>
                  </a:txBody>
                  <a:tcPr marL="39670" marR="39670" marT="0" marB="0" anchor="ctr"/>
                </a:tc>
              </a:tr>
              <a:tr h="129296">
                <a:tc>
                  <a:txBody>
                    <a:bodyPr/>
                    <a:lstStyle/>
                    <a:p>
                      <a:pPr marL="228600" indent="-228600" algn="ctr">
                        <a:spcBef>
                          <a:spcPts val="200"/>
                        </a:spcBef>
                        <a:spcAft>
                          <a:spcPts val="200"/>
                        </a:spcAft>
                      </a:pPr>
                      <a:r>
                        <a:rPr lang="ru-RU" sz="900" dirty="0"/>
                        <a:t>1.        </a:t>
                      </a:r>
                      <a:endParaRPr lang="ru-RU" sz="900" dirty="0">
                        <a:latin typeface="+mn-lt"/>
                      </a:endParaRPr>
                    </a:p>
                  </a:txBody>
                  <a:tcPr marL="39670" marR="39670" marT="0" marB="0"/>
                </a:tc>
                <a:tc>
                  <a:txBody>
                    <a:bodyPr/>
                    <a:lstStyle/>
                    <a:p>
                      <a:pPr algn="l">
                        <a:spcBef>
                          <a:spcPts val="200"/>
                        </a:spcBef>
                        <a:spcAft>
                          <a:spcPts val="200"/>
                        </a:spcAft>
                      </a:pPr>
                      <a:r>
                        <a:rPr lang="uk-UA" sz="900"/>
                        <a:t>АР Крим</a:t>
                      </a:r>
                      <a:endParaRPr lang="uk-UA" sz="900" b="1">
                        <a:latin typeface="+mn-lt"/>
                      </a:endParaRPr>
                    </a:p>
                  </a:txBody>
                  <a:tcPr marL="39670" marR="39670" marT="0" marB="0"/>
                </a:tc>
                <a:tc>
                  <a:txBody>
                    <a:bodyPr/>
                    <a:lstStyle/>
                    <a:p>
                      <a:pPr algn="ctr"/>
                      <a:r>
                        <a:rPr lang="ru-RU" sz="900" dirty="0"/>
                        <a:t>0,39</a:t>
                      </a:r>
                      <a:endParaRPr lang="ru-RU" sz="900" dirty="0">
                        <a:latin typeface="+mn-lt"/>
                      </a:endParaRPr>
                    </a:p>
                  </a:txBody>
                  <a:tcPr marL="39670" marR="39670" marT="0" marB="0" anchor="ctr"/>
                </a:tc>
                <a:tc>
                  <a:txBody>
                    <a:bodyPr/>
                    <a:lstStyle/>
                    <a:p>
                      <a:pPr algn="ctr"/>
                      <a:r>
                        <a:rPr lang="ru-RU" sz="900"/>
                        <a:t>0,68</a:t>
                      </a:r>
                      <a:endParaRPr lang="ru-RU" sz="900">
                        <a:latin typeface="+mn-lt"/>
                      </a:endParaRPr>
                    </a:p>
                  </a:txBody>
                  <a:tcPr marL="39670" marR="39670" marT="0" marB="0" anchor="ctr"/>
                </a:tc>
                <a:tc>
                  <a:txBody>
                    <a:bodyPr/>
                    <a:lstStyle/>
                    <a:p>
                      <a:pPr algn="ctr"/>
                      <a:r>
                        <a:rPr lang="ru-RU" sz="900"/>
                        <a:t>0,05</a:t>
                      </a:r>
                      <a:endParaRPr lang="ru-RU" sz="900">
                        <a:latin typeface="+mn-lt"/>
                      </a:endParaRPr>
                    </a:p>
                  </a:txBody>
                  <a:tcPr marL="39670" marR="39670" marT="0" marB="0" anchor="ctr"/>
                </a:tc>
                <a:tc>
                  <a:txBody>
                    <a:bodyPr/>
                    <a:lstStyle/>
                    <a:p>
                      <a:pPr algn="ctr"/>
                      <a:r>
                        <a:rPr lang="ru-RU" sz="900"/>
                        <a:t>0,59</a:t>
                      </a:r>
                      <a:endParaRPr lang="ru-RU" sz="900">
                        <a:latin typeface="+mn-lt"/>
                      </a:endParaRPr>
                    </a:p>
                  </a:txBody>
                  <a:tcPr marL="39670" marR="39670" marT="0" marB="0" anchor="ctr"/>
                </a:tc>
                <a:tc>
                  <a:txBody>
                    <a:bodyPr/>
                    <a:lstStyle/>
                    <a:p>
                      <a:pPr algn="ctr">
                        <a:spcBef>
                          <a:spcPts val="300"/>
                        </a:spcBef>
                        <a:spcAft>
                          <a:spcPts val="300"/>
                        </a:spcAft>
                      </a:pPr>
                      <a:r>
                        <a:rPr lang="ru-RU" sz="900"/>
                        <a:t>0,16</a:t>
                      </a:r>
                      <a:endParaRPr lang="ru-RU" sz="900">
                        <a:latin typeface="+mn-lt"/>
                      </a:endParaRPr>
                    </a:p>
                  </a:txBody>
                  <a:tcPr marL="39670" marR="39670" marT="0" marB="0" anchor="ctr"/>
                </a:tc>
                <a:tc>
                  <a:txBody>
                    <a:bodyPr/>
                    <a:lstStyle/>
                    <a:p>
                      <a:pPr algn="ctr">
                        <a:spcBef>
                          <a:spcPts val="300"/>
                        </a:spcBef>
                        <a:spcAft>
                          <a:spcPts val="300"/>
                        </a:spcAft>
                      </a:pPr>
                      <a:r>
                        <a:rPr lang="ru-RU" sz="900"/>
                        <a:t>0,35</a:t>
                      </a:r>
                      <a:endParaRPr lang="ru-RU" sz="900">
                        <a:latin typeface="+mn-lt"/>
                      </a:endParaRPr>
                    </a:p>
                  </a:txBody>
                  <a:tcPr marL="39670" marR="39670" marT="0" marB="0" anchor="ctr"/>
                </a:tc>
                <a:tc>
                  <a:txBody>
                    <a:bodyPr/>
                    <a:lstStyle/>
                    <a:p>
                      <a:pPr algn="ctr"/>
                      <a:r>
                        <a:rPr lang="ru-RU" sz="900"/>
                        <a:t>2,22</a:t>
                      </a:r>
                      <a:endParaRPr lang="ru-RU" sz="900">
                        <a:latin typeface="+mn-lt"/>
                      </a:endParaRPr>
                    </a:p>
                  </a:txBody>
                  <a:tcPr marL="39670" marR="39670" marT="0" marB="0" anchor="ctr"/>
                </a:tc>
                <a:tc>
                  <a:txBody>
                    <a:bodyPr/>
                    <a:lstStyle/>
                    <a:p>
                      <a:pPr algn="ctr"/>
                      <a:r>
                        <a:rPr lang="ru-RU" sz="900"/>
                        <a:t>0,133</a:t>
                      </a:r>
                      <a:endParaRPr lang="ru-RU" sz="900">
                        <a:latin typeface="+mn-lt"/>
                      </a:endParaRPr>
                    </a:p>
                  </a:txBody>
                  <a:tcPr marL="39670" marR="39670" marT="0" marB="0" anchor="ctr"/>
                </a:tc>
                <a:tc>
                  <a:txBody>
                    <a:bodyPr/>
                    <a:lstStyle/>
                    <a:p>
                      <a:pPr algn="ctr"/>
                      <a:r>
                        <a:rPr lang="ru-RU" sz="900"/>
                        <a:t>2,193</a:t>
                      </a:r>
                      <a:endParaRPr lang="ru-RU" sz="900">
                        <a:latin typeface="+mn-lt"/>
                      </a:endParaRPr>
                    </a:p>
                  </a:txBody>
                  <a:tcPr marL="39670" marR="39670" marT="0" marB="0" anchor="ctr"/>
                </a:tc>
                <a:tc>
                  <a:txBody>
                    <a:bodyPr/>
                    <a:lstStyle/>
                    <a:p>
                      <a:pPr algn="ctr"/>
                      <a:r>
                        <a:rPr lang="ru-RU" sz="900"/>
                        <a:t>101,2</a:t>
                      </a:r>
                      <a:endParaRPr lang="ru-RU" sz="900">
                        <a:latin typeface="+mn-lt"/>
                      </a:endParaRPr>
                    </a:p>
                  </a:txBody>
                  <a:tcPr marL="39670" marR="39670" marT="0" marB="0" anchor="ctr"/>
                </a:tc>
              </a:tr>
              <a:tr h="129296">
                <a:tc>
                  <a:txBody>
                    <a:bodyPr/>
                    <a:lstStyle/>
                    <a:p>
                      <a:pPr marL="228600" indent="-228600" algn="ctr">
                        <a:lnSpc>
                          <a:spcPct val="90000"/>
                        </a:lnSpc>
                        <a:spcBef>
                          <a:spcPts val="200"/>
                        </a:spcBef>
                        <a:spcAft>
                          <a:spcPts val="200"/>
                        </a:spcAft>
                      </a:pPr>
                      <a:r>
                        <a:rPr lang="ru-RU" sz="900"/>
                        <a:t>2.        </a:t>
                      </a:r>
                      <a:endParaRPr lang="ru-RU" sz="900">
                        <a:latin typeface="+mn-lt"/>
                      </a:endParaRPr>
                    </a:p>
                  </a:txBody>
                  <a:tcPr marL="39670" marR="39670" marT="0" marB="0"/>
                </a:tc>
                <a:tc>
                  <a:txBody>
                    <a:bodyPr/>
                    <a:lstStyle/>
                    <a:p>
                      <a:pPr>
                        <a:lnSpc>
                          <a:spcPct val="90000"/>
                        </a:lnSpc>
                        <a:spcBef>
                          <a:spcPts val="200"/>
                        </a:spcBef>
                        <a:spcAft>
                          <a:spcPts val="200"/>
                        </a:spcAft>
                      </a:pPr>
                      <a:r>
                        <a:rPr lang="ru-RU" sz="900"/>
                        <a:t>Вінницька</a:t>
                      </a:r>
                      <a:endParaRPr lang="ru-RU" sz="900">
                        <a:latin typeface="+mn-lt"/>
                      </a:endParaRPr>
                    </a:p>
                  </a:txBody>
                  <a:tcPr marL="39670" marR="39670" marT="0" marB="0"/>
                </a:tc>
                <a:tc>
                  <a:txBody>
                    <a:bodyPr/>
                    <a:lstStyle/>
                    <a:p>
                      <a:pPr algn="ctr">
                        <a:lnSpc>
                          <a:spcPct val="90000"/>
                        </a:lnSpc>
                      </a:pPr>
                      <a:r>
                        <a:rPr lang="ru-RU" sz="900" dirty="0"/>
                        <a:t>0,25</a:t>
                      </a:r>
                      <a:endParaRPr lang="ru-RU" sz="900" dirty="0">
                        <a:latin typeface="+mn-lt"/>
                      </a:endParaRPr>
                    </a:p>
                  </a:txBody>
                  <a:tcPr marL="39670" marR="39670" marT="0" marB="0" anchor="ctr"/>
                </a:tc>
                <a:tc>
                  <a:txBody>
                    <a:bodyPr/>
                    <a:lstStyle/>
                    <a:p>
                      <a:pPr algn="ctr">
                        <a:lnSpc>
                          <a:spcPct val="90000"/>
                        </a:lnSpc>
                      </a:pPr>
                      <a:r>
                        <a:rPr lang="ru-RU" sz="900"/>
                        <a:t>0</a:t>
                      </a:r>
                      <a:endParaRPr lang="ru-RU" sz="900">
                        <a:latin typeface="+mn-lt"/>
                      </a:endParaRPr>
                    </a:p>
                  </a:txBody>
                  <a:tcPr marL="39670" marR="39670" marT="0" marB="0" anchor="ctr"/>
                </a:tc>
                <a:tc>
                  <a:txBody>
                    <a:bodyPr/>
                    <a:lstStyle/>
                    <a:p>
                      <a:pPr algn="ctr">
                        <a:lnSpc>
                          <a:spcPct val="90000"/>
                        </a:lnSpc>
                      </a:pPr>
                      <a:r>
                        <a:rPr lang="ru-RU" sz="900"/>
                        <a:t>0,09</a:t>
                      </a:r>
                      <a:endParaRPr lang="ru-RU" sz="900">
                        <a:latin typeface="+mn-lt"/>
                      </a:endParaRPr>
                    </a:p>
                  </a:txBody>
                  <a:tcPr marL="39670" marR="39670" marT="0" marB="0" anchor="ctr"/>
                </a:tc>
                <a:tc>
                  <a:txBody>
                    <a:bodyPr/>
                    <a:lstStyle/>
                    <a:p>
                      <a:pPr algn="ctr">
                        <a:lnSpc>
                          <a:spcPct val="90000"/>
                        </a:lnSpc>
                      </a:pPr>
                      <a:r>
                        <a:rPr lang="ru-RU" sz="900"/>
                        <a:t>1,08</a:t>
                      </a:r>
                      <a:endParaRPr lang="ru-RU" sz="900">
                        <a:latin typeface="+mn-lt"/>
                      </a:endParaRPr>
                    </a:p>
                  </a:txBody>
                  <a:tcPr marL="39670" marR="39670" marT="0" marB="0" anchor="ctr"/>
                </a:tc>
                <a:tc>
                  <a:txBody>
                    <a:bodyPr/>
                    <a:lstStyle/>
                    <a:p>
                      <a:pPr algn="ctr">
                        <a:lnSpc>
                          <a:spcPct val="75000"/>
                        </a:lnSpc>
                        <a:spcBef>
                          <a:spcPts val="300"/>
                        </a:spcBef>
                        <a:spcAft>
                          <a:spcPts val="300"/>
                        </a:spcAft>
                      </a:pPr>
                      <a:r>
                        <a:rPr lang="ru-RU" sz="900"/>
                        <a:t>0,08</a:t>
                      </a:r>
                      <a:endParaRPr lang="ru-RU" sz="900">
                        <a:latin typeface="+mn-lt"/>
                      </a:endParaRPr>
                    </a:p>
                  </a:txBody>
                  <a:tcPr marL="39670" marR="39670" marT="0" marB="0" anchor="ctr"/>
                </a:tc>
                <a:tc>
                  <a:txBody>
                    <a:bodyPr/>
                    <a:lstStyle/>
                    <a:p>
                      <a:pPr algn="ctr">
                        <a:lnSpc>
                          <a:spcPct val="75000"/>
                        </a:lnSpc>
                        <a:spcBef>
                          <a:spcPts val="300"/>
                        </a:spcBef>
                        <a:spcAft>
                          <a:spcPts val="300"/>
                        </a:spcAft>
                      </a:pPr>
                      <a:r>
                        <a:rPr lang="ru-RU" sz="900"/>
                        <a:t>0,42</a:t>
                      </a:r>
                      <a:endParaRPr lang="ru-RU" sz="900">
                        <a:latin typeface="+mn-lt"/>
                      </a:endParaRPr>
                    </a:p>
                  </a:txBody>
                  <a:tcPr marL="39670" marR="39670" marT="0" marB="0" anchor="ctr"/>
                </a:tc>
                <a:tc>
                  <a:txBody>
                    <a:bodyPr/>
                    <a:lstStyle/>
                    <a:p>
                      <a:pPr algn="ctr"/>
                      <a:r>
                        <a:rPr lang="ru-RU" sz="900"/>
                        <a:t>1,91</a:t>
                      </a:r>
                      <a:endParaRPr lang="ru-RU" sz="900">
                        <a:latin typeface="+mn-lt"/>
                      </a:endParaRPr>
                    </a:p>
                  </a:txBody>
                  <a:tcPr marL="39670" marR="39670" marT="0" marB="0" anchor="ctr"/>
                </a:tc>
                <a:tc>
                  <a:txBody>
                    <a:bodyPr/>
                    <a:lstStyle/>
                    <a:p>
                      <a:pPr algn="ctr">
                        <a:lnSpc>
                          <a:spcPct val="90000"/>
                        </a:lnSpc>
                      </a:pPr>
                      <a:r>
                        <a:rPr lang="ru-RU" sz="900"/>
                        <a:t>0,097</a:t>
                      </a:r>
                      <a:endParaRPr lang="ru-RU" sz="900">
                        <a:latin typeface="+mn-lt"/>
                      </a:endParaRPr>
                    </a:p>
                  </a:txBody>
                  <a:tcPr marL="39670" marR="39670" marT="0" marB="0" anchor="ctr"/>
                </a:tc>
                <a:tc>
                  <a:txBody>
                    <a:bodyPr/>
                    <a:lstStyle/>
                    <a:p>
                      <a:pPr algn="ctr">
                        <a:lnSpc>
                          <a:spcPct val="90000"/>
                        </a:lnSpc>
                      </a:pPr>
                      <a:r>
                        <a:rPr lang="ru-RU" sz="900"/>
                        <a:t>7,777</a:t>
                      </a:r>
                      <a:endParaRPr lang="ru-RU" sz="900">
                        <a:latin typeface="+mn-lt"/>
                      </a:endParaRPr>
                    </a:p>
                  </a:txBody>
                  <a:tcPr marL="39670" marR="39670" marT="0" marB="0" anchor="ctr"/>
                </a:tc>
                <a:tc>
                  <a:txBody>
                    <a:bodyPr/>
                    <a:lstStyle/>
                    <a:p>
                      <a:pPr algn="ctr">
                        <a:lnSpc>
                          <a:spcPct val="90000"/>
                        </a:lnSpc>
                      </a:pPr>
                      <a:r>
                        <a:rPr lang="ru-RU" sz="900"/>
                        <a:t>24,8</a:t>
                      </a:r>
                      <a:endParaRPr lang="ru-RU" sz="900">
                        <a:latin typeface="+mn-lt"/>
                      </a:endParaRPr>
                    </a:p>
                  </a:txBody>
                  <a:tcPr marL="39670" marR="39670" marT="0" marB="0" anchor="ctr"/>
                </a:tc>
              </a:tr>
              <a:tr h="129296">
                <a:tc>
                  <a:txBody>
                    <a:bodyPr/>
                    <a:lstStyle/>
                    <a:p>
                      <a:pPr marL="228600" indent="-228600" algn="ctr">
                        <a:lnSpc>
                          <a:spcPct val="90000"/>
                        </a:lnSpc>
                        <a:spcBef>
                          <a:spcPts val="200"/>
                        </a:spcBef>
                        <a:spcAft>
                          <a:spcPts val="200"/>
                        </a:spcAft>
                      </a:pPr>
                      <a:r>
                        <a:rPr lang="ru-RU" sz="900"/>
                        <a:t>3.        </a:t>
                      </a:r>
                      <a:endParaRPr lang="ru-RU" sz="900">
                        <a:latin typeface="+mn-lt"/>
                      </a:endParaRPr>
                    </a:p>
                  </a:txBody>
                  <a:tcPr marL="39670" marR="39670" marT="0" marB="0"/>
                </a:tc>
                <a:tc>
                  <a:txBody>
                    <a:bodyPr/>
                    <a:lstStyle/>
                    <a:p>
                      <a:pPr>
                        <a:lnSpc>
                          <a:spcPct val="90000"/>
                        </a:lnSpc>
                        <a:spcBef>
                          <a:spcPts val="200"/>
                        </a:spcBef>
                        <a:spcAft>
                          <a:spcPts val="200"/>
                        </a:spcAft>
                      </a:pPr>
                      <a:r>
                        <a:rPr lang="ru-RU" sz="900"/>
                        <a:t>Волинська</a:t>
                      </a:r>
                      <a:endParaRPr lang="ru-RU" sz="900">
                        <a:latin typeface="+mn-lt"/>
                      </a:endParaRPr>
                    </a:p>
                  </a:txBody>
                  <a:tcPr marL="39670" marR="39670" marT="0" marB="0"/>
                </a:tc>
                <a:tc>
                  <a:txBody>
                    <a:bodyPr/>
                    <a:lstStyle/>
                    <a:p>
                      <a:pPr algn="ctr">
                        <a:lnSpc>
                          <a:spcPct val="90000"/>
                        </a:lnSpc>
                      </a:pPr>
                      <a:r>
                        <a:rPr lang="ru-RU" sz="900" dirty="0"/>
                        <a:t>0,18</a:t>
                      </a:r>
                      <a:endParaRPr lang="ru-RU" sz="900" dirty="0">
                        <a:latin typeface="+mn-lt"/>
                      </a:endParaRPr>
                    </a:p>
                  </a:txBody>
                  <a:tcPr marL="39670" marR="39670" marT="0" marB="0" anchor="ctr"/>
                </a:tc>
                <a:tc>
                  <a:txBody>
                    <a:bodyPr/>
                    <a:lstStyle/>
                    <a:p>
                      <a:pPr algn="ctr">
                        <a:lnSpc>
                          <a:spcPct val="90000"/>
                        </a:lnSpc>
                      </a:pPr>
                      <a:r>
                        <a:rPr lang="ru-RU" sz="900"/>
                        <a:t>0</a:t>
                      </a:r>
                      <a:endParaRPr lang="ru-RU" sz="900">
                        <a:latin typeface="+mn-lt"/>
                      </a:endParaRPr>
                    </a:p>
                  </a:txBody>
                  <a:tcPr marL="39670" marR="39670" marT="0" marB="0" anchor="ctr"/>
                </a:tc>
                <a:tc>
                  <a:txBody>
                    <a:bodyPr/>
                    <a:lstStyle/>
                    <a:p>
                      <a:pPr algn="ctr">
                        <a:lnSpc>
                          <a:spcPct val="90000"/>
                        </a:lnSpc>
                      </a:pPr>
                      <a:r>
                        <a:rPr lang="ru-RU" sz="900"/>
                        <a:t>0,03</a:t>
                      </a:r>
                      <a:endParaRPr lang="ru-RU" sz="900">
                        <a:latin typeface="+mn-lt"/>
                      </a:endParaRPr>
                    </a:p>
                  </a:txBody>
                  <a:tcPr marL="39670" marR="39670" marT="0" marB="0" anchor="ctr"/>
                </a:tc>
                <a:tc>
                  <a:txBody>
                    <a:bodyPr/>
                    <a:lstStyle/>
                    <a:p>
                      <a:pPr algn="ctr">
                        <a:lnSpc>
                          <a:spcPct val="90000"/>
                        </a:lnSpc>
                      </a:pPr>
                      <a:r>
                        <a:rPr lang="ru-RU" sz="900"/>
                        <a:t>0,29</a:t>
                      </a:r>
                      <a:endParaRPr lang="ru-RU" sz="900">
                        <a:latin typeface="+mn-lt"/>
                      </a:endParaRPr>
                    </a:p>
                  </a:txBody>
                  <a:tcPr marL="39670" marR="39670" marT="0" marB="0" anchor="ctr"/>
                </a:tc>
                <a:tc>
                  <a:txBody>
                    <a:bodyPr/>
                    <a:lstStyle/>
                    <a:p>
                      <a:pPr algn="ctr">
                        <a:lnSpc>
                          <a:spcPct val="75000"/>
                        </a:lnSpc>
                        <a:spcBef>
                          <a:spcPts val="300"/>
                        </a:spcBef>
                        <a:spcAft>
                          <a:spcPts val="300"/>
                        </a:spcAft>
                      </a:pPr>
                      <a:r>
                        <a:rPr lang="ru-RU" sz="900"/>
                        <a:t>0,05</a:t>
                      </a:r>
                      <a:endParaRPr lang="ru-RU" sz="900">
                        <a:latin typeface="+mn-lt"/>
                      </a:endParaRPr>
                    </a:p>
                  </a:txBody>
                  <a:tcPr marL="39670" marR="39670" marT="0" marB="0" anchor="ctr"/>
                </a:tc>
                <a:tc>
                  <a:txBody>
                    <a:bodyPr/>
                    <a:lstStyle/>
                    <a:p>
                      <a:pPr algn="ctr">
                        <a:lnSpc>
                          <a:spcPct val="75000"/>
                        </a:lnSpc>
                        <a:spcBef>
                          <a:spcPts val="300"/>
                        </a:spcBef>
                        <a:spcAft>
                          <a:spcPts val="300"/>
                        </a:spcAft>
                      </a:pPr>
                      <a:r>
                        <a:rPr lang="ru-RU" sz="900"/>
                        <a:t>0,29</a:t>
                      </a:r>
                      <a:endParaRPr lang="ru-RU" sz="900">
                        <a:latin typeface="+mn-lt"/>
                      </a:endParaRPr>
                    </a:p>
                  </a:txBody>
                  <a:tcPr marL="39670" marR="39670" marT="0" marB="0" anchor="ctr"/>
                </a:tc>
                <a:tc>
                  <a:txBody>
                    <a:bodyPr/>
                    <a:lstStyle/>
                    <a:p>
                      <a:pPr algn="ctr"/>
                      <a:r>
                        <a:rPr lang="ru-RU" sz="900"/>
                        <a:t>0,84</a:t>
                      </a:r>
                      <a:endParaRPr lang="ru-RU" sz="900">
                        <a:latin typeface="+mn-lt"/>
                      </a:endParaRPr>
                    </a:p>
                  </a:txBody>
                  <a:tcPr marL="39670" marR="39670" marT="0" marB="0" anchor="ctr"/>
                </a:tc>
                <a:tc>
                  <a:txBody>
                    <a:bodyPr/>
                    <a:lstStyle/>
                    <a:p>
                      <a:pPr algn="ctr">
                        <a:lnSpc>
                          <a:spcPct val="90000"/>
                        </a:lnSpc>
                      </a:pPr>
                      <a:r>
                        <a:rPr lang="ru-RU" sz="900"/>
                        <a:t>0,054</a:t>
                      </a:r>
                      <a:endParaRPr lang="ru-RU" sz="900">
                        <a:latin typeface="+mn-lt"/>
                      </a:endParaRPr>
                    </a:p>
                  </a:txBody>
                  <a:tcPr marL="39670" marR="39670" marT="0" marB="0" anchor="ctr"/>
                </a:tc>
                <a:tc>
                  <a:txBody>
                    <a:bodyPr/>
                    <a:lstStyle/>
                    <a:p>
                      <a:pPr algn="ctr">
                        <a:lnSpc>
                          <a:spcPct val="90000"/>
                        </a:lnSpc>
                      </a:pPr>
                      <a:r>
                        <a:rPr lang="ru-RU" sz="900"/>
                        <a:t>3,064</a:t>
                      </a:r>
                      <a:endParaRPr lang="ru-RU" sz="900">
                        <a:latin typeface="+mn-lt"/>
                      </a:endParaRPr>
                    </a:p>
                  </a:txBody>
                  <a:tcPr marL="39670" marR="39670" marT="0" marB="0" anchor="ctr"/>
                </a:tc>
                <a:tc>
                  <a:txBody>
                    <a:bodyPr/>
                    <a:lstStyle/>
                    <a:p>
                      <a:pPr algn="ctr">
                        <a:lnSpc>
                          <a:spcPct val="90000"/>
                        </a:lnSpc>
                      </a:pPr>
                      <a:r>
                        <a:rPr lang="ru-RU" sz="900"/>
                        <a:t>27,4</a:t>
                      </a:r>
                      <a:endParaRPr lang="ru-RU" sz="900">
                        <a:latin typeface="+mn-lt"/>
                      </a:endParaRPr>
                    </a:p>
                  </a:txBody>
                  <a:tcPr marL="39670" marR="39670" marT="0" marB="0" anchor="ctr"/>
                </a:tc>
              </a:tr>
              <a:tr h="224374">
                <a:tc>
                  <a:txBody>
                    <a:bodyPr/>
                    <a:lstStyle/>
                    <a:p>
                      <a:pPr marL="228600" indent="-228600" algn="ctr">
                        <a:lnSpc>
                          <a:spcPct val="90000"/>
                        </a:lnSpc>
                        <a:spcBef>
                          <a:spcPts val="200"/>
                        </a:spcBef>
                        <a:spcAft>
                          <a:spcPts val="200"/>
                        </a:spcAft>
                      </a:pPr>
                      <a:r>
                        <a:rPr lang="ru-RU" sz="900"/>
                        <a:t>4.        </a:t>
                      </a:r>
                      <a:endParaRPr lang="ru-RU" sz="900">
                        <a:latin typeface="+mn-lt"/>
                      </a:endParaRPr>
                    </a:p>
                  </a:txBody>
                  <a:tcPr marL="39670" marR="39670" marT="0" marB="0"/>
                </a:tc>
                <a:tc>
                  <a:txBody>
                    <a:bodyPr/>
                    <a:lstStyle/>
                    <a:p>
                      <a:pPr>
                        <a:lnSpc>
                          <a:spcPct val="90000"/>
                        </a:lnSpc>
                        <a:spcBef>
                          <a:spcPts val="200"/>
                        </a:spcBef>
                        <a:spcAft>
                          <a:spcPts val="200"/>
                        </a:spcAft>
                      </a:pPr>
                      <a:r>
                        <a:rPr lang="ru-RU" sz="900"/>
                        <a:t>Дніпропетровська</a:t>
                      </a:r>
                      <a:endParaRPr lang="ru-RU" sz="900">
                        <a:latin typeface="+mn-lt"/>
                      </a:endParaRPr>
                    </a:p>
                  </a:txBody>
                  <a:tcPr marL="39670" marR="39670" marT="0" marB="0"/>
                </a:tc>
                <a:tc>
                  <a:txBody>
                    <a:bodyPr/>
                    <a:lstStyle/>
                    <a:p>
                      <a:pPr algn="ctr">
                        <a:lnSpc>
                          <a:spcPct val="90000"/>
                        </a:lnSpc>
                      </a:pPr>
                      <a:r>
                        <a:rPr lang="ru-RU" sz="900" dirty="0"/>
                        <a:t>0,32</a:t>
                      </a:r>
                      <a:endParaRPr lang="ru-RU" sz="900" dirty="0">
                        <a:latin typeface="+mn-lt"/>
                      </a:endParaRPr>
                    </a:p>
                  </a:txBody>
                  <a:tcPr marL="39670" marR="39670" marT="0" marB="0" anchor="ctr"/>
                </a:tc>
                <a:tc>
                  <a:txBody>
                    <a:bodyPr/>
                    <a:lstStyle/>
                    <a:p>
                      <a:pPr algn="ctr">
                        <a:lnSpc>
                          <a:spcPct val="90000"/>
                        </a:lnSpc>
                      </a:pPr>
                      <a:r>
                        <a:rPr lang="ru-RU" sz="900" dirty="0"/>
                        <a:t>0</a:t>
                      </a:r>
                      <a:endParaRPr lang="ru-RU" sz="900" dirty="0">
                        <a:latin typeface="+mn-lt"/>
                      </a:endParaRPr>
                    </a:p>
                  </a:txBody>
                  <a:tcPr marL="39670" marR="39670" marT="0" marB="0" anchor="ctr"/>
                </a:tc>
                <a:tc>
                  <a:txBody>
                    <a:bodyPr/>
                    <a:lstStyle/>
                    <a:p>
                      <a:pPr algn="ctr">
                        <a:lnSpc>
                          <a:spcPct val="90000"/>
                        </a:lnSpc>
                      </a:pPr>
                      <a:r>
                        <a:rPr lang="ru-RU" sz="900"/>
                        <a:t>0,03</a:t>
                      </a:r>
                      <a:endParaRPr lang="ru-RU" sz="900">
                        <a:latin typeface="+mn-lt"/>
                      </a:endParaRPr>
                    </a:p>
                  </a:txBody>
                  <a:tcPr marL="39670" marR="39670" marT="0" marB="0" anchor="ctr"/>
                </a:tc>
                <a:tc>
                  <a:txBody>
                    <a:bodyPr/>
                    <a:lstStyle/>
                    <a:p>
                      <a:pPr algn="ctr">
                        <a:lnSpc>
                          <a:spcPct val="90000"/>
                        </a:lnSpc>
                      </a:pPr>
                      <a:r>
                        <a:rPr lang="ru-RU" sz="900"/>
                        <a:t>1,90</a:t>
                      </a:r>
                      <a:endParaRPr lang="ru-RU" sz="900">
                        <a:latin typeface="+mn-lt"/>
                      </a:endParaRPr>
                    </a:p>
                  </a:txBody>
                  <a:tcPr marL="39670" marR="39670" marT="0" marB="0" anchor="ctr"/>
                </a:tc>
                <a:tc>
                  <a:txBody>
                    <a:bodyPr/>
                    <a:lstStyle/>
                    <a:p>
                      <a:pPr algn="ctr">
                        <a:lnSpc>
                          <a:spcPct val="75000"/>
                        </a:lnSpc>
                        <a:spcBef>
                          <a:spcPts val="300"/>
                        </a:spcBef>
                        <a:spcAft>
                          <a:spcPts val="300"/>
                        </a:spcAft>
                      </a:pPr>
                      <a:r>
                        <a:rPr lang="ru-RU" sz="900"/>
                        <a:t>0,59</a:t>
                      </a:r>
                      <a:endParaRPr lang="ru-RU" sz="900">
                        <a:latin typeface="+mn-lt"/>
                      </a:endParaRPr>
                    </a:p>
                  </a:txBody>
                  <a:tcPr marL="39670" marR="39670" marT="0" marB="0" anchor="ctr"/>
                </a:tc>
                <a:tc>
                  <a:txBody>
                    <a:bodyPr/>
                    <a:lstStyle/>
                    <a:p>
                      <a:pPr algn="ctr">
                        <a:lnSpc>
                          <a:spcPct val="75000"/>
                        </a:lnSpc>
                        <a:spcBef>
                          <a:spcPts val="300"/>
                        </a:spcBef>
                        <a:spcAft>
                          <a:spcPts val="300"/>
                        </a:spcAft>
                      </a:pPr>
                      <a:r>
                        <a:rPr lang="ru-RU" sz="900"/>
                        <a:t>1,36</a:t>
                      </a:r>
                      <a:endParaRPr lang="ru-RU" sz="900">
                        <a:latin typeface="+mn-lt"/>
                      </a:endParaRPr>
                    </a:p>
                  </a:txBody>
                  <a:tcPr marL="39670" marR="39670" marT="0" marB="0" anchor="ctr"/>
                </a:tc>
                <a:tc>
                  <a:txBody>
                    <a:bodyPr/>
                    <a:lstStyle/>
                    <a:p>
                      <a:pPr algn="ctr"/>
                      <a:r>
                        <a:rPr lang="ru-RU" sz="900"/>
                        <a:t>4,20</a:t>
                      </a:r>
                      <a:endParaRPr lang="ru-RU" sz="900">
                        <a:latin typeface="+mn-lt"/>
                      </a:endParaRPr>
                    </a:p>
                  </a:txBody>
                  <a:tcPr marL="39670" marR="39670" marT="0" marB="0" anchor="ctr"/>
                </a:tc>
                <a:tc>
                  <a:txBody>
                    <a:bodyPr/>
                    <a:lstStyle/>
                    <a:p>
                      <a:pPr algn="ctr">
                        <a:lnSpc>
                          <a:spcPct val="90000"/>
                        </a:lnSpc>
                      </a:pPr>
                      <a:r>
                        <a:rPr lang="ru-RU" sz="900"/>
                        <a:t>0,203</a:t>
                      </a:r>
                      <a:endParaRPr lang="ru-RU" sz="900">
                        <a:latin typeface="+mn-lt"/>
                      </a:endParaRPr>
                    </a:p>
                  </a:txBody>
                  <a:tcPr marL="39670" marR="39670" marT="0" marB="0" anchor="ctr"/>
                </a:tc>
                <a:tc>
                  <a:txBody>
                    <a:bodyPr/>
                    <a:lstStyle/>
                    <a:p>
                      <a:pPr algn="ctr">
                        <a:lnSpc>
                          <a:spcPct val="90000"/>
                        </a:lnSpc>
                      </a:pPr>
                      <a:r>
                        <a:rPr lang="ru-RU" sz="900"/>
                        <a:t>27,023</a:t>
                      </a:r>
                      <a:endParaRPr lang="ru-RU" sz="900">
                        <a:latin typeface="+mn-lt"/>
                      </a:endParaRPr>
                    </a:p>
                  </a:txBody>
                  <a:tcPr marL="39670" marR="39670" marT="0" marB="0" anchor="ctr"/>
                </a:tc>
                <a:tc>
                  <a:txBody>
                    <a:bodyPr/>
                    <a:lstStyle/>
                    <a:p>
                      <a:pPr algn="ctr">
                        <a:lnSpc>
                          <a:spcPct val="90000"/>
                        </a:lnSpc>
                      </a:pPr>
                      <a:r>
                        <a:rPr lang="ru-RU" sz="900"/>
                        <a:t>15,54</a:t>
                      </a:r>
                      <a:endParaRPr lang="ru-RU" sz="900">
                        <a:latin typeface="+mn-lt"/>
                      </a:endParaRPr>
                    </a:p>
                  </a:txBody>
                  <a:tcPr marL="39670" marR="39670" marT="0" marB="0" anchor="ctr"/>
                </a:tc>
              </a:tr>
              <a:tr h="129296">
                <a:tc>
                  <a:txBody>
                    <a:bodyPr/>
                    <a:lstStyle/>
                    <a:p>
                      <a:pPr marL="228600" indent="-228600" algn="ctr">
                        <a:lnSpc>
                          <a:spcPct val="90000"/>
                        </a:lnSpc>
                        <a:spcBef>
                          <a:spcPts val="200"/>
                        </a:spcBef>
                        <a:spcAft>
                          <a:spcPts val="200"/>
                        </a:spcAft>
                      </a:pPr>
                      <a:r>
                        <a:rPr lang="ru-RU" sz="900"/>
                        <a:t>5.        </a:t>
                      </a:r>
                      <a:endParaRPr lang="ru-RU" sz="900">
                        <a:latin typeface="+mn-lt"/>
                      </a:endParaRPr>
                    </a:p>
                  </a:txBody>
                  <a:tcPr marL="39670" marR="39670" marT="0" marB="0"/>
                </a:tc>
                <a:tc>
                  <a:txBody>
                    <a:bodyPr/>
                    <a:lstStyle/>
                    <a:p>
                      <a:pPr>
                        <a:lnSpc>
                          <a:spcPct val="90000"/>
                        </a:lnSpc>
                        <a:spcBef>
                          <a:spcPts val="200"/>
                        </a:spcBef>
                        <a:spcAft>
                          <a:spcPts val="200"/>
                        </a:spcAft>
                      </a:pPr>
                      <a:r>
                        <a:rPr lang="ru-RU" sz="900"/>
                        <a:t>Донецька</a:t>
                      </a:r>
                      <a:endParaRPr lang="ru-RU" sz="900">
                        <a:latin typeface="+mn-lt"/>
                      </a:endParaRPr>
                    </a:p>
                  </a:txBody>
                  <a:tcPr marL="39670" marR="39670" marT="0" marB="0"/>
                </a:tc>
                <a:tc>
                  <a:txBody>
                    <a:bodyPr/>
                    <a:lstStyle/>
                    <a:p>
                      <a:pPr algn="ctr">
                        <a:lnSpc>
                          <a:spcPct val="90000"/>
                        </a:lnSpc>
                      </a:pPr>
                      <a:r>
                        <a:rPr lang="ru-RU" sz="900"/>
                        <a:t>0,27</a:t>
                      </a:r>
                      <a:endParaRPr lang="ru-RU" sz="900">
                        <a:latin typeface="+mn-lt"/>
                      </a:endParaRPr>
                    </a:p>
                  </a:txBody>
                  <a:tcPr marL="39670" marR="39670" marT="0" marB="0" anchor="ctr"/>
                </a:tc>
                <a:tc>
                  <a:txBody>
                    <a:bodyPr/>
                    <a:lstStyle/>
                    <a:p>
                      <a:pPr algn="ctr">
                        <a:lnSpc>
                          <a:spcPct val="90000"/>
                        </a:lnSpc>
                      </a:pPr>
                      <a:r>
                        <a:rPr lang="ru-RU" sz="900" dirty="0"/>
                        <a:t>0</a:t>
                      </a:r>
                      <a:endParaRPr lang="ru-RU" sz="900" dirty="0">
                        <a:latin typeface="+mn-lt"/>
                      </a:endParaRPr>
                    </a:p>
                  </a:txBody>
                  <a:tcPr marL="39670" marR="39670" marT="0" marB="0" anchor="ctr"/>
                </a:tc>
                <a:tc>
                  <a:txBody>
                    <a:bodyPr/>
                    <a:lstStyle/>
                    <a:p>
                      <a:pPr algn="ctr">
                        <a:lnSpc>
                          <a:spcPct val="90000"/>
                        </a:lnSpc>
                      </a:pPr>
                      <a:r>
                        <a:rPr lang="ru-RU" sz="900"/>
                        <a:t>0,05</a:t>
                      </a:r>
                      <a:endParaRPr lang="ru-RU" sz="900">
                        <a:latin typeface="+mn-lt"/>
                      </a:endParaRPr>
                    </a:p>
                  </a:txBody>
                  <a:tcPr marL="39670" marR="39670" marT="0" marB="0" anchor="ctr"/>
                </a:tc>
                <a:tc>
                  <a:txBody>
                    <a:bodyPr/>
                    <a:lstStyle/>
                    <a:p>
                      <a:pPr algn="ctr">
                        <a:lnSpc>
                          <a:spcPct val="90000"/>
                        </a:lnSpc>
                      </a:pPr>
                      <a:r>
                        <a:rPr lang="ru-RU" sz="900"/>
                        <a:t>1,16</a:t>
                      </a:r>
                      <a:endParaRPr lang="ru-RU" sz="900">
                        <a:latin typeface="+mn-lt"/>
                      </a:endParaRPr>
                    </a:p>
                  </a:txBody>
                  <a:tcPr marL="39670" marR="39670" marT="0" marB="0" anchor="ctr"/>
                </a:tc>
                <a:tc>
                  <a:txBody>
                    <a:bodyPr/>
                    <a:lstStyle/>
                    <a:p>
                      <a:pPr algn="ctr">
                        <a:lnSpc>
                          <a:spcPct val="75000"/>
                        </a:lnSpc>
                        <a:spcBef>
                          <a:spcPts val="300"/>
                        </a:spcBef>
                        <a:spcAft>
                          <a:spcPts val="300"/>
                        </a:spcAft>
                      </a:pPr>
                      <a:r>
                        <a:rPr lang="ru-RU" sz="900"/>
                        <a:t>0,50</a:t>
                      </a:r>
                      <a:endParaRPr lang="ru-RU" sz="900">
                        <a:latin typeface="+mn-lt"/>
                      </a:endParaRPr>
                    </a:p>
                  </a:txBody>
                  <a:tcPr marL="39670" marR="39670" marT="0" marB="0" anchor="ctr"/>
                </a:tc>
                <a:tc>
                  <a:txBody>
                    <a:bodyPr/>
                    <a:lstStyle/>
                    <a:p>
                      <a:pPr algn="ctr">
                        <a:lnSpc>
                          <a:spcPct val="75000"/>
                        </a:lnSpc>
                        <a:spcBef>
                          <a:spcPts val="300"/>
                        </a:spcBef>
                        <a:spcAft>
                          <a:spcPts val="300"/>
                        </a:spcAft>
                      </a:pPr>
                      <a:r>
                        <a:rPr lang="ru-RU" sz="900"/>
                        <a:t>1,36</a:t>
                      </a:r>
                      <a:endParaRPr lang="ru-RU" sz="900">
                        <a:latin typeface="+mn-lt"/>
                      </a:endParaRPr>
                    </a:p>
                  </a:txBody>
                  <a:tcPr marL="39670" marR="39670" marT="0" marB="0" anchor="ctr"/>
                </a:tc>
                <a:tc>
                  <a:txBody>
                    <a:bodyPr/>
                    <a:lstStyle/>
                    <a:p>
                      <a:pPr algn="ctr"/>
                      <a:r>
                        <a:rPr lang="ru-RU" sz="900"/>
                        <a:t>3,34</a:t>
                      </a:r>
                      <a:endParaRPr lang="ru-RU" sz="900">
                        <a:latin typeface="+mn-lt"/>
                      </a:endParaRPr>
                    </a:p>
                  </a:txBody>
                  <a:tcPr marL="39670" marR="39670" marT="0" marB="0" anchor="ctr"/>
                </a:tc>
                <a:tc>
                  <a:txBody>
                    <a:bodyPr/>
                    <a:lstStyle/>
                    <a:p>
                      <a:pPr algn="ctr">
                        <a:lnSpc>
                          <a:spcPct val="90000"/>
                        </a:lnSpc>
                      </a:pPr>
                      <a:r>
                        <a:rPr lang="ru-RU" sz="900"/>
                        <a:t>0,285</a:t>
                      </a:r>
                      <a:endParaRPr lang="ru-RU" sz="900">
                        <a:latin typeface="+mn-lt"/>
                      </a:endParaRPr>
                    </a:p>
                  </a:txBody>
                  <a:tcPr marL="39670" marR="39670" marT="0" marB="0" anchor="ctr"/>
                </a:tc>
                <a:tc>
                  <a:txBody>
                    <a:bodyPr/>
                    <a:lstStyle/>
                    <a:p>
                      <a:pPr algn="ctr">
                        <a:lnSpc>
                          <a:spcPct val="90000"/>
                        </a:lnSpc>
                      </a:pPr>
                      <a:r>
                        <a:rPr lang="ru-RU" sz="900"/>
                        <a:t>33,795</a:t>
                      </a:r>
                      <a:endParaRPr lang="ru-RU" sz="900">
                        <a:latin typeface="+mn-lt"/>
                      </a:endParaRPr>
                    </a:p>
                  </a:txBody>
                  <a:tcPr marL="39670" marR="39670" marT="0" marB="0" anchor="ctr"/>
                </a:tc>
                <a:tc>
                  <a:txBody>
                    <a:bodyPr/>
                    <a:lstStyle/>
                    <a:p>
                      <a:pPr algn="ctr">
                        <a:lnSpc>
                          <a:spcPct val="90000"/>
                        </a:lnSpc>
                      </a:pPr>
                      <a:r>
                        <a:rPr lang="ru-RU" sz="900"/>
                        <a:t>9,88</a:t>
                      </a:r>
                      <a:endParaRPr lang="ru-RU" sz="900">
                        <a:latin typeface="+mn-lt"/>
                      </a:endParaRPr>
                    </a:p>
                  </a:txBody>
                  <a:tcPr marL="39670" marR="39670" marT="0" marB="0" anchor="ctr"/>
                </a:tc>
              </a:tr>
              <a:tr h="129296">
                <a:tc>
                  <a:txBody>
                    <a:bodyPr/>
                    <a:lstStyle/>
                    <a:p>
                      <a:pPr marL="228600" indent="-228600" algn="ctr">
                        <a:lnSpc>
                          <a:spcPct val="90000"/>
                        </a:lnSpc>
                        <a:spcBef>
                          <a:spcPts val="200"/>
                        </a:spcBef>
                        <a:spcAft>
                          <a:spcPts val="200"/>
                        </a:spcAft>
                      </a:pPr>
                      <a:r>
                        <a:rPr lang="ru-RU" sz="900"/>
                        <a:t>6.        </a:t>
                      </a:r>
                      <a:endParaRPr lang="ru-RU" sz="900">
                        <a:latin typeface="+mn-lt"/>
                      </a:endParaRPr>
                    </a:p>
                  </a:txBody>
                  <a:tcPr marL="39670" marR="39670" marT="0" marB="0"/>
                </a:tc>
                <a:tc>
                  <a:txBody>
                    <a:bodyPr/>
                    <a:lstStyle/>
                    <a:p>
                      <a:pPr>
                        <a:lnSpc>
                          <a:spcPct val="90000"/>
                        </a:lnSpc>
                        <a:spcBef>
                          <a:spcPts val="200"/>
                        </a:spcBef>
                        <a:spcAft>
                          <a:spcPts val="200"/>
                        </a:spcAft>
                      </a:pPr>
                      <a:r>
                        <a:rPr lang="ru-RU" sz="900"/>
                        <a:t>Житомирська</a:t>
                      </a:r>
                      <a:endParaRPr lang="ru-RU" sz="900">
                        <a:latin typeface="+mn-lt"/>
                      </a:endParaRPr>
                    </a:p>
                  </a:txBody>
                  <a:tcPr marL="39670" marR="39670" marT="0" marB="0"/>
                </a:tc>
                <a:tc>
                  <a:txBody>
                    <a:bodyPr/>
                    <a:lstStyle/>
                    <a:p>
                      <a:pPr algn="ctr">
                        <a:lnSpc>
                          <a:spcPct val="90000"/>
                        </a:lnSpc>
                      </a:pPr>
                      <a:r>
                        <a:rPr lang="ru-RU" sz="900"/>
                        <a:t>0,26</a:t>
                      </a:r>
                      <a:endParaRPr lang="ru-RU" sz="900">
                        <a:latin typeface="+mn-lt"/>
                      </a:endParaRPr>
                    </a:p>
                  </a:txBody>
                  <a:tcPr marL="39670" marR="39670" marT="0" marB="0" anchor="ctr"/>
                </a:tc>
                <a:tc>
                  <a:txBody>
                    <a:bodyPr/>
                    <a:lstStyle/>
                    <a:p>
                      <a:pPr algn="ctr">
                        <a:lnSpc>
                          <a:spcPct val="90000"/>
                        </a:lnSpc>
                      </a:pPr>
                      <a:r>
                        <a:rPr lang="ru-RU" sz="900" dirty="0"/>
                        <a:t>0</a:t>
                      </a:r>
                      <a:endParaRPr lang="ru-RU" sz="900" dirty="0">
                        <a:latin typeface="+mn-lt"/>
                      </a:endParaRPr>
                    </a:p>
                  </a:txBody>
                  <a:tcPr marL="39670" marR="39670" marT="0" marB="0" anchor="ctr"/>
                </a:tc>
                <a:tc>
                  <a:txBody>
                    <a:bodyPr/>
                    <a:lstStyle/>
                    <a:p>
                      <a:pPr algn="ctr">
                        <a:lnSpc>
                          <a:spcPct val="90000"/>
                        </a:lnSpc>
                      </a:pPr>
                      <a:r>
                        <a:rPr lang="ru-RU" sz="900"/>
                        <a:t>0,09</a:t>
                      </a:r>
                      <a:endParaRPr lang="ru-RU" sz="900">
                        <a:latin typeface="+mn-lt"/>
                      </a:endParaRPr>
                    </a:p>
                  </a:txBody>
                  <a:tcPr marL="39670" marR="39670" marT="0" marB="0" anchor="ctr"/>
                </a:tc>
                <a:tc>
                  <a:txBody>
                    <a:bodyPr/>
                    <a:lstStyle/>
                    <a:p>
                      <a:pPr algn="ctr">
                        <a:lnSpc>
                          <a:spcPct val="90000"/>
                        </a:lnSpc>
                      </a:pPr>
                      <a:r>
                        <a:rPr lang="ru-RU" sz="900"/>
                        <a:t>0,38</a:t>
                      </a:r>
                      <a:endParaRPr lang="ru-RU" sz="900">
                        <a:latin typeface="+mn-lt"/>
                      </a:endParaRPr>
                    </a:p>
                  </a:txBody>
                  <a:tcPr marL="39670" marR="39670" marT="0" marB="0" anchor="ctr"/>
                </a:tc>
                <a:tc>
                  <a:txBody>
                    <a:bodyPr/>
                    <a:lstStyle/>
                    <a:p>
                      <a:pPr algn="ctr">
                        <a:lnSpc>
                          <a:spcPct val="75000"/>
                        </a:lnSpc>
                        <a:spcBef>
                          <a:spcPts val="300"/>
                        </a:spcBef>
                        <a:spcAft>
                          <a:spcPts val="300"/>
                        </a:spcAft>
                      </a:pPr>
                      <a:r>
                        <a:rPr lang="ru-RU" sz="900"/>
                        <a:t>0,06</a:t>
                      </a:r>
                      <a:endParaRPr lang="ru-RU" sz="900">
                        <a:latin typeface="+mn-lt"/>
                      </a:endParaRPr>
                    </a:p>
                  </a:txBody>
                  <a:tcPr marL="39670" marR="39670" marT="0" marB="0" anchor="ctr"/>
                </a:tc>
                <a:tc>
                  <a:txBody>
                    <a:bodyPr/>
                    <a:lstStyle/>
                    <a:p>
                      <a:pPr algn="ctr">
                        <a:lnSpc>
                          <a:spcPct val="75000"/>
                        </a:lnSpc>
                        <a:spcBef>
                          <a:spcPts val="300"/>
                        </a:spcBef>
                        <a:spcAft>
                          <a:spcPts val="300"/>
                        </a:spcAft>
                      </a:pPr>
                      <a:r>
                        <a:rPr lang="ru-RU" sz="900"/>
                        <a:t>0,30</a:t>
                      </a:r>
                      <a:endParaRPr lang="ru-RU" sz="900">
                        <a:latin typeface="+mn-lt"/>
                      </a:endParaRPr>
                    </a:p>
                  </a:txBody>
                  <a:tcPr marL="39670" marR="39670" marT="0" marB="0" anchor="ctr"/>
                </a:tc>
                <a:tc>
                  <a:txBody>
                    <a:bodyPr/>
                    <a:lstStyle/>
                    <a:p>
                      <a:pPr algn="ctr"/>
                      <a:r>
                        <a:rPr lang="ru-RU" sz="900"/>
                        <a:t>1,09</a:t>
                      </a:r>
                      <a:endParaRPr lang="ru-RU" sz="900">
                        <a:latin typeface="+mn-lt"/>
                      </a:endParaRPr>
                    </a:p>
                  </a:txBody>
                  <a:tcPr marL="39670" marR="39670" marT="0" marB="0" anchor="ctr"/>
                </a:tc>
                <a:tc>
                  <a:txBody>
                    <a:bodyPr/>
                    <a:lstStyle/>
                    <a:p>
                      <a:pPr algn="ctr">
                        <a:lnSpc>
                          <a:spcPct val="90000"/>
                        </a:lnSpc>
                      </a:pPr>
                      <a:r>
                        <a:rPr lang="ru-RU" sz="900"/>
                        <a:t>0,079</a:t>
                      </a:r>
                      <a:endParaRPr lang="ru-RU" sz="900">
                        <a:latin typeface="+mn-lt"/>
                      </a:endParaRPr>
                    </a:p>
                  </a:txBody>
                  <a:tcPr marL="39670" marR="39670" marT="0" marB="0" anchor="ctr"/>
                </a:tc>
                <a:tc>
                  <a:txBody>
                    <a:bodyPr/>
                    <a:lstStyle/>
                    <a:p>
                      <a:pPr algn="ctr">
                        <a:lnSpc>
                          <a:spcPct val="90000"/>
                        </a:lnSpc>
                      </a:pPr>
                      <a:r>
                        <a:rPr lang="ru-RU" sz="900"/>
                        <a:t>2,399</a:t>
                      </a:r>
                      <a:endParaRPr lang="ru-RU" sz="900">
                        <a:latin typeface="+mn-lt"/>
                      </a:endParaRPr>
                    </a:p>
                  </a:txBody>
                  <a:tcPr marL="39670" marR="39670" marT="0" marB="0" anchor="ctr"/>
                </a:tc>
                <a:tc>
                  <a:txBody>
                    <a:bodyPr/>
                    <a:lstStyle/>
                    <a:p>
                      <a:pPr algn="ctr">
                        <a:lnSpc>
                          <a:spcPct val="90000"/>
                        </a:lnSpc>
                      </a:pPr>
                      <a:r>
                        <a:rPr lang="ru-RU" sz="900"/>
                        <a:t>45,4</a:t>
                      </a:r>
                      <a:endParaRPr lang="ru-RU" sz="900">
                        <a:latin typeface="+mn-lt"/>
                      </a:endParaRPr>
                    </a:p>
                  </a:txBody>
                  <a:tcPr marL="39670" marR="39670" marT="0" marB="0" anchor="ctr"/>
                </a:tc>
              </a:tr>
              <a:tr h="129296">
                <a:tc>
                  <a:txBody>
                    <a:bodyPr/>
                    <a:lstStyle/>
                    <a:p>
                      <a:pPr marL="228600" indent="-228600" algn="ctr">
                        <a:lnSpc>
                          <a:spcPct val="90000"/>
                        </a:lnSpc>
                        <a:spcBef>
                          <a:spcPts val="200"/>
                        </a:spcBef>
                        <a:spcAft>
                          <a:spcPts val="200"/>
                        </a:spcAft>
                      </a:pPr>
                      <a:r>
                        <a:rPr lang="ru-RU" sz="900"/>
                        <a:t>7.        </a:t>
                      </a:r>
                      <a:endParaRPr lang="ru-RU" sz="900">
                        <a:latin typeface="+mn-lt"/>
                      </a:endParaRPr>
                    </a:p>
                  </a:txBody>
                  <a:tcPr marL="39670" marR="39670" marT="0" marB="0"/>
                </a:tc>
                <a:tc>
                  <a:txBody>
                    <a:bodyPr/>
                    <a:lstStyle/>
                    <a:p>
                      <a:pPr algn="l">
                        <a:lnSpc>
                          <a:spcPct val="90000"/>
                        </a:lnSpc>
                        <a:spcBef>
                          <a:spcPts val="200"/>
                        </a:spcBef>
                        <a:spcAft>
                          <a:spcPts val="200"/>
                        </a:spcAft>
                      </a:pPr>
                      <a:r>
                        <a:rPr lang="uk-UA" sz="900"/>
                        <a:t>Закарпатська</a:t>
                      </a:r>
                      <a:endParaRPr lang="uk-UA" sz="900" b="1">
                        <a:latin typeface="+mn-lt"/>
                      </a:endParaRPr>
                    </a:p>
                  </a:txBody>
                  <a:tcPr marL="39670" marR="39670" marT="0" marB="0"/>
                </a:tc>
                <a:tc>
                  <a:txBody>
                    <a:bodyPr/>
                    <a:lstStyle/>
                    <a:p>
                      <a:pPr algn="ctr">
                        <a:lnSpc>
                          <a:spcPct val="90000"/>
                        </a:lnSpc>
                      </a:pPr>
                      <a:r>
                        <a:rPr lang="ru-RU" sz="900"/>
                        <a:t>0,13</a:t>
                      </a:r>
                      <a:endParaRPr lang="ru-RU" sz="900">
                        <a:latin typeface="+mn-lt"/>
                      </a:endParaRPr>
                    </a:p>
                  </a:txBody>
                  <a:tcPr marL="39670" marR="39670" marT="0" marB="0" anchor="ctr"/>
                </a:tc>
                <a:tc>
                  <a:txBody>
                    <a:bodyPr/>
                    <a:lstStyle/>
                    <a:p>
                      <a:pPr algn="ctr">
                        <a:lnSpc>
                          <a:spcPct val="90000"/>
                        </a:lnSpc>
                      </a:pPr>
                      <a:r>
                        <a:rPr lang="ru-RU" sz="900"/>
                        <a:t>7,40</a:t>
                      </a:r>
                      <a:endParaRPr lang="ru-RU" sz="900">
                        <a:latin typeface="+mn-lt"/>
                      </a:endParaRPr>
                    </a:p>
                  </a:txBody>
                  <a:tcPr marL="39670" marR="39670" marT="0" marB="0" anchor="ctr"/>
                </a:tc>
                <a:tc>
                  <a:txBody>
                    <a:bodyPr/>
                    <a:lstStyle/>
                    <a:p>
                      <a:pPr algn="ctr">
                        <a:lnSpc>
                          <a:spcPct val="90000"/>
                        </a:lnSpc>
                      </a:pPr>
                      <a:r>
                        <a:rPr lang="ru-RU" sz="900" dirty="0"/>
                        <a:t>1,05</a:t>
                      </a:r>
                      <a:endParaRPr lang="ru-RU" sz="900" dirty="0">
                        <a:latin typeface="+mn-lt"/>
                      </a:endParaRPr>
                    </a:p>
                  </a:txBody>
                  <a:tcPr marL="39670" marR="39670" marT="0" marB="0" anchor="ctr"/>
                </a:tc>
                <a:tc>
                  <a:txBody>
                    <a:bodyPr/>
                    <a:lstStyle/>
                    <a:p>
                      <a:pPr algn="ctr">
                        <a:lnSpc>
                          <a:spcPct val="90000"/>
                        </a:lnSpc>
                      </a:pPr>
                      <a:r>
                        <a:rPr lang="ru-RU" sz="900"/>
                        <a:t>0,21</a:t>
                      </a:r>
                      <a:endParaRPr lang="ru-RU" sz="900">
                        <a:latin typeface="+mn-lt"/>
                      </a:endParaRPr>
                    </a:p>
                  </a:txBody>
                  <a:tcPr marL="39670" marR="39670" marT="0" marB="0" anchor="ctr"/>
                </a:tc>
                <a:tc>
                  <a:txBody>
                    <a:bodyPr/>
                    <a:lstStyle/>
                    <a:p>
                      <a:pPr algn="ctr">
                        <a:lnSpc>
                          <a:spcPct val="75000"/>
                        </a:lnSpc>
                        <a:spcBef>
                          <a:spcPts val="300"/>
                        </a:spcBef>
                        <a:spcAft>
                          <a:spcPts val="300"/>
                        </a:spcAft>
                      </a:pPr>
                      <a:r>
                        <a:rPr lang="ru-RU" sz="900"/>
                        <a:t>0,05</a:t>
                      </a:r>
                      <a:endParaRPr lang="ru-RU" sz="900">
                        <a:latin typeface="+mn-lt"/>
                      </a:endParaRPr>
                    </a:p>
                  </a:txBody>
                  <a:tcPr marL="39670" marR="39670" marT="0" marB="0" anchor="ctr"/>
                </a:tc>
                <a:tc>
                  <a:txBody>
                    <a:bodyPr/>
                    <a:lstStyle/>
                    <a:p>
                      <a:pPr algn="ctr">
                        <a:lnSpc>
                          <a:spcPct val="75000"/>
                        </a:lnSpc>
                        <a:spcBef>
                          <a:spcPts val="300"/>
                        </a:spcBef>
                        <a:spcAft>
                          <a:spcPts val="300"/>
                        </a:spcAft>
                      </a:pPr>
                      <a:r>
                        <a:rPr lang="ru-RU" sz="900"/>
                        <a:t>0,45</a:t>
                      </a:r>
                      <a:endParaRPr lang="ru-RU" sz="900">
                        <a:latin typeface="+mn-lt"/>
                      </a:endParaRPr>
                    </a:p>
                  </a:txBody>
                  <a:tcPr marL="39670" marR="39670" marT="0" marB="0" anchor="ctr"/>
                </a:tc>
                <a:tc>
                  <a:txBody>
                    <a:bodyPr/>
                    <a:lstStyle/>
                    <a:p>
                      <a:pPr algn="ctr"/>
                      <a:r>
                        <a:rPr lang="ru-RU" sz="900"/>
                        <a:t>9,29</a:t>
                      </a:r>
                      <a:endParaRPr lang="ru-RU" sz="900">
                        <a:latin typeface="+mn-lt"/>
                      </a:endParaRPr>
                    </a:p>
                  </a:txBody>
                  <a:tcPr marL="39670" marR="39670" marT="0" marB="0" anchor="ctr"/>
                </a:tc>
                <a:tc>
                  <a:txBody>
                    <a:bodyPr/>
                    <a:lstStyle/>
                    <a:p>
                      <a:pPr algn="ctr">
                        <a:lnSpc>
                          <a:spcPct val="90000"/>
                        </a:lnSpc>
                      </a:pPr>
                      <a:r>
                        <a:rPr lang="ru-RU" sz="900"/>
                        <a:t>0,065</a:t>
                      </a:r>
                      <a:endParaRPr lang="ru-RU" sz="900">
                        <a:latin typeface="+mn-lt"/>
                      </a:endParaRPr>
                    </a:p>
                  </a:txBody>
                  <a:tcPr marL="39670" marR="39670" marT="0" marB="0" anchor="ctr"/>
                </a:tc>
                <a:tc>
                  <a:txBody>
                    <a:bodyPr/>
                    <a:lstStyle/>
                    <a:p>
                      <a:pPr algn="ctr">
                        <a:lnSpc>
                          <a:spcPct val="90000"/>
                        </a:lnSpc>
                      </a:pPr>
                      <a:r>
                        <a:rPr lang="ru-RU" sz="900"/>
                        <a:t>1,175</a:t>
                      </a:r>
                      <a:endParaRPr lang="ru-RU" sz="900">
                        <a:latin typeface="+mn-lt"/>
                      </a:endParaRPr>
                    </a:p>
                  </a:txBody>
                  <a:tcPr marL="39670" marR="39670" marT="0" marB="0" anchor="ctr"/>
                </a:tc>
                <a:tc>
                  <a:txBody>
                    <a:bodyPr/>
                    <a:lstStyle/>
                    <a:p>
                      <a:pPr algn="ctr">
                        <a:lnSpc>
                          <a:spcPct val="90000"/>
                        </a:lnSpc>
                      </a:pPr>
                      <a:r>
                        <a:rPr lang="ru-RU" sz="900"/>
                        <a:t>79,6</a:t>
                      </a:r>
                      <a:endParaRPr lang="ru-RU" sz="900">
                        <a:latin typeface="+mn-lt"/>
                      </a:endParaRPr>
                    </a:p>
                  </a:txBody>
                  <a:tcPr marL="39670" marR="39670" marT="0" marB="0" anchor="ctr"/>
                </a:tc>
              </a:tr>
              <a:tr h="129296">
                <a:tc>
                  <a:txBody>
                    <a:bodyPr/>
                    <a:lstStyle/>
                    <a:p>
                      <a:pPr marL="228600" indent="-228600" algn="ctr">
                        <a:lnSpc>
                          <a:spcPct val="90000"/>
                        </a:lnSpc>
                        <a:spcBef>
                          <a:spcPts val="200"/>
                        </a:spcBef>
                        <a:spcAft>
                          <a:spcPts val="200"/>
                        </a:spcAft>
                      </a:pPr>
                      <a:r>
                        <a:rPr lang="ru-RU" sz="900"/>
                        <a:t>8.        </a:t>
                      </a:r>
                      <a:endParaRPr lang="ru-RU" sz="900">
                        <a:latin typeface="+mn-lt"/>
                      </a:endParaRPr>
                    </a:p>
                  </a:txBody>
                  <a:tcPr marL="39670" marR="39670" marT="0" marB="0"/>
                </a:tc>
                <a:tc>
                  <a:txBody>
                    <a:bodyPr/>
                    <a:lstStyle/>
                    <a:p>
                      <a:pPr>
                        <a:lnSpc>
                          <a:spcPct val="90000"/>
                        </a:lnSpc>
                        <a:spcBef>
                          <a:spcPts val="200"/>
                        </a:spcBef>
                        <a:spcAft>
                          <a:spcPts val="200"/>
                        </a:spcAft>
                      </a:pPr>
                      <a:r>
                        <a:rPr lang="ru-RU" sz="900"/>
                        <a:t>Запорізька</a:t>
                      </a:r>
                      <a:endParaRPr lang="ru-RU" sz="900">
                        <a:latin typeface="+mn-lt"/>
                      </a:endParaRPr>
                    </a:p>
                  </a:txBody>
                  <a:tcPr marL="39670" marR="39670" marT="0" marB="0"/>
                </a:tc>
                <a:tc>
                  <a:txBody>
                    <a:bodyPr/>
                    <a:lstStyle/>
                    <a:p>
                      <a:pPr algn="ctr">
                        <a:lnSpc>
                          <a:spcPct val="90000"/>
                        </a:lnSpc>
                      </a:pPr>
                      <a:r>
                        <a:rPr lang="ru-RU" sz="900"/>
                        <a:t>0,28</a:t>
                      </a:r>
                      <a:endParaRPr lang="ru-RU" sz="900">
                        <a:latin typeface="+mn-lt"/>
                      </a:endParaRPr>
                    </a:p>
                  </a:txBody>
                  <a:tcPr marL="39670" marR="39670" marT="0" marB="0" anchor="ctr"/>
                </a:tc>
                <a:tc>
                  <a:txBody>
                    <a:bodyPr/>
                    <a:lstStyle/>
                    <a:p>
                      <a:pPr algn="ctr">
                        <a:lnSpc>
                          <a:spcPct val="90000"/>
                        </a:lnSpc>
                      </a:pPr>
                      <a:r>
                        <a:rPr lang="ru-RU" sz="900"/>
                        <a:t>0</a:t>
                      </a:r>
                      <a:endParaRPr lang="ru-RU" sz="900">
                        <a:latin typeface="+mn-lt"/>
                      </a:endParaRPr>
                    </a:p>
                  </a:txBody>
                  <a:tcPr marL="39670" marR="39670" marT="0" marB="0" anchor="ctr"/>
                </a:tc>
                <a:tc>
                  <a:txBody>
                    <a:bodyPr/>
                    <a:lstStyle/>
                    <a:p>
                      <a:pPr algn="ctr">
                        <a:lnSpc>
                          <a:spcPct val="90000"/>
                        </a:lnSpc>
                      </a:pPr>
                      <a:r>
                        <a:rPr lang="ru-RU" sz="900"/>
                        <a:t>0,03</a:t>
                      </a:r>
                      <a:endParaRPr lang="ru-RU" sz="900">
                        <a:latin typeface="+mn-lt"/>
                      </a:endParaRPr>
                    </a:p>
                  </a:txBody>
                  <a:tcPr marL="39670" marR="39670" marT="0" marB="0" anchor="ctr"/>
                </a:tc>
                <a:tc>
                  <a:txBody>
                    <a:bodyPr/>
                    <a:lstStyle/>
                    <a:p>
                      <a:pPr algn="ctr">
                        <a:lnSpc>
                          <a:spcPct val="90000"/>
                        </a:lnSpc>
                      </a:pPr>
                      <a:r>
                        <a:rPr lang="ru-RU" sz="900"/>
                        <a:t>1,13</a:t>
                      </a:r>
                      <a:endParaRPr lang="ru-RU" sz="900">
                        <a:latin typeface="+mn-lt"/>
                      </a:endParaRPr>
                    </a:p>
                  </a:txBody>
                  <a:tcPr marL="39670" marR="39670" marT="0" marB="0" anchor="ctr"/>
                </a:tc>
                <a:tc>
                  <a:txBody>
                    <a:bodyPr/>
                    <a:lstStyle/>
                    <a:p>
                      <a:pPr algn="ctr">
                        <a:lnSpc>
                          <a:spcPct val="75000"/>
                        </a:lnSpc>
                        <a:spcBef>
                          <a:spcPts val="300"/>
                        </a:spcBef>
                        <a:spcAft>
                          <a:spcPts val="300"/>
                        </a:spcAft>
                      </a:pPr>
                      <a:r>
                        <a:rPr lang="ru-RU" sz="900"/>
                        <a:t>0,19</a:t>
                      </a:r>
                      <a:endParaRPr lang="ru-RU" sz="900">
                        <a:latin typeface="+mn-lt"/>
                      </a:endParaRPr>
                    </a:p>
                  </a:txBody>
                  <a:tcPr marL="39670" marR="39670" marT="0" marB="0" anchor="ctr"/>
                </a:tc>
                <a:tc>
                  <a:txBody>
                    <a:bodyPr/>
                    <a:lstStyle/>
                    <a:p>
                      <a:pPr algn="ctr">
                        <a:lnSpc>
                          <a:spcPct val="75000"/>
                        </a:lnSpc>
                        <a:spcBef>
                          <a:spcPts val="300"/>
                        </a:spcBef>
                        <a:spcAft>
                          <a:spcPts val="300"/>
                        </a:spcAft>
                      </a:pPr>
                      <a:r>
                        <a:rPr lang="ru-RU" sz="900"/>
                        <a:t>0,34</a:t>
                      </a:r>
                      <a:endParaRPr lang="ru-RU" sz="900">
                        <a:latin typeface="+mn-lt"/>
                      </a:endParaRPr>
                    </a:p>
                  </a:txBody>
                  <a:tcPr marL="39670" marR="39670" marT="0" marB="0" anchor="ctr"/>
                </a:tc>
                <a:tc>
                  <a:txBody>
                    <a:bodyPr/>
                    <a:lstStyle/>
                    <a:p>
                      <a:pPr algn="ctr"/>
                      <a:r>
                        <a:rPr lang="ru-RU" sz="900"/>
                        <a:t>1,97</a:t>
                      </a:r>
                      <a:endParaRPr lang="ru-RU" sz="900">
                        <a:latin typeface="+mn-lt"/>
                      </a:endParaRPr>
                    </a:p>
                  </a:txBody>
                  <a:tcPr marL="39670" marR="39670" marT="0" marB="0" anchor="ctr"/>
                </a:tc>
                <a:tc>
                  <a:txBody>
                    <a:bodyPr/>
                    <a:lstStyle/>
                    <a:p>
                      <a:pPr algn="ctr">
                        <a:lnSpc>
                          <a:spcPct val="90000"/>
                        </a:lnSpc>
                      </a:pPr>
                      <a:r>
                        <a:rPr lang="ru-RU" sz="900"/>
                        <a:t>0,108</a:t>
                      </a:r>
                      <a:endParaRPr lang="ru-RU" sz="900">
                        <a:latin typeface="+mn-lt"/>
                      </a:endParaRPr>
                    </a:p>
                  </a:txBody>
                  <a:tcPr marL="39670" marR="39670" marT="0" marB="0" anchor="ctr"/>
                </a:tc>
                <a:tc>
                  <a:txBody>
                    <a:bodyPr/>
                    <a:lstStyle/>
                    <a:p>
                      <a:pPr algn="ctr">
                        <a:lnSpc>
                          <a:spcPct val="90000"/>
                        </a:lnSpc>
                      </a:pPr>
                      <a:r>
                        <a:rPr lang="ru-RU" sz="900"/>
                        <a:t>14,568</a:t>
                      </a:r>
                      <a:endParaRPr lang="ru-RU" sz="900">
                        <a:latin typeface="+mn-lt"/>
                      </a:endParaRPr>
                    </a:p>
                  </a:txBody>
                  <a:tcPr marL="39670" marR="39670" marT="0" marB="0" anchor="ctr"/>
                </a:tc>
                <a:tc>
                  <a:txBody>
                    <a:bodyPr/>
                    <a:lstStyle/>
                    <a:p>
                      <a:pPr algn="ctr">
                        <a:lnSpc>
                          <a:spcPct val="90000"/>
                        </a:lnSpc>
                      </a:pPr>
                      <a:r>
                        <a:rPr lang="ru-RU" sz="900"/>
                        <a:t>13,5</a:t>
                      </a:r>
                      <a:endParaRPr lang="ru-RU" sz="900">
                        <a:latin typeface="+mn-lt"/>
                      </a:endParaRPr>
                    </a:p>
                  </a:txBody>
                  <a:tcPr marL="39670" marR="39670" marT="0" marB="0" anchor="ctr"/>
                </a:tc>
              </a:tr>
              <a:tr h="224374">
                <a:tc>
                  <a:txBody>
                    <a:bodyPr/>
                    <a:lstStyle/>
                    <a:p>
                      <a:pPr marL="228600" indent="-228600" algn="ctr">
                        <a:lnSpc>
                          <a:spcPct val="90000"/>
                        </a:lnSpc>
                        <a:spcBef>
                          <a:spcPts val="200"/>
                        </a:spcBef>
                        <a:spcAft>
                          <a:spcPts val="200"/>
                        </a:spcAft>
                      </a:pPr>
                      <a:r>
                        <a:rPr lang="ru-RU" sz="900"/>
                        <a:t>9.        </a:t>
                      </a:r>
                      <a:endParaRPr lang="ru-RU" sz="900">
                        <a:latin typeface="+mn-lt"/>
                      </a:endParaRPr>
                    </a:p>
                  </a:txBody>
                  <a:tcPr marL="39670" marR="39670" marT="0" marB="0"/>
                </a:tc>
                <a:tc>
                  <a:txBody>
                    <a:bodyPr/>
                    <a:lstStyle/>
                    <a:p>
                      <a:pPr algn="l">
                        <a:lnSpc>
                          <a:spcPct val="90000"/>
                        </a:lnSpc>
                        <a:spcBef>
                          <a:spcPts val="200"/>
                        </a:spcBef>
                        <a:spcAft>
                          <a:spcPts val="200"/>
                        </a:spcAft>
                      </a:pPr>
                      <a:r>
                        <a:rPr lang="uk-UA" sz="900"/>
                        <a:t>Івано-Франківська</a:t>
                      </a:r>
                      <a:endParaRPr lang="uk-UA" sz="900" b="1">
                        <a:latin typeface="+mn-lt"/>
                      </a:endParaRPr>
                    </a:p>
                  </a:txBody>
                  <a:tcPr marL="39670" marR="39670" marT="0" marB="0"/>
                </a:tc>
                <a:tc>
                  <a:txBody>
                    <a:bodyPr/>
                    <a:lstStyle/>
                    <a:p>
                      <a:pPr algn="ctr">
                        <a:lnSpc>
                          <a:spcPct val="90000"/>
                        </a:lnSpc>
                      </a:pPr>
                      <a:r>
                        <a:rPr lang="ru-RU" sz="900"/>
                        <a:t>0,13</a:t>
                      </a:r>
                      <a:endParaRPr lang="ru-RU" sz="900">
                        <a:latin typeface="+mn-lt"/>
                      </a:endParaRPr>
                    </a:p>
                  </a:txBody>
                  <a:tcPr marL="39670" marR="39670" marT="0" marB="0" anchor="ctr"/>
                </a:tc>
                <a:tc>
                  <a:txBody>
                    <a:bodyPr/>
                    <a:lstStyle/>
                    <a:p>
                      <a:pPr algn="ctr">
                        <a:lnSpc>
                          <a:spcPct val="90000"/>
                        </a:lnSpc>
                      </a:pPr>
                      <a:r>
                        <a:rPr lang="ru-RU" sz="900"/>
                        <a:t>0,51</a:t>
                      </a:r>
                      <a:endParaRPr lang="ru-RU" sz="900">
                        <a:latin typeface="+mn-lt"/>
                      </a:endParaRPr>
                    </a:p>
                  </a:txBody>
                  <a:tcPr marL="39670" marR="39670" marT="0" marB="0" anchor="ctr"/>
                </a:tc>
                <a:tc>
                  <a:txBody>
                    <a:bodyPr/>
                    <a:lstStyle/>
                    <a:p>
                      <a:pPr algn="ctr">
                        <a:lnSpc>
                          <a:spcPct val="90000"/>
                        </a:lnSpc>
                      </a:pPr>
                      <a:r>
                        <a:rPr lang="ru-RU" sz="900" dirty="0"/>
                        <a:t>0,09</a:t>
                      </a:r>
                      <a:endParaRPr lang="ru-RU" sz="900" dirty="0">
                        <a:latin typeface="+mn-lt"/>
                      </a:endParaRPr>
                    </a:p>
                  </a:txBody>
                  <a:tcPr marL="39670" marR="39670" marT="0" marB="0" anchor="ctr"/>
                </a:tc>
                <a:tc>
                  <a:txBody>
                    <a:bodyPr/>
                    <a:lstStyle/>
                    <a:p>
                      <a:pPr algn="ctr">
                        <a:lnSpc>
                          <a:spcPct val="90000"/>
                        </a:lnSpc>
                      </a:pPr>
                      <a:r>
                        <a:rPr lang="ru-RU" sz="900"/>
                        <a:t>0,17</a:t>
                      </a:r>
                      <a:endParaRPr lang="ru-RU" sz="900">
                        <a:latin typeface="+mn-lt"/>
                      </a:endParaRPr>
                    </a:p>
                  </a:txBody>
                  <a:tcPr marL="39670" marR="39670" marT="0" marB="0" anchor="ctr"/>
                </a:tc>
                <a:tc>
                  <a:txBody>
                    <a:bodyPr/>
                    <a:lstStyle/>
                    <a:p>
                      <a:pPr algn="ctr">
                        <a:lnSpc>
                          <a:spcPct val="75000"/>
                        </a:lnSpc>
                        <a:spcBef>
                          <a:spcPts val="300"/>
                        </a:spcBef>
                        <a:spcAft>
                          <a:spcPts val="300"/>
                        </a:spcAft>
                      </a:pPr>
                      <a:r>
                        <a:rPr lang="ru-RU" sz="900"/>
                        <a:t>0,11</a:t>
                      </a:r>
                      <a:endParaRPr lang="ru-RU" sz="900">
                        <a:latin typeface="+mn-lt"/>
                      </a:endParaRPr>
                    </a:p>
                  </a:txBody>
                  <a:tcPr marL="39670" marR="39670" marT="0" marB="0" anchor="ctr"/>
                </a:tc>
                <a:tc>
                  <a:txBody>
                    <a:bodyPr/>
                    <a:lstStyle/>
                    <a:p>
                      <a:pPr algn="ctr">
                        <a:lnSpc>
                          <a:spcPct val="75000"/>
                        </a:lnSpc>
                        <a:spcBef>
                          <a:spcPts val="300"/>
                        </a:spcBef>
                        <a:spcAft>
                          <a:spcPts val="300"/>
                        </a:spcAft>
                      </a:pPr>
                      <a:r>
                        <a:rPr lang="ru-RU" sz="900"/>
                        <a:t>0,49</a:t>
                      </a:r>
                      <a:endParaRPr lang="ru-RU" sz="900">
                        <a:latin typeface="+mn-lt"/>
                      </a:endParaRPr>
                    </a:p>
                  </a:txBody>
                  <a:tcPr marL="39670" marR="39670" marT="0" marB="0" anchor="ctr"/>
                </a:tc>
                <a:tc>
                  <a:txBody>
                    <a:bodyPr/>
                    <a:lstStyle/>
                    <a:p>
                      <a:pPr algn="ctr"/>
                      <a:r>
                        <a:rPr lang="ru-RU" sz="900"/>
                        <a:t>1,50</a:t>
                      </a:r>
                      <a:endParaRPr lang="ru-RU" sz="900">
                        <a:latin typeface="+mn-lt"/>
                      </a:endParaRPr>
                    </a:p>
                  </a:txBody>
                  <a:tcPr marL="39670" marR="39670" marT="0" marB="0" anchor="ctr"/>
                </a:tc>
                <a:tc>
                  <a:txBody>
                    <a:bodyPr/>
                    <a:lstStyle/>
                    <a:p>
                      <a:pPr algn="ctr">
                        <a:lnSpc>
                          <a:spcPct val="90000"/>
                        </a:lnSpc>
                      </a:pPr>
                      <a:r>
                        <a:rPr lang="ru-RU" sz="900"/>
                        <a:t>0,076</a:t>
                      </a:r>
                      <a:endParaRPr lang="ru-RU" sz="900">
                        <a:latin typeface="+mn-lt"/>
                      </a:endParaRPr>
                    </a:p>
                  </a:txBody>
                  <a:tcPr marL="39670" marR="39670" marT="0" marB="0" anchor="ctr"/>
                </a:tc>
                <a:tc>
                  <a:txBody>
                    <a:bodyPr/>
                    <a:lstStyle/>
                    <a:p>
                      <a:pPr algn="ctr">
                        <a:lnSpc>
                          <a:spcPct val="90000"/>
                        </a:lnSpc>
                      </a:pPr>
                      <a:r>
                        <a:rPr lang="ru-RU" sz="900"/>
                        <a:t>6,916</a:t>
                      </a:r>
                      <a:endParaRPr lang="ru-RU" sz="900">
                        <a:latin typeface="+mn-lt"/>
                      </a:endParaRPr>
                    </a:p>
                  </a:txBody>
                  <a:tcPr marL="39670" marR="39670" marT="0" marB="0" anchor="ctr"/>
                </a:tc>
                <a:tc>
                  <a:txBody>
                    <a:bodyPr/>
                    <a:lstStyle/>
                    <a:p>
                      <a:pPr algn="ctr">
                        <a:lnSpc>
                          <a:spcPct val="90000"/>
                        </a:lnSpc>
                      </a:pPr>
                      <a:r>
                        <a:rPr lang="ru-RU" sz="900"/>
                        <a:t>21,7</a:t>
                      </a:r>
                      <a:endParaRPr lang="ru-RU" sz="900">
                        <a:latin typeface="+mn-lt"/>
                      </a:endParaRPr>
                    </a:p>
                  </a:txBody>
                  <a:tcPr marL="39670" marR="39670" marT="0" marB="0" anchor="ctr"/>
                </a:tc>
              </a:tr>
              <a:tr h="129296">
                <a:tc>
                  <a:txBody>
                    <a:bodyPr/>
                    <a:lstStyle/>
                    <a:p>
                      <a:pPr marL="228600" indent="-228600" algn="ctr">
                        <a:lnSpc>
                          <a:spcPct val="90000"/>
                        </a:lnSpc>
                        <a:spcBef>
                          <a:spcPts val="200"/>
                        </a:spcBef>
                        <a:spcAft>
                          <a:spcPts val="200"/>
                        </a:spcAft>
                      </a:pPr>
                      <a:r>
                        <a:rPr lang="ru-RU" sz="900"/>
                        <a:t>10.     </a:t>
                      </a:r>
                      <a:endParaRPr lang="ru-RU" sz="900">
                        <a:latin typeface="+mn-lt"/>
                      </a:endParaRPr>
                    </a:p>
                  </a:txBody>
                  <a:tcPr marL="39670" marR="39670" marT="0" marB="0"/>
                </a:tc>
                <a:tc>
                  <a:txBody>
                    <a:bodyPr/>
                    <a:lstStyle/>
                    <a:p>
                      <a:pPr>
                        <a:lnSpc>
                          <a:spcPct val="90000"/>
                        </a:lnSpc>
                        <a:spcBef>
                          <a:spcPts val="200"/>
                        </a:spcBef>
                        <a:spcAft>
                          <a:spcPts val="200"/>
                        </a:spcAft>
                      </a:pPr>
                      <a:r>
                        <a:rPr lang="ru-RU" sz="900"/>
                        <a:t>Київська</a:t>
                      </a:r>
                      <a:endParaRPr lang="ru-RU" sz="900">
                        <a:latin typeface="+mn-lt"/>
                      </a:endParaRPr>
                    </a:p>
                  </a:txBody>
                  <a:tcPr marL="39670" marR="39670" marT="0" marB="0"/>
                </a:tc>
                <a:tc>
                  <a:txBody>
                    <a:bodyPr/>
                    <a:lstStyle/>
                    <a:p>
                      <a:pPr algn="ctr">
                        <a:lnSpc>
                          <a:spcPct val="90000"/>
                        </a:lnSpc>
                      </a:pPr>
                      <a:r>
                        <a:rPr lang="ru-RU" sz="900"/>
                        <a:t>0,26</a:t>
                      </a:r>
                      <a:endParaRPr lang="ru-RU" sz="900">
                        <a:latin typeface="+mn-lt"/>
                      </a:endParaRPr>
                    </a:p>
                  </a:txBody>
                  <a:tcPr marL="39670" marR="39670" marT="0" marB="0" anchor="ctr"/>
                </a:tc>
                <a:tc>
                  <a:txBody>
                    <a:bodyPr/>
                    <a:lstStyle/>
                    <a:p>
                      <a:pPr algn="ctr">
                        <a:lnSpc>
                          <a:spcPct val="90000"/>
                        </a:lnSpc>
                      </a:pPr>
                      <a:r>
                        <a:rPr lang="ru-RU" sz="900"/>
                        <a:t>0</a:t>
                      </a:r>
                      <a:endParaRPr lang="ru-RU" sz="900">
                        <a:latin typeface="+mn-lt"/>
                      </a:endParaRPr>
                    </a:p>
                  </a:txBody>
                  <a:tcPr marL="39670" marR="39670" marT="0" marB="0" anchor="ctr"/>
                </a:tc>
                <a:tc>
                  <a:txBody>
                    <a:bodyPr/>
                    <a:lstStyle/>
                    <a:p>
                      <a:pPr algn="ctr">
                        <a:lnSpc>
                          <a:spcPct val="90000"/>
                        </a:lnSpc>
                      </a:pPr>
                      <a:r>
                        <a:rPr lang="ru-RU" sz="900"/>
                        <a:t>0,06</a:t>
                      </a:r>
                      <a:endParaRPr lang="ru-RU" sz="900">
                        <a:latin typeface="+mn-lt"/>
                      </a:endParaRPr>
                    </a:p>
                  </a:txBody>
                  <a:tcPr marL="39670" marR="39670" marT="0" marB="0" anchor="ctr"/>
                </a:tc>
                <a:tc>
                  <a:txBody>
                    <a:bodyPr/>
                    <a:lstStyle/>
                    <a:p>
                      <a:pPr algn="ctr">
                        <a:lnSpc>
                          <a:spcPct val="90000"/>
                        </a:lnSpc>
                      </a:pPr>
                      <a:r>
                        <a:rPr lang="ru-RU" sz="900"/>
                        <a:t>1,02</a:t>
                      </a:r>
                      <a:endParaRPr lang="ru-RU" sz="900">
                        <a:latin typeface="+mn-lt"/>
                      </a:endParaRPr>
                    </a:p>
                  </a:txBody>
                  <a:tcPr marL="39670" marR="39670" marT="0" marB="0" anchor="ctr"/>
                </a:tc>
                <a:tc>
                  <a:txBody>
                    <a:bodyPr/>
                    <a:lstStyle/>
                    <a:p>
                      <a:pPr algn="ctr">
                        <a:lnSpc>
                          <a:spcPct val="75000"/>
                        </a:lnSpc>
                        <a:spcBef>
                          <a:spcPts val="300"/>
                        </a:spcBef>
                        <a:spcAft>
                          <a:spcPts val="300"/>
                        </a:spcAft>
                      </a:pPr>
                      <a:r>
                        <a:rPr lang="ru-RU" sz="900" dirty="0"/>
                        <a:t>0,63</a:t>
                      </a:r>
                      <a:endParaRPr lang="ru-RU" sz="900" dirty="0">
                        <a:latin typeface="+mn-lt"/>
                      </a:endParaRPr>
                    </a:p>
                  </a:txBody>
                  <a:tcPr marL="39670" marR="39670" marT="0" marB="0" anchor="ctr"/>
                </a:tc>
                <a:tc>
                  <a:txBody>
                    <a:bodyPr/>
                    <a:lstStyle/>
                    <a:p>
                      <a:pPr algn="ctr">
                        <a:lnSpc>
                          <a:spcPct val="75000"/>
                        </a:lnSpc>
                        <a:spcBef>
                          <a:spcPts val="300"/>
                        </a:spcBef>
                        <a:spcAft>
                          <a:spcPts val="300"/>
                        </a:spcAft>
                      </a:pPr>
                      <a:r>
                        <a:rPr lang="ru-RU" sz="900"/>
                        <a:t>1,14</a:t>
                      </a:r>
                      <a:endParaRPr lang="ru-RU" sz="900">
                        <a:latin typeface="+mn-lt"/>
                      </a:endParaRPr>
                    </a:p>
                  </a:txBody>
                  <a:tcPr marL="39670" marR="39670" marT="0" marB="0" anchor="ctr"/>
                </a:tc>
                <a:tc>
                  <a:txBody>
                    <a:bodyPr/>
                    <a:lstStyle/>
                    <a:p>
                      <a:pPr algn="ctr"/>
                      <a:r>
                        <a:rPr lang="ru-RU" sz="900"/>
                        <a:t>3,11</a:t>
                      </a:r>
                      <a:endParaRPr lang="ru-RU" sz="900">
                        <a:latin typeface="+mn-lt"/>
                      </a:endParaRPr>
                    </a:p>
                  </a:txBody>
                  <a:tcPr marL="39670" marR="39670" marT="0" marB="0" anchor="ctr"/>
                </a:tc>
                <a:tc>
                  <a:txBody>
                    <a:bodyPr/>
                    <a:lstStyle/>
                    <a:p>
                      <a:pPr algn="ctr">
                        <a:lnSpc>
                          <a:spcPct val="90000"/>
                        </a:lnSpc>
                      </a:pPr>
                      <a:r>
                        <a:rPr lang="ru-RU" sz="900"/>
                        <a:t>0,258</a:t>
                      </a:r>
                      <a:endParaRPr lang="ru-RU" sz="900">
                        <a:latin typeface="+mn-lt"/>
                      </a:endParaRPr>
                    </a:p>
                  </a:txBody>
                  <a:tcPr marL="39670" marR="39670" marT="0" marB="0" anchor="ctr"/>
                </a:tc>
                <a:tc>
                  <a:txBody>
                    <a:bodyPr/>
                    <a:lstStyle/>
                    <a:p>
                      <a:pPr algn="ctr">
                        <a:lnSpc>
                          <a:spcPct val="90000"/>
                        </a:lnSpc>
                      </a:pPr>
                      <a:r>
                        <a:rPr lang="ru-RU" sz="900"/>
                        <a:t>16,458</a:t>
                      </a:r>
                      <a:endParaRPr lang="ru-RU" sz="900">
                        <a:latin typeface="+mn-lt"/>
                      </a:endParaRPr>
                    </a:p>
                  </a:txBody>
                  <a:tcPr marL="39670" marR="39670" marT="0" marB="0" anchor="ctr"/>
                </a:tc>
                <a:tc>
                  <a:txBody>
                    <a:bodyPr/>
                    <a:lstStyle/>
                    <a:p>
                      <a:pPr algn="ctr">
                        <a:lnSpc>
                          <a:spcPct val="90000"/>
                        </a:lnSpc>
                      </a:pPr>
                      <a:r>
                        <a:rPr lang="ru-RU" sz="900"/>
                        <a:t>18,9</a:t>
                      </a:r>
                      <a:endParaRPr lang="ru-RU" sz="900">
                        <a:latin typeface="+mn-lt"/>
                      </a:endParaRPr>
                    </a:p>
                  </a:txBody>
                  <a:tcPr marL="39670" marR="39670" marT="0" marB="0" anchor="ctr"/>
                </a:tc>
              </a:tr>
              <a:tr h="129296">
                <a:tc>
                  <a:txBody>
                    <a:bodyPr/>
                    <a:lstStyle/>
                    <a:p>
                      <a:pPr marL="228600" indent="-228600" algn="ctr">
                        <a:lnSpc>
                          <a:spcPct val="90000"/>
                        </a:lnSpc>
                        <a:spcBef>
                          <a:spcPts val="200"/>
                        </a:spcBef>
                        <a:spcAft>
                          <a:spcPts val="200"/>
                        </a:spcAft>
                      </a:pPr>
                      <a:r>
                        <a:rPr lang="ru-RU" sz="900"/>
                        <a:t>11.     </a:t>
                      </a:r>
                      <a:endParaRPr lang="ru-RU" sz="900">
                        <a:latin typeface="+mn-lt"/>
                      </a:endParaRPr>
                    </a:p>
                  </a:txBody>
                  <a:tcPr marL="39670" marR="39670" marT="0" marB="0"/>
                </a:tc>
                <a:tc>
                  <a:txBody>
                    <a:bodyPr/>
                    <a:lstStyle/>
                    <a:p>
                      <a:pPr>
                        <a:lnSpc>
                          <a:spcPct val="90000"/>
                        </a:lnSpc>
                        <a:spcBef>
                          <a:spcPts val="200"/>
                        </a:spcBef>
                        <a:spcAft>
                          <a:spcPts val="200"/>
                        </a:spcAft>
                      </a:pPr>
                      <a:r>
                        <a:rPr lang="ru-RU" sz="900"/>
                        <a:t>Кіровоградська</a:t>
                      </a:r>
                      <a:endParaRPr lang="ru-RU" sz="900">
                        <a:latin typeface="+mn-lt"/>
                      </a:endParaRPr>
                    </a:p>
                  </a:txBody>
                  <a:tcPr marL="39670" marR="39670" marT="0" marB="0"/>
                </a:tc>
                <a:tc>
                  <a:txBody>
                    <a:bodyPr/>
                    <a:lstStyle/>
                    <a:p>
                      <a:pPr algn="ctr">
                        <a:lnSpc>
                          <a:spcPct val="90000"/>
                        </a:lnSpc>
                      </a:pPr>
                      <a:r>
                        <a:rPr lang="ru-RU" sz="900"/>
                        <a:t>0,23</a:t>
                      </a:r>
                      <a:endParaRPr lang="ru-RU" sz="900">
                        <a:latin typeface="+mn-lt"/>
                      </a:endParaRPr>
                    </a:p>
                  </a:txBody>
                  <a:tcPr marL="39670" marR="39670" marT="0" marB="0" anchor="ctr"/>
                </a:tc>
                <a:tc>
                  <a:txBody>
                    <a:bodyPr/>
                    <a:lstStyle/>
                    <a:p>
                      <a:pPr algn="ctr">
                        <a:lnSpc>
                          <a:spcPct val="90000"/>
                        </a:lnSpc>
                      </a:pPr>
                      <a:r>
                        <a:rPr lang="ru-RU" sz="900"/>
                        <a:t>0</a:t>
                      </a:r>
                      <a:endParaRPr lang="ru-RU" sz="900">
                        <a:latin typeface="+mn-lt"/>
                      </a:endParaRPr>
                    </a:p>
                  </a:txBody>
                  <a:tcPr marL="39670" marR="39670" marT="0" marB="0" anchor="ctr"/>
                </a:tc>
                <a:tc>
                  <a:txBody>
                    <a:bodyPr/>
                    <a:lstStyle/>
                    <a:p>
                      <a:pPr algn="ctr">
                        <a:lnSpc>
                          <a:spcPct val="90000"/>
                        </a:lnSpc>
                      </a:pPr>
                      <a:r>
                        <a:rPr lang="ru-RU" sz="900"/>
                        <a:t>0,04</a:t>
                      </a:r>
                      <a:endParaRPr lang="ru-RU" sz="900">
                        <a:latin typeface="+mn-lt"/>
                      </a:endParaRPr>
                    </a:p>
                  </a:txBody>
                  <a:tcPr marL="39670" marR="39670" marT="0" marB="0" anchor="ctr"/>
                </a:tc>
                <a:tc>
                  <a:txBody>
                    <a:bodyPr/>
                    <a:lstStyle/>
                    <a:p>
                      <a:pPr algn="ctr">
                        <a:lnSpc>
                          <a:spcPct val="90000"/>
                        </a:lnSpc>
                      </a:pPr>
                      <a:r>
                        <a:rPr lang="ru-RU" sz="900"/>
                        <a:t>1,26</a:t>
                      </a:r>
                      <a:endParaRPr lang="ru-RU" sz="900">
                        <a:latin typeface="+mn-lt"/>
                      </a:endParaRPr>
                    </a:p>
                  </a:txBody>
                  <a:tcPr marL="39670" marR="39670" marT="0" marB="0" anchor="ctr"/>
                </a:tc>
                <a:tc>
                  <a:txBody>
                    <a:bodyPr/>
                    <a:lstStyle/>
                    <a:p>
                      <a:pPr algn="ctr">
                        <a:lnSpc>
                          <a:spcPct val="75000"/>
                        </a:lnSpc>
                        <a:spcBef>
                          <a:spcPts val="300"/>
                        </a:spcBef>
                        <a:spcAft>
                          <a:spcPts val="300"/>
                        </a:spcAft>
                      </a:pPr>
                      <a:r>
                        <a:rPr lang="ru-RU" sz="900"/>
                        <a:t>0,06</a:t>
                      </a:r>
                      <a:endParaRPr lang="ru-RU" sz="900">
                        <a:latin typeface="+mn-lt"/>
                      </a:endParaRPr>
                    </a:p>
                  </a:txBody>
                  <a:tcPr marL="39670" marR="39670" marT="0" marB="0" anchor="ctr"/>
                </a:tc>
                <a:tc>
                  <a:txBody>
                    <a:bodyPr/>
                    <a:lstStyle/>
                    <a:p>
                      <a:pPr algn="ctr">
                        <a:lnSpc>
                          <a:spcPct val="75000"/>
                        </a:lnSpc>
                        <a:spcBef>
                          <a:spcPts val="300"/>
                        </a:spcBef>
                        <a:spcAft>
                          <a:spcPts val="300"/>
                        </a:spcAft>
                      </a:pPr>
                      <a:r>
                        <a:rPr lang="ru-RU" sz="900"/>
                        <a:t>0,33</a:t>
                      </a:r>
                      <a:endParaRPr lang="ru-RU" sz="900">
                        <a:latin typeface="+mn-lt"/>
                      </a:endParaRPr>
                    </a:p>
                  </a:txBody>
                  <a:tcPr marL="39670" marR="39670" marT="0" marB="0" anchor="ctr"/>
                </a:tc>
                <a:tc>
                  <a:txBody>
                    <a:bodyPr/>
                    <a:lstStyle/>
                    <a:p>
                      <a:pPr algn="ctr"/>
                      <a:r>
                        <a:rPr lang="ru-RU" sz="900"/>
                        <a:t>1,91</a:t>
                      </a:r>
                      <a:endParaRPr lang="ru-RU" sz="900">
                        <a:latin typeface="+mn-lt"/>
                      </a:endParaRPr>
                    </a:p>
                  </a:txBody>
                  <a:tcPr marL="39670" marR="39670" marT="0" marB="0" anchor="ctr"/>
                </a:tc>
                <a:tc>
                  <a:txBody>
                    <a:bodyPr/>
                    <a:lstStyle/>
                    <a:p>
                      <a:pPr algn="ctr">
                        <a:lnSpc>
                          <a:spcPct val="90000"/>
                        </a:lnSpc>
                      </a:pPr>
                      <a:r>
                        <a:rPr lang="ru-RU" sz="900"/>
                        <a:t>0,065</a:t>
                      </a:r>
                      <a:endParaRPr lang="ru-RU" sz="900">
                        <a:latin typeface="+mn-lt"/>
                      </a:endParaRPr>
                    </a:p>
                  </a:txBody>
                  <a:tcPr marL="39670" marR="39670" marT="0" marB="0" anchor="ctr"/>
                </a:tc>
                <a:tc>
                  <a:txBody>
                    <a:bodyPr/>
                    <a:lstStyle/>
                    <a:p>
                      <a:pPr algn="ctr">
                        <a:lnSpc>
                          <a:spcPct val="90000"/>
                        </a:lnSpc>
                      </a:pPr>
                      <a:r>
                        <a:rPr lang="ru-RU" sz="900"/>
                        <a:t>2,855</a:t>
                      </a:r>
                      <a:endParaRPr lang="ru-RU" sz="900">
                        <a:latin typeface="+mn-lt"/>
                      </a:endParaRPr>
                    </a:p>
                  </a:txBody>
                  <a:tcPr marL="39670" marR="39670" marT="0" marB="0" anchor="ctr"/>
                </a:tc>
                <a:tc>
                  <a:txBody>
                    <a:bodyPr/>
                    <a:lstStyle/>
                    <a:p>
                      <a:pPr algn="ctr">
                        <a:lnSpc>
                          <a:spcPct val="90000"/>
                        </a:lnSpc>
                      </a:pPr>
                      <a:r>
                        <a:rPr lang="ru-RU" sz="900"/>
                        <a:t>66,9</a:t>
                      </a:r>
                      <a:endParaRPr lang="ru-RU" sz="900">
                        <a:latin typeface="+mn-lt"/>
                      </a:endParaRPr>
                    </a:p>
                  </a:txBody>
                  <a:tcPr marL="39670" marR="39670" marT="0" marB="0" anchor="ctr"/>
                </a:tc>
              </a:tr>
              <a:tr h="129296">
                <a:tc>
                  <a:txBody>
                    <a:bodyPr/>
                    <a:lstStyle/>
                    <a:p>
                      <a:pPr marL="228600" indent="-228600" algn="ctr">
                        <a:lnSpc>
                          <a:spcPct val="90000"/>
                        </a:lnSpc>
                        <a:spcBef>
                          <a:spcPts val="200"/>
                        </a:spcBef>
                        <a:spcAft>
                          <a:spcPts val="200"/>
                        </a:spcAft>
                      </a:pPr>
                      <a:r>
                        <a:rPr lang="ru-RU" sz="1200" dirty="0">
                          <a:solidFill>
                            <a:srgbClr val="FF0000"/>
                          </a:solidFill>
                        </a:rPr>
                        <a:t>12.     </a:t>
                      </a:r>
                      <a:endParaRPr lang="ru-RU" sz="1200" dirty="0">
                        <a:solidFill>
                          <a:srgbClr val="FF0000"/>
                        </a:solidFill>
                        <a:latin typeface="+mn-lt"/>
                      </a:endParaRPr>
                    </a:p>
                  </a:txBody>
                  <a:tcPr marL="39670" marR="39670" marT="0" marB="0"/>
                </a:tc>
                <a:tc>
                  <a:txBody>
                    <a:bodyPr/>
                    <a:lstStyle/>
                    <a:p>
                      <a:pPr>
                        <a:lnSpc>
                          <a:spcPct val="90000"/>
                        </a:lnSpc>
                        <a:spcBef>
                          <a:spcPts val="200"/>
                        </a:spcBef>
                        <a:spcAft>
                          <a:spcPts val="200"/>
                        </a:spcAft>
                      </a:pPr>
                      <a:r>
                        <a:rPr lang="ru-RU" sz="1200" dirty="0" err="1">
                          <a:solidFill>
                            <a:srgbClr val="FF0000"/>
                          </a:solidFill>
                        </a:rPr>
                        <a:t>Луганська</a:t>
                      </a:r>
                      <a:endParaRPr lang="ru-RU" sz="1200" dirty="0">
                        <a:solidFill>
                          <a:srgbClr val="FF0000"/>
                        </a:solidFill>
                        <a:latin typeface="+mn-lt"/>
                      </a:endParaRPr>
                    </a:p>
                  </a:txBody>
                  <a:tcPr marL="39670" marR="39670" marT="0" marB="0"/>
                </a:tc>
                <a:tc>
                  <a:txBody>
                    <a:bodyPr/>
                    <a:lstStyle/>
                    <a:p>
                      <a:pPr algn="ctr">
                        <a:lnSpc>
                          <a:spcPct val="90000"/>
                        </a:lnSpc>
                      </a:pPr>
                      <a:r>
                        <a:rPr lang="ru-RU" sz="1200" dirty="0">
                          <a:solidFill>
                            <a:srgbClr val="FF0000"/>
                          </a:solidFill>
                        </a:rPr>
                        <a:t>0,27</a:t>
                      </a:r>
                      <a:endParaRPr lang="ru-RU" sz="1200" dirty="0">
                        <a:solidFill>
                          <a:srgbClr val="FF0000"/>
                        </a:solidFill>
                        <a:latin typeface="+mn-lt"/>
                      </a:endParaRPr>
                    </a:p>
                  </a:txBody>
                  <a:tcPr marL="39670" marR="39670" marT="0" marB="0" anchor="ctr"/>
                </a:tc>
                <a:tc>
                  <a:txBody>
                    <a:bodyPr/>
                    <a:lstStyle/>
                    <a:p>
                      <a:pPr algn="ctr">
                        <a:lnSpc>
                          <a:spcPct val="90000"/>
                        </a:lnSpc>
                      </a:pPr>
                      <a:r>
                        <a:rPr lang="ru-RU" sz="1200" dirty="0">
                          <a:solidFill>
                            <a:srgbClr val="FF0000"/>
                          </a:solidFill>
                        </a:rPr>
                        <a:t>0</a:t>
                      </a:r>
                      <a:endParaRPr lang="ru-RU" sz="1200" dirty="0">
                        <a:solidFill>
                          <a:srgbClr val="FF0000"/>
                        </a:solidFill>
                        <a:latin typeface="+mn-lt"/>
                      </a:endParaRPr>
                    </a:p>
                  </a:txBody>
                  <a:tcPr marL="39670" marR="39670" marT="0" marB="0" anchor="ctr"/>
                </a:tc>
                <a:tc>
                  <a:txBody>
                    <a:bodyPr/>
                    <a:lstStyle/>
                    <a:p>
                      <a:pPr algn="ctr">
                        <a:lnSpc>
                          <a:spcPct val="90000"/>
                        </a:lnSpc>
                      </a:pPr>
                      <a:r>
                        <a:rPr lang="ru-RU" sz="1200" dirty="0">
                          <a:solidFill>
                            <a:srgbClr val="FF0000"/>
                          </a:solidFill>
                        </a:rPr>
                        <a:t>0,10</a:t>
                      </a:r>
                      <a:endParaRPr lang="ru-RU" sz="1200" dirty="0">
                        <a:solidFill>
                          <a:srgbClr val="FF0000"/>
                        </a:solidFill>
                        <a:latin typeface="+mn-lt"/>
                      </a:endParaRPr>
                    </a:p>
                  </a:txBody>
                  <a:tcPr marL="39670" marR="39670" marT="0" marB="0" anchor="ctr"/>
                </a:tc>
                <a:tc>
                  <a:txBody>
                    <a:bodyPr/>
                    <a:lstStyle/>
                    <a:p>
                      <a:pPr algn="ctr">
                        <a:lnSpc>
                          <a:spcPct val="90000"/>
                        </a:lnSpc>
                      </a:pPr>
                      <a:r>
                        <a:rPr lang="ru-RU" sz="1200" dirty="0">
                          <a:solidFill>
                            <a:srgbClr val="FF0000"/>
                          </a:solidFill>
                        </a:rPr>
                        <a:t>1,11</a:t>
                      </a:r>
                      <a:endParaRPr lang="ru-RU" sz="1200" dirty="0">
                        <a:solidFill>
                          <a:srgbClr val="FF0000"/>
                        </a:solidFill>
                        <a:latin typeface="+mn-lt"/>
                      </a:endParaRPr>
                    </a:p>
                  </a:txBody>
                  <a:tcPr marL="39670" marR="39670" marT="0" marB="0" anchor="ctr"/>
                </a:tc>
                <a:tc>
                  <a:txBody>
                    <a:bodyPr/>
                    <a:lstStyle/>
                    <a:p>
                      <a:pPr algn="ctr">
                        <a:lnSpc>
                          <a:spcPct val="75000"/>
                        </a:lnSpc>
                        <a:spcBef>
                          <a:spcPts val="300"/>
                        </a:spcBef>
                        <a:spcAft>
                          <a:spcPts val="300"/>
                        </a:spcAft>
                      </a:pPr>
                      <a:r>
                        <a:rPr lang="ru-RU" sz="1200" dirty="0">
                          <a:solidFill>
                            <a:srgbClr val="FF0000"/>
                          </a:solidFill>
                        </a:rPr>
                        <a:t>0,16</a:t>
                      </a:r>
                      <a:endParaRPr lang="ru-RU" sz="1200" dirty="0">
                        <a:solidFill>
                          <a:srgbClr val="FF0000"/>
                        </a:solidFill>
                        <a:latin typeface="+mn-lt"/>
                      </a:endParaRPr>
                    </a:p>
                  </a:txBody>
                  <a:tcPr marL="39670" marR="39670" marT="0" marB="0" anchor="ctr"/>
                </a:tc>
                <a:tc>
                  <a:txBody>
                    <a:bodyPr/>
                    <a:lstStyle/>
                    <a:p>
                      <a:pPr algn="ctr">
                        <a:lnSpc>
                          <a:spcPct val="75000"/>
                        </a:lnSpc>
                        <a:spcBef>
                          <a:spcPts val="300"/>
                        </a:spcBef>
                        <a:spcAft>
                          <a:spcPts val="300"/>
                        </a:spcAft>
                      </a:pPr>
                      <a:r>
                        <a:rPr lang="ru-RU" sz="1200" dirty="0">
                          <a:solidFill>
                            <a:srgbClr val="FF0000"/>
                          </a:solidFill>
                        </a:rPr>
                        <a:t>0,93</a:t>
                      </a:r>
                      <a:endParaRPr lang="ru-RU" sz="1200" dirty="0">
                        <a:solidFill>
                          <a:srgbClr val="FF0000"/>
                        </a:solidFill>
                        <a:latin typeface="+mn-lt"/>
                      </a:endParaRPr>
                    </a:p>
                  </a:txBody>
                  <a:tcPr marL="39670" marR="39670" marT="0" marB="0" anchor="ctr"/>
                </a:tc>
                <a:tc>
                  <a:txBody>
                    <a:bodyPr/>
                    <a:lstStyle/>
                    <a:p>
                      <a:pPr algn="ctr"/>
                      <a:r>
                        <a:rPr lang="ru-RU" sz="1200" dirty="0">
                          <a:solidFill>
                            <a:srgbClr val="FF0000"/>
                          </a:solidFill>
                        </a:rPr>
                        <a:t>2,57</a:t>
                      </a:r>
                      <a:endParaRPr lang="ru-RU" sz="1200" dirty="0">
                        <a:solidFill>
                          <a:srgbClr val="FF0000"/>
                        </a:solidFill>
                        <a:latin typeface="+mn-lt"/>
                      </a:endParaRPr>
                    </a:p>
                  </a:txBody>
                  <a:tcPr marL="39670" marR="39670" marT="0" marB="0" anchor="ctr"/>
                </a:tc>
                <a:tc>
                  <a:txBody>
                    <a:bodyPr/>
                    <a:lstStyle/>
                    <a:p>
                      <a:pPr algn="ctr">
                        <a:lnSpc>
                          <a:spcPct val="90000"/>
                        </a:lnSpc>
                      </a:pPr>
                      <a:r>
                        <a:rPr lang="ru-RU" sz="1200" dirty="0">
                          <a:solidFill>
                            <a:srgbClr val="FF0000"/>
                          </a:solidFill>
                        </a:rPr>
                        <a:t>0,150</a:t>
                      </a:r>
                      <a:endParaRPr lang="ru-RU" sz="1200" dirty="0">
                        <a:solidFill>
                          <a:srgbClr val="FF0000"/>
                        </a:solidFill>
                        <a:latin typeface="+mn-lt"/>
                      </a:endParaRPr>
                    </a:p>
                  </a:txBody>
                  <a:tcPr marL="39670" marR="39670" marT="0" marB="0" anchor="ctr"/>
                </a:tc>
                <a:tc>
                  <a:txBody>
                    <a:bodyPr/>
                    <a:lstStyle/>
                    <a:p>
                      <a:pPr algn="ctr">
                        <a:lnSpc>
                          <a:spcPct val="90000"/>
                        </a:lnSpc>
                      </a:pPr>
                      <a:r>
                        <a:rPr lang="ru-RU" sz="1200" dirty="0">
                          <a:solidFill>
                            <a:srgbClr val="FF0000"/>
                          </a:solidFill>
                        </a:rPr>
                        <a:t>10,630</a:t>
                      </a:r>
                      <a:endParaRPr lang="ru-RU" sz="1200" dirty="0">
                        <a:solidFill>
                          <a:srgbClr val="FF0000"/>
                        </a:solidFill>
                        <a:latin typeface="+mn-lt"/>
                      </a:endParaRPr>
                    </a:p>
                  </a:txBody>
                  <a:tcPr marL="39670" marR="39670" marT="0" marB="0" anchor="ctr"/>
                </a:tc>
                <a:tc>
                  <a:txBody>
                    <a:bodyPr/>
                    <a:lstStyle/>
                    <a:p>
                      <a:pPr algn="ctr">
                        <a:lnSpc>
                          <a:spcPct val="90000"/>
                        </a:lnSpc>
                      </a:pPr>
                      <a:r>
                        <a:rPr lang="ru-RU" sz="1200" dirty="0">
                          <a:solidFill>
                            <a:srgbClr val="FF0000"/>
                          </a:solidFill>
                        </a:rPr>
                        <a:t>24,2</a:t>
                      </a:r>
                      <a:endParaRPr lang="ru-RU" sz="1200" dirty="0">
                        <a:solidFill>
                          <a:srgbClr val="FF0000"/>
                        </a:solidFill>
                        <a:latin typeface="+mn-lt"/>
                      </a:endParaRPr>
                    </a:p>
                  </a:txBody>
                  <a:tcPr marL="39670" marR="39670" marT="0" marB="0" anchor="ctr"/>
                </a:tc>
              </a:tr>
              <a:tr h="129296">
                <a:tc>
                  <a:txBody>
                    <a:bodyPr/>
                    <a:lstStyle/>
                    <a:p>
                      <a:pPr marL="228600" indent="-228600" algn="ctr">
                        <a:lnSpc>
                          <a:spcPct val="90000"/>
                        </a:lnSpc>
                        <a:spcBef>
                          <a:spcPts val="200"/>
                        </a:spcBef>
                        <a:spcAft>
                          <a:spcPts val="200"/>
                        </a:spcAft>
                      </a:pPr>
                      <a:r>
                        <a:rPr lang="ru-RU" sz="900"/>
                        <a:t>13.     </a:t>
                      </a:r>
                      <a:endParaRPr lang="ru-RU" sz="900">
                        <a:latin typeface="+mn-lt"/>
                      </a:endParaRPr>
                    </a:p>
                  </a:txBody>
                  <a:tcPr marL="39670" marR="39670" marT="0" marB="0"/>
                </a:tc>
                <a:tc>
                  <a:txBody>
                    <a:bodyPr/>
                    <a:lstStyle/>
                    <a:p>
                      <a:pPr>
                        <a:lnSpc>
                          <a:spcPct val="90000"/>
                        </a:lnSpc>
                        <a:spcBef>
                          <a:spcPts val="200"/>
                        </a:spcBef>
                        <a:spcAft>
                          <a:spcPts val="200"/>
                        </a:spcAft>
                      </a:pPr>
                      <a:r>
                        <a:rPr lang="ru-RU" sz="900" dirty="0" err="1"/>
                        <a:t>Львівська</a:t>
                      </a:r>
                      <a:endParaRPr lang="ru-RU" sz="900" dirty="0">
                        <a:latin typeface="+mn-lt"/>
                      </a:endParaRPr>
                    </a:p>
                  </a:txBody>
                  <a:tcPr marL="39670" marR="39670" marT="0" marB="0"/>
                </a:tc>
                <a:tc>
                  <a:txBody>
                    <a:bodyPr/>
                    <a:lstStyle/>
                    <a:p>
                      <a:pPr algn="ctr">
                        <a:lnSpc>
                          <a:spcPct val="90000"/>
                        </a:lnSpc>
                      </a:pPr>
                      <a:r>
                        <a:rPr lang="ru-RU" sz="900"/>
                        <a:t>0,22</a:t>
                      </a:r>
                      <a:endParaRPr lang="ru-RU" sz="900">
                        <a:latin typeface="+mn-lt"/>
                      </a:endParaRPr>
                    </a:p>
                  </a:txBody>
                  <a:tcPr marL="39670" marR="39670" marT="0" marB="0" anchor="ctr"/>
                </a:tc>
                <a:tc>
                  <a:txBody>
                    <a:bodyPr/>
                    <a:lstStyle/>
                    <a:p>
                      <a:pPr algn="ctr">
                        <a:lnSpc>
                          <a:spcPct val="90000"/>
                        </a:lnSpc>
                      </a:pPr>
                      <a:r>
                        <a:rPr lang="ru-RU" sz="900"/>
                        <a:t>0,45</a:t>
                      </a:r>
                      <a:endParaRPr lang="ru-RU" sz="900">
                        <a:latin typeface="+mn-lt"/>
                      </a:endParaRPr>
                    </a:p>
                  </a:txBody>
                  <a:tcPr marL="39670" marR="39670" marT="0" marB="0" anchor="ctr"/>
                </a:tc>
                <a:tc>
                  <a:txBody>
                    <a:bodyPr/>
                    <a:lstStyle/>
                    <a:p>
                      <a:pPr algn="ctr">
                        <a:lnSpc>
                          <a:spcPct val="90000"/>
                        </a:lnSpc>
                      </a:pPr>
                      <a:r>
                        <a:rPr lang="ru-RU" sz="900"/>
                        <a:t>0,42</a:t>
                      </a:r>
                      <a:endParaRPr lang="ru-RU" sz="900">
                        <a:latin typeface="+mn-lt"/>
                      </a:endParaRPr>
                    </a:p>
                  </a:txBody>
                  <a:tcPr marL="39670" marR="39670" marT="0" marB="0" anchor="ctr"/>
                </a:tc>
                <a:tc>
                  <a:txBody>
                    <a:bodyPr/>
                    <a:lstStyle/>
                    <a:p>
                      <a:pPr algn="ctr">
                        <a:lnSpc>
                          <a:spcPct val="90000"/>
                        </a:lnSpc>
                      </a:pPr>
                      <a:r>
                        <a:rPr lang="ru-RU" sz="900"/>
                        <a:t>0,41</a:t>
                      </a:r>
                      <a:endParaRPr lang="ru-RU" sz="900">
                        <a:latin typeface="+mn-lt"/>
                      </a:endParaRPr>
                    </a:p>
                  </a:txBody>
                  <a:tcPr marL="39670" marR="39670" marT="0" marB="0" anchor="ctr"/>
                </a:tc>
                <a:tc>
                  <a:txBody>
                    <a:bodyPr/>
                    <a:lstStyle/>
                    <a:p>
                      <a:pPr algn="ctr">
                        <a:lnSpc>
                          <a:spcPct val="75000"/>
                        </a:lnSpc>
                        <a:spcBef>
                          <a:spcPts val="300"/>
                        </a:spcBef>
                        <a:spcAft>
                          <a:spcPts val="300"/>
                        </a:spcAft>
                      </a:pPr>
                      <a:r>
                        <a:rPr lang="ru-RU" sz="900"/>
                        <a:t>0,32</a:t>
                      </a:r>
                      <a:endParaRPr lang="ru-RU" sz="900">
                        <a:latin typeface="+mn-lt"/>
                      </a:endParaRPr>
                    </a:p>
                  </a:txBody>
                  <a:tcPr marL="39670" marR="39670" marT="0" marB="0" anchor="ctr"/>
                </a:tc>
                <a:tc>
                  <a:txBody>
                    <a:bodyPr/>
                    <a:lstStyle/>
                    <a:p>
                      <a:pPr algn="ctr">
                        <a:lnSpc>
                          <a:spcPct val="75000"/>
                        </a:lnSpc>
                        <a:spcBef>
                          <a:spcPts val="300"/>
                        </a:spcBef>
                        <a:spcAft>
                          <a:spcPts val="300"/>
                        </a:spcAft>
                      </a:pPr>
                      <a:r>
                        <a:rPr lang="ru-RU" sz="900"/>
                        <a:t>1,05</a:t>
                      </a:r>
                      <a:endParaRPr lang="ru-RU" sz="900">
                        <a:latin typeface="+mn-lt"/>
                      </a:endParaRPr>
                    </a:p>
                  </a:txBody>
                  <a:tcPr marL="39670" marR="39670" marT="0" marB="0" anchor="ctr"/>
                </a:tc>
                <a:tc>
                  <a:txBody>
                    <a:bodyPr/>
                    <a:lstStyle/>
                    <a:p>
                      <a:pPr algn="ctr"/>
                      <a:r>
                        <a:rPr lang="ru-RU" sz="900"/>
                        <a:t>2,87</a:t>
                      </a:r>
                      <a:endParaRPr lang="ru-RU" sz="900">
                        <a:latin typeface="+mn-lt"/>
                      </a:endParaRPr>
                    </a:p>
                  </a:txBody>
                  <a:tcPr marL="39670" marR="39670" marT="0" marB="0" anchor="ctr"/>
                </a:tc>
                <a:tc>
                  <a:txBody>
                    <a:bodyPr/>
                    <a:lstStyle/>
                    <a:p>
                      <a:pPr algn="ctr">
                        <a:lnSpc>
                          <a:spcPct val="90000"/>
                        </a:lnSpc>
                      </a:pPr>
                      <a:r>
                        <a:rPr lang="ru-RU" sz="900"/>
                        <a:t>0,144</a:t>
                      </a:r>
                      <a:endParaRPr lang="ru-RU" sz="900">
                        <a:latin typeface="+mn-lt"/>
                      </a:endParaRPr>
                    </a:p>
                  </a:txBody>
                  <a:tcPr marL="39670" marR="39670" marT="0" marB="0" anchor="ctr"/>
                </a:tc>
                <a:tc>
                  <a:txBody>
                    <a:bodyPr/>
                    <a:lstStyle/>
                    <a:p>
                      <a:pPr algn="ctr">
                        <a:lnSpc>
                          <a:spcPct val="90000"/>
                        </a:lnSpc>
                      </a:pPr>
                      <a:r>
                        <a:rPr lang="ru-RU" sz="900"/>
                        <a:t>8,604</a:t>
                      </a:r>
                      <a:endParaRPr lang="ru-RU" sz="900">
                        <a:latin typeface="+mn-lt"/>
                      </a:endParaRPr>
                    </a:p>
                  </a:txBody>
                  <a:tcPr marL="39670" marR="39670" marT="0" marB="0" anchor="ctr"/>
                </a:tc>
                <a:tc>
                  <a:txBody>
                    <a:bodyPr/>
                    <a:lstStyle/>
                    <a:p>
                      <a:pPr algn="ctr">
                        <a:lnSpc>
                          <a:spcPct val="90000"/>
                        </a:lnSpc>
                      </a:pPr>
                      <a:r>
                        <a:rPr lang="ru-RU" sz="900"/>
                        <a:t>33,4</a:t>
                      </a:r>
                      <a:endParaRPr lang="ru-RU" sz="900">
                        <a:latin typeface="+mn-lt"/>
                      </a:endParaRPr>
                    </a:p>
                  </a:txBody>
                  <a:tcPr marL="39670" marR="39670" marT="0" marB="0" anchor="ctr"/>
                </a:tc>
              </a:tr>
              <a:tr h="129296">
                <a:tc>
                  <a:txBody>
                    <a:bodyPr/>
                    <a:lstStyle/>
                    <a:p>
                      <a:pPr marL="228600" indent="-228600" algn="ctr">
                        <a:spcBef>
                          <a:spcPts val="200"/>
                        </a:spcBef>
                        <a:spcAft>
                          <a:spcPts val="200"/>
                        </a:spcAft>
                      </a:pPr>
                      <a:r>
                        <a:rPr lang="ru-RU" sz="900"/>
                        <a:t>14.     </a:t>
                      </a:r>
                      <a:endParaRPr lang="ru-RU" sz="900">
                        <a:latin typeface="+mn-lt"/>
                      </a:endParaRPr>
                    </a:p>
                  </a:txBody>
                  <a:tcPr marL="39670" marR="39670" marT="0" marB="0"/>
                </a:tc>
                <a:tc>
                  <a:txBody>
                    <a:bodyPr/>
                    <a:lstStyle/>
                    <a:p>
                      <a:pPr>
                        <a:spcBef>
                          <a:spcPts val="200"/>
                        </a:spcBef>
                        <a:spcAft>
                          <a:spcPts val="200"/>
                        </a:spcAft>
                      </a:pPr>
                      <a:r>
                        <a:rPr lang="ru-RU" sz="900"/>
                        <a:t>Миколаївська</a:t>
                      </a:r>
                      <a:endParaRPr lang="ru-RU" sz="900">
                        <a:latin typeface="+mn-lt"/>
                      </a:endParaRPr>
                    </a:p>
                  </a:txBody>
                  <a:tcPr marL="39670" marR="39670" marT="0" marB="0"/>
                </a:tc>
                <a:tc>
                  <a:txBody>
                    <a:bodyPr/>
                    <a:lstStyle/>
                    <a:p>
                      <a:pPr algn="ctr"/>
                      <a:r>
                        <a:rPr lang="ru-RU" sz="900"/>
                        <a:t>0,26</a:t>
                      </a:r>
                      <a:endParaRPr lang="ru-RU" sz="900">
                        <a:latin typeface="+mn-lt"/>
                      </a:endParaRPr>
                    </a:p>
                  </a:txBody>
                  <a:tcPr marL="39670" marR="39670" marT="0" marB="0" anchor="ctr"/>
                </a:tc>
                <a:tc>
                  <a:txBody>
                    <a:bodyPr/>
                    <a:lstStyle/>
                    <a:p>
                      <a:pPr algn="ctr"/>
                      <a:r>
                        <a:rPr lang="ru-RU" sz="900" dirty="0"/>
                        <a:t>0</a:t>
                      </a:r>
                      <a:endParaRPr lang="ru-RU" sz="900" dirty="0">
                        <a:latin typeface="+mn-lt"/>
                      </a:endParaRPr>
                    </a:p>
                  </a:txBody>
                  <a:tcPr marL="39670" marR="39670" marT="0" marB="0" anchor="ctr"/>
                </a:tc>
                <a:tc>
                  <a:txBody>
                    <a:bodyPr/>
                    <a:lstStyle/>
                    <a:p>
                      <a:pPr algn="ctr"/>
                      <a:r>
                        <a:rPr lang="ru-RU" sz="900"/>
                        <a:t>0,04</a:t>
                      </a:r>
                      <a:endParaRPr lang="ru-RU" sz="900">
                        <a:latin typeface="+mn-lt"/>
                      </a:endParaRPr>
                    </a:p>
                  </a:txBody>
                  <a:tcPr marL="39670" marR="39670" marT="0" marB="0" anchor="ctr"/>
                </a:tc>
                <a:tc>
                  <a:txBody>
                    <a:bodyPr/>
                    <a:lstStyle/>
                    <a:p>
                      <a:pPr algn="ctr"/>
                      <a:r>
                        <a:rPr lang="ru-RU" sz="900"/>
                        <a:t>0,97</a:t>
                      </a:r>
                      <a:endParaRPr lang="ru-RU" sz="900">
                        <a:latin typeface="+mn-lt"/>
                      </a:endParaRPr>
                    </a:p>
                  </a:txBody>
                  <a:tcPr marL="39670" marR="39670" marT="0" marB="0" anchor="ctr"/>
                </a:tc>
                <a:tc>
                  <a:txBody>
                    <a:bodyPr/>
                    <a:lstStyle/>
                    <a:p>
                      <a:pPr algn="ctr">
                        <a:spcBef>
                          <a:spcPts val="300"/>
                        </a:spcBef>
                        <a:spcAft>
                          <a:spcPts val="300"/>
                        </a:spcAft>
                      </a:pPr>
                      <a:r>
                        <a:rPr lang="ru-RU" sz="900"/>
                        <a:t>0,08</a:t>
                      </a:r>
                      <a:endParaRPr lang="ru-RU" sz="900">
                        <a:latin typeface="+mn-lt"/>
                      </a:endParaRPr>
                    </a:p>
                  </a:txBody>
                  <a:tcPr marL="39670" marR="39670" marT="0" marB="0" anchor="ctr"/>
                </a:tc>
                <a:tc>
                  <a:txBody>
                    <a:bodyPr/>
                    <a:lstStyle/>
                    <a:p>
                      <a:pPr algn="ctr">
                        <a:spcBef>
                          <a:spcPts val="300"/>
                        </a:spcBef>
                        <a:spcAft>
                          <a:spcPts val="300"/>
                        </a:spcAft>
                      </a:pPr>
                      <a:r>
                        <a:rPr lang="ru-RU" sz="900"/>
                        <a:t>0,30</a:t>
                      </a:r>
                      <a:endParaRPr lang="ru-RU" sz="900">
                        <a:latin typeface="+mn-lt"/>
                      </a:endParaRPr>
                    </a:p>
                  </a:txBody>
                  <a:tcPr marL="39670" marR="39670" marT="0" marB="0" anchor="ctr"/>
                </a:tc>
                <a:tc>
                  <a:txBody>
                    <a:bodyPr/>
                    <a:lstStyle/>
                    <a:p>
                      <a:pPr algn="ctr"/>
                      <a:r>
                        <a:rPr lang="ru-RU" sz="900"/>
                        <a:t>1,65</a:t>
                      </a:r>
                      <a:endParaRPr lang="ru-RU" sz="900">
                        <a:latin typeface="+mn-lt"/>
                      </a:endParaRPr>
                    </a:p>
                  </a:txBody>
                  <a:tcPr marL="39670" marR="39670" marT="0" marB="0" anchor="ctr"/>
                </a:tc>
                <a:tc>
                  <a:txBody>
                    <a:bodyPr/>
                    <a:lstStyle/>
                    <a:p>
                      <a:pPr algn="ctr"/>
                      <a:r>
                        <a:rPr lang="ru-RU" sz="900"/>
                        <a:t>0,070</a:t>
                      </a:r>
                      <a:endParaRPr lang="ru-RU" sz="900">
                        <a:latin typeface="+mn-lt"/>
                      </a:endParaRPr>
                    </a:p>
                  </a:txBody>
                  <a:tcPr marL="39670" marR="39670" marT="0" marB="0" anchor="ctr"/>
                </a:tc>
                <a:tc>
                  <a:txBody>
                    <a:bodyPr/>
                    <a:lstStyle/>
                    <a:p>
                      <a:pPr algn="ctr"/>
                      <a:r>
                        <a:rPr lang="ru-RU" sz="900"/>
                        <a:t>5,22</a:t>
                      </a:r>
                      <a:endParaRPr lang="ru-RU" sz="900">
                        <a:latin typeface="+mn-lt"/>
                      </a:endParaRPr>
                    </a:p>
                  </a:txBody>
                  <a:tcPr marL="39670" marR="39670" marT="0" marB="0" anchor="ctr"/>
                </a:tc>
                <a:tc>
                  <a:txBody>
                    <a:bodyPr/>
                    <a:lstStyle/>
                    <a:p>
                      <a:pPr algn="ctr"/>
                      <a:r>
                        <a:rPr lang="ru-RU" sz="900"/>
                        <a:t>31,6</a:t>
                      </a:r>
                      <a:endParaRPr lang="ru-RU" sz="900">
                        <a:latin typeface="+mn-lt"/>
                      </a:endParaRPr>
                    </a:p>
                  </a:txBody>
                  <a:tcPr marL="39670" marR="39670" marT="0" marB="0" anchor="ctr"/>
                </a:tc>
              </a:tr>
              <a:tr h="129296">
                <a:tc>
                  <a:txBody>
                    <a:bodyPr/>
                    <a:lstStyle/>
                    <a:p>
                      <a:pPr marL="228600" indent="-228600" algn="ctr">
                        <a:lnSpc>
                          <a:spcPct val="90000"/>
                        </a:lnSpc>
                        <a:spcBef>
                          <a:spcPts val="200"/>
                        </a:spcBef>
                        <a:spcAft>
                          <a:spcPts val="200"/>
                        </a:spcAft>
                      </a:pPr>
                      <a:r>
                        <a:rPr lang="ru-RU" sz="900" dirty="0"/>
                        <a:t>15.     </a:t>
                      </a:r>
                      <a:endParaRPr lang="ru-RU" sz="900" dirty="0">
                        <a:latin typeface="+mn-lt"/>
                      </a:endParaRPr>
                    </a:p>
                  </a:txBody>
                  <a:tcPr marL="39670" marR="39670" marT="0" marB="0"/>
                </a:tc>
                <a:tc>
                  <a:txBody>
                    <a:bodyPr/>
                    <a:lstStyle/>
                    <a:p>
                      <a:pPr>
                        <a:lnSpc>
                          <a:spcPct val="90000"/>
                        </a:lnSpc>
                        <a:spcBef>
                          <a:spcPts val="200"/>
                        </a:spcBef>
                        <a:spcAft>
                          <a:spcPts val="200"/>
                        </a:spcAft>
                      </a:pPr>
                      <a:r>
                        <a:rPr lang="ru-RU" sz="900"/>
                        <a:t>Одеська</a:t>
                      </a:r>
                      <a:endParaRPr lang="ru-RU" sz="900">
                        <a:latin typeface="+mn-lt"/>
                      </a:endParaRPr>
                    </a:p>
                  </a:txBody>
                  <a:tcPr marL="39670" marR="39670" marT="0" marB="0"/>
                </a:tc>
                <a:tc>
                  <a:txBody>
                    <a:bodyPr/>
                    <a:lstStyle/>
                    <a:p>
                      <a:pPr algn="ctr">
                        <a:lnSpc>
                          <a:spcPct val="90000"/>
                        </a:lnSpc>
                      </a:pPr>
                      <a:r>
                        <a:rPr lang="ru-RU" sz="900"/>
                        <a:t>0,37</a:t>
                      </a:r>
                      <a:endParaRPr lang="ru-RU" sz="900">
                        <a:latin typeface="+mn-lt"/>
                      </a:endParaRPr>
                    </a:p>
                  </a:txBody>
                  <a:tcPr marL="39670" marR="39670" marT="0" marB="0" anchor="ctr"/>
                </a:tc>
                <a:tc>
                  <a:txBody>
                    <a:bodyPr/>
                    <a:lstStyle/>
                    <a:p>
                      <a:pPr algn="ctr">
                        <a:lnSpc>
                          <a:spcPct val="90000"/>
                        </a:lnSpc>
                      </a:pPr>
                      <a:r>
                        <a:rPr lang="ru-RU" sz="900"/>
                        <a:t>0</a:t>
                      </a:r>
                      <a:endParaRPr lang="ru-RU" sz="900">
                        <a:latin typeface="+mn-lt"/>
                      </a:endParaRPr>
                    </a:p>
                  </a:txBody>
                  <a:tcPr marL="39670" marR="39670" marT="0" marB="0" anchor="ctr"/>
                </a:tc>
                <a:tc>
                  <a:txBody>
                    <a:bodyPr/>
                    <a:lstStyle/>
                    <a:p>
                      <a:pPr algn="ctr">
                        <a:lnSpc>
                          <a:spcPct val="90000"/>
                        </a:lnSpc>
                      </a:pPr>
                      <a:r>
                        <a:rPr lang="ru-RU" sz="900"/>
                        <a:t>0,01</a:t>
                      </a:r>
                      <a:endParaRPr lang="ru-RU" sz="900">
                        <a:latin typeface="+mn-lt"/>
                      </a:endParaRPr>
                    </a:p>
                  </a:txBody>
                  <a:tcPr marL="39670" marR="39670" marT="0" marB="0" anchor="ctr"/>
                </a:tc>
                <a:tc>
                  <a:txBody>
                    <a:bodyPr/>
                    <a:lstStyle/>
                    <a:p>
                      <a:pPr algn="ctr">
                        <a:lnSpc>
                          <a:spcPct val="90000"/>
                        </a:lnSpc>
                      </a:pPr>
                      <a:r>
                        <a:rPr lang="ru-RU" sz="900"/>
                        <a:t>0,42</a:t>
                      </a:r>
                      <a:endParaRPr lang="ru-RU" sz="900">
                        <a:latin typeface="+mn-lt"/>
                      </a:endParaRPr>
                    </a:p>
                  </a:txBody>
                  <a:tcPr marL="39670" marR="39670" marT="0" marB="0" anchor="ctr"/>
                </a:tc>
                <a:tc>
                  <a:txBody>
                    <a:bodyPr/>
                    <a:lstStyle/>
                    <a:p>
                      <a:pPr algn="ctr">
                        <a:lnSpc>
                          <a:spcPct val="75000"/>
                        </a:lnSpc>
                        <a:spcBef>
                          <a:spcPts val="300"/>
                        </a:spcBef>
                        <a:spcAft>
                          <a:spcPts val="300"/>
                        </a:spcAft>
                      </a:pPr>
                      <a:r>
                        <a:rPr lang="ru-RU" sz="900"/>
                        <a:t>0,21</a:t>
                      </a:r>
                      <a:endParaRPr lang="ru-RU" sz="900">
                        <a:latin typeface="+mn-lt"/>
                      </a:endParaRPr>
                    </a:p>
                  </a:txBody>
                  <a:tcPr marL="39670" marR="39670" marT="0" marB="0" anchor="ctr"/>
                </a:tc>
                <a:tc>
                  <a:txBody>
                    <a:bodyPr/>
                    <a:lstStyle/>
                    <a:p>
                      <a:pPr algn="ctr">
                        <a:lnSpc>
                          <a:spcPct val="75000"/>
                        </a:lnSpc>
                        <a:spcBef>
                          <a:spcPts val="300"/>
                        </a:spcBef>
                        <a:spcAft>
                          <a:spcPts val="300"/>
                        </a:spcAft>
                      </a:pPr>
                      <a:r>
                        <a:rPr lang="ru-RU" sz="900"/>
                        <a:t>0,35</a:t>
                      </a:r>
                      <a:endParaRPr lang="ru-RU" sz="900">
                        <a:latin typeface="+mn-lt"/>
                      </a:endParaRPr>
                    </a:p>
                  </a:txBody>
                  <a:tcPr marL="39670" marR="39670" marT="0" marB="0" anchor="ctr"/>
                </a:tc>
                <a:tc>
                  <a:txBody>
                    <a:bodyPr/>
                    <a:lstStyle/>
                    <a:p>
                      <a:pPr algn="ctr"/>
                      <a:r>
                        <a:rPr lang="ru-RU" sz="900"/>
                        <a:t>1,37</a:t>
                      </a:r>
                      <a:endParaRPr lang="ru-RU" sz="900">
                        <a:latin typeface="+mn-lt"/>
                      </a:endParaRPr>
                    </a:p>
                  </a:txBody>
                  <a:tcPr marL="39670" marR="39670" marT="0" marB="0" anchor="ctr"/>
                </a:tc>
                <a:tc>
                  <a:txBody>
                    <a:bodyPr/>
                    <a:lstStyle/>
                    <a:p>
                      <a:pPr algn="ctr">
                        <a:lnSpc>
                          <a:spcPct val="90000"/>
                        </a:lnSpc>
                      </a:pPr>
                      <a:r>
                        <a:rPr lang="ru-RU" sz="900"/>
                        <a:t>0,136</a:t>
                      </a:r>
                      <a:endParaRPr lang="ru-RU" sz="900">
                        <a:latin typeface="+mn-lt"/>
                      </a:endParaRPr>
                    </a:p>
                  </a:txBody>
                  <a:tcPr marL="39670" marR="39670" marT="0" marB="0" anchor="ctr"/>
                </a:tc>
                <a:tc>
                  <a:txBody>
                    <a:bodyPr/>
                    <a:lstStyle/>
                    <a:p>
                      <a:pPr algn="ctr">
                        <a:lnSpc>
                          <a:spcPct val="90000"/>
                        </a:lnSpc>
                      </a:pPr>
                      <a:r>
                        <a:rPr lang="ru-RU" sz="900"/>
                        <a:t>7,046</a:t>
                      </a:r>
                      <a:endParaRPr lang="ru-RU" sz="900">
                        <a:latin typeface="+mn-lt"/>
                      </a:endParaRPr>
                    </a:p>
                  </a:txBody>
                  <a:tcPr marL="39670" marR="39670" marT="0" marB="0" anchor="ctr"/>
                </a:tc>
                <a:tc>
                  <a:txBody>
                    <a:bodyPr/>
                    <a:lstStyle/>
                    <a:p>
                      <a:pPr algn="ctr">
                        <a:lnSpc>
                          <a:spcPct val="90000"/>
                        </a:lnSpc>
                      </a:pPr>
                      <a:r>
                        <a:rPr lang="ru-RU" sz="900"/>
                        <a:t>19,4</a:t>
                      </a:r>
                      <a:endParaRPr lang="ru-RU" sz="900">
                        <a:latin typeface="+mn-lt"/>
                      </a:endParaRPr>
                    </a:p>
                  </a:txBody>
                  <a:tcPr marL="39670" marR="39670" marT="0" marB="0" anchor="ctr"/>
                </a:tc>
              </a:tr>
              <a:tr h="129296">
                <a:tc>
                  <a:txBody>
                    <a:bodyPr/>
                    <a:lstStyle/>
                    <a:p>
                      <a:pPr marL="228600" indent="-228600" algn="ctr">
                        <a:lnSpc>
                          <a:spcPct val="90000"/>
                        </a:lnSpc>
                        <a:spcBef>
                          <a:spcPts val="200"/>
                        </a:spcBef>
                        <a:spcAft>
                          <a:spcPts val="200"/>
                        </a:spcAft>
                      </a:pPr>
                      <a:r>
                        <a:rPr lang="ru-RU" sz="900"/>
                        <a:t>16.     </a:t>
                      </a:r>
                      <a:endParaRPr lang="ru-RU" sz="900">
                        <a:latin typeface="+mn-lt"/>
                      </a:endParaRPr>
                    </a:p>
                  </a:txBody>
                  <a:tcPr marL="39670" marR="39670" marT="0" marB="0"/>
                </a:tc>
                <a:tc>
                  <a:txBody>
                    <a:bodyPr/>
                    <a:lstStyle/>
                    <a:p>
                      <a:pPr>
                        <a:lnSpc>
                          <a:spcPct val="90000"/>
                        </a:lnSpc>
                        <a:spcBef>
                          <a:spcPts val="200"/>
                        </a:spcBef>
                        <a:spcAft>
                          <a:spcPts val="200"/>
                        </a:spcAft>
                      </a:pPr>
                      <a:r>
                        <a:rPr lang="ru-RU" sz="900"/>
                        <a:t>Полтавська</a:t>
                      </a:r>
                      <a:endParaRPr lang="ru-RU" sz="900">
                        <a:latin typeface="+mn-lt"/>
                      </a:endParaRPr>
                    </a:p>
                  </a:txBody>
                  <a:tcPr marL="39670" marR="39670" marT="0" marB="0"/>
                </a:tc>
                <a:tc>
                  <a:txBody>
                    <a:bodyPr/>
                    <a:lstStyle/>
                    <a:p>
                      <a:pPr algn="ctr">
                        <a:lnSpc>
                          <a:spcPct val="90000"/>
                        </a:lnSpc>
                      </a:pPr>
                      <a:r>
                        <a:rPr lang="ru-RU" sz="900"/>
                        <a:t>0,26</a:t>
                      </a:r>
                      <a:endParaRPr lang="ru-RU" sz="900">
                        <a:latin typeface="+mn-lt"/>
                      </a:endParaRPr>
                    </a:p>
                  </a:txBody>
                  <a:tcPr marL="39670" marR="39670" marT="0" marB="0" anchor="ctr"/>
                </a:tc>
                <a:tc>
                  <a:txBody>
                    <a:bodyPr/>
                    <a:lstStyle/>
                    <a:p>
                      <a:pPr algn="ctr">
                        <a:lnSpc>
                          <a:spcPct val="90000"/>
                        </a:lnSpc>
                      </a:pPr>
                      <a:r>
                        <a:rPr lang="ru-RU" sz="900"/>
                        <a:t>0,39</a:t>
                      </a:r>
                      <a:endParaRPr lang="ru-RU" sz="900">
                        <a:latin typeface="+mn-lt"/>
                      </a:endParaRPr>
                    </a:p>
                  </a:txBody>
                  <a:tcPr marL="39670" marR="39670" marT="0" marB="0" anchor="ctr"/>
                </a:tc>
                <a:tc>
                  <a:txBody>
                    <a:bodyPr/>
                    <a:lstStyle/>
                    <a:p>
                      <a:pPr algn="ctr">
                        <a:lnSpc>
                          <a:spcPct val="90000"/>
                        </a:lnSpc>
                      </a:pPr>
                      <a:r>
                        <a:rPr lang="ru-RU" sz="900"/>
                        <a:t>0,09</a:t>
                      </a:r>
                      <a:endParaRPr lang="ru-RU" sz="900">
                        <a:latin typeface="+mn-lt"/>
                      </a:endParaRPr>
                    </a:p>
                  </a:txBody>
                  <a:tcPr marL="39670" marR="39670" marT="0" marB="0" anchor="ctr"/>
                </a:tc>
                <a:tc>
                  <a:txBody>
                    <a:bodyPr/>
                    <a:lstStyle/>
                    <a:p>
                      <a:pPr algn="ctr">
                        <a:lnSpc>
                          <a:spcPct val="90000"/>
                        </a:lnSpc>
                      </a:pPr>
                      <a:r>
                        <a:rPr lang="ru-RU" sz="900"/>
                        <a:t>1,43</a:t>
                      </a:r>
                      <a:endParaRPr lang="ru-RU" sz="900">
                        <a:latin typeface="+mn-lt"/>
                      </a:endParaRPr>
                    </a:p>
                  </a:txBody>
                  <a:tcPr marL="39670" marR="39670" marT="0" marB="0" anchor="ctr"/>
                </a:tc>
                <a:tc>
                  <a:txBody>
                    <a:bodyPr/>
                    <a:lstStyle/>
                    <a:p>
                      <a:pPr algn="ctr">
                        <a:lnSpc>
                          <a:spcPct val="75000"/>
                        </a:lnSpc>
                        <a:spcBef>
                          <a:spcPts val="300"/>
                        </a:spcBef>
                        <a:spcAft>
                          <a:spcPts val="300"/>
                        </a:spcAft>
                      </a:pPr>
                      <a:r>
                        <a:rPr lang="ru-RU" sz="900"/>
                        <a:t>0,11</a:t>
                      </a:r>
                      <a:endParaRPr lang="ru-RU" sz="900">
                        <a:latin typeface="+mn-lt"/>
                      </a:endParaRPr>
                    </a:p>
                  </a:txBody>
                  <a:tcPr marL="39670" marR="39670" marT="0" marB="0" anchor="ctr"/>
                </a:tc>
                <a:tc>
                  <a:txBody>
                    <a:bodyPr/>
                    <a:lstStyle/>
                    <a:p>
                      <a:pPr algn="ctr">
                        <a:lnSpc>
                          <a:spcPct val="75000"/>
                        </a:lnSpc>
                        <a:spcBef>
                          <a:spcPts val="300"/>
                        </a:spcBef>
                        <a:spcAft>
                          <a:spcPts val="300"/>
                        </a:spcAft>
                      </a:pPr>
                      <a:r>
                        <a:rPr lang="ru-RU" sz="900"/>
                        <a:t>0,81</a:t>
                      </a:r>
                      <a:endParaRPr lang="ru-RU" sz="900">
                        <a:latin typeface="+mn-lt"/>
                      </a:endParaRPr>
                    </a:p>
                  </a:txBody>
                  <a:tcPr marL="39670" marR="39670" marT="0" marB="0" anchor="ctr"/>
                </a:tc>
                <a:tc>
                  <a:txBody>
                    <a:bodyPr/>
                    <a:lstStyle/>
                    <a:p>
                      <a:pPr algn="ctr"/>
                      <a:r>
                        <a:rPr lang="ru-RU" sz="900"/>
                        <a:t>3,08</a:t>
                      </a:r>
                      <a:endParaRPr lang="ru-RU" sz="900">
                        <a:latin typeface="+mn-lt"/>
                      </a:endParaRPr>
                    </a:p>
                  </a:txBody>
                  <a:tcPr marL="39670" marR="39670" marT="0" marB="0" anchor="ctr"/>
                </a:tc>
                <a:tc>
                  <a:txBody>
                    <a:bodyPr/>
                    <a:lstStyle/>
                    <a:p>
                      <a:pPr algn="ctr">
                        <a:lnSpc>
                          <a:spcPct val="90000"/>
                        </a:lnSpc>
                      </a:pPr>
                      <a:r>
                        <a:rPr lang="ru-RU" sz="900"/>
                        <a:t>0,092</a:t>
                      </a:r>
                      <a:endParaRPr lang="ru-RU" sz="900">
                        <a:latin typeface="+mn-lt"/>
                      </a:endParaRPr>
                    </a:p>
                  </a:txBody>
                  <a:tcPr marL="39670" marR="39670" marT="0" marB="0" anchor="ctr"/>
                </a:tc>
                <a:tc>
                  <a:txBody>
                    <a:bodyPr/>
                    <a:lstStyle/>
                    <a:p>
                      <a:pPr algn="ctr">
                        <a:lnSpc>
                          <a:spcPct val="90000"/>
                        </a:lnSpc>
                      </a:pPr>
                      <a:r>
                        <a:rPr lang="ru-RU" sz="900"/>
                        <a:t>10,492</a:t>
                      </a:r>
                      <a:endParaRPr lang="ru-RU" sz="900">
                        <a:latin typeface="+mn-lt"/>
                      </a:endParaRPr>
                    </a:p>
                  </a:txBody>
                  <a:tcPr marL="39670" marR="39670" marT="0" marB="0" anchor="ctr"/>
                </a:tc>
                <a:tc>
                  <a:txBody>
                    <a:bodyPr/>
                    <a:lstStyle/>
                    <a:p>
                      <a:pPr algn="ctr">
                        <a:lnSpc>
                          <a:spcPct val="90000"/>
                        </a:lnSpc>
                      </a:pPr>
                      <a:r>
                        <a:rPr lang="ru-RU" sz="900"/>
                        <a:t>29,4</a:t>
                      </a:r>
                      <a:endParaRPr lang="ru-RU" sz="900">
                        <a:latin typeface="+mn-lt"/>
                      </a:endParaRPr>
                    </a:p>
                  </a:txBody>
                  <a:tcPr marL="39670" marR="39670" marT="0" marB="0" anchor="ctr"/>
                </a:tc>
              </a:tr>
              <a:tr h="129296">
                <a:tc>
                  <a:txBody>
                    <a:bodyPr/>
                    <a:lstStyle/>
                    <a:p>
                      <a:pPr marL="228600" indent="-228600" algn="ctr">
                        <a:lnSpc>
                          <a:spcPct val="90000"/>
                        </a:lnSpc>
                        <a:spcBef>
                          <a:spcPts val="200"/>
                        </a:spcBef>
                        <a:spcAft>
                          <a:spcPts val="200"/>
                        </a:spcAft>
                      </a:pPr>
                      <a:r>
                        <a:rPr lang="ru-RU" sz="900"/>
                        <a:t>17.     </a:t>
                      </a:r>
                      <a:endParaRPr lang="ru-RU" sz="900">
                        <a:latin typeface="+mn-lt"/>
                      </a:endParaRPr>
                    </a:p>
                  </a:txBody>
                  <a:tcPr marL="39670" marR="39670" marT="0" marB="0"/>
                </a:tc>
                <a:tc>
                  <a:txBody>
                    <a:bodyPr/>
                    <a:lstStyle/>
                    <a:p>
                      <a:pPr>
                        <a:lnSpc>
                          <a:spcPct val="90000"/>
                        </a:lnSpc>
                        <a:spcBef>
                          <a:spcPts val="200"/>
                        </a:spcBef>
                        <a:spcAft>
                          <a:spcPts val="200"/>
                        </a:spcAft>
                      </a:pPr>
                      <a:r>
                        <a:rPr lang="ru-RU" sz="900"/>
                        <a:t>Рівненська</a:t>
                      </a:r>
                      <a:endParaRPr lang="ru-RU" sz="900">
                        <a:latin typeface="+mn-lt"/>
                      </a:endParaRPr>
                    </a:p>
                  </a:txBody>
                  <a:tcPr marL="39670" marR="39670" marT="0" marB="0"/>
                </a:tc>
                <a:tc>
                  <a:txBody>
                    <a:bodyPr/>
                    <a:lstStyle/>
                    <a:p>
                      <a:pPr algn="ctr">
                        <a:lnSpc>
                          <a:spcPct val="90000"/>
                        </a:lnSpc>
                      </a:pPr>
                      <a:r>
                        <a:rPr lang="ru-RU" sz="900"/>
                        <a:t>0,17</a:t>
                      </a:r>
                      <a:endParaRPr lang="ru-RU" sz="900">
                        <a:latin typeface="+mn-lt"/>
                      </a:endParaRPr>
                    </a:p>
                  </a:txBody>
                  <a:tcPr marL="39670" marR="39670" marT="0" marB="0" anchor="ctr"/>
                </a:tc>
                <a:tc>
                  <a:txBody>
                    <a:bodyPr/>
                    <a:lstStyle/>
                    <a:p>
                      <a:pPr algn="ctr">
                        <a:lnSpc>
                          <a:spcPct val="90000"/>
                        </a:lnSpc>
                      </a:pPr>
                      <a:r>
                        <a:rPr lang="ru-RU" sz="900"/>
                        <a:t>0</a:t>
                      </a:r>
                      <a:endParaRPr lang="ru-RU" sz="900">
                        <a:latin typeface="+mn-lt"/>
                      </a:endParaRPr>
                    </a:p>
                  </a:txBody>
                  <a:tcPr marL="39670" marR="39670" marT="0" marB="0" anchor="ctr"/>
                </a:tc>
                <a:tc>
                  <a:txBody>
                    <a:bodyPr/>
                    <a:lstStyle/>
                    <a:p>
                      <a:pPr algn="ctr">
                        <a:lnSpc>
                          <a:spcPct val="90000"/>
                        </a:lnSpc>
                      </a:pPr>
                      <a:r>
                        <a:rPr lang="ru-RU" sz="900"/>
                        <a:t>0,08</a:t>
                      </a:r>
                      <a:endParaRPr lang="ru-RU" sz="900">
                        <a:latin typeface="+mn-lt"/>
                      </a:endParaRPr>
                    </a:p>
                  </a:txBody>
                  <a:tcPr marL="39670" marR="39670" marT="0" marB="0" anchor="ctr"/>
                </a:tc>
                <a:tc>
                  <a:txBody>
                    <a:bodyPr/>
                    <a:lstStyle/>
                    <a:p>
                      <a:pPr algn="ctr">
                        <a:lnSpc>
                          <a:spcPct val="90000"/>
                        </a:lnSpc>
                      </a:pPr>
                      <a:r>
                        <a:rPr lang="ru-RU" sz="900" dirty="0"/>
                        <a:t>0,36</a:t>
                      </a:r>
                      <a:endParaRPr lang="ru-RU" sz="900" dirty="0">
                        <a:latin typeface="+mn-lt"/>
                      </a:endParaRPr>
                    </a:p>
                  </a:txBody>
                  <a:tcPr marL="39670" marR="39670" marT="0" marB="0" anchor="ctr"/>
                </a:tc>
                <a:tc>
                  <a:txBody>
                    <a:bodyPr/>
                    <a:lstStyle/>
                    <a:p>
                      <a:pPr algn="ctr">
                        <a:lnSpc>
                          <a:spcPct val="75000"/>
                        </a:lnSpc>
                        <a:spcBef>
                          <a:spcPts val="300"/>
                        </a:spcBef>
                        <a:spcAft>
                          <a:spcPts val="300"/>
                        </a:spcAft>
                      </a:pPr>
                      <a:r>
                        <a:rPr lang="ru-RU" sz="900"/>
                        <a:t>0,06</a:t>
                      </a:r>
                      <a:endParaRPr lang="ru-RU" sz="900">
                        <a:latin typeface="+mn-lt"/>
                      </a:endParaRPr>
                    </a:p>
                  </a:txBody>
                  <a:tcPr marL="39670" marR="39670" marT="0" marB="0" anchor="ctr"/>
                </a:tc>
                <a:tc>
                  <a:txBody>
                    <a:bodyPr/>
                    <a:lstStyle/>
                    <a:p>
                      <a:pPr algn="ctr">
                        <a:lnSpc>
                          <a:spcPct val="75000"/>
                        </a:lnSpc>
                        <a:spcBef>
                          <a:spcPts val="300"/>
                        </a:spcBef>
                        <a:spcAft>
                          <a:spcPts val="300"/>
                        </a:spcAft>
                      </a:pPr>
                      <a:r>
                        <a:rPr lang="ru-RU" sz="900"/>
                        <a:t>0,27</a:t>
                      </a:r>
                      <a:endParaRPr lang="ru-RU" sz="900">
                        <a:latin typeface="+mn-lt"/>
                      </a:endParaRPr>
                    </a:p>
                  </a:txBody>
                  <a:tcPr marL="39670" marR="39670" marT="0" marB="0" anchor="ctr"/>
                </a:tc>
                <a:tc>
                  <a:txBody>
                    <a:bodyPr/>
                    <a:lstStyle/>
                    <a:p>
                      <a:pPr algn="ctr"/>
                      <a:r>
                        <a:rPr lang="ru-RU" sz="900"/>
                        <a:t>0,95</a:t>
                      </a:r>
                      <a:endParaRPr lang="ru-RU" sz="900">
                        <a:latin typeface="+mn-lt"/>
                      </a:endParaRPr>
                    </a:p>
                  </a:txBody>
                  <a:tcPr marL="39670" marR="39670" marT="0" marB="0" anchor="ctr"/>
                </a:tc>
                <a:tc>
                  <a:txBody>
                    <a:bodyPr/>
                    <a:lstStyle/>
                    <a:p>
                      <a:pPr algn="ctr">
                        <a:lnSpc>
                          <a:spcPct val="90000"/>
                        </a:lnSpc>
                      </a:pPr>
                      <a:r>
                        <a:rPr lang="ru-RU" sz="900"/>
                        <a:t>0,062</a:t>
                      </a:r>
                      <a:endParaRPr lang="ru-RU" sz="900">
                        <a:latin typeface="+mn-lt"/>
                      </a:endParaRPr>
                    </a:p>
                  </a:txBody>
                  <a:tcPr marL="39670" marR="39670" marT="0" marB="0" anchor="ctr"/>
                </a:tc>
                <a:tc>
                  <a:txBody>
                    <a:bodyPr/>
                    <a:lstStyle/>
                    <a:p>
                      <a:pPr algn="ctr">
                        <a:lnSpc>
                          <a:spcPct val="90000"/>
                        </a:lnSpc>
                      </a:pPr>
                      <a:r>
                        <a:rPr lang="ru-RU" sz="900"/>
                        <a:t>2,282</a:t>
                      </a:r>
                      <a:endParaRPr lang="ru-RU" sz="900">
                        <a:latin typeface="+mn-lt"/>
                      </a:endParaRPr>
                    </a:p>
                  </a:txBody>
                  <a:tcPr marL="39670" marR="39670" marT="0" marB="0" anchor="ctr"/>
                </a:tc>
                <a:tc>
                  <a:txBody>
                    <a:bodyPr/>
                    <a:lstStyle/>
                    <a:p>
                      <a:pPr algn="ctr">
                        <a:lnSpc>
                          <a:spcPct val="90000"/>
                        </a:lnSpc>
                      </a:pPr>
                      <a:r>
                        <a:rPr lang="ru-RU" sz="900"/>
                        <a:t>41,6</a:t>
                      </a:r>
                      <a:endParaRPr lang="ru-RU" sz="900">
                        <a:latin typeface="+mn-lt"/>
                      </a:endParaRPr>
                    </a:p>
                  </a:txBody>
                  <a:tcPr marL="39670" marR="39670" marT="0" marB="0" anchor="ctr"/>
                </a:tc>
              </a:tr>
              <a:tr h="129296">
                <a:tc>
                  <a:txBody>
                    <a:bodyPr/>
                    <a:lstStyle/>
                    <a:p>
                      <a:pPr marL="228600" indent="-228600" algn="ctr">
                        <a:lnSpc>
                          <a:spcPct val="90000"/>
                        </a:lnSpc>
                        <a:spcBef>
                          <a:spcPts val="200"/>
                        </a:spcBef>
                        <a:spcAft>
                          <a:spcPts val="200"/>
                        </a:spcAft>
                      </a:pPr>
                      <a:r>
                        <a:rPr lang="ru-RU" sz="900"/>
                        <a:t>18.     </a:t>
                      </a:r>
                      <a:endParaRPr lang="ru-RU" sz="900">
                        <a:latin typeface="+mn-lt"/>
                      </a:endParaRPr>
                    </a:p>
                  </a:txBody>
                  <a:tcPr marL="39670" marR="39670" marT="0" marB="0"/>
                </a:tc>
                <a:tc>
                  <a:txBody>
                    <a:bodyPr/>
                    <a:lstStyle/>
                    <a:p>
                      <a:pPr>
                        <a:lnSpc>
                          <a:spcPct val="90000"/>
                        </a:lnSpc>
                        <a:spcBef>
                          <a:spcPts val="200"/>
                        </a:spcBef>
                        <a:spcAft>
                          <a:spcPts val="200"/>
                        </a:spcAft>
                      </a:pPr>
                      <a:r>
                        <a:rPr lang="ru-RU" sz="900"/>
                        <a:t>Сумська</a:t>
                      </a:r>
                      <a:endParaRPr lang="ru-RU" sz="900">
                        <a:latin typeface="+mn-lt"/>
                      </a:endParaRPr>
                    </a:p>
                  </a:txBody>
                  <a:tcPr marL="39670" marR="39670" marT="0" marB="0"/>
                </a:tc>
                <a:tc>
                  <a:txBody>
                    <a:bodyPr/>
                    <a:lstStyle/>
                    <a:p>
                      <a:pPr algn="ctr">
                        <a:lnSpc>
                          <a:spcPct val="90000"/>
                        </a:lnSpc>
                      </a:pPr>
                      <a:r>
                        <a:rPr lang="ru-RU" sz="900"/>
                        <a:t>0,22</a:t>
                      </a:r>
                      <a:endParaRPr lang="ru-RU" sz="900">
                        <a:latin typeface="+mn-lt"/>
                      </a:endParaRPr>
                    </a:p>
                  </a:txBody>
                  <a:tcPr marL="39670" marR="39670" marT="0" marB="0" anchor="ctr"/>
                </a:tc>
                <a:tc>
                  <a:txBody>
                    <a:bodyPr/>
                    <a:lstStyle/>
                    <a:p>
                      <a:pPr algn="ctr">
                        <a:lnSpc>
                          <a:spcPct val="90000"/>
                        </a:lnSpc>
                      </a:pPr>
                      <a:r>
                        <a:rPr lang="ru-RU" sz="900"/>
                        <a:t>0,96</a:t>
                      </a:r>
                      <a:endParaRPr lang="ru-RU" sz="900">
                        <a:latin typeface="+mn-lt"/>
                      </a:endParaRPr>
                    </a:p>
                  </a:txBody>
                  <a:tcPr marL="39670" marR="39670" marT="0" marB="0" anchor="ctr"/>
                </a:tc>
                <a:tc>
                  <a:txBody>
                    <a:bodyPr/>
                    <a:lstStyle/>
                    <a:p>
                      <a:pPr algn="ctr">
                        <a:lnSpc>
                          <a:spcPct val="90000"/>
                        </a:lnSpc>
                      </a:pPr>
                      <a:r>
                        <a:rPr lang="ru-RU" sz="900"/>
                        <a:t>0,08</a:t>
                      </a:r>
                      <a:endParaRPr lang="ru-RU" sz="900">
                        <a:latin typeface="+mn-lt"/>
                      </a:endParaRPr>
                    </a:p>
                  </a:txBody>
                  <a:tcPr marL="39670" marR="39670" marT="0" marB="0" anchor="ctr"/>
                </a:tc>
                <a:tc>
                  <a:txBody>
                    <a:bodyPr/>
                    <a:lstStyle/>
                    <a:p>
                      <a:pPr algn="ctr">
                        <a:lnSpc>
                          <a:spcPct val="90000"/>
                        </a:lnSpc>
                      </a:pPr>
                      <a:r>
                        <a:rPr lang="ru-RU" sz="900"/>
                        <a:t>0,79</a:t>
                      </a:r>
                      <a:endParaRPr lang="ru-RU" sz="900">
                        <a:latin typeface="+mn-lt"/>
                      </a:endParaRPr>
                    </a:p>
                  </a:txBody>
                  <a:tcPr marL="39670" marR="39670" marT="0" marB="0" anchor="ctr"/>
                </a:tc>
                <a:tc>
                  <a:txBody>
                    <a:bodyPr/>
                    <a:lstStyle/>
                    <a:p>
                      <a:pPr algn="ctr">
                        <a:lnSpc>
                          <a:spcPct val="75000"/>
                        </a:lnSpc>
                        <a:spcBef>
                          <a:spcPts val="300"/>
                        </a:spcBef>
                        <a:spcAft>
                          <a:spcPts val="300"/>
                        </a:spcAft>
                      </a:pPr>
                      <a:r>
                        <a:rPr lang="ru-RU" sz="900"/>
                        <a:t>0,06</a:t>
                      </a:r>
                      <a:endParaRPr lang="ru-RU" sz="900">
                        <a:latin typeface="+mn-lt"/>
                      </a:endParaRPr>
                    </a:p>
                  </a:txBody>
                  <a:tcPr marL="39670" marR="39670" marT="0" marB="0" anchor="ctr"/>
                </a:tc>
                <a:tc>
                  <a:txBody>
                    <a:bodyPr/>
                    <a:lstStyle/>
                    <a:p>
                      <a:pPr algn="ctr">
                        <a:lnSpc>
                          <a:spcPct val="75000"/>
                        </a:lnSpc>
                        <a:spcBef>
                          <a:spcPts val="300"/>
                        </a:spcBef>
                        <a:spcAft>
                          <a:spcPts val="300"/>
                        </a:spcAft>
                      </a:pPr>
                      <a:r>
                        <a:rPr lang="ru-RU" sz="900"/>
                        <a:t>0,40</a:t>
                      </a:r>
                      <a:endParaRPr lang="ru-RU" sz="900">
                        <a:latin typeface="+mn-lt"/>
                      </a:endParaRPr>
                    </a:p>
                  </a:txBody>
                  <a:tcPr marL="39670" marR="39670" marT="0" marB="0" anchor="ctr"/>
                </a:tc>
                <a:tc>
                  <a:txBody>
                    <a:bodyPr/>
                    <a:lstStyle/>
                    <a:p>
                      <a:pPr algn="ctr"/>
                      <a:r>
                        <a:rPr lang="ru-RU" sz="900"/>
                        <a:t>2,50</a:t>
                      </a:r>
                      <a:endParaRPr lang="ru-RU" sz="900">
                        <a:latin typeface="+mn-lt"/>
                      </a:endParaRPr>
                    </a:p>
                  </a:txBody>
                  <a:tcPr marL="39670" marR="39670" marT="0" marB="0" anchor="ctr"/>
                </a:tc>
                <a:tc>
                  <a:txBody>
                    <a:bodyPr/>
                    <a:lstStyle/>
                    <a:p>
                      <a:pPr algn="ctr">
                        <a:lnSpc>
                          <a:spcPct val="90000"/>
                        </a:lnSpc>
                      </a:pPr>
                      <a:r>
                        <a:rPr lang="ru-RU" sz="900"/>
                        <a:t>0,072</a:t>
                      </a:r>
                      <a:endParaRPr lang="ru-RU" sz="900">
                        <a:latin typeface="+mn-lt"/>
                      </a:endParaRPr>
                    </a:p>
                  </a:txBody>
                  <a:tcPr marL="39670" marR="39670" marT="0" marB="0" anchor="ctr"/>
                </a:tc>
                <a:tc>
                  <a:txBody>
                    <a:bodyPr/>
                    <a:lstStyle/>
                    <a:p>
                      <a:pPr algn="ctr">
                        <a:lnSpc>
                          <a:spcPct val="90000"/>
                        </a:lnSpc>
                      </a:pPr>
                      <a:r>
                        <a:rPr lang="ru-RU" sz="900"/>
                        <a:t>5,122</a:t>
                      </a:r>
                      <a:endParaRPr lang="ru-RU" sz="900">
                        <a:latin typeface="+mn-lt"/>
                      </a:endParaRPr>
                    </a:p>
                  </a:txBody>
                  <a:tcPr marL="39670" marR="39670" marT="0" marB="0" anchor="ctr"/>
                </a:tc>
                <a:tc>
                  <a:txBody>
                    <a:bodyPr/>
                    <a:lstStyle/>
                    <a:p>
                      <a:pPr algn="ctr">
                        <a:lnSpc>
                          <a:spcPct val="90000"/>
                        </a:lnSpc>
                      </a:pPr>
                      <a:r>
                        <a:rPr lang="ru-RU" sz="900"/>
                        <a:t>48,8</a:t>
                      </a:r>
                      <a:endParaRPr lang="ru-RU" sz="900">
                        <a:latin typeface="+mn-lt"/>
                      </a:endParaRPr>
                    </a:p>
                  </a:txBody>
                  <a:tcPr marL="39670" marR="39670" marT="0" marB="0" anchor="ctr"/>
                </a:tc>
              </a:tr>
              <a:tr h="129296">
                <a:tc>
                  <a:txBody>
                    <a:bodyPr/>
                    <a:lstStyle/>
                    <a:p>
                      <a:pPr marL="228600" indent="-228600" algn="ctr">
                        <a:lnSpc>
                          <a:spcPct val="90000"/>
                        </a:lnSpc>
                        <a:spcBef>
                          <a:spcPts val="200"/>
                        </a:spcBef>
                        <a:spcAft>
                          <a:spcPts val="200"/>
                        </a:spcAft>
                      </a:pPr>
                      <a:r>
                        <a:rPr lang="ru-RU" sz="900"/>
                        <a:t>19.     </a:t>
                      </a:r>
                      <a:endParaRPr lang="ru-RU" sz="900">
                        <a:latin typeface="+mn-lt"/>
                      </a:endParaRPr>
                    </a:p>
                  </a:txBody>
                  <a:tcPr marL="39670" marR="39670" marT="0" marB="0"/>
                </a:tc>
                <a:tc>
                  <a:txBody>
                    <a:bodyPr/>
                    <a:lstStyle/>
                    <a:p>
                      <a:pPr>
                        <a:lnSpc>
                          <a:spcPct val="90000"/>
                        </a:lnSpc>
                        <a:spcBef>
                          <a:spcPts val="200"/>
                        </a:spcBef>
                        <a:spcAft>
                          <a:spcPts val="200"/>
                        </a:spcAft>
                      </a:pPr>
                      <a:r>
                        <a:rPr lang="ru-RU" sz="900"/>
                        <a:t>Тернопільська</a:t>
                      </a:r>
                      <a:endParaRPr lang="ru-RU" sz="900">
                        <a:latin typeface="+mn-lt"/>
                      </a:endParaRPr>
                    </a:p>
                  </a:txBody>
                  <a:tcPr marL="39670" marR="39670" marT="0" marB="0"/>
                </a:tc>
                <a:tc>
                  <a:txBody>
                    <a:bodyPr/>
                    <a:lstStyle/>
                    <a:p>
                      <a:pPr algn="ctr">
                        <a:lnSpc>
                          <a:spcPct val="90000"/>
                        </a:lnSpc>
                      </a:pPr>
                      <a:r>
                        <a:rPr lang="ru-RU" sz="900"/>
                        <a:t>0,15</a:t>
                      </a:r>
                      <a:endParaRPr lang="ru-RU" sz="900">
                        <a:latin typeface="+mn-lt"/>
                      </a:endParaRPr>
                    </a:p>
                  </a:txBody>
                  <a:tcPr marL="39670" marR="39670" marT="0" marB="0" anchor="ctr"/>
                </a:tc>
                <a:tc>
                  <a:txBody>
                    <a:bodyPr/>
                    <a:lstStyle/>
                    <a:p>
                      <a:pPr algn="ctr">
                        <a:lnSpc>
                          <a:spcPct val="90000"/>
                        </a:lnSpc>
                      </a:pPr>
                      <a:r>
                        <a:rPr lang="ru-RU" sz="900"/>
                        <a:t>0</a:t>
                      </a:r>
                      <a:endParaRPr lang="ru-RU" sz="900">
                        <a:latin typeface="+mn-lt"/>
                      </a:endParaRPr>
                    </a:p>
                  </a:txBody>
                  <a:tcPr marL="39670" marR="39670" marT="0" marB="0" anchor="ctr"/>
                </a:tc>
                <a:tc>
                  <a:txBody>
                    <a:bodyPr/>
                    <a:lstStyle/>
                    <a:p>
                      <a:pPr algn="ctr">
                        <a:lnSpc>
                          <a:spcPct val="90000"/>
                        </a:lnSpc>
                      </a:pPr>
                      <a:r>
                        <a:rPr lang="ru-RU" sz="900"/>
                        <a:t>0,09</a:t>
                      </a:r>
                      <a:endParaRPr lang="ru-RU" sz="900">
                        <a:latin typeface="+mn-lt"/>
                      </a:endParaRPr>
                    </a:p>
                  </a:txBody>
                  <a:tcPr marL="39670" marR="39670" marT="0" marB="0" anchor="ctr"/>
                </a:tc>
                <a:tc>
                  <a:txBody>
                    <a:bodyPr/>
                    <a:lstStyle/>
                    <a:p>
                      <a:pPr algn="ctr">
                        <a:lnSpc>
                          <a:spcPct val="90000"/>
                        </a:lnSpc>
                      </a:pPr>
                      <a:r>
                        <a:rPr lang="ru-RU" sz="900"/>
                        <a:t>0,44</a:t>
                      </a:r>
                      <a:endParaRPr lang="ru-RU" sz="900">
                        <a:latin typeface="+mn-lt"/>
                      </a:endParaRPr>
                    </a:p>
                  </a:txBody>
                  <a:tcPr marL="39670" marR="39670" marT="0" marB="0" anchor="ctr"/>
                </a:tc>
                <a:tc>
                  <a:txBody>
                    <a:bodyPr/>
                    <a:lstStyle/>
                    <a:p>
                      <a:pPr algn="ctr">
                        <a:lnSpc>
                          <a:spcPct val="75000"/>
                        </a:lnSpc>
                        <a:spcBef>
                          <a:spcPts val="300"/>
                        </a:spcBef>
                        <a:spcAft>
                          <a:spcPts val="300"/>
                        </a:spcAft>
                      </a:pPr>
                      <a:r>
                        <a:rPr lang="ru-RU" sz="900"/>
                        <a:t>0,05</a:t>
                      </a:r>
                      <a:endParaRPr lang="ru-RU" sz="900">
                        <a:latin typeface="+mn-lt"/>
                      </a:endParaRPr>
                    </a:p>
                  </a:txBody>
                  <a:tcPr marL="39670" marR="39670" marT="0" marB="0" anchor="ctr"/>
                </a:tc>
                <a:tc>
                  <a:txBody>
                    <a:bodyPr/>
                    <a:lstStyle/>
                    <a:p>
                      <a:pPr algn="ctr">
                        <a:lnSpc>
                          <a:spcPct val="75000"/>
                        </a:lnSpc>
                        <a:spcBef>
                          <a:spcPts val="300"/>
                        </a:spcBef>
                        <a:spcAft>
                          <a:spcPts val="300"/>
                        </a:spcAft>
                      </a:pPr>
                      <a:r>
                        <a:rPr lang="ru-RU" sz="900"/>
                        <a:t>0,34</a:t>
                      </a:r>
                      <a:endParaRPr lang="ru-RU" sz="900">
                        <a:latin typeface="+mn-lt"/>
                      </a:endParaRPr>
                    </a:p>
                  </a:txBody>
                  <a:tcPr marL="39670" marR="39670" marT="0" marB="0" anchor="ctr"/>
                </a:tc>
                <a:tc>
                  <a:txBody>
                    <a:bodyPr/>
                    <a:lstStyle/>
                    <a:p>
                      <a:pPr algn="ctr"/>
                      <a:r>
                        <a:rPr lang="ru-RU" sz="900"/>
                        <a:t>1,06</a:t>
                      </a:r>
                      <a:endParaRPr lang="ru-RU" sz="900">
                        <a:latin typeface="+mn-lt"/>
                      </a:endParaRPr>
                    </a:p>
                  </a:txBody>
                  <a:tcPr marL="39670" marR="39670" marT="0" marB="0" anchor="ctr"/>
                </a:tc>
                <a:tc>
                  <a:txBody>
                    <a:bodyPr/>
                    <a:lstStyle/>
                    <a:p>
                      <a:pPr algn="ctr">
                        <a:lnSpc>
                          <a:spcPct val="90000"/>
                        </a:lnSpc>
                      </a:pPr>
                      <a:r>
                        <a:rPr lang="ru-RU" sz="900"/>
                        <a:t>0,060</a:t>
                      </a:r>
                      <a:endParaRPr lang="ru-RU" sz="900">
                        <a:latin typeface="+mn-lt"/>
                      </a:endParaRPr>
                    </a:p>
                  </a:txBody>
                  <a:tcPr marL="39670" marR="39670" marT="0" marB="0" anchor="ctr"/>
                </a:tc>
                <a:tc>
                  <a:txBody>
                    <a:bodyPr/>
                    <a:lstStyle/>
                    <a:p>
                      <a:pPr algn="ctr">
                        <a:lnSpc>
                          <a:spcPct val="90000"/>
                        </a:lnSpc>
                      </a:pPr>
                      <a:r>
                        <a:rPr lang="ru-RU" sz="900"/>
                        <a:t>2,560</a:t>
                      </a:r>
                      <a:endParaRPr lang="ru-RU" sz="900">
                        <a:latin typeface="+mn-lt"/>
                      </a:endParaRPr>
                    </a:p>
                  </a:txBody>
                  <a:tcPr marL="39670" marR="39670" marT="0" marB="0" anchor="ctr"/>
                </a:tc>
                <a:tc>
                  <a:txBody>
                    <a:bodyPr/>
                    <a:lstStyle/>
                    <a:p>
                      <a:pPr algn="ctr">
                        <a:lnSpc>
                          <a:spcPct val="90000"/>
                        </a:lnSpc>
                      </a:pPr>
                      <a:r>
                        <a:rPr lang="ru-RU" sz="900"/>
                        <a:t>41,4</a:t>
                      </a:r>
                      <a:endParaRPr lang="ru-RU" sz="900">
                        <a:latin typeface="+mn-lt"/>
                      </a:endParaRPr>
                    </a:p>
                  </a:txBody>
                  <a:tcPr marL="39670" marR="39670" marT="0" marB="0" anchor="ctr"/>
                </a:tc>
              </a:tr>
              <a:tr h="129296">
                <a:tc>
                  <a:txBody>
                    <a:bodyPr/>
                    <a:lstStyle/>
                    <a:p>
                      <a:pPr marL="228600" indent="-228600" algn="ctr">
                        <a:lnSpc>
                          <a:spcPct val="90000"/>
                        </a:lnSpc>
                        <a:spcBef>
                          <a:spcPts val="200"/>
                        </a:spcBef>
                        <a:spcAft>
                          <a:spcPts val="200"/>
                        </a:spcAft>
                      </a:pPr>
                      <a:r>
                        <a:rPr lang="ru-RU" sz="900"/>
                        <a:t>20.     </a:t>
                      </a:r>
                      <a:endParaRPr lang="ru-RU" sz="900">
                        <a:latin typeface="+mn-lt"/>
                      </a:endParaRPr>
                    </a:p>
                  </a:txBody>
                  <a:tcPr marL="39670" marR="39670" marT="0" marB="0"/>
                </a:tc>
                <a:tc>
                  <a:txBody>
                    <a:bodyPr/>
                    <a:lstStyle/>
                    <a:p>
                      <a:pPr>
                        <a:lnSpc>
                          <a:spcPct val="90000"/>
                        </a:lnSpc>
                        <a:spcBef>
                          <a:spcPts val="200"/>
                        </a:spcBef>
                        <a:spcAft>
                          <a:spcPts val="200"/>
                        </a:spcAft>
                      </a:pPr>
                      <a:r>
                        <a:rPr lang="ru-RU" sz="900"/>
                        <a:t>Харківська</a:t>
                      </a:r>
                      <a:endParaRPr lang="ru-RU" sz="900">
                        <a:latin typeface="+mn-lt"/>
                      </a:endParaRPr>
                    </a:p>
                  </a:txBody>
                  <a:tcPr marL="39670" marR="39670" marT="0" marB="0"/>
                </a:tc>
                <a:tc>
                  <a:txBody>
                    <a:bodyPr/>
                    <a:lstStyle/>
                    <a:p>
                      <a:pPr algn="ctr">
                        <a:lnSpc>
                          <a:spcPct val="90000"/>
                        </a:lnSpc>
                      </a:pPr>
                      <a:r>
                        <a:rPr lang="ru-RU" sz="900"/>
                        <a:t>0,29</a:t>
                      </a:r>
                      <a:endParaRPr lang="ru-RU" sz="900">
                        <a:latin typeface="+mn-lt"/>
                      </a:endParaRPr>
                    </a:p>
                  </a:txBody>
                  <a:tcPr marL="39670" marR="39670" marT="0" marB="0" anchor="ctr"/>
                </a:tc>
                <a:tc>
                  <a:txBody>
                    <a:bodyPr/>
                    <a:lstStyle/>
                    <a:p>
                      <a:pPr algn="ctr">
                        <a:lnSpc>
                          <a:spcPct val="90000"/>
                        </a:lnSpc>
                      </a:pPr>
                      <a:r>
                        <a:rPr lang="ru-RU" sz="900"/>
                        <a:t>0,37</a:t>
                      </a:r>
                      <a:endParaRPr lang="ru-RU" sz="900">
                        <a:latin typeface="+mn-lt"/>
                      </a:endParaRPr>
                    </a:p>
                  </a:txBody>
                  <a:tcPr marL="39670" marR="39670" marT="0" marB="0" anchor="ctr"/>
                </a:tc>
                <a:tc>
                  <a:txBody>
                    <a:bodyPr/>
                    <a:lstStyle/>
                    <a:p>
                      <a:pPr algn="ctr">
                        <a:lnSpc>
                          <a:spcPct val="90000"/>
                        </a:lnSpc>
                      </a:pPr>
                      <a:r>
                        <a:rPr lang="ru-RU" sz="900"/>
                        <a:t>0,06</a:t>
                      </a:r>
                      <a:endParaRPr lang="ru-RU" sz="900">
                        <a:latin typeface="+mn-lt"/>
                      </a:endParaRPr>
                    </a:p>
                  </a:txBody>
                  <a:tcPr marL="39670" marR="39670" marT="0" marB="0" anchor="ctr"/>
                </a:tc>
                <a:tc>
                  <a:txBody>
                    <a:bodyPr/>
                    <a:lstStyle/>
                    <a:p>
                      <a:pPr algn="ctr">
                        <a:lnSpc>
                          <a:spcPct val="90000"/>
                        </a:lnSpc>
                      </a:pPr>
                      <a:r>
                        <a:rPr lang="ru-RU" sz="900"/>
                        <a:t>1,69</a:t>
                      </a:r>
                      <a:endParaRPr lang="ru-RU" sz="900">
                        <a:latin typeface="+mn-lt"/>
                      </a:endParaRPr>
                    </a:p>
                  </a:txBody>
                  <a:tcPr marL="39670" marR="39670" marT="0" marB="0" anchor="ctr"/>
                </a:tc>
                <a:tc>
                  <a:txBody>
                    <a:bodyPr/>
                    <a:lstStyle/>
                    <a:p>
                      <a:pPr algn="ctr">
                        <a:lnSpc>
                          <a:spcPct val="75000"/>
                        </a:lnSpc>
                        <a:spcBef>
                          <a:spcPts val="300"/>
                        </a:spcBef>
                        <a:spcAft>
                          <a:spcPts val="300"/>
                        </a:spcAft>
                      </a:pPr>
                      <a:r>
                        <a:rPr lang="ru-RU" sz="900"/>
                        <a:t>0,35</a:t>
                      </a:r>
                      <a:endParaRPr lang="ru-RU" sz="900">
                        <a:latin typeface="+mn-lt"/>
                      </a:endParaRPr>
                    </a:p>
                  </a:txBody>
                  <a:tcPr marL="39670" marR="39670" marT="0" marB="0" anchor="ctr"/>
                </a:tc>
                <a:tc>
                  <a:txBody>
                    <a:bodyPr/>
                    <a:lstStyle/>
                    <a:p>
                      <a:pPr algn="ctr">
                        <a:lnSpc>
                          <a:spcPct val="75000"/>
                        </a:lnSpc>
                        <a:spcBef>
                          <a:spcPts val="300"/>
                        </a:spcBef>
                        <a:spcAft>
                          <a:spcPts val="300"/>
                        </a:spcAft>
                      </a:pPr>
                      <a:r>
                        <a:rPr lang="ru-RU" sz="900"/>
                        <a:t>1,07</a:t>
                      </a:r>
                      <a:endParaRPr lang="ru-RU" sz="900">
                        <a:latin typeface="+mn-lt"/>
                      </a:endParaRPr>
                    </a:p>
                  </a:txBody>
                  <a:tcPr marL="39670" marR="39670" marT="0" marB="0" anchor="ctr"/>
                </a:tc>
                <a:tc>
                  <a:txBody>
                    <a:bodyPr/>
                    <a:lstStyle/>
                    <a:p>
                      <a:pPr algn="ctr"/>
                      <a:r>
                        <a:rPr lang="ru-RU" sz="900"/>
                        <a:t>3,82</a:t>
                      </a:r>
                      <a:endParaRPr lang="ru-RU" sz="900">
                        <a:latin typeface="+mn-lt"/>
                      </a:endParaRPr>
                    </a:p>
                  </a:txBody>
                  <a:tcPr marL="39670" marR="39670" marT="0" marB="0" anchor="ctr"/>
                </a:tc>
                <a:tc>
                  <a:txBody>
                    <a:bodyPr/>
                    <a:lstStyle/>
                    <a:p>
                      <a:pPr algn="ctr">
                        <a:lnSpc>
                          <a:spcPct val="90000"/>
                        </a:lnSpc>
                      </a:pPr>
                      <a:r>
                        <a:rPr lang="ru-RU" sz="900" dirty="0"/>
                        <a:t>0,168</a:t>
                      </a:r>
                      <a:endParaRPr lang="ru-RU" sz="900" dirty="0">
                        <a:latin typeface="+mn-lt"/>
                      </a:endParaRPr>
                    </a:p>
                  </a:txBody>
                  <a:tcPr marL="39670" marR="39670" marT="0" marB="0" anchor="ctr"/>
                </a:tc>
                <a:tc>
                  <a:txBody>
                    <a:bodyPr/>
                    <a:lstStyle/>
                    <a:p>
                      <a:pPr algn="ctr">
                        <a:lnSpc>
                          <a:spcPct val="90000"/>
                        </a:lnSpc>
                      </a:pPr>
                      <a:r>
                        <a:rPr lang="ru-RU" sz="900"/>
                        <a:t>15,298</a:t>
                      </a:r>
                      <a:endParaRPr lang="ru-RU" sz="900">
                        <a:latin typeface="+mn-lt"/>
                      </a:endParaRPr>
                    </a:p>
                  </a:txBody>
                  <a:tcPr marL="39670" marR="39670" marT="0" marB="0" anchor="ctr"/>
                </a:tc>
                <a:tc>
                  <a:txBody>
                    <a:bodyPr/>
                    <a:lstStyle/>
                    <a:p>
                      <a:pPr algn="ctr">
                        <a:lnSpc>
                          <a:spcPct val="90000"/>
                        </a:lnSpc>
                      </a:pPr>
                      <a:r>
                        <a:rPr lang="ru-RU" sz="900"/>
                        <a:t>25,0</a:t>
                      </a:r>
                      <a:endParaRPr lang="ru-RU" sz="900">
                        <a:latin typeface="+mn-lt"/>
                      </a:endParaRPr>
                    </a:p>
                  </a:txBody>
                  <a:tcPr marL="39670" marR="39670" marT="0" marB="0" anchor="ctr"/>
                </a:tc>
              </a:tr>
              <a:tr h="129296">
                <a:tc>
                  <a:txBody>
                    <a:bodyPr/>
                    <a:lstStyle/>
                    <a:p>
                      <a:pPr marL="228600" indent="-228600" algn="ctr">
                        <a:lnSpc>
                          <a:spcPct val="90000"/>
                        </a:lnSpc>
                        <a:spcBef>
                          <a:spcPts val="200"/>
                        </a:spcBef>
                        <a:spcAft>
                          <a:spcPts val="200"/>
                        </a:spcAft>
                      </a:pPr>
                      <a:r>
                        <a:rPr lang="ru-RU" sz="900"/>
                        <a:t>21.     </a:t>
                      </a:r>
                      <a:endParaRPr lang="ru-RU" sz="900">
                        <a:latin typeface="+mn-lt"/>
                      </a:endParaRPr>
                    </a:p>
                  </a:txBody>
                  <a:tcPr marL="39670" marR="39670" marT="0" marB="0"/>
                </a:tc>
                <a:tc>
                  <a:txBody>
                    <a:bodyPr/>
                    <a:lstStyle/>
                    <a:p>
                      <a:pPr>
                        <a:lnSpc>
                          <a:spcPct val="90000"/>
                        </a:lnSpc>
                        <a:spcBef>
                          <a:spcPts val="200"/>
                        </a:spcBef>
                        <a:spcAft>
                          <a:spcPts val="200"/>
                        </a:spcAft>
                      </a:pPr>
                      <a:r>
                        <a:rPr lang="ru-RU" sz="900"/>
                        <a:t>Херсонська</a:t>
                      </a:r>
                      <a:endParaRPr lang="ru-RU" sz="900">
                        <a:latin typeface="+mn-lt"/>
                      </a:endParaRPr>
                    </a:p>
                  </a:txBody>
                  <a:tcPr marL="39670" marR="39670" marT="0" marB="0"/>
                </a:tc>
                <a:tc>
                  <a:txBody>
                    <a:bodyPr/>
                    <a:lstStyle/>
                    <a:p>
                      <a:pPr algn="ctr">
                        <a:lnSpc>
                          <a:spcPct val="90000"/>
                        </a:lnSpc>
                      </a:pPr>
                      <a:r>
                        <a:rPr lang="ru-RU" sz="900"/>
                        <a:t>0,31</a:t>
                      </a:r>
                      <a:endParaRPr lang="ru-RU" sz="900">
                        <a:latin typeface="+mn-lt"/>
                      </a:endParaRPr>
                    </a:p>
                  </a:txBody>
                  <a:tcPr marL="39670" marR="39670" marT="0" marB="0" anchor="ctr"/>
                </a:tc>
                <a:tc>
                  <a:txBody>
                    <a:bodyPr/>
                    <a:lstStyle/>
                    <a:p>
                      <a:pPr algn="ctr">
                        <a:lnSpc>
                          <a:spcPct val="90000"/>
                        </a:lnSpc>
                      </a:pPr>
                      <a:r>
                        <a:rPr lang="ru-RU" sz="900"/>
                        <a:t>0</a:t>
                      </a:r>
                      <a:endParaRPr lang="ru-RU" sz="900">
                        <a:latin typeface="+mn-lt"/>
                      </a:endParaRPr>
                    </a:p>
                  </a:txBody>
                  <a:tcPr marL="39670" marR="39670" marT="0" marB="0" anchor="ctr"/>
                </a:tc>
                <a:tc>
                  <a:txBody>
                    <a:bodyPr/>
                    <a:lstStyle/>
                    <a:p>
                      <a:pPr algn="ctr">
                        <a:lnSpc>
                          <a:spcPct val="90000"/>
                        </a:lnSpc>
                      </a:pPr>
                      <a:r>
                        <a:rPr lang="ru-RU" sz="900"/>
                        <a:t>0,01</a:t>
                      </a:r>
                      <a:endParaRPr lang="ru-RU" sz="900">
                        <a:latin typeface="+mn-lt"/>
                      </a:endParaRPr>
                    </a:p>
                  </a:txBody>
                  <a:tcPr marL="39670" marR="39670" marT="0" marB="0" anchor="ctr"/>
                </a:tc>
                <a:tc>
                  <a:txBody>
                    <a:bodyPr/>
                    <a:lstStyle/>
                    <a:p>
                      <a:pPr algn="ctr">
                        <a:lnSpc>
                          <a:spcPct val="90000"/>
                        </a:lnSpc>
                      </a:pPr>
                      <a:r>
                        <a:rPr lang="ru-RU" sz="900"/>
                        <a:t>1,09</a:t>
                      </a:r>
                      <a:endParaRPr lang="ru-RU" sz="900">
                        <a:latin typeface="+mn-lt"/>
                      </a:endParaRPr>
                    </a:p>
                  </a:txBody>
                  <a:tcPr marL="39670" marR="39670" marT="0" marB="0" anchor="ctr"/>
                </a:tc>
                <a:tc>
                  <a:txBody>
                    <a:bodyPr/>
                    <a:lstStyle/>
                    <a:p>
                      <a:pPr algn="ctr">
                        <a:lnSpc>
                          <a:spcPct val="75000"/>
                        </a:lnSpc>
                        <a:spcBef>
                          <a:spcPts val="300"/>
                        </a:spcBef>
                        <a:spcAft>
                          <a:spcPts val="300"/>
                        </a:spcAft>
                      </a:pPr>
                      <a:r>
                        <a:rPr lang="ru-RU" sz="900"/>
                        <a:t>0,06</a:t>
                      </a:r>
                      <a:endParaRPr lang="ru-RU" sz="900">
                        <a:latin typeface="+mn-lt"/>
                      </a:endParaRPr>
                    </a:p>
                  </a:txBody>
                  <a:tcPr marL="39670" marR="39670" marT="0" marB="0" anchor="ctr"/>
                </a:tc>
                <a:tc>
                  <a:txBody>
                    <a:bodyPr/>
                    <a:lstStyle/>
                    <a:p>
                      <a:pPr algn="ctr">
                        <a:lnSpc>
                          <a:spcPct val="75000"/>
                        </a:lnSpc>
                        <a:spcBef>
                          <a:spcPts val="300"/>
                        </a:spcBef>
                        <a:spcAft>
                          <a:spcPts val="300"/>
                        </a:spcAft>
                      </a:pPr>
                      <a:r>
                        <a:rPr lang="ru-RU" sz="900"/>
                        <a:t>0,23</a:t>
                      </a:r>
                      <a:endParaRPr lang="ru-RU" sz="900">
                        <a:latin typeface="+mn-lt"/>
                      </a:endParaRPr>
                    </a:p>
                  </a:txBody>
                  <a:tcPr marL="39670" marR="39670" marT="0" marB="0" anchor="ctr"/>
                </a:tc>
                <a:tc>
                  <a:txBody>
                    <a:bodyPr/>
                    <a:lstStyle/>
                    <a:p>
                      <a:pPr algn="ctr"/>
                      <a:r>
                        <a:rPr lang="ru-RU" sz="900"/>
                        <a:t>1,69</a:t>
                      </a:r>
                      <a:endParaRPr lang="ru-RU" sz="900">
                        <a:latin typeface="+mn-lt"/>
                      </a:endParaRPr>
                    </a:p>
                  </a:txBody>
                  <a:tcPr marL="39670" marR="39670" marT="0" marB="0" anchor="ctr"/>
                </a:tc>
                <a:tc>
                  <a:txBody>
                    <a:bodyPr/>
                    <a:lstStyle/>
                    <a:p>
                      <a:pPr algn="ctr">
                        <a:lnSpc>
                          <a:spcPct val="90000"/>
                        </a:lnSpc>
                      </a:pPr>
                      <a:r>
                        <a:rPr lang="ru-RU" sz="900"/>
                        <a:t>0,065</a:t>
                      </a:r>
                      <a:endParaRPr lang="ru-RU" sz="900">
                        <a:latin typeface="+mn-lt"/>
                      </a:endParaRPr>
                    </a:p>
                  </a:txBody>
                  <a:tcPr marL="39670" marR="39670" marT="0" marB="0" anchor="ctr"/>
                </a:tc>
                <a:tc>
                  <a:txBody>
                    <a:bodyPr/>
                    <a:lstStyle/>
                    <a:p>
                      <a:pPr algn="ctr">
                        <a:lnSpc>
                          <a:spcPct val="90000"/>
                        </a:lnSpc>
                      </a:pPr>
                      <a:r>
                        <a:rPr lang="ru-RU" sz="900"/>
                        <a:t>3,455</a:t>
                      </a:r>
                      <a:endParaRPr lang="ru-RU" sz="900">
                        <a:latin typeface="+mn-lt"/>
                      </a:endParaRPr>
                    </a:p>
                  </a:txBody>
                  <a:tcPr marL="39670" marR="39670" marT="0" marB="0" anchor="ctr"/>
                </a:tc>
                <a:tc>
                  <a:txBody>
                    <a:bodyPr/>
                    <a:lstStyle/>
                    <a:p>
                      <a:pPr algn="ctr">
                        <a:lnSpc>
                          <a:spcPct val="90000"/>
                        </a:lnSpc>
                      </a:pPr>
                      <a:r>
                        <a:rPr lang="ru-RU" sz="900" dirty="0"/>
                        <a:t>48,9</a:t>
                      </a:r>
                      <a:endParaRPr lang="ru-RU" sz="900" dirty="0">
                        <a:latin typeface="+mn-lt"/>
                      </a:endParaRPr>
                    </a:p>
                  </a:txBody>
                  <a:tcPr marL="39670" marR="39670" marT="0" marB="0" anchor="ctr"/>
                </a:tc>
              </a:tr>
              <a:tr h="129296">
                <a:tc>
                  <a:txBody>
                    <a:bodyPr/>
                    <a:lstStyle/>
                    <a:p>
                      <a:pPr marL="228600" indent="-228600" algn="ctr">
                        <a:lnSpc>
                          <a:spcPct val="90000"/>
                        </a:lnSpc>
                        <a:spcBef>
                          <a:spcPts val="200"/>
                        </a:spcBef>
                        <a:spcAft>
                          <a:spcPts val="200"/>
                        </a:spcAft>
                      </a:pPr>
                      <a:r>
                        <a:rPr lang="ru-RU" sz="900"/>
                        <a:t>22.     </a:t>
                      </a:r>
                      <a:endParaRPr lang="ru-RU" sz="900">
                        <a:latin typeface="+mn-lt"/>
                      </a:endParaRPr>
                    </a:p>
                  </a:txBody>
                  <a:tcPr marL="39670" marR="39670" marT="0" marB="0"/>
                </a:tc>
                <a:tc>
                  <a:txBody>
                    <a:bodyPr/>
                    <a:lstStyle/>
                    <a:p>
                      <a:pPr>
                        <a:lnSpc>
                          <a:spcPct val="90000"/>
                        </a:lnSpc>
                        <a:spcBef>
                          <a:spcPts val="200"/>
                        </a:spcBef>
                        <a:spcAft>
                          <a:spcPts val="200"/>
                        </a:spcAft>
                      </a:pPr>
                      <a:r>
                        <a:rPr lang="ru-RU" sz="900"/>
                        <a:t>Хмельницька</a:t>
                      </a:r>
                      <a:endParaRPr lang="ru-RU" sz="900">
                        <a:latin typeface="+mn-lt"/>
                      </a:endParaRPr>
                    </a:p>
                  </a:txBody>
                  <a:tcPr marL="39670" marR="39670" marT="0" marB="0"/>
                </a:tc>
                <a:tc>
                  <a:txBody>
                    <a:bodyPr/>
                    <a:lstStyle/>
                    <a:p>
                      <a:pPr algn="ctr">
                        <a:lnSpc>
                          <a:spcPct val="90000"/>
                        </a:lnSpc>
                      </a:pPr>
                      <a:r>
                        <a:rPr lang="ru-RU" sz="900"/>
                        <a:t>0,20</a:t>
                      </a:r>
                      <a:endParaRPr lang="ru-RU" sz="900">
                        <a:latin typeface="+mn-lt"/>
                      </a:endParaRPr>
                    </a:p>
                  </a:txBody>
                  <a:tcPr marL="39670" marR="39670" marT="0" marB="0" anchor="ctr"/>
                </a:tc>
                <a:tc>
                  <a:txBody>
                    <a:bodyPr/>
                    <a:lstStyle/>
                    <a:p>
                      <a:pPr algn="ctr">
                        <a:lnSpc>
                          <a:spcPct val="90000"/>
                        </a:lnSpc>
                      </a:pPr>
                      <a:r>
                        <a:rPr lang="ru-RU" sz="900"/>
                        <a:t>0</a:t>
                      </a:r>
                      <a:endParaRPr lang="ru-RU" sz="900">
                        <a:latin typeface="+mn-lt"/>
                      </a:endParaRPr>
                    </a:p>
                  </a:txBody>
                  <a:tcPr marL="39670" marR="39670" marT="0" marB="0" anchor="ctr"/>
                </a:tc>
                <a:tc>
                  <a:txBody>
                    <a:bodyPr/>
                    <a:lstStyle/>
                    <a:p>
                      <a:pPr algn="ctr">
                        <a:lnSpc>
                          <a:spcPct val="90000"/>
                        </a:lnSpc>
                      </a:pPr>
                      <a:r>
                        <a:rPr lang="ru-RU" sz="900"/>
                        <a:t>0,07</a:t>
                      </a:r>
                      <a:endParaRPr lang="ru-RU" sz="900">
                        <a:latin typeface="+mn-lt"/>
                      </a:endParaRPr>
                    </a:p>
                  </a:txBody>
                  <a:tcPr marL="39670" marR="39670" marT="0" marB="0" anchor="ctr"/>
                </a:tc>
                <a:tc>
                  <a:txBody>
                    <a:bodyPr/>
                    <a:lstStyle/>
                    <a:p>
                      <a:pPr algn="ctr">
                        <a:lnSpc>
                          <a:spcPct val="90000"/>
                        </a:lnSpc>
                      </a:pPr>
                      <a:r>
                        <a:rPr lang="ru-RU" sz="900"/>
                        <a:t>0,79</a:t>
                      </a:r>
                      <a:endParaRPr lang="ru-RU" sz="900">
                        <a:latin typeface="+mn-lt"/>
                      </a:endParaRPr>
                    </a:p>
                  </a:txBody>
                  <a:tcPr marL="39670" marR="39670" marT="0" marB="0" anchor="ctr"/>
                </a:tc>
                <a:tc>
                  <a:txBody>
                    <a:bodyPr/>
                    <a:lstStyle/>
                    <a:p>
                      <a:pPr algn="ctr">
                        <a:lnSpc>
                          <a:spcPct val="75000"/>
                        </a:lnSpc>
                        <a:spcBef>
                          <a:spcPts val="300"/>
                        </a:spcBef>
                        <a:spcAft>
                          <a:spcPts val="300"/>
                        </a:spcAft>
                      </a:pPr>
                      <a:r>
                        <a:rPr lang="ru-RU" sz="900" dirty="0"/>
                        <a:t>0,07</a:t>
                      </a:r>
                      <a:endParaRPr lang="ru-RU" sz="900" dirty="0">
                        <a:latin typeface="+mn-lt"/>
                      </a:endParaRPr>
                    </a:p>
                  </a:txBody>
                  <a:tcPr marL="39670" marR="39670" marT="0" marB="0" anchor="ctr"/>
                </a:tc>
                <a:tc>
                  <a:txBody>
                    <a:bodyPr/>
                    <a:lstStyle/>
                    <a:p>
                      <a:pPr algn="ctr">
                        <a:lnSpc>
                          <a:spcPct val="75000"/>
                        </a:lnSpc>
                        <a:spcBef>
                          <a:spcPts val="300"/>
                        </a:spcBef>
                        <a:spcAft>
                          <a:spcPts val="300"/>
                        </a:spcAft>
                      </a:pPr>
                      <a:r>
                        <a:rPr lang="ru-RU" sz="900"/>
                        <a:t>0,39</a:t>
                      </a:r>
                      <a:endParaRPr lang="ru-RU" sz="900">
                        <a:latin typeface="+mn-lt"/>
                      </a:endParaRPr>
                    </a:p>
                  </a:txBody>
                  <a:tcPr marL="39670" marR="39670" marT="0" marB="0" anchor="ctr"/>
                </a:tc>
                <a:tc>
                  <a:txBody>
                    <a:bodyPr/>
                    <a:lstStyle/>
                    <a:p>
                      <a:pPr algn="ctr"/>
                      <a:r>
                        <a:rPr lang="ru-RU" sz="900"/>
                        <a:t>1,52</a:t>
                      </a:r>
                      <a:endParaRPr lang="ru-RU" sz="900">
                        <a:latin typeface="+mn-lt"/>
                      </a:endParaRPr>
                    </a:p>
                  </a:txBody>
                  <a:tcPr marL="39670" marR="39670" marT="0" marB="0" anchor="ctr"/>
                </a:tc>
                <a:tc>
                  <a:txBody>
                    <a:bodyPr/>
                    <a:lstStyle/>
                    <a:p>
                      <a:pPr algn="ctr">
                        <a:lnSpc>
                          <a:spcPct val="90000"/>
                        </a:lnSpc>
                      </a:pPr>
                      <a:r>
                        <a:rPr lang="ru-RU" sz="900"/>
                        <a:t>0,079</a:t>
                      </a:r>
                      <a:endParaRPr lang="ru-RU" sz="900">
                        <a:latin typeface="+mn-lt"/>
                      </a:endParaRPr>
                    </a:p>
                  </a:txBody>
                  <a:tcPr marL="39670" marR="39670" marT="0" marB="0" anchor="ctr"/>
                </a:tc>
                <a:tc>
                  <a:txBody>
                    <a:bodyPr/>
                    <a:lstStyle/>
                    <a:p>
                      <a:pPr algn="ctr">
                        <a:lnSpc>
                          <a:spcPct val="90000"/>
                        </a:lnSpc>
                      </a:pPr>
                      <a:r>
                        <a:rPr lang="ru-RU" sz="900"/>
                        <a:t>2,579</a:t>
                      </a:r>
                      <a:endParaRPr lang="ru-RU" sz="900">
                        <a:latin typeface="+mn-lt"/>
                      </a:endParaRPr>
                    </a:p>
                  </a:txBody>
                  <a:tcPr marL="39670" marR="39670" marT="0" marB="0" anchor="ctr"/>
                </a:tc>
                <a:tc>
                  <a:txBody>
                    <a:bodyPr/>
                    <a:lstStyle/>
                    <a:p>
                      <a:pPr algn="ctr">
                        <a:lnSpc>
                          <a:spcPct val="90000"/>
                        </a:lnSpc>
                      </a:pPr>
                      <a:r>
                        <a:rPr lang="ru-RU" sz="900"/>
                        <a:t>58,9</a:t>
                      </a:r>
                      <a:endParaRPr lang="ru-RU" sz="900">
                        <a:latin typeface="+mn-lt"/>
                      </a:endParaRPr>
                    </a:p>
                  </a:txBody>
                  <a:tcPr marL="39670" marR="39670" marT="0" marB="0" anchor="ctr"/>
                </a:tc>
              </a:tr>
              <a:tr h="129296">
                <a:tc>
                  <a:txBody>
                    <a:bodyPr/>
                    <a:lstStyle/>
                    <a:p>
                      <a:pPr marL="228600" indent="-228600" algn="ctr">
                        <a:lnSpc>
                          <a:spcPct val="90000"/>
                        </a:lnSpc>
                        <a:spcBef>
                          <a:spcPts val="200"/>
                        </a:spcBef>
                        <a:spcAft>
                          <a:spcPts val="200"/>
                        </a:spcAft>
                      </a:pPr>
                      <a:r>
                        <a:rPr lang="ru-RU" sz="900"/>
                        <a:t>23.     </a:t>
                      </a:r>
                      <a:endParaRPr lang="ru-RU" sz="900">
                        <a:latin typeface="+mn-lt"/>
                      </a:endParaRPr>
                    </a:p>
                  </a:txBody>
                  <a:tcPr marL="39670" marR="39670" marT="0" marB="0"/>
                </a:tc>
                <a:tc>
                  <a:txBody>
                    <a:bodyPr/>
                    <a:lstStyle/>
                    <a:p>
                      <a:pPr>
                        <a:lnSpc>
                          <a:spcPct val="90000"/>
                        </a:lnSpc>
                        <a:spcBef>
                          <a:spcPts val="200"/>
                        </a:spcBef>
                        <a:spcAft>
                          <a:spcPts val="200"/>
                        </a:spcAft>
                      </a:pPr>
                      <a:r>
                        <a:rPr lang="ru-RU" sz="900"/>
                        <a:t>Черкаська</a:t>
                      </a:r>
                      <a:endParaRPr lang="ru-RU" sz="900">
                        <a:latin typeface="+mn-lt"/>
                      </a:endParaRPr>
                    </a:p>
                  </a:txBody>
                  <a:tcPr marL="39670" marR="39670" marT="0" marB="0"/>
                </a:tc>
                <a:tc>
                  <a:txBody>
                    <a:bodyPr/>
                    <a:lstStyle/>
                    <a:p>
                      <a:pPr algn="ctr">
                        <a:lnSpc>
                          <a:spcPct val="90000"/>
                        </a:lnSpc>
                      </a:pPr>
                      <a:r>
                        <a:rPr lang="ru-RU" sz="900"/>
                        <a:t>0,21</a:t>
                      </a:r>
                      <a:endParaRPr lang="ru-RU" sz="900">
                        <a:latin typeface="+mn-lt"/>
                      </a:endParaRPr>
                    </a:p>
                  </a:txBody>
                  <a:tcPr marL="39670" marR="39670" marT="0" marB="0" anchor="ctr"/>
                </a:tc>
                <a:tc>
                  <a:txBody>
                    <a:bodyPr/>
                    <a:lstStyle/>
                    <a:p>
                      <a:pPr algn="ctr">
                        <a:lnSpc>
                          <a:spcPct val="90000"/>
                        </a:lnSpc>
                      </a:pPr>
                      <a:r>
                        <a:rPr lang="ru-RU" sz="900"/>
                        <a:t>0</a:t>
                      </a:r>
                      <a:endParaRPr lang="ru-RU" sz="900">
                        <a:latin typeface="+mn-lt"/>
                      </a:endParaRPr>
                    </a:p>
                  </a:txBody>
                  <a:tcPr marL="39670" marR="39670" marT="0" marB="0" anchor="ctr"/>
                </a:tc>
                <a:tc>
                  <a:txBody>
                    <a:bodyPr/>
                    <a:lstStyle/>
                    <a:p>
                      <a:pPr algn="ctr">
                        <a:lnSpc>
                          <a:spcPct val="90000"/>
                        </a:lnSpc>
                      </a:pPr>
                      <a:r>
                        <a:rPr lang="ru-RU" sz="900"/>
                        <a:t>0,09</a:t>
                      </a:r>
                      <a:endParaRPr lang="ru-RU" sz="900">
                        <a:latin typeface="+mn-lt"/>
                      </a:endParaRPr>
                    </a:p>
                  </a:txBody>
                  <a:tcPr marL="39670" marR="39670" marT="0" marB="0" anchor="ctr"/>
                </a:tc>
                <a:tc>
                  <a:txBody>
                    <a:bodyPr/>
                    <a:lstStyle/>
                    <a:p>
                      <a:pPr algn="ctr">
                        <a:lnSpc>
                          <a:spcPct val="90000"/>
                        </a:lnSpc>
                      </a:pPr>
                      <a:r>
                        <a:rPr lang="ru-RU" sz="900"/>
                        <a:t>0,36</a:t>
                      </a:r>
                      <a:endParaRPr lang="ru-RU" sz="900">
                        <a:latin typeface="+mn-lt"/>
                      </a:endParaRPr>
                    </a:p>
                  </a:txBody>
                  <a:tcPr marL="39670" marR="39670" marT="0" marB="0" anchor="ctr"/>
                </a:tc>
                <a:tc>
                  <a:txBody>
                    <a:bodyPr/>
                    <a:lstStyle/>
                    <a:p>
                      <a:pPr algn="ctr">
                        <a:lnSpc>
                          <a:spcPct val="75000"/>
                        </a:lnSpc>
                        <a:spcBef>
                          <a:spcPts val="300"/>
                        </a:spcBef>
                        <a:spcAft>
                          <a:spcPts val="300"/>
                        </a:spcAft>
                      </a:pPr>
                      <a:r>
                        <a:rPr lang="ru-RU" sz="900"/>
                        <a:t>0,10</a:t>
                      </a:r>
                      <a:endParaRPr lang="ru-RU" sz="900">
                        <a:latin typeface="+mn-lt"/>
                      </a:endParaRPr>
                    </a:p>
                  </a:txBody>
                  <a:tcPr marL="39670" marR="39670" marT="0" marB="0" anchor="ctr"/>
                </a:tc>
                <a:tc>
                  <a:txBody>
                    <a:bodyPr/>
                    <a:lstStyle/>
                    <a:p>
                      <a:pPr algn="ctr">
                        <a:lnSpc>
                          <a:spcPct val="75000"/>
                        </a:lnSpc>
                        <a:spcBef>
                          <a:spcPts val="300"/>
                        </a:spcBef>
                        <a:spcAft>
                          <a:spcPts val="300"/>
                        </a:spcAft>
                      </a:pPr>
                      <a:r>
                        <a:rPr lang="ru-RU" sz="900"/>
                        <a:t>0,38</a:t>
                      </a:r>
                      <a:endParaRPr lang="ru-RU" sz="900">
                        <a:latin typeface="+mn-lt"/>
                      </a:endParaRPr>
                    </a:p>
                  </a:txBody>
                  <a:tcPr marL="39670" marR="39670" marT="0" marB="0" anchor="ctr"/>
                </a:tc>
                <a:tc>
                  <a:txBody>
                    <a:bodyPr/>
                    <a:lstStyle/>
                    <a:p>
                      <a:pPr algn="ctr"/>
                      <a:r>
                        <a:rPr lang="ru-RU" sz="900"/>
                        <a:t>1,13</a:t>
                      </a:r>
                      <a:endParaRPr lang="ru-RU" sz="900">
                        <a:latin typeface="+mn-lt"/>
                      </a:endParaRPr>
                    </a:p>
                  </a:txBody>
                  <a:tcPr marL="39670" marR="39670" marT="0" marB="0" anchor="ctr"/>
                </a:tc>
                <a:tc>
                  <a:txBody>
                    <a:bodyPr/>
                    <a:lstStyle/>
                    <a:p>
                      <a:pPr algn="ctr">
                        <a:lnSpc>
                          <a:spcPct val="90000"/>
                        </a:lnSpc>
                      </a:pPr>
                      <a:r>
                        <a:rPr lang="ru-RU" sz="900"/>
                        <a:t>0,079</a:t>
                      </a:r>
                      <a:endParaRPr lang="ru-RU" sz="900">
                        <a:latin typeface="+mn-lt"/>
                      </a:endParaRPr>
                    </a:p>
                  </a:txBody>
                  <a:tcPr marL="39670" marR="39670" marT="0" marB="0" anchor="ctr"/>
                </a:tc>
                <a:tc>
                  <a:txBody>
                    <a:bodyPr/>
                    <a:lstStyle/>
                    <a:p>
                      <a:pPr algn="ctr">
                        <a:lnSpc>
                          <a:spcPct val="90000"/>
                        </a:lnSpc>
                      </a:pPr>
                      <a:r>
                        <a:rPr lang="ru-RU" sz="900"/>
                        <a:t>4,819</a:t>
                      </a:r>
                      <a:endParaRPr lang="ru-RU" sz="900">
                        <a:latin typeface="+mn-lt"/>
                      </a:endParaRPr>
                    </a:p>
                  </a:txBody>
                  <a:tcPr marL="39670" marR="39670" marT="0" marB="0" anchor="ctr"/>
                </a:tc>
                <a:tc>
                  <a:txBody>
                    <a:bodyPr/>
                    <a:lstStyle/>
                    <a:p>
                      <a:pPr algn="ctr">
                        <a:lnSpc>
                          <a:spcPct val="90000"/>
                        </a:lnSpc>
                      </a:pPr>
                      <a:r>
                        <a:rPr lang="ru-RU" sz="900"/>
                        <a:t>23,5</a:t>
                      </a:r>
                      <a:endParaRPr lang="ru-RU" sz="900">
                        <a:latin typeface="+mn-lt"/>
                      </a:endParaRPr>
                    </a:p>
                  </a:txBody>
                  <a:tcPr marL="39670" marR="39670" marT="0" marB="0" anchor="ctr"/>
                </a:tc>
              </a:tr>
              <a:tr h="129296">
                <a:tc>
                  <a:txBody>
                    <a:bodyPr/>
                    <a:lstStyle/>
                    <a:p>
                      <a:pPr marL="228600" indent="-228600" algn="ctr">
                        <a:lnSpc>
                          <a:spcPct val="90000"/>
                        </a:lnSpc>
                        <a:spcBef>
                          <a:spcPts val="200"/>
                        </a:spcBef>
                        <a:spcAft>
                          <a:spcPts val="200"/>
                        </a:spcAft>
                      </a:pPr>
                      <a:r>
                        <a:rPr lang="ru-RU" sz="900"/>
                        <a:t>24.     </a:t>
                      </a:r>
                      <a:endParaRPr lang="ru-RU" sz="900">
                        <a:latin typeface="+mn-lt"/>
                      </a:endParaRPr>
                    </a:p>
                  </a:txBody>
                  <a:tcPr marL="39670" marR="39670" marT="0" marB="0"/>
                </a:tc>
                <a:tc>
                  <a:txBody>
                    <a:bodyPr/>
                    <a:lstStyle/>
                    <a:p>
                      <a:pPr>
                        <a:lnSpc>
                          <a:spcPct val="90000"/>
                        </a:lnSpc>
                        <a:spcBef>
                          <a:spcPts val="200"/>
                        </a:spcBef>
                        <a:spcAft>
                          <a:spcPts val="200"/>
                        </a:spcAft>
                      </a:pPr>
                      <a:r>
                        <a:rPr lang="ru-RU" sz="900"/>
                        <a:t>Чернівецька</a:t>
                      </a:r>
                      <a:endParaRPr lang="ru-RU" sz="900">
                        <a:latin typeface="+mn-lt"/>
                      </a:endParaRPr>
                    </a:p>
                  </a:txBody>
                  <a:tcPr marL="39670" marR="39670" marT="0" marB="0"/>
                </a:tc>
                <a:tc>
                  <a:txBody>
                    <a:bodyPr/>
                    <a:lstStyle/>
                    <a:p>
                      <a:pPr algn="ctr">
                        <a:lnSpc>
                          <a:spcPct val="90000"/>
                        </a:lnSpc>
                      </a:pPr>
                      <a:r>
                        <a:rPr lang="ru-RU" sz="900"/>
                        <a:t>0,09</a:t>
                      </a:r>
                      <a:endParaRPr lang="ru-RU" sz="900">
                        <a:latin typeface="+mn-lt"/>
                      </a:endParaRPr>
                    </a:p>
                  </a:txBody>
                  <a:tcPr marL="39670" marR="39670" marT="0" marB="0" anchor="ctr"/>
                </a:tc>
                <a:tc>
                  <a:txBody>
                    <a:bodyPr/>
                    <a:lstStyle/>
                    <a:p>
                      <a:pPr algn="ctr">
                        <a:lnSpc>
                          <a:spcPct val="90000"/>
                        </a:lnSpc>
                      </a:pPr>
                      <a:r>
                        <a:rPr lang="ru-RU" sz="900"/>
                        <a:t>0</a:t>
                      </a:r>
                      <a:endParaRPr lang="ru-RU" sz="900">
                        <a:latin typeface="+mn-lt"/>
                      </a:endParaRPr>
                    </a:p>
                  </a:txBody>
                  <a:tcPr marL="39670" marR="39670" marT="0" marB="0" anchor="ctr"/>
                </a:tc>
                <a:tc>
                  <a:txBody>
                    <a:bodyPr/>
                    <a:lstStyle/>
                    <a:p>
                      <a:pPr algn="ctr">
                        <a:lnSpc>
                          <a:spcPct val="90000"/>
                        </a:lnSpc>
                      </a:pPr>
                      <a:r>
                        <a:rPr lang="ru-RU" sz="900"/>
                        <a:t>0,21</a:t>
                      </a:r>
                      <a:endParaRPr lang="ru-RU" sz="900">
                        <a:latin typeface="+mn-lt"/>
                      </a:endParaRPr>
                    </a:p>
                  </a:txBody>
                  <a:tcPr marL="39670" marR="39670" marT="0" marB="0" anchor="ctr"/>
                </a:tc>
                <a:tc>
                  <a:txBody>
                    <a:bodyPr/>
                    <a:lstStyle/>
                    <a:p>
                      <a:pPr algn="ctr">
                        <a:lnSpc>
                          <a:spcPct val="90000"/>
                        </a:lnSpc>
                      </a:pPr>
                      <a:r>
                        <a:rPr lang="ru-RU" sz="900"/>
                        <a:t>0,29</a:t>
                      </a:r>
                      <a:endParaRPr lang="ru-RU" sz="900">
                        <a:latin typeface="+mn-lt"/>
                      </a:endParaRPr>
                    </a:p>
                  </a:txBody>
                  <a:tcPr marL="39670" marR="39670" marT="0" marB="0" anchor="ctr"/>
                </a:tc>
                <a:tc>
                  <a:txBody>
                    <a:bodyPr/>
                    <a:lstStyle/>
                    <a:p>
                      <a:pPr algn="ctr">
                        <a:lnSpc>
                          <a:spcPct val="75000"/>
                        </a:lnSpc>
                        <a:spcBef>
                          <a:spcPts val="300"/>
                        </a:spcBef>
                        <a:spcAft>
                          <a:spcPts val="300"/>
                        </a:spcAft>
                      </a:pPr>
                      <a:r>
                        <a:rPr lang="ru-RU" sz="900"/>
                        <a:t>0,03</a:t>
                      </a:r>
                      <a:endParaRPr lang="ru-RU" sz="900">
                        <a:latin typeface="+mn-lt"/>
                      </a:endParaRPr>
                    </a:p>
                  </a:txBody>
                  <a:tcPr marL="39670" marR="39670" marT="0" marB="0" anchor="ctr"/>
                </a:tc>
                <a:tc>
                  <a:txBody>
                    <a:bodyPr/>
                    <a:lstStyle/>
                    <a:p>
                      <a:pPr algn="ctr">
                        <a:lnSpc>
                          <a:spcPct val="75000"/>
                        </a:lnSpc>
                        <a:spcBef>
                          <a:spcPts val="300"/>
                        </a:spcBef>
                        <a:spcAft>
                          <a:spcPts val="300"/>
                        </a:spcAft>
                      </a:pPr>
                      <a:r>
                        <a:rPr lang="ru-RU" sz="900"/>
                        <a:t>0,19</a:t>
                      </a:r>
                      <a:endParaRPr lang="ru-RU" sz="900">
                        <a:latin typeface="+mn-lt"/>
                      </a:endParaRPr>
                    </a:p>
                  </a:txBody>
                  <a:tcPr marL="39670" marR="39670" marT="0" marB="0" anchor="ctr"/>
                </a:tc>
                <a:tc>
                  <a:txBody>
                    <a:bodyPr/>
                    <a:lstStyle/>
                    <a:p>
                      <a:pPr algn="ctr"/>
                      <a:r>
                        <a:rPr lang="ru-RU" sz="900"/>
                        <a:t>0,81</a:t>
                      </a:r>
                      <a:endParaRPr lang="ru-RU" sz="900">
                        <a:latin typeface="+mn-lt"/>
                      </a:endParaRPr>
                    </a:p>
                  </a:txBody>
                  <a:tcPr marL="39670" marR="39670" marT="0" marB="0" anchor="ctr"/>
                </a:tc>
                <a:tc>
                  <a:txBody>
                    <a:bodyPr/>
                    <a:lstStyle/>
                    <a:p>
                      <a:pPr algn="ctr">
                        <a:lnSpc>
                          <a:spcPct val="90000"/>
                        </a:lnSpc>
                      </a:pPr>
                      <a:r>
                        <a:rPr lang="ru-RU" sz="900"/>
                        <a:t>0,048</a:t>
                      </a:r>
                      <a:endParaRPr lang="ru-RU" sz="900">
                        <a:latin typeface="+mn-lt"/>
                      </a:endParaRPr>
                    </a:p>
                  </a:txBody>
                  <a:tcPr marL="39670" marR="39670" marT="0" marB="0" anchor="ctr"/>
                </a:tc>
                <a:tc>
                  <a:txBody>
                    <a:bodyPr/>
                    <a:lstStyle/>
                    <a:p>
                      <a:pPr algn="ctr">
                        <a:lnSpc>
                          <a:spcPct val="90000"/>
                        </a:lnSpc>
                      </a:pPr>
                      <a:r>
                        <a:rPr lang="ru-RU" sz="900"/>
                        <a:t>1,348</a:t>
                      </a:r>
                      <a:endParaRPr lang="ru-RU" sz="900">
                        <a:latin typeface="+mn-lt"/>
                      </a:endParaRPr>
                    </a:p>
                  </a:txBody>
                  <a:tcPr marL="39670" marR="39670" marT="0" marB="0" anchor="ctr"/>
                </a:tc>
                <a:tc>
                  <a:txBody>
                    <a:bodyPr/>
                    <a:lstStyle/>
                    <a:p>
                      <a:pPr algn="ctr">
                        <a:lnSpc>
                          <a:spcPct val="90000"/>
                        </a:lnSpc>
                      </a:pPr>
                      <a:r>
                        <a:rPr lang="ru-RU" sz="900"/>
                        <a:t>60,1</a:t>
                      </a:r>
                      <a:endParaRPr lang="ru-RU" sz="900">
                        <a:latin typeface="+mn-lt"/>
                      </a:endParaRPr>
                    </a:p>
                  </a:txBody>
                  <a:tcPr marL="39670" marR="39670" marT="0" marB="0" anchor="ctr"/>
                </a:tc>
              </a:tr>
              <a:tr h="129296">
                <a:tc>
                  <a:txBody>
                    <a:bodyPr/>
                    <a:lstStyle/>
                    <a:p>
                      <a:pPr marL="228600" indent="-228600" algn="ctr">
                        <a:spcBef>
                          <a:spcPts val="200"/>
                        </a:spcBef>
                        <a:spcAft>
                          <a:spcPts val="200"/>
                        </a:spcAft>
                      </a:pPr>
                      <a:r>
                        <a:rPr lang="ru-RU" sz="900"/>
                        <a:t>25.     </a:t>
                      </a:r>
                      <a:endParaRPr lang="ru-RU" sz="900">
                        <a:latin typeface="+mn-lt"/>
                      </a:endParaRPr>
                    </a:p>
                  </a:txBody>
                  <a:tcPr marL="39670" marR="39670" marT="0" marB="0"/>
                </a:tc>
                <a:tc>
                  <a:txBody>
                    <a:bodyPr/>
                    <a:lstStyle/>
                    <a:p>
                      <a:pPr>
                        <a:spcBef>
                          <a:spcPts val="200"/>
                        </a:spcBef>
                        <a:spcAft>
                          <a:spcPts val="200"/>
                        </a:spcAft>
                      </a:pPr>
                      <a:r>
                        <a:rPr lang="ru-RU" sz="900"/>
                        <a:t>Чернігівська</a:t>
                      </a:r>
                      <a:endParaRPr lang="ru-RU" sz="900">
                        <a:latin typeface="+mn-lt"/>
                      </a:endParaRPr>
                    </a:p>
                  </a:txBody>
                  <a:tcPr marL="39670" marR="39670" marT="0" marB="0"/>
                </a:tc>
                <a:tc>
                  <a:txBody>
                    <a:bodyPr/>
                    <a:lstStyle/>
                    <a:p>
                      <a:pPr algn="ctr"/>
                      <a:r>
                        <a:rPr lang="ru-RU" sz="900"/>
                        <a:t>0,28</a:t>
                      </a:r>
                      <a:endParaRPr lang="ru-RU" sz="900">
                        <a:latin typeface="+mn-lt"/>
                      </a:endParaRPr>
                    </a:p>
                  </a:txBody>
                  <a:tcPr marL="39670" marR="39670" marT="0" marB="0" anchor="ctr"/>
                </a:tc>
                <a:tc>
                  <a:txBody>
                    <a:bodyPr/>
                    <a:lstStyle/>
                    <a:p>
                      <a:pPr algn="ctr"/>
                      <a:r>
                        <a:rPr lang="ru-RU" sz="900"/>
                        <a:t>1,24</a:t>
                      </a:r>
                      <a:endParaRPr lang="ru-RU" sz="900">
                        <a:latin typeface="+mn-lt"/>
                      </a:endParaRPr>
                    </a:p>
                  </a:txBody>
                  <a:tcPr marL="39670" marR="39670" marT="0" marB="0" anchor="ctr"/>
                </a:tc>
                <a:tc>
                  <a:txBody>
                    <a:bodyPr/>
                    <a:lstStyle/>
                    <a:p>
                      <a:pPr algn="ctr"/>
                      <a:r>
                        <a:rPr lang="ru-RU" sz="900"/>
                        <a:t>0,04</a:t>
                      </a:r>
                      <a:endParaRPr lang="ru-RU" sz="900">
                        <a:latin typeface="+mn-lt"/>
                      </a:endParaRPr>
                    </a:p>
                  </a:txBody>
                  <a:tcPr marL="39670" marR="39670" marT="0" marB="0" anchor="ctr"/>
                </a:tc>
                <a:tc>
                  <a:txBody>
                    <a:bodyPr/>
                    <a:lstStyle/>
                    <a:p>
                      <a:pPr algn="ctr"/>
                      <a:r>
                        <a:rPr lang="ru-RU" sz="900"/>
                        <a:t>0,66</a:t>
                      </a:r>
                      <a:endParaRPr lang="ru-RU" sz="900">
                        <a:latin typeface="+mn-lt"/>
                      </a:endParaRPr>
                    </a:p>
                  </a:txBody>
                  <a:tcPr marL="39670" marR="39670" marT="0" marB="0" anchor="ctr"/>
                </a:tc>
                <a:tc>
                  <a:txBody>
                    <a:bodyPr/>
                    <a:lstStyle/>
                    <a:p>
                      <a:pPr algn="ctr">
                        <a:spcBef>
                          <a:spcPts val="300"/>
                        </a:spcBef>
                        <a:spcAft>
                          <a:spcPts val="300"/>
                        </a:spcAft>
                      </a:pPr>
                      <a:r>
                        <a:rPr lang="ru-RU" sz="900"/>
                        <a:t>0,06</a:t>
                      </a:r>
                      <a:endParaRPr lang="ru-RU" sz="900">
                        <a:latin typeface="+mn-lt"/>
                      </a:endParaRPr>
                    </a:p>
                  </a:txBody>
                  <a:tcPr marL="39670" marR="39670" marT="0" marB="0" anchor="ctr"/>
                </a:tc>
                <a:tc>
                  <a:txBody>
                    <a:bodyPr/>
                    <a:lstStyle/>
                    <a:p>
                      <a:pPr algn="ctr">
                        <a:spcBef>
                          <a:spcPts val="300"/>
                        </a:spcBef>
                        <a:spcAft>
                          <a:spcPts val="300"/>
                        </a:spcAft>
                      </a:pPr>
                      <a:r>
                        <a:rPr lang="ru-RU" sz="900"/>
                        <a:t>0,35</a:t>
                      </a:r>
                      <a:endParaRPr lang="ru-RU" sz="900">
                        <a:latin typeface="+mn-lt"/>
                      </a:endParaRPr>
                    </a:p>
                  </a:txBody>
                  <a:tcPr marL="39670" marR="39670" marT="0" marB="0" anchor="ctr"/>
                </a:tc>
                <a:tc>
                  <a:txBody>
                    <a:bodyPr/>
                    <a:lstStyle/>
                    <a:p>
                      <a:pPr algn="ctr"/>
                      <a:r>
                        <a:rPr lang="ru-RU" sz="900"/>
                        <a:t>2,62</a:t>
                      </a:r>
                      <a:endParaRPr lang="ru-RU" sz="900">
                        <a:latin typeface="+mn-lt"/>
                      </a:endParaRPr>
                    </a:p>
                  </a:txBody>
                  <a:tcPr marL="39670" marR="39670" marT="0" marB="0" anchor="ctr"/>
                </a:tc>
                <a:tc>
                  <a:txBody>
                    <a:bodyPr/>
                    <a:lstStyle/>
                    <a:p>
                      <a:pPr algn="ctr"/>
                      <a:r>
                        <a:rPr lang="ru-RU" sz="900"/>
                        <a:t>0,072</a:t>
                      </a:r>
                      <a:endParaRPr lang="ru-RU" sz="900">
                        <a:latin typeface="+mn-lt"/>
                      </a:endParaRPr>
                    </a:p>
                  </a:txBody>
                  <a:tcPr marL="39670" marR="39670" marT="0" marB="0" anchor="ctr"/>
                </a:tc>
                <a:tc>
                  <a:txBody>
                    <a:bodyPr/>
                    <a:lstStyle/>
                    <a:p>
                      <a:pPr algn="ctr"/>
                      <a:r>
                        <a:rPr lang="ru-RU" sz="900" dirty="0"/>
                        <a:t>3,672</a:t>
                      </a:r>
                      <a:endParaRPr lang="ru-RU" sz="900" dirty="0">
                        <a:latin typeface="+mn-lt"/>
                      </a:endParaRPr>
                    </a:p>
                  </a:txBody>
                  <a:tcPr marL="39670" marR="39670" marT="0" marB="0" anchor="ctr"/>
                </a:tc>
                <a:tc>
                  <a:txBody>
                    <a:bodyPr/>
                    <a:lstStyle/>
                    <a:p>
                      <a:pPr algn="ctr"/>
                      <a:r>
                        <a:rPr lang="ru-RU" sz="900"/>
                        <a:t>71,4</a:t>
                      </a:r>
                      <a:endParaRPr lang="ru-RU" sz="900">
                        <a:latin typeface="+mn-lt"/>
                      </a:endParaRPr>
                    </a:p>
                  </a:txBody>
                  <a:tcPr marL="39670" marR="39670" marT="0" marB="0" anchor="ctr"/>
                </a:tc>
              </a:tr>
              <a:tr h="336562">
                <a:tc gridSpan="2">
                  <a:txBody>
                    <a:bodyPr/>
                    <a:lstStyle/>
                    <a:p>
                      <a:pPr>
                        <a:lnSpc>
                          <a:spcPct val="75000"/>
                        </a:lnSpc>
                        <a:spcBef>
                          <a:spcPts val="300"/>
                        </a:spcBef>
                        <a:spcAft>
                          <a:spcPts val="300"/>
                        </a:spcAft>
                      </a:pPr>
                      <a:r>
                        <a:rPr lang="ru-RU" sz="900"/>
                        <a:t>          Всього</a:t>
                      </a:r>
                      <a:endParaRPr lang="ru-RU" sz="900">
                        <a:latin typeface="+mn-lt"/>
                      </a:endParaRPr>
                    </a:p>
                  </a:txBody>
                  <a:tcPr marL="0" marR="0" marT="0" marB="0"/>
                </a:tc>
                <a:tc hMerge="1">
                  <a:txBody>
                    <a:bodyPr/>
                    <a:lstStyle/>
                    <a:p>
                      <a:endParaRPr lang="ru-RU"/>
                    </a:p>
                  </a:txBody>
                  <a:tcPr/>
                </a:tc>
                <a:tc>
                  <a:txBody>
                    <a:bodyPr/>
                    <a:lstStyle/>
                    <a:p>
                      <a:pPr algn="ctr">
                        <a:lnSpc>
                          <a:spcPct val="75000"/>
                        </a:lnSpc>
                      </a:pPr>
                      <a:r>
                        <a:rPr lang="ru-RU" sz="900"/>
                        <a:t>6,00</a:t>
                      </a:r>
                      <a:endParaRPr lang="ru-RU" sz="900">
                        <a:latin typeface="+mn-lt"/>
                      </a:endParaRPr>
                    </a:p>
                  </a:txBody>
                  <a:tcPr marL="39670" marR="39670" marT="0" marB="0" anchor="ctr"/>
                </a:tc>
                <a:tc>
                  <a:txBody>
                    <a:bodyPr/>
                    <a:lstStyle/>
                    <a:p>
                      <a:pPr algn="ctr">
                        <a:lnSpc>
                          <a:spcPct val="75000"/>
                        </a:lnSpc>
                      </a:pPr>
                      <a:r>
                        <a:rPr lang="ru-RU" sz="900"/>
                        <a:t>12,00</a:t>
                      </a:r>
                      <a:endParaRPr lang="ru-RU" sz="900">
                        <a:latin typeface="+mn-lt"/>
                      </a:endParaRPr>
                    </a:p>
                  </a:txBody>
                  <a:tcPr marL="39670" marR="39670" marT="0" marB="0" anchor="ctr"/>
                </a:tc>
                <a:tc>
                  <a:txBody>
                    <a:bodyPr/>
                    <a:lstStyle/>
                    <a:p>
                      <a:pPr algn="ctr">
                        <a:lnSpc>
                          <a:spcPct val="75000"/>
                        </a:lnSpc>
                      </a:pPr>
                      <a:r>
                        <a:rPr lang="ru-RU" sz="900"/>
                        <a:t>3,00</a:t>
                      </a:r>
                      <a:endParaRPr lang="ru-RU" sz="900">
                        <a:latin typeface="+mn-lt"/>
                      </a:endParaRPr>
                    </a:p>
                  </a:txBody>
                  <a:tcPr marL="39670" marR="39670" marT="0" marB="0" anchor="ctr"/>
                </a:tc>
                <a:tc>
                  <a:txBody>
                    <a:bodyPr/>
                    <a:lstStyle/>
                    <a:p>
                      <a:pPr algn="ctr">
                        <a:lnSpc>
                          <a:spcPct val="75000"/>
                        </a:lnSpc>
                      </a:pPr>
                      <a:r>
                        <a:rPr lang="ru-RU" sz="900"/>
                        <a:t>20,00</a:t>
                      </a:r>
                      <a:endParaRPr lang="ru-RU" sz="900">
                        <a:latin typeface="+mn-lt"/>
                      </a:endParaRPr>
                    </a:p>
                  </a:txBody>
                  <a:tcPr marL="39670" marR="39670" marT="0" marB="0" anchor="ctr"/>
                </a:tc>
                <a:tc>
                  <a:txBody>
                    <a:bodyPr/>
                    <a:lstStyle/>
                    <a:p>
                      <a:pPr algn="ctr"/>
                      <a:r>
                        <a:rPr lang="ru-RU" sz="900" dirty="0"/>
                        <a:t>4,2</a:t>
                      </a:r>
                      <a:endParaRPr lang="ru-RU" sz="900" dirty="0">
                        <a:latin typeface="+mn-lt"/>
                      </a:endParaRPr>
                    </a:p>
                  </a:txBody>
                  <a:tcPr marL="39670" marR="39670" marT="0" marB="0" anchor="ctr"/>
                </a:tc>
                <a:tc>
                  <a:txBody>
                    <a:bodyPr/>
                    <a:lstStyle/>
                    <a:p>
                      <a:pPr algn="ctr"/>
                      <a:r>
                        <a:rPr lang="ru-RU" sz="900"/>
                        <a:t>13,89</a:t>
                      </a:r>
                      <a:endParaRPr lang="ru-RU" sz="900">
                        <a:latin typeface="+mn-lt"/>
                      </a:endParaRPr>
                    </a:p>
                  </a:txBody>
                  <a:tcPr marL="39670" marR="39670" marT="0" marB="0" anchor="ctr"/>
                </a:tc>
                <a:tc>
                  <a:txBody>
                    <a:bodyPr/>
                    <a:lstStyle/>
                    <a:p>
                      <a:pPr algn="ctr"/>
                      <a:r>
                        <a:rPr lang="en-US" sz="900"/>
                        <a:t>59,09</a:t>
                      </a:r>
                      <a:endParaRPr lang="en-US" sz="900">
                        <a:latin typeface="+mn-lt"/>
                      </a:endParaRPr>
                    </a:p>
                  </a:txBody>
                  <a:tcPr marL="39670" marR="39670" marT="0" marB="0" anchor="ctr"/>
                </a:tc>
                <a:tc>
                  <a:txBody>
                    <a:bodyPr/>
                    <a:lstStyle/>
                    <a:p>
                      <a:pPr algn="ctr"/>
                      <a:r>
                        <a:rPr lang="ru-RU" sz="900"/>
                        <a:t>59,02</a:t>
                      </a:r>
                      <a:endParaRPr lang="ru-RU" sz="900">
                        <a:latin typeface="+mn-lt"/>
                      </a:endParaRPr>
                    </a:p>
                  </a:txBody>
                  <a:tcPr marL="39670" marR="39670" marT="0" marB="0" anchor="ctr"/>
                </a:tc>
                <a:tc>
                  <a:txBody>
                    <a:bodyPr/>
                    <a:lstStyle/>
                    <a:p>
                      <a:pPr algn="ctr">
                        <a:lnSpc>
                          <a:spcPct val="75000"/>
                        </a:lnSpc>
                      </a:pPr>
                      <a:r>
                        <a:rPr lang="ru-RU" sz="900"/>
                        <a:t>202,07</a:t>
                      </a:r>
                      <a:endParaRPr lang="ru-RU" sz="900">
                        <a:latin typeface="+mn-lt"/>
                      </a:endParaRPr>
                    </a:p>
                  </a:txBody>
                  <a:tcPr marL="39670" marR="39670" marT="0" marB="0" anchor="ctr"/>
                </a:tc>
                <a:tc>
                  <a:txBody>
                    <a:bodyPr/>
                    <a:lstStyle/>
                    <a:p>
                      <a:pPr algn="ctr">
                        <a:lnSpc>
                          <a:spcPct val="75000"/>
                        </a:lnSpc>
                      </a:pPr>
                      <a:r>
                        <a:rPr lang="ru-RU" sz="900"/>
                        <a:t>29,2</a:t>
                      </a:r>
                      <a:endParaRPr lang="ru-RU" sz="900">
                        <a:latin typeface="+mn-lt"/>
                      </a:endParaRPr>
                    </a:p>
                  </a:txBody>
                  <a:tcPr marL="39670" marR="39670" marT="0" marB="0" anchor="ctr"/>
                </a:tc>
              </a:tr>
              <a:tr h="504843">
                <a:tc gridSpan="6">
                  <a:txBody>
                    <a:bodyPr/>
                    <a:lstStyle/>
                    <a:p>
                      <a:pPr>
                        <a:lnSpc>
                          <a:spcPct val="75000"/>
                        </a:lnSpc>
                        <a:spcBef>
                          <a:spcPts val="300"/>
                        </a:spcBef>
                        <a:spcAft>
                          <a:spcPts val="300"/>
                        </a:spcAft>
                      </a:pPr>
                      <a:r>
                        <a:rPr lang="ru-RU" sz="900"/>
                        <a:t>Обсяги заміщення органічного палива за рахунок “великої” гідроенергетики по Україні</a:t>
                      </a:r>
                      <a:endParaRPr lang="ru-RU" sz="900">
                        <a:latin typeface="+mn-lt"/>
                      </a:endParaRPr>
                    </a:p>
                  </a:txBody>
                  <a:tcPr marL="0" marR="0" marT="0" marB="0"/>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a:txBody>
                    <a:bodyPr/>
                    <a:lstStyle/>
                    <a:p>
                      <a:pPr algn="ctr">
                        <a:lnSpc>
                          <a:spcPct val="75000"/>
                        </a:lnSpc>
                        <a:spcBef>
                          <a:spcPts val="300"/>
                        </a:spcBef>
                        <a:spcAft>
                          <a:spcPts val="300"/>
                        </a:spcAft>
                      </a:pPr>
                      <a:r>
                        <a:rPr lang="ru-RU" sz="900"/>
                        <a:t> </a:t>
                      </a:r>
                      <a:endParaRPr lang="ru-RU" sz="900">
                        <a:latin typeface="+mn-lt"/>
                      </a:endParaRPr>
                    </a:p>
                  </a:txBody>
                  <a:tcPr marL="39670" marR="39670" marT="0" marB="0" anchor="ctr"/>
                </a:tc>
                <a:tc>
                  <a:txBody>
                    <a:bodyPr/>
                    <a:lstStyle/>
                    <a:p>
                      <a:pPr algn="ctr">
                        <a:lnSpc>
                          <a:spcPct val="75000"/>
                        </a:lnSpc>
                        <a:spcBef>
                          <a:spcPts val="300"/>
                        </a:spcBef>
                        <a:spcAft>
                          <a:spcPts val="300"/>
                        </a:spcAft>
                      </a:pPr>
                      <a:r>
                        <a:rPr lang="ru-RU" sz="900" dirty="0"/>
                        <a:t> </a:t>
                      </a:r>
                      <a:endParaRPr lang="ru-RU" sz="900" dirty="0">
                        <a:latin typeface="+mn-lt"/>
                      </a:endParaRPr>
                    </a:p>
                  </a:txBody>
                  <a:tcPr marL="39670" marR="39670" marT="0" marB="0" anchor="ctr"/>
                </a:tc>
                <a:tc>
                  <a:txBody>
                    <a:bodyPr/>
                    <a:lstStyle/>
                    <a:p>
                      <a:pPr algn="ctr"/>
                      <a:r>
                        <a:rPr lang="ru-RU" sz="900"/>
                        <a:t>7,0</a:t>
                      </a:r>
                      <a:endParaRPr lang="ru-RU" sz="900">
                        <a:latin typeface="+mn-lt"/>
                      </a:endParaRPr>
                    </a:p>
                  </a:txBody>
                  <a:tcPr marL="39670" marR="39670" marT="0" marB="0" anchor="ctr"/>
                </a:tc>
                <a:tc>
                  <a:txBody>
                    <a:bodyPr/>
                    <a:lstStyle/>
                    <a:p>
                      <a:pPr algn="ctr">
                        <a:lnSpc>
                          <a:spcPct val="75000"/>
                        </a:lnSpc>
                        <a:spcBef>
                          <a:spcPts val="300"/>
                        </a:spcBef>
                        <a:spcAft>
                          <a:spcPts val="300"/>
                        </a:spcAft>
                      </a:pPr>
                      <a:r>
                        <a:rPr lang="ru-RU" sz="900"/>
                        <a:t> </a:t>
                      </a:r>
                      <a:endParaRPr lang="ru-RU" sz="900">
                        <a:latin typeface="+mn-lt"/>
                      </a:endParaRPr>
                    </a:p>
                  </a:txBody>
                  <a:tcPr marL="39670" marR="39670" marT="0" marB="0" anchor="ctr"/>
                </a:tc>
                <a:tc>
                  <a:txBody>
                    <a:bodyPr/>
                    <a:lstStyle/>
                    <a:p>
                      <a:pPr algn="ctr">
                        <a:lnSpc>
                          <a:spcPct val="75000"/>
                        </a:lnSpc>
                        <a:spcBef>
                          <a:spcPts val="300"/>
                        </a:spcBef>
                        <a:spcAft>
                          <a:spcPts val="300"/>
                        </a:spcAft>
                      </a:pPr>
                      <a:r>
                        <a:rPr lang="ru-RU" sz="900"/>
                        <a:t> </a:t>
                      </a:r>
                      <a:endParaRPr lang="ru-RU" sz="900">
                        <a:latin typeface="+mn-lt"/>
                      </a:endParaRPr>
                    </a:p>
                  </a:txBody>
                  <a:tcPr marL="39670" marR="39670" marT="0" marB="0" anchor="ctr"/>
                </a:tc>
                <a:tc>
                  <a:txBody>
                    <a:bodyPr/>
                    <a:lstStyle/>
                    <a:p>
                      <a:pPr algn="ctr">
                        <a:lnSpc>
                          <a:spcPct val="75000"/>
                        </a:lnSpc>
                        <a:spcBef>
                          <a:spcPts val="300"/>
                        </a:spcBef>
                        <a:spcAft>
                          <a:spcPts val="300"/>
                        </a:spcAft>
                      </a:pPr>
                      <a:r>
                        <a:rPr lang="ru-RU" sz="900" dirty="0"/>
                        <a:t>3,6</a:t>
                      </a:r>
                      <a:endParaRPr lang="ru-RU" sz="900" dirty="0">
                        <a:latin typeface="+mn-lt"/>
                      </a:endParaRPr>
                    </a:p>
                  </a:txBody>
                  <a:tcPr marL="39670" marR="39670" marT="0" marB="0" anchor="ctr"/>
                </a:tc>
              </a:tr>
              <a:tr h="336562">
                <a:tc gridSpan="6">
                  <a:txBody>
                    <a:bodyPr/>
                    <a:lstStyle/>
                    <a:p>
                      <a:pPr>
                        <a:lnSpc>
                          <a:spcPct val="75000"/>
                        </a:lnSpc>
                        <a:spcBef>
                          <a:spcPts val="300"/>
                        </a:spcBef>
                        <a:spcAft>
                          <a:spcPts val="300"/>
                        </a:spcAft>
                      </a:pPr>
                      <a:r>
                        <a:rPr lang="ru-RU" sz="900"/>
                        <a:t>Обсяги заміщення органічного палива за рахунок енергії вітру по Україні</a:t>
                      </a:r>
                      <a:endParaRPr lang="ru-RU" sz="900">
                        <a:latin typeface="+mn-lt"/>
                      </a:endParaRPr>
                    </a:p>
                  </a:txBody>
                  <a:tcPr marL="0" marR="0" marT="0" marB="0"/>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a:txBody>
                    <a:bodyPr/>
                    <a:lstStyle/>
                    <a:p>
                      <a:pPr algn="ctr">
                        <a:lnSpc>
                          <a:spcPct val="75000"/>
                        </a:lnSpc>
                        <a:spcBef>
                          <a:spcPts val="300"/>
                        </a:spcBef>
                        <a:spcAft>
                          <a:spcPts val="300"/>
                        </a:spcAft>
                      </a:pPr>
                      <a:r>
                        <a:rPr lang="ru-RU" sz="900"/>
                        <a:t> </a:t>
                      </a:r>
                      <a:endParaRPr lang="ru-RU" sz="900">
                        <a:latin typeface="+mn-lt"/>
                      </a:endParaRPr>
                    </a:p>
                  </a:txBody>
                  <a:tcPr marL="39670" marR="39670" marT="0" marB="0" anchor="ctr"/>
                </a:tc>
                <a:tc>
                  <a:txBody>
                    <a:bodyPr/>
                    <a:lstStyle/>
                    <a:p>
                      <a:pPr algn="ctr">
                        <a:lnSpc>
                          <a:spcPct val="75000"/>
                        </a:lnSpc>
                        <a:spcBef>
                          <a:spcPts val="300"/>
                        </a:spcBef>
                        <a:spcAft>
                          <a:spcPts val="300"/>
                        </a:spcAft>
                      </a:pPr>
                      <a:r>
                        <a:rPr lang="ru-RU" sz="900"/>
                        <a:t> </a:t>
                      </a:r>
                      <a:endParaRPr lang="ru-RU" sz="900">
                        <a:latin typeface="+mn-lt"/>
                      </a:endParaRPr>
                    </a:p>
                  </a:txBody>
                  <a:tcPr marL="39670" marR="39670" marT="0" marB="0" anchor="ctr"/>
                </a:tc>
                <a:tc>
                  <a:txBody>
                    <a:bodyPr/>
                    <a:lstStyle/>
                    <a:p>
                      <a:pPr algn="ctr"/>
                      <a:r>
                        <a:rPr lang="ru-RU" sz="900" dirty="0"/>
                        <a:t>15,0</a:t>
                      </a:r>
                      <a:endParaRPr lang="ru-RU" sz="900" dirty="0">
                        <a:latin typeface="+mn-lt"/>
                      </a:endParaRPr>
                    </a:p>
                  </a:txBody>
                  <a:tcPr marL="39670" marR="39670" marT="0" marB="0" anchor="ctr"/>
                </a:tc>
                <a:tc>
                  <a:txBody>
                    <a:bodyPr/>
                    <a:lstStyle/>
                    <a:p>
                      <a:pPr algn="ctr">
                        <a:lnSpc>
                          <a:spcPct val="75000"/>
                        </a:lnSpc>
                        <a:spcBef>
                          <a:spcPts val="300"/>
                        </a:spcBef>
                        <a:spcAft>
                          <a:spcPts val="300"/>
                        </a:spcAft>
                      </a:pPr>
                      <a:r>
                        <a:rPr lang="ru-RU" sz="900"/>
                        <a:t> </a:t>
                      </a:r>
                      <a:endParaRPr lang="ru-RU" sz="900">
                        <a:latin typeface="+mn-lt"/>
                      </a:endParaRPr>
                    </a:p>
                  </a:txBody>
                  <a:tcPr marL="39670" marR="39670" marT="0" marB="0" anchor="ctr"/>
                </a:tc>
                <a:tc>
                  <a:txBody>
                    <a:bodyPr/>
                    <a:lstStyle/>
                    <a:p>
                      <a:pPr algn="ctr">
                        <a:lnSpc>
                          <a:spcPct val="75000"/>
                        </a:lnSpc>
                        <a:spcBef>
                          <a:spcPts val="300"/>
                        </a:spcBef>
                        <a:spcAft>
                          <a:spcPts val="300"/>
                        </a:spcAft>
                      </a:pPr>
                      <a:r>
                        <a:rPr lang="ru-RU" sz="900"/>
                        <a:t> </a:t>
                      </a:r>
                      <a:endParaRPr lang="ru-RU" sz="900">
                        <a:latin typeface="+mn-lt"/>
                      </a:endParaRPr>
                    </a:p>
                  </a:txBody>
                  <a:tcPr marL="39670" marR="39670" marT="0" marB="0" anchor="ctr"/>
                </a:tc>
                <a:tc>
                  <a:txBody>
                    <a:bodyPr/>
                    <a:lstStyle/>
                    <a:p>
                      <a:pPr algn="ctr">
                        <a:lnSpc>
                          <a:spcPct val="75000"/>
                        </a:lnSpc>
                        <a:spcBef>
                          <a:spcPts val="300"/>
                        </a:spcBef>
                        <a:spcAft>
                          <a:spcPts val="300"/>
                        </a:spcAft>
                      </a:pPr>
                      <a:r>
                        <a:rPr lang="ru-RU" sz="900" dirty="0"/>
                        <a:t>7,4</a:t>
                      </a:r>
                      <a:endParaRPr lang="ru-RU" sz="900" dirty="0">
                        <a:latin typeface="+mn-lt"/>
                      </a:endParaRPr>
                    </a:p>
                  </a:txBody>
                  <a:tcPr marL="39670" marR="39670" marT="0" marB="0" anchor="ctr"/>
                </a:tc>
              </a:tr>
              <a:tr h="336562">
                <a:tc gridSpan="6">
                  <a:txBody>
                    <a:bodyPr/>
                    <a:lstStyle/>
                    <a:p>
                      <a:pPr>
                        <a:lnSpc>
                          <a:spcPct val="75000"/>
                        </a:lnSpc>
                        <a:spcBef>
                          <a:spcPts val="300"/>
                        </a:spcBef>
                        <a:spcAft>
                          <a:spcPts val="300"/>
                        </a:spcAft>
                      </a:pPr>
                      <a:r>
                        <a:rPr lang="ru-RU" sz="900"/>
                        <a:t>Технічно досяжний енергетичний потенціал позабалансових джерел енергії</a:t>
                      </a:r>
                      <a:endParaRPr lang="ru-RU" sz="900">
                        <a:latin typeface="+mn-lt"/>
                      </a:endParaRPr>
                    </a:p>
                  </a:txBody>
                  <a:tcPr marL="0" marR="0" marT="0" marB="0"/>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a:txBody>
                    <a:bodyPr/>
                    <a:lstStyle/>
                    <a:p>
                      <a:pPr algn="ctr">
                        <a:lnSpc>
                          <a:spcPct val="75000"/>
                        </a:lnSpc>
                        <a:spcBef>
                          <a:spcPts val="300"/>
                        </a:spcBef>
                        <a:spcAft>
                          <a:spcPts val="300"/>
                        </a:spcAft>
                      </a:pPr>
                      <a:r>
                        <a:rPr lang="ru-RU" sz="900"/>
                        <a:t> </a:t>
                      </a:r>
                      <a:endParaRPr lang="ru-RU" sz="900">
                        <a:latin typeface="+mn-lt"/>
                      </a:endParaRPr>
                    </a:p>
                  </a:txBody>
                  <a:tcPr marL="39670" marR="39670" marT="0" marB="0" anchor="ctr"/>
                </a:tc>
                <a:tc>
                  <a:txBody>
                    <a:bodyPr/>
                    <a:lstStyle/>
                    <a:p>
                      <a:pPr algn="ctr">
                        <a:lnSpc>
                          <a:spcPct val="75000"/>
                        </a:lnSpc>
                        <a:spcBef>
                          <a:spcPts val="300"/>
                        </a:spcBef>
                        <a:spcAft>
                          <a:spcPts val="300"/>
                        </a:spcAft>
                      </a:pPr>
                      <a:r>
                        <a:rPr lang="ru-RU" sz="900"/>
                        <a:t> </a:t>
                      </a:r>
                      <a:endParaRPr lang="ru-RU" sz="900">
                        <a:latin typeface="+mn-lt"/>
                      </a:endParaRPr>
                    </a:p>
                  </a:txBody>
                  <a:tcPr marL="39670" marR="39670" marT="0" marB="0" anchor="ctr"/>
                </a:tc>
                <a:tc>
                  <a:txBody>
                    <a:bodyPr/>
                    <a:lstStyle/>
                    <a:p>
                      <a:pPr algn="ctr"/>
                      <a:r>
                        <a:rPr lang="ru-RU" sz="900"/>
                        <a:t>12</a:t>
                      </a:r>
                      <a:endParaRPr lang="ru-RU" sz="900">
                        <a:latin typeface="+mn-lt"/>
                      </a:endParaRPr>
                    </a:p>
                  </a:txBody>
                  <a:tcPr marL="39670" marR="39670" marT="0" marB="0" anchor="ctr"/>
                </a:tc>
                <a:tc>
                  <a:txBody>
                    <a:bodyPr/>
                    <a:lstStyle/>
                    <a:p>
                      <a:pPr algn="ctr">
                        <a:lnSpc>
                          <a:spcPct val="75000"/>
                        </a:lnSpc>
                        <a:spcBef>
                          <a:spcPts val="300"/>
                        </a:spcBef>
                        <a:spcAft>
                          <a:spcPts val="300"/>
                        </a:spcAft>
                      </a:pPr>
                      <a:r>
                        <a:rPr lang="ru-RU" sz="900" dirty="0"/>
                        <a:t> </a:t>
                      </a:r>
                      <a:endParaRPr lang="ru-RU" sz="900" dirty="0">
                        <a:latin typeface="+mn-lt"/>
                      </a:endParaRPr>
                    </a:p>
                  </a:txBody>
                  <a:tcPr marL="39670" marR="39670" marT="0" marB="0" anchor="ctr"/>
                </a:tc>
                <a:tc>
                  <a:txBody>
                    <a:bodyPr/>
                    <a:lstStyle/>
                    <a:p>
                      <a:pPr algn="ctr">
                        <a:lnSpc>
                          <a:spcPct val="75000"/>
                        </a:lnSpc>
                        <a:spcBef>
                          <a:spcPts val="300"/>
                        </a:spcBef>
                        <a:spcAft>
                          <a:spcPts val="300"/>
                        </a:spcAft>
                      </a:pPr>
                      <a:r>
                        <a:rPr lang="ru-RU" sz="900" dirty="0"/>
                        <a:t> </a:t>
                      </a:r>
                      <a:endParaRPr lang="ru-RU" sz="900" dirty="0">
                        <a:latin typeface="+mn-lt"/>
                      </a:endParaRPr>
                    </a:p>
                  </a:txBody>
                  <a:tcPr marL="39670" marR="39670" marT="0" marB="0" anchor="ctr"/>
                </a:tc>
                <a:tc>
                  <a:txBody>
                    <a:bodyPr/>
                    <a:lstStyle/>
                    <a:p>
                      <a:pPr algn="ctr">
                        <a:lnSpc>
                          <a:spcPct val="75000"/>
                        </a:lnSpc>
                        <a:spcBef>
                          <a:spcPts val="300"/>
                        </a:spcBef>
                        <a:spcAft>
                          <a:spcPts val="300"/>
                        </a:spcAft>
                      </a:pPr>
                      <a:r>
                        <a:rPr lang="ru-RU" sz="900" dirty="0"/>
                        <a:t>4,9</a:t>
                      </a:r>
                      <a:endParaRPr lang="ru-RU" sz="900" dirty="0">
                        <a:latin typeface="+mn-lt"/>
                      </a:endParaRPr>
                    </a:p>
                  </a:txBody>
                  <a:tcPr marL="39670" marR="39670" marT="0" marB="0" anchor="ctr"/>
                </a:tc>
              </a:tr>
              <a:tr h="168281">
                <a:tc gridSpan="6">
                  <a:txBody>
                    <a:bodyPr/>
                    <a:lstStyle/>
                    <a:p>
                      <a:pPr>
                        <a:lnSpc>
                          <a:spcPct val="75000"/>
                        </a:lnSpc>
                        <a:spcBef>
                          <a:spcPts val="300"/>
                        </a:spcBef>
                        <a:spcAft>
                          <a:spcPts val="300"/>
                        </a:spcAft>
                      </a:pPr>
                      <a:r>
                        <a:rPr lang="ru-RU" sz="900" dirty="0"/>
                        <a:t>         ВСЬОГО</a:t>
                      </a:r>
                      <a:endParaRPr lang="ru-RU" sz="900" dirty="0">
                        <a:latin typeface="+mn-lt"/>
                      </a:endParaRPr>
                    </a:p>
                  </a:txBody>
                  <a:tcPr marL="0" marR="0" marT="0" marB="0"/>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a:txBody>
                    <a:bodyPr/>
                    <a:lstStyle/>
                    <a:p>
                      <a:pPr algn="ctr">
                        <a:lnSpc>
                          <a:spcPct val="75000"/>
                        </a:lnSpc>
                        <a:spcBef>
                          <a:spcPts val="300"/>
                        </a:spcBef>
                        <a:spcAft>
                          <a:spcPts val="300"/>
                        </a:spcAft>
                      </a:pPr>
                      <a:r>
                        <a:rPr lang="ru-RU" sz="900"/>
                        <a:t> </a:t>
                      </a:r>
                      <a:endParaRPr lang="ru-RU" sz="900">
                        <a:latin typeface="+mn-lt"/>
                      </a:endParaRPr>
                    </a:p>
                  </a:txBody>
                  <a:tcPr marL="39670" marR="39670" marT="0" marB="0" anchor="ctr"/>
                </a:tc>
                <a:tc>
                  <a:txBody>
                    <a:bodyPr/>
                    <a:lstStyle/>
                    <a:p>
                      <a:pPr algn="ctr">
                        <a:lnSpc>
                          <a:spcPct val="75000"/>
                        </a:lnSpc>
                        <a:spcBef>
                          <a:spcPts val="300"/>
                        </a:spcBef>
                        <a:spcAft>
                          <a:spcPts val="300"/>
                        </a:spcAft>
                      </a:pPr>
                      <a:r>
                        <a:rPr lang="ru-RU" sz="900"/>
                        <a:t> </a:t>
                      </a:r>
                      <a:endParaRPr lang="ru-RU" sz="900">
                        <a:latin typeface="+mn-lt"/>
                      </a:endParaRPr>
                    </a:p>
                  </a:txBody>
                  <a:tcPr marL="39670" marR="39670" marT="0" marB="0" anchor="ctr"/>
                </a:tc>
                <a:tc>
                  <a:txBody>
                    <a:bodyPr/>
                    <a:lstStyle/>
                    <a:p>
                      <a:pPr algn="ctr"/>
                      <a:r>
                        <a:rPr lang="ru-RU" sz="900"/>
                        <a:t>93</a:t>
                      </a:r>
                      <a:endParaRPr lang="ru-RU" sz="900">
                        <a:latin typeface="+mn-lt"/>
                      </a:endParaRPr>
                    </a:p>
                  </a:txBody>
                  <a:tcPr marL="39670" marR="39670" marT="0" marB="0" anchor="ctr"/>
                </a:tc>
                <a:tc>
                  <a:txBody>
                    <a:bodyPr/>
                    <a:lstStyle/>
                    <a:p>
                      <a:pPr algn="ctr">
                        <a:lnSpc>
                          <a:spcPct val="75000"/>
                        </a:lnSpc>
                        <a:spcBef>
                          <a:spcPts val="300"/>
                        </a:spcBef>
                        <a:spcAft>
                          <a:spcPts val="300"/>
                        </a:spcAft>
                      </a:pPr>
                      <a:r>
                        <a:rPr lang="ru-RU" sz="900"/>
                        <a:t> </a:t>
                      </a:r>
                      <a:endParaRPr lang="ru-RU" sz="900">
                        <a:latin typeface="+mn-lt"/>
                      </a:endParaRPr>
                    </a:p>
                  </a:txBody>
                  <a:tcPr marL="39670" marR="39670" marT="0" marB="0" anchor="ctr"/>
                </a:tc>
                <a:tc>
                  <a:txBody>
                    <a:bodyPr/>
                    <a:lstStyle/>
                    <a:p>
                      <a:pPr algn="ctr">
                        <a:lnSpc>
                          <a:spcPct val="75000"/>
                        </a:lnSpc>
                        <a:spcBef>
                          <a:spcPts val="300"/>
                        </a:spcBef>
                        <a:spcAft>
                          <a:spcPts val="300"/>
                        </a:spcAft>
                      </a:pPr>
                      <a:r>
                        <a:rPr lang="ru-RU" sz="900"/>
                        <a:t>202,07</a:t>
                      </a:r>
                      <a:endParaRPr lang="ru-RU" sz="900">
                        <a:latin typeface="+mn-lt"/>
                      </a:endParaRPr>
                    </a:p>
                  </a:txBody>
                  <a:tcPr marL="39670" marR="39670" marT="0" marB="0" anchor="ctr"/>
                </a:tc>
                <a:tc>
                  <a:txBody>
                    <a:bodyPr/>
                    <a:lstStyle/>
                    <a:p>
                      <a:pPr algn="ctr">
                        <a:lnSpc>
                          <a:spcPct val="75000"/>
                        </a:lnSpc>
                        <a:spcBef>
                          <a:spcPts val="300"/>
                        </a:spcBef>
                        <a:spcAft>
                          <a:spcPts val="300"/>
                        </a:spcAft>
                      </a:pPr>
                      <a:r>
                        <a:rPr lang="ru-RU" sz="900" dirty="0"/>
                        <a:t>46</a:t>
                      </a:r>
                      <a:endParaRPr lang="ru-RU" sz="900" dirty="0">
                        <a:latin typeface="+mn-lt"/>
                      </a:endParaRPr>
                    </a:p>
                  </a:txBody>
                  <a:tcPr marL="39670" marR="39670" marT="0" marB="0" anchor="ctr"/>
                </a:tc>
              </a:tr>
            </a:tbl>
          </a:graphicData>
        </a:graphic>
      </p:graphicFrame>
    </p:spTree>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52</TotalTime>
  <Words>917</Words>
  <Application>Microsoft Office PowerPoint</Application>
  <PresentationFormat>Экран (4:3)</PresentationFormat>
  <Paragraphs>432</Paragraphs>
  <Slides>15</Slides>
  <Notes>0</Notes>
  <HiddenSlides>0</HiddenSlides>
  <MMClips>0</MMClips>
  <ScaleCrop>false</ScaleCrop>
  <HeadingPairs>
    <vt:vector size="6" baseType="variant">
      <vt:variant>
        <vt:lpstr>Использованные шрифты</vt:lpstr>
      </vt:variant>
      <vt:variant>
        <vt:i4>2</vt:i4>
      </vt:variant>
      <vt:variant>
        <vt:lpstr>Тема</vt:lpstr>
      </vt:variant>
      <vt:variant>
        <vt:i4>1</vt:i4>
      </vt:variant>
      <vt:variant>
        <vt:lpstr>Заголовки слайдов</vt:lpstr>
      </vt:variant>
      <vt:variant>
        <vt:i4>15</vt:i4>
      </vt:variant>
    </vt:vector>
  </HeadingPairs>
  <TitlesOfParts>
    <vt:vector size="18" baseType="lpstr">
      <vt:lpstr>Arial</vt:lpstr>
      <vt:lpstr>Calibri</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ОКСАНА</dc:creator>
  <cp:lastModifiedBy>ОКСАНА</cp:lastModifiedBy>
  <cp:revision>14</cp:revision>
  <dcterms:modified xsi:type="dcterms:W3CDTF">2013-08-18T14:01:16Z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239688</vt:lpwstr>
  </property>
  <property fmtid="{D5CDD505-2E9C-101B-9397-08002B2CF9AE}" name="NXPowerLiteVersion" pid="3">
    <vt:lpwstr>D4.1.4</vt:lpwstr>
  </property>
</Properties>
</file>