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0" r:id="rId3"/>
    <p:sldId id="261" r:id="rId4"/>
    <p:sldId id="262" r:id="rId5"/>
    <p:sldId id="263" r:id="rId6"/>
    <p:sldId id="265" r:id="rId7"/>
    <p:sldId id="275" r:id="rId8"/>
    <p:sldId id="264" r:id="rId9"/>
    <p:sldId id="256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57" r:id="rId19"/>
    <p:sldId id="25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344515">
            <a:off x="926896" y="2844535"/>
            <a:ext cx="3971488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ru-RU" smtClean="0" sz="6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dirty="0" err="1" lang="ru-RU" smtClean="0" sz="6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Вітро</a:t>
            </a:r>
            <a:r>
              <a:rPr b="1" dirty="0" err="1" lang="uk-UA" smtClean="0" sz="6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ва</a:t>
            </a:r>
            <a:endParaRPr b="1" dirty="0" lang="uk-UA" smtClean="0" sz="6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b="1" dirty="0" err="1" lang="ru-RU" smtClean="0" sz="6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енергетика</a:t>
            </a:r>
            <a:endParaRPr b="1" dirty="0" lang="ru-RU" sz="6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103"/>
          <a:stretch>
            <a:fillRect/>
          </a:stretch>
        </p:blipFill>
        <p:spPr bwMode="auto">
          <a:xfrm>
            <a:off x="3923928" y="332656"/>
            <a:ext cx="4500594" cy="288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3838575" cy="116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00240"/>
            <a:ext cx="3810000" cy="253365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0"/>
            </a:camera>
            <a:lightRig rig="threePt" dir="t"/>
          </a:scene3d>
          <a:sp3d/>
        </p:spPr>
      </p:pic>
      <p:sp>
        <p:nvSpPr>
          <p:cNvPr id="49156" name="Прямоугольник 3"/>
          <p:cNvSpPr>
            <a:spLocks noChangeArrowheads="1"/>
          </p:cNvSpPr>
          <p:nvPr/>
        </p:nvSpPr>
        <p:spPr bwMode="auto">
          <a:xfrm>
            <a:off x="4643438" y="4813300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Calibri" pitchFamily="34" charset="0"/>
              </a:rPr>
              <a:t>Україна</a:t>
            </a:r>
          </a:p>
          <a:p>
            <a:r>
              <a:rPr lang="uk-UA" b="1">
                <a:latin typeface="Calibri" pitchFamily="34" charset="0"/>
              </a:rPr>
              <a:t>м. Дніпропетровськ</a:t>
            </a:r>
          </a:p>
          <a:p>
            <a:r>
              <a:rPr lang="uk-UA" b="1">
                <a:latin typeface="Calibri" pitchFamily="34" charset="0"/>
              </a:rPr>
              <a:t>вул. Криворізька 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500" y="2828925"/>
            <a:ext cx="35718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+mn-lt"/>
              </a:rPr>
              <a:t>Державне підприємство «Виробниче об'єднання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«</a:t>
            </a:r>
            <a:r>
              <a:rPr lang="ru-RU" b="1" dirty="0" err="1">
                <a:latin typeface="+mn-lt"/>
              </a:rPr>
              <a:t>Південний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машинобудівний</a:t>
            </a:r>
            <a:r>
              <a:rPr lang="ru-RU" b="1" dirty="0">
                <a:latin typeface="+mn-lt"/>
              </a:rPr>
              <a:t> завод </a:t>
            </a:r>
            <a:r>
              <a:rPr lang="ru-RU" b="1" dirty="0" err="1">
                <a:latin typeface="+mn-lt"/>
              </a:rPr>
              <a:t>ім</a:t>
            </a:r>
            <a:r>
              <a:rPr lang="ru-RU" b="1" dirty="0">
                <a:latin typeface="+mn-lt"/>
              </a:rPr>
              <a:t>. А.М. Макарова»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Прямоугольник 1"/>
          <p:cNvSpPr>
            <a:spLocks noChangeArrowheads="1"/>
          </p:cNvSpPr>
          <p:nvPr/>
        </p:nvSpPr>
        <p:spPr bwMode="auto">
          <a:xfrm>
            <a:off x="642938" y="357166"/>
            <a:ext cx="8001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</a:rPr>
              <a:t>	</a:t>
            </a:r>
          </a:p>
          <a:p>
            <a:r>
              <a:rPr lang="ru-RU" b="1" dirty="0">
                <a:latin typeface="Calibri" pitchFamily="34" charset="0"/>
              </a:rPr>
              <a:t>	</a:t>
            </a:r>
          </a:p>
          <a:p>
            <a:pPr algn="just"/>
            <a:r>
              <a:rPr lang="ru-RU" b="1" dirty="0">
                <a:latin typeface="Calibri" pitchFamily="34" charset="0"/>
              </a:rPr>
              <a:t>	</a:t>
            </a:r>
            <a:r>
              <a:rPr lang="ru-RU" b="1" dirty="0" err="1">
                <a:latin typeface="Calibri" pitchFamily="34" charset="0"/>
              </a:rPr>
              <a:t>Вітроенергетичні</a:t>
            </a:r>
            <a:r>
              <a:rPr lang="ru-RU" b="1" dirty="0">
                <a:latin typeface="Calibri" pitchFamily="34" charset="0"/>
              </a:rPr>
              <a:t> установки - </a:t>
            </a:r>
            <a:r>
              <a:rPr lang="ru-RU" b="1" dirty="0" err="1">
                <a:latin typeface="Calibri" pitchFamily="34" charset="0"/>
              </a:rPr>
              <a:t>сучасне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екологічно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чисте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джерело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отримання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електроенергії</a:t>
            </a:r>
            <a:r>
              <a:rPr lang="ru-RU" b="1" dirty="0" smtClean="0">
                <a:latin typeface="Calibri" pitchFamily="34" charset="0"/>
              </a:rPr>
              <a:t>.</a:t>
            </a:r>
          </a:p>
          <a:p>
            <a:pPr algn="just"/>
            <a:endParaRPr lang="ru-RU" b="1" dirty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	</a:t>
            </a:r>
            <a:r>
              <a:rPr lang="ru-RU" b="1" dirty="0" err="1">
                <a:latin typeface="Calibri" pitchFamily="34" charset="0"/>
              </a:rPr>
              <a:t>Вітроенергетичні</a:t>
            </a:r>
            <a:r>
              <a:rPr lang="ru-RU" b="1" dirty="0">
                <a:latin typeface="Calibri" pitchFamily="34" charset="0"/>
              </a:rPr>
              <a:t> установки </a:t>
            </a:r>
            <a:r>
              <a:rPr lang="ru-RU" b="1" dirty="0" err="1">
                <a:latin typeface="Calibri" pitchFamily="34" charset="0"/>
              </a:rPr>
              <a:t>можуть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встановлюватися</a:t>
            </a:r>
            <a:r>
              <a:rPr lang="ru-RU" b="1" dirty="0">
                <a:latin typeface="Calibri" pitchFamily="34" charset="0"/>
              </a:rPr>
              <a:t> для локального </a:t>
            </a:r>
            <a:r>
              <a:rPr lang="ru-RU" b="1" dirty="0" err="1">
                <a:latin typeface="Calibri" pitchFamily="34" charset="0"/>
              </a:rPr>
              <a:t>виробництва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електроенергії</a:t>
            </a:r>
            <a:r>
              <a:rPr lang="ru-RU" b="1" dirty="0">
                <a:latin typeface="Calibri" pitchFamily="34" charset="0"/>
              </a:rPr>
              <a:t>, а </a:t>
            </a:r>
            <a:r>
              <a:rPr lang="ru-RU" b="1" dirty="0" err="1">
                <a:latin typeface="Calibri" pitchFamily="34" charset="0"/>
              </a:rPr>
              <a:t>також</a:t>
            </a:r>
            <a:r>
              <a:rPr lang="ru-RU" b="1" dirty="0">
                <a:latin typeface="Calibri" pitchFamily="34" charset="0"/>
              </a:rPr>
              <a:t> для </a:t>
            </a:r>
            <a:r>
              <a:rPr lang="ru-RU" b="1" dirty="0" err="1">
                <a:latin typeface="Calibri" pitchFamily="34" charset="0"/>
              </a:rPr>
              <a:t>створення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вітроенергетичних</a:t>
            </a:r>
            <a:r>
              <a:rPr lang="uk-UA" b="1" dirty="0">
                <a:latin typeface="Calibri" pitchFamily="34" charset="0"/>
              </a:rPr>
              <a:t> станцій</a:t>
            </a:r>
            <a:r>
              <a:rPr lang="uk-UA" b="1" dirty="0" smtClean="0">
                <a:latin typeface="Calibri" pitchFamily="34" charset="0"/>
              </a:rPr>
              <a:t>.</a:t>
            </a:r>
          </a:p>
          <a:p>
            <a:pPr algn="just"/>
            <a:endParaRPr lang="uk-UA" b="1" dirty="0">
              <a:latin typeface="Calibri" pitchFamily="34" charset="0"/>
            </a:endParaRPr>
          </a:p>
          <a:p>
            <a:pPr algn="just"/>
            <a:r>
              <a:rPr lang="uk-UA" b="1" dirty="0">
                <a:latin typeface="Calibri" pitchFamily="34" charset="0"/>
              </a:rPr>
              <a:t>	Підприємство випускає нижні і верхні секції башт вітроенергетичних</a:t>
            </a:r>
            <a:r>
              <a:rPr lang="ru-RU" b="1" dirty="0">
                <a:latin typeface="Calibri" pitchFamily="34" charset="0"/>
              </a:rPr>
              <a:t> установок </a:t>
            </a:r>
            <a:r>
              <a:rPr lang="ru-RU" b="1" dirty="0" err="1">
                <a:latin typeface="Calibri" pitchFamily="34" charset="0"/>
              </a:rPr>
              <a:t>двох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типів</a:t>
            </a:r>
            <a:r>
              <a:rPr lang="ru-RU" b="1" dirty="0">
                <a:latin typeface="Calibri" pitchFamily="34" charset="0"/>
              </a:rPr>
              <a:t> ВЕУ-100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ВЕУ 600. </a:t>
            </a:r>
            <a:r>
              <a:rPr lang="ru-RU" b="1" dirty="0" err="1">
                <a:latin typeface="Calibri" pitchFamily="34" charset="0"/>
              </a:rPr>
              <a:t>Башти</a:t>
            </a:r>
            <a:r>
              <a:rPr lang="ru-RU" b="1" dirty="0">
                <a:latin typeface="Calibri" pitchFamily="34" charset="0"/>
              </a:rPr>
              <a:t> для установки </a:t>
            </a:r>
            <a:r>
              <a:rPr lang="ru-RU" b="1" dirty="0" err="1">
                <a:latin typeface="Calibri" pitchFamily="34" charset="0"/>
              </a:rPr>
              <a:t>вітротурбін</a:t>
            </a:r>
            <a:r>
              <a:rPr lang="uk-UA" b="1" dirty="0">
                <a:latin typeface="Calibri" pitchFamily="34" charset="0"/>
              </a:rPr>
              <a:t> виготовляють із сталевого прокату. Номінальна потужність ВЕУ-100 -107,5 кВт при швидкості вітру 15 </a:t>
            </a:r>
            <a:r>
              <a:rPr lang="uk-UA" b="1" dirty="0" smtClean="0">
                <a:latin typeface="Calibri" pitchFamily="34" charset="0"/>
              </a:rPr>
              <a:t>м/с. </a:t>
            </a:r>
            <a:r>
              <a:rPr lang="uk-UA" b="1" dirty="0">
                <a:latin typeface="Calibri" pitchFamily="34" charset="0"/>
              </a:rPr>
              <a:t>Номінальна потужність ВЕУ-600 - 600 кВт при швидкості вітру 12 </a:t>
            </a:r>
            <a:r>
              <a:rPr lang="uk-UA" b="1" dirty="0" smtClean="0">
                <a:latin typeface="Calibri" pitchFamily="34" charset="0"/>
              </a:rPr>
              <a:t>м/с. </a:t>
            </a:r>
            <a:r>
              <a:rPr lang="uk-UA" b="1" dirty="0">
                <a:latin typeface="Calibri" pitchFamily="34" charset="0"/>
              </a:rPr>
              <a:t>Термін експлуатації ВЕУ не менше 20 років</a:t>
            </a:r>
            <a:r>
              <a:rPr lang="uk-UA" b="1" dirty="0" smtClean="0">
                <a:latin typeface="Calibri" pitchFamily="34" charset="0"/>
              </a:rPr>
              <a:t>.</a:t>
            </a:r>
          </a:p>
          <a:p>
            <a:pPr algn="just"/>
            <a:endParaRPr lang="uk-UA" b="1" dirty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	Завод </a:t>
            </a:r>
            <a:r>
              <a:rPr lang="ru-RU" b="1" dirty="0" err="1">
                <a:latin typeface="Calibri" pitchFamily="34" charset="0"/>
              </a:rPr>
              <a:t>налагодив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серійний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випуск</a:t>
            </a:r>
            <a:r>
              <a:rPr lang="ru-RU" b="1" dirty="0">
                <a:latin typeface="Calibri" pitchFamily="34" charset="0"/>
              </a:rPr>
              <a:t> установок </a:t>
            </a:r>
            <a:r>
              <a:rPr lang="ru-RU" b="1" dirty="0" err="1">
                <a:latin typeface="Calibri" pitchFamily="34" charset="0"/>
              </a:rPr>
              <a:t>великої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потужності</a:t>
            </a:r>
            <a:r>
              <a:rPr lang="ru-RU" b="1" dirty="0">
                <a:latin typeface="Calibri" pitchFamily="34" charset="0"/>
              </a:rPr>
              <a:t> (</a:t>
            </a:r>
            <a:r>
              <a:rPr lang="ru-RU" b="1" dirty="0" err="1">
                <a:latin typeface="Calibri" pitchFamily="34" charset="0"/>
              </a:rPr>
              <a:t>понад</a:t>
            </a:r>
            <a:r>
              <a:rPr lang="ru-RU" b="1" dirty="0">
                <a:latin typeface="Calibri" pitchFamily="34" charset="0"/>
              </a:rPr>
              <a:t> 100 кВт). </a:t>
            </a:r>
            <a:r>
              <a:rPr lang="ru-RU" b="1" dirty="0" err="1">
                <a:latin typeface="Calibri" pitchFamily="34" charset="0"/>
              </a:rPr>
              <a:t>Аеромеханічна</a:t>
            </a:r>
            <a:r>
              <a:rPr lang="ru-RU" b="1" dirty="0">
                <a:latin typeface="Calibri" pitchFamily="34" charset="0"/>
              </a:rPr>
              <a:t> система </a:t>
            </a:r>
            <a:r>
              <a:rPr lang="ru-RU" b="1" dirty="0" err="1">
                <a:latin typeface="Calibri" pitchFamily="34" charset="0"/>
              </a:rPr>
              <a:t>стабілізації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частоти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обертання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вітротурбіни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дозволяє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експлуатувати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її</a:t>
            </a:r>
            <a:r>
              <a:rPr lang="ru-RU" b="1" dirty="0">
                <a:latin typeface="Calibri" pitchFamily="34" charset="0"/>
              </a:rPr>
              <a:t> в широкому </a:t>
            </a:r>
            <a:r>
              <a:rPr lang="ru-RU" b="1" dirty="0" err="1">
                <a:latin typeface="Calibri" pitchFamily="34" charset="0"/>
              </a:rPr>
              <a:t>діапазоні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швидкостей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вітру</a:t>
            </a:r>
            <a:r>
              <a:rPr lang="ru-RU" b="1" dirty="0" smtClean="0">
                <a:latin typeface="Calibri" pitchFamily="34" charset="0"/>
              </a:rPr>
              <a:t>.</a:t>
            </a:r>
          </a:p>
          <a:p>
            <a:pPr algn="just"/>
            <a:endParaRPr lang="ru-RU" b="1" dirty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	</a:t>
            </a:r>
            <a:r>
              <a:rPr lang="ru-RU" b="1" dirty="0" err="1">
                <a:latin typeface="Calibri" pitchFamily="34" charset="0"/>
              </a:rPr>
              <a:t>Вітроустановки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призначені</a:t>
            </a:r>
            <a:r>
              <a:rPr lang="ru-RU" b="1" dirty="0">
                <a:latin typeface="Calibri" pitchFamily="34" charset="0"/>
              </a:rPr>
              <a:t> для </a:t>
            </a:r>
            <a:r>
              <a:rPr lang="ru-RU" b="1" dirty="0" err="1">
                <a:latin typeface="Calibri" pitchFamily="34" charset="0"/>
              </a:rPr>
              <a:t>забезпечення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електроенергією</a:t>
            </a:r>
            <a:r>
              <a:rPr lang="ru-RU" b="1" dirty="0">
                <a:latin typeface="Calibri" pitchFamily="34" charset="0"/>
              </a:rPr>
              <a:t> невеликих </a:t>
            </a:r>
            <a:r>
              <a:rPr lang="ru-RU" b="1" dirty="0" err="1">
                <a:latin typeface="Calibri" pitchFamily="34" charset="0"/>
              </a:rPr>
              <a:t>об'єктів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застосовуються</a:t>
            </a:r>
            <a:r>
              <a:rPr lang="ru-RU" b="1" dirty="0">
                <a:latin typeface="Calibri" pitchFamily="34" charset="0"/>
              </a:rPr>
              <a:t> в </a:t>
            </a:r>
            <a:r>
              <a:rPr lang="ru-RU" b="1" dirty="0" err="1">
                <a:latin typeface="Calibri" pitchFamily="34" charset="0"/>
              </a:rPr>
              <a:t>місцях</a:t>
            </a:r>
            <a:r>
              <a:rPr lang="ru-RU" b="1" dirty="0">
                <a:latin typeface="Calibri" pitchFamily="34" charset="0"/>
              </a:rPr>
              <a:t>, де </a:t>
            </a:r>
            <a:r>
              <a:rPr lang="ru-RU" b="1" dirty="0" err="1">
                <a:latin typeface="Calibri" pitchFamily="34" charset="0"/>
              </a:rPr>
              <a:t>відсутня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мережева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енергія</a:t>
            </a:r>
            <a:r>
              <a:rPr lang="ru-RU" b="1" dirty="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571480"/>
            <a:ext cx="236220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03" name="Прямоугольник 2"/>
          <p:cNvSpPr>
            <a:spLocks noChangeArrowheads="1"/>
          </p:cNvSpPr>
          <p:nvPr/>
        </p:nvSpPr>
        <p:spPr bwMode="auto">
          <a:xfrm>
            <a:off x="642938" y="1143000"/>
            <a:ext cx="3786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Calibri" pitchFamily="34" charset="0"/>
              </a:rPr>
              <a:t>Технічні характеристики </a:t>
            </a:r>
            <a:r>
              <a:rPr lang="ru-RU" b="1">
                <a:latin typeface="Calibri" pitchFamily="34" charset="0"/>
              </a:rPr>
              <a:t>вітроенергетичнихих установок, до яких виготовляються комплекти.</a:t>
            </a:r>
          </a:p>
        </p:txBody>
      </p:sp>
      <p:sp>
        <p:nvSpPr>
          <p:cNvPr id="51204" name="Прямоугольник 3"/>
          <p:cNvSpPr>
            <a:spLocks noChangeArrowheads="1"/>
          </p:cNvSpPr>
          <p:nvPr/>
        </p:nvSpPr>
        <p:spPr bwMode="auto">
          <a:xfrm>
            <a:off x="500063" y="2928938"/>
            <a:ext cx="54292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Calibri" pitchFamily="34" charset="0"/>
              </a:rPr>
              <a:t>ВЕУ Т 600-48</a:t>
            </a:r>
          </a:p>
          <a:p>
            <a:r>
              <a:rPr lang="ru-RU" b="1">
                <a:latin typeface="Calibri" pitchFamily="34" charset="0"/>
              </a:rPr>
              <a:t> Номінальна потужність - 600 кВт при швидкості вітру 12,5 м/с;</a:t>
            </a:r>
          </a:p>
          <a:p>
            <a:r>
              <a:rPr lang="ru-RU" b="1">
                <a:latin typeface="Calibri" pitchFamily="34" charset="0"/>
              </a:rPr>
              <a:t> запуск ВЕУ при швидкості вітру 3 м/с;</a:t>
            </a:r>
          </a:p>
          <a:p>
            <a:r>
              <a:rPr lang="uk-UA" b="1">
                <a:latin typeface="Calibri" pitchFamily="34" charset="0"/>
              </a:rPr>
              <a:t> число обертів </a:t>
            </a:r>
            <a:r>
              <a:rPr lang="ru-RU" b="1">
                <a:latin typeface="Calibri" pitchFamily="34" charset="0"/>
              </a:rPr>
              <a:t>ветроколеса</a:t>
            </a:r>
            <a:r>
              <a:rPr lang="uk-UA" b="1">
                <a:latin typeface="Calibri" pitchFamily="34" charset="0"/>
              </a:rPr>
              <a:t> - 15/23 об/мін;</a:t>
            </a:r>
          </a:p>
          <a:p>
            <a:r>
              <a:rPr lang="ru-RU" b="1">
                <a:latin typeface="Calibri" pitchFamily="34" charset="0"/>
              </a:rPr>
              <a:t> число обертів генератора - 1000/1500 об/мін;</a:t>
            </a:r>
          </a:p>
          <a:p>
            <a:r>
              <a:rPr lang="uk-UA" b="1">
                <a:latin typeface="Calibri" pitchFamily="34" charset="0"/>
              </a:rPr>
              <a:t> вага башти - 62 </a:t>
            </a:r>
            <a:r>
              <a:rPr lang="ru-RU" b="1">
                <a:latin typeface="Calibri" pitchFamily="34" charset="0"/>
              </a:rPr>
              <a:t>тн</a:t>
            </a:r>
            <a:r>
              <a:rPr lang="uk-UA" b="1">
                <a:latin typeface="Calibri" pitchFamily="34" charset="0"/>
              </a:rPr>
              <a:t>; </a:t>
            </a:r>
          </a:p>
          <a:p>
            <a:r>
              <a:rPr lang="uk-UA" b="1">
                <a:latin typeface="Calibri" pitchFamily="34" charset="0"/>
              </a:rPr>
              <a:t> висота башти - 60 м;</a:t>
            </a:r>
          </a:p>
          <a:p>
            <a:r>
              <a:rPr lang="uk-UA" b="1">
                <a:latin typeface="Calibri" pitchFamily="34" charset="0"/>
              </a:rPr>
              <a:t> вага </a:t>
            </a:r>
            <a:r>
              <a:rPr lang="ru-RU" b="1">
                <a:latin typeface="Calibri" pitchFamily="34" charset="0"/>
              </a:rPr>
              <a:t>вітротурбіни</a:t>
            </a:r>
            <a:r>
              <a:rPr lang="uk-UA" b="1">
                <a:latin typeface="Calibri" pitchFamily="34" charset="0"/>
              </a:rPr>
              <a:t> - 97 </a:t>
            </a:r>
            <a:r>
              <a:rPr lang="ru-RU" b="1">
                <a:latin typeface="Calibri" pitchFamily="34" charset="0"/>
              </a:rPr>
              <a:t>тн</a:t>
            </a:r>
            <a:r>
              <a:rPr lang="uk-UA" b="1">
                <a:latin typeface="Calibri" pitchFamily="34" charset="0"/>
              </a:rPr>
              <a:t>;</a:t>
            </a:r>
          </a:p>
          <a:p>
            <a:r>
              <a:rPr lang="uk-UA" b="1">
                <a:latin typeface="Calibri" pitchFamily="34" charset="0"/>
              </a:rPr>
              <a:t> діаметр ротора - 48 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1" y="1500188"/>
            <a:ext cx="7929590" cy="2862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	</a:t>
            </a:r>
            <a:r>
              <a:rPr lang="ru-RU" b="1" dirty="0" err="1">
                <a:latin typeface="+mn-lt"/>
              </a:rPr>
              <a:t>Згідно</a:t>
            </a:r>
            <a:r>
              <a:rPr lang="ru-RU" b="1" dirty="0">
                <a:latin typeface="+mn-lt"/>
              </a:rPr>
              <a:t> Указу Президента </a:t>
            </a:r>
            <a:r>
              <a:rPr lang="ru-RU" b="1" dirty="0" err="1">
                <a:latin typeface="+mn-lt"/>
              </a:rPr>
              <a:t>України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від</a:t>
            </a:r>
            <a:r>
              <a:rPr lang="ru-RU" b="1" dirty="0">
                <a:latin typeface="+mn-lt"/>
              </a:rPr>
              <a:t> 2 </a:t>
            </a:r>
            <a:r>
              <a:rPr lang="ru-RU" b="1" dirty="0" err="1">
                <a:latin typeface="+mn-lt"/>
              </a:rPr>
              <a:t>березня</a:t>
            </a:r>
            <a:r>
              <a:rPr lang="ru-RU" b="1" dirty="0">
                <a:latin typeface="+mn-lt"/>
              </a:rPr>
              <a:t> 1996 р. №159 "Про </a:t>
            </a:r>
            <a:r>
              <a:rPr lang="ru-RU" b="1" dirty="0" err="1">
                <a:latin typeface="+mn-lt"/>
              </a:rPr>
              <a:t>будівництво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вітрових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електростанцій</a:t>
            </a:r>
            <a:r>
              <a:rPr lang="ru-RU" b="1" dirty="0">
                <a:latin typeface="+mn-lt"/>
              </a:rPr>
              <a:t>" в </a:t>
            </a:r>
            <a:r>
              <a:rPr lang="ru-RU" b="1" dirty="0" err="1">
                <a:latin typeface="+mn-lt"/>
              </a:rPr>
              <a:t>країні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діє</a:t>
            </a:r>
            <a:r>
              <a:rPr lang="ru-RU" b="1" dirty="0">
                <a:latin typeface="+mn-lt"/>
              </a:rPr>
              <a:t> Комплексна </a:t>
            </a:r>
            <a:r>
              <a:rPr lang="ru-RU" b="1" dirty="0" err="1">
                <a:latin typeface="+mn-lt"/>
              </a:rPr>
              <a:t>програма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будівництва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вітроелектростанций</a:t>
            </a:r>
            <a:r>
              <a:rPr lang="ru-RU" b="1" dirty="0">
                <a:latin typeface="+mn-lt"/>
              </a:rPr>
              <a:t>. В рамках </a:t>
            </a:r>
            <a:r>
              <a:rPr lang="ru-RU" b="1" dirty="0" err="1">
                <a:latin typeface="+mn-lt"/>
              </a:rPr>
              <a:t>цієї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програми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сьогодні</a:t>
            </a:r>
            <a:r>
              <a:rPr lang="ru-RU" b="1" dirty="0">
                <a:latin typeface="+mn-lt"/>
              </a:rPr>
              <a:t> в </a:t>
            </a:r>
            <a:r>
              <a:rPr lang="ru-RU" b="1" dirty="0" err="1">
                <a:latin typeface="+mn-lt"/>
              </a:rPr>
              <a:t>Україні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освоєно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виробництво</a:t>
            </a:r>
            <a:r>
              <a:rPr lang="ru-RU" b="1" dirty="0">
                <a:latin typeface="+mn-lt"/>
              </a:rPr>
              <a:t> </a:t>
            </a:r>
            <a:r>
              <a:rPr lang="en-US" b="1" dirty="0">
                <a:latin typeface="+mn-lt"/>
              </a:rPr>
              <a:t>Usw56-100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потужністю</a:t>
            </a:r>
            <a:r>
              <a:rPr lang="ru-RU" b="1" dirty="0">
                <a:latin typeface="+mn-lt"/>
              </a:rPr>
              <a:t> 107,5 кВт  за </a:t>
            </a:r>
            <a:r>
              <a:rPr lang="ru-RU" b="1" dirty="0" err="1">
                <a:latin typeface="+mn-lt"/>
              </a:rPr>
              <a:t>ліцензією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американської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компанії</a:t>
            </a:r>
            <a:r>
              <a:rPr lang="ru-RU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Kenetech</a:t>
            </a:r>
            <a:r>
              <a:rPr lang="uk-UA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Windpower</a:t>
            </a:r>
            <a:r>
              <a:rPr lang="uk-UA" b="1" dirty="0">
                <a:latin typeface="+mn-lt"/>
              </a:rPr>
              <a:t>. Варто відмітити, що ці </a:t>
            </a:r>
            <a:r>
              <a:rPr lang="ru-RU" b="1" dirty="0" err="1">
                <a:latin typeface="+mn-lt"/>
              </a:rPr>
              <a:t>вітрогенератори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є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украй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застарілими</a:t>
            </a:r>
            <a:r>
              <a:rPr lang="ru-RU" b="1" dirty="0">
                <a:latin typeface="+mn-lt"/>
              </a:rPr>
              <a:t>, </a:t>
            </a:r>
            <a:r>
              <a:rPr lang="ru-RU" b="1" dirty="0" err="1">
                <a:latin typeface="+mn-lt"/>
              </a:rPr>
              <a:t>і</a:t>
            </a:r>
            <a:r>
              <a:rPr lang="ru-RU" b="1" dirty="0">
                <a:latin typeface="+mn-lt"/>
              </a:rPr>
              <a:t> тому - </a:t>
            </a:r>
            <a:r>
              <a:rPr lang="ru-RU" b="1" dirty="0" err="1">
                <a:latin typeface="+mn-lt"/>
              </a:rPr>
              <a:t>збитковими</a:t>
            </a:r>
            <a:r>
              <a:rPr lang="ru-RU" b="1" dirty="0">
                <a:latin typeface="+mn-lt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+mn-lt"/>
              </a:rPr>
              <a:t>	З червня 2003 року в Україні почали вводити в експлуатацію нові ВЕУ потужністю 600 кВт бельгійської фірми </a:t>
            </a:r>
            <a:r>
              <a:rPr lang="en-US" b="1" dirty="0" err="1">
                <a:latin typeface="+mn-lt"/>
              </a:rPr>
              <a:t>Turbowinds</a:t>
            </a:r>
            <a:r>
              <a:rPr lang="ru-RU" b="1" dirty="0">
                <a:latin typeface="+mn-lt"/>
              </a:rPr>
              <a:t> . </a:t>
            </a:r>
            <a:r>
              <a:rPr lang="ru-RU" b="1" dirty="0" err="1">
                <a:latin typeface="+mn-lt"/>
              </a:rPr>
              <a:t>Це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значно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сучасніші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зразки</a:t>
            </a:r>
            <a:r>
              <a:rPr lang="ru-RU" b="1" dirty="0">
                <a:latin typeface="+mn-lt"/>
              </a:rPr>
              <a:t>, </a:t>
            </a:r>
            <a:r>
              <a:rPr lang="ru-RU" b="1" dirty="0" err="1">
                <a:latin typeface="+mn-lt"/>
              </a:rPr>
              <a:t>близькі</a:t>
            </a:r>
            <a:r>
              <a:rPr lang="ru-RU" b="1" dirty="0">
                <a:latin typeface="+mn-lt"/>
              </a:rPr>
              <a:t> до тих, </a:t>
            </a:r>
            <a:r>
              <a:rPr lang="ru-RU" b="1" dirty="0" err="1">
                <a:latin typeface="+mn-lt"/>
              </a:rPr>
              <a:t>що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проводилися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Данською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компанією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Vestas</a:t>
            </a:r>
            <a:r>
              <a:rPr lang="uk-UA" b="1" dirty="0">
                <a:latin typeface="+mn-lt"/>
              </a:rPr>
              <a:t> на початку дев'яностих.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14488"/>
            <a:ext cx="6072230" cy="3965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750" y="428625"/>
            <a:ext cx="5786438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Херсонська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область.  Селище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Асканія-Нова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Вітрова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електростанція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1"/>
          <p:cNvSpPr>
            <a:spLocks noChangeArrowheads="1"/>
          </p:cNvSpPr>
          <p:nvPr/>
        </p:nvSpPr>
        <p:spPr bwMode="auto">
          <a:xfrm>
            <a:off x="2786063" y="214290"/>
            <a:ext cx="2773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Новоазовська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ВЕС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1500" y="1071547"/>
            <a:ext cx="79295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</a:t>
            </a:r>
            <a:r>
              <a:rPr lang="uk-UA" b="1" dirty="0" err="1">
                <a:latin typeface="+mn-lt"/>
              </a:rPr>
              <a:t>Новоазовськая</a:t>
            </a:r>
            <a:r>
              <a:rPr lang="uk-UA" b="1" dirty="0">
                <a:latin typeface="+mn-lt"/>
              </a:rPr>
              <a:t> ВЕС - вітрова електростанція поряд з селом </a:t>
            </a:r>
            <a:r>
              <a:rPr lang="uk-UA" b="1" dirty="0" err="1">
                <a:latin typeface="+mn-lt"/>
              </a:rPr>
              <a:t>Безименноє</a:t>
            </a:r>
            <a:r>
              <a:rPr lang="uk-UA" b="1" dirty="0">
                <a:latin typeface="+mn-lt"/>
              </a:rPr>
              <a:t> </a:t>
            </a:r>
            <a:r>
              <a:rPr lang="uk-UA" b="1" dirty="0" err="1">
                <a:latin typeface="+mn-lt"/>
              </a:rPr>
              <a:t>Новоазовського</a:t>
            </a:r>
            <a:r>
              <a:rPr lang="uk-UA" b="1" dirty="0">
                <a:latin typeface="+mn-lt"/>
              </a:rPr>
              <a:t> району Донецької області. Вироблення електроенергії відбувається за рахунок використання енергії вітру.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+mn-lt"/>
              </a:rPr>
              <a:t>Фактична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потужність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станції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складає</a:t>
            </a:r>
            <a:r>
              <a:rPr lang="ru-RU" b="1" dirty="0">
                <a:latin typeface="+mn-lt"/>
              </a:rPr>
              <a:t> 20,4 </a:t>
            </a:r>
            <a:r>
              <a:rPr lang="ru-RU" b="1" dirty="0" err="1">
                <a:latin typeface="+mn-lt"/>
              </a:rPr>
              <a:t>Мвт</a:t>
            </a:r>
            <a:r>
              <a:rPr lang="ru-RU" b="1" dirty="0">
                <a:latin typeface="+mn-lt"/>
              </a:rPr>
              <a:t>. </a:t>
            </a:r>
            <a:r>
              <a:rPr lang="ru-RU" b="1" dirty="0" err="1">
                <a:latin typeface="+mn-lt"/>
              </a:rPr>
              <a:t>Проектна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потужність</a:t>
            </a:r>
            <a:r>
              <a:rPr lang="ru-RU" b="1" dirty="0">
                <a:latin typeface="+mn-lt"/>
              </a:rPr>
              <a:t> 50 </a:t>
            </a:r>
            <a:r>
              <a:rPr lang="ru-RU" b="1" dirty="0" err="1">
                <a:latin typeface="+mn-lt"/>
              </a:rPr>
              <a:t>Мвт</a:t>
            </a:r>
            <a:r>
              <a:rPr lang="ru-RU" b="1" dirty="0">
                <a:latin typeface="+mn-lt"/>
              </a:rPr>
              <a:t>. За </a:t>
            </a:r>
            <a:r>
              <a:rPr lang="ru-RU" b="1" dirty="0" err="1">
                <a:latin typeface="+mn-lt"/>
              </a:rPr>
              <a:t>наслідками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відкритого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концесійного</a:t>
            </a:r>
            <a:r>
              <a:rPr lang="ru-RU" b="1" dirty="0">
                <a:latin typeface="+mn-lt"/>
              </a:rPr>
              <a:t> конкурсу на </a:t>
            </a:r>
            <a:r>
              <a:rPr lang="ru-RU" b="1" dirty="0" err="1">
                <a:latin typeface="+mn-lt"/>
              </a:rPr>
              <a:t>добудову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експлуатацію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Новоазовськой</a:t>
            </a:r>
            <a:r>
              <a:rPr lang="ru-RU" b="1" dirty="0">
                <a:latin typeface="+mn-lt"/>
              </a:rPr>
              <a:t> ВЕС </a:t>
            </a:r>
            <a:r>
              <a:rPr lang="ru-RU" b="1" dirty="0" err="1">
                <a:latin typeface="+mn-lt"/>
              </a:rPr>
              <a:t>строком</a:t>
            </a:r>
            <a:r>
              <a:rPr lang="ru-RU" b="1" dirty="0">
                <a:latin typeface="+mn-lt"/>
              </a:rPr>
              <a:t> на 50 </a:t>
            </a:r>
            <a:r>
              <a:rPr lang="ru-RU" b="1" dirty="0" err="1">
                <a:latin typeface="+mn-lt"/>
              </a:rPr>
              <a:t>років</a:t>
            </a:r>
            <a:r>
              <a:rPr lang="ru-RU" b="1" dirty="0">
                <a:latin typeface="+mn-lt"/>
              </a:rPr>
              <a:t>, </a:t>
            </a:r>
            <a:r>
              <a:rPr lang="ru-RU" b="1" dirty="0" err="1">
                <a:latin typeface="+mn-lt"/>
              </a:rPr>
              <a:t>переможцем</a:t>
            </a:r>
            <a:r>
              <a:rPr lang="ru-RU" b="1" dirty="0">
                <a:latin typeface="+mn-lt"/>
              </a:rPr>
              <a:t> стало ПЕО «</a:t>
            </a:r>
            <a:r>
              <a:rPr lang="ru-RU" b="1" dirty="0" err="1">
                <a:latin typeface="+mn-lt"/>
              </a:rPr>
              <a:t>Ветроенергопром</a:t>
            </a:r>
            <a:r>
              <a:rPr lang="ru-RU" b="1" dirty="0">
                <a:latin typeface="+mn-lt"/>
              </a:rPr>
              <a:t>», яке </a:t>
            </a:r>
            <a:r>
              <a:rPr lang="ru-RU" b="1" dirty="0" err="1">
                <a:latin typeface="+mn-lt"/>
              </a:rPr>
              <a:t>передбачає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будівництво</a:t>
            </a:r>
            <a:r>
              <a:rPr lang="ru-RU" b="1" dirty="0">
                <a:latin typeface="+mn-lt"/>
              </a:rPr>
              <a:t> 468 </a:t>
            </a:r>
            <a:r>
              <a:rPr lang="ru-RU" b="1" dirty="0" err="1">
                <a:latin typeface="+mn-lt"/>
              </a:rPr>
              <a:t>вітроагрегатів</a:t>
            </a:r>
            <a:r>
              <a:rPr lang="ru-RU" b="1" dirty="0">
                <a:latin typeface="+mn-lt"/>
              </a:rPr>
              <a:t> для </a:t>
            </a:r>
            <a:r>
              <a:rPr lang="ru-RU" b="1" dirty="0" err="1">
                <a:latin typeface="+mn-lt"/>
              </a:rPr>
              <a:t>досягнення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проектної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потужності</a:t>
            </a:r>
            <a:r>
              <a:rPr lang="ru-RU" b="1" dirty="0">
                <a:latin typeface="+mn-lt"/>
              </a:rPr>
              <a:t>. </a:t>
            </a:r>
            <a:r>
              <a:rPr lang="ru-RU" b="1" dirty="0" err="1">
                <a:latin typeface="+mn-lt"/>
              </a:rPr>
              <a:t>Ці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агрегати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вироблятимуть</a:t>
            </a:r>
            <a:r>
              <a:rPr lang="ru-RU" b="1" dirty="0">
                <a:latin typeface="+mn-lt"/>
              </a:rPr>
              <a:t> 85,934 </a:t>
            </a:r>
            <a:r>
              <a:rPr lang="ru-RU" b="1" dirty="0" err="1">
                <a:latin typeface="+mn-lt"/>
              </a:rPr>
              <a:t>млн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квт</a:t>
            </a:r>
            <a:r>
              <a:rPr lang="ru-RU" b="1" dirty="0">
                <a:latin typeface="+mn-lt"/>
              </a:rPr>
              <a:t>·ч</a:t>
            </a:r>
            <a:r>
              <a:rPr lang="uk-UA" b="1" dirty="0">
                <a:latin typeface="+mn-lt"/>
              </a:rPr>
              <a:t> електроенергії в рік.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	На 2006 </a:t>
            </a:r>
            <a:r>
              <a:rPr lang="ru-RU" b="1" dirty="0" err="1">
                <a:latin typeface="+mn-lt"/>
              </a:rPr>
              <a:t>рік</a:t>
            </a:r>
            <a:r>
              <a:rPr lang="ru-RU" b="1" dirty="0">
                <a:latin typeface="+mn-lt"/>
              </a:rPr>
              <a:t> завершений монтаж 10 </a:t>
            </a:r>
            <a:r>
              <a:rPr lang="ru-RU" b="1" dirty="0" err="1">
                <a:latin typeface="+mn-lt"/>
              </a:rPr>
              <a:t>пускових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черг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здані</a:t>
            </a:r>
            <a:r>
              <a:rPr lang="ru-RU" b="1" dirty="0">
                <a:latin typeface="+mn-lt"/>
              </a:rPr>
              <a:t> в </a:t>
            </a:r>
            <a:r>
              <a:rPr lang="ru-RU" b="1" dirty="0" err="1">
                <a:latin typeface="+mn-lt"/>
              </a:rPr>
              <a:t>експлуатацію</a:t>
            </a:r>
            <a:r>
              <a:rPr lang="ru-RU" b="1" dirty="0">
                <a:latin typeface="+mn-lt"/>
              </a:rPr>
              <a:t> 141 </a:t>
            </a:r>
            <a:r>
              <a:rPr lang="ru-RU" b="1" dirty="0" err="1">
                <a:latin typeface="+mn-lt"/>
              </a:rPr>
              <a:t>вітроагрегат</a:t>
            </a:r>
            <a:r>
              <a:rPr lang="uk-UA" b="1" dirty="0">
                <a:latin typeface="+mn-lt"/>
              </a:rPr>
              <a:t> мазкі </a:t>
            </a:r>
            <a:r>
              <a:rPr lang="en-US" b="1" dirty="0">
                <a:latin typeface="+mn-lt"/>
              </a:rPr>
              <a:t>USW</a:t>
            </a:r>
            <a:r>
              <a:rPr lang="ru-RU" b="1" dirty="0">
                <a:latin typeface="+mn-lt"/>
              </a:rPr>
              <a:t> 56-100 (</a:t>
            </a:r>
            <a:r>
              <a:rPr lang="ru-RU" b="1" dirty="0" err="1">
                <a:latin typeface="+mn-lt"/>
              </a:rPr>
              <a:t>виробництва</a:t>
            </a:r>
            <a:r>
              <a:rPr lang="ru-RU" b="1" dirty="0">
                <a:latin typeface="+mn-lt"/>
              </a:rPr>
              <a:t> СП «</a:t>
            </a:r>
            <a:r>
              <a:rPr lang="ru-RU" b="1" dirty="0" err="1">
                <a:latin typeface="+mn-lt"/>
              </a:rPr>
              <a:t>Уїнденерго</a:t>
            </a:r>
            <a:r>
              <a:rPr lang="ru-RU" b="1" dirty="0">
                <a:latin typeface="+mn-lt"/>
              </a:rPr>
              <a:t> ЛТД» за </a:t>
            </a:r>
            <a:r>
              <a:rPr lang="ru-RU" b="1" dirty="0" err="1">
                <a:latin typeface="+mn-lt"/>
              </a:rPr>
              <a:t>ліцензією</a:t>
            </a:r>
            <a:r>
              <a:rPr lang="ru-RU" b="1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Windpower</a:t>
            </a:r>
            <a:r>
              <a:rPr lang="uk-UA" b="1" dirty="0">
                <a:latin typeface="+mn-lt"/>
              </a:rPr>
              <a:t>). Номінальна потужність одного </a:t>
            </a:r>
            <a:r>
              <a:rPr lang="ru-RU" b="1" dirty="0" err="1">
                <a:latin typeface="+mn-lt"/>
              </a:rPr>
              <a:t>вітроагрегата</a:t>
            </a:r>
            <a:r>
              <a:rPr lang="uk-UA" b="1" dirty="0">
                <a:latin typeface="+mn-lt"/>
              </a:rPr>
              <a:t> </a:t>
            </a:r>
            <a:r>
              <a:rPr lang="en-US" b="1" dirty="0">
                <a:latin typeface="+mn-lt"/>
              </a:rPr>
              <a:t>USW</a:t>
            </a:r>
            <a:r>
              <a:rPr lang="ru-RU" b="1" dirty="0">
                <a:latin typeface="+mn-lt"/>
              </a:rPr>
              <a:t> 56-100 </a:t>
            </a:r>
            <a:r>
              <a:rPr lang="ru-RU" b="1" dirty="0" err="1">
                <a:latin typeface="+mn-lt"/>
              </a:rPr>
              <a:t>складає</a:t>
            </a:r>
            <a:r>
              <a:rPr lang="ru-RU" b="1" dirty="0">
                <a:latin typeface="+mn-lt"/>
              </a:rPr>
              <a:t> 107,5 кВт. </a:t>
            </a:r>
            <a:r>
              <a:rPr lang="ru-RU" b="1" dirty="0" err="1">
                <a:latin typeface="+mn-lt"/>
              </a:rPr>
              <a:t>Окрім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цього</a:t>
            </a:r>
            <a:r>
              <a:rPr lang="ru-RU" b="1" dirty="0">
                <a:latin typeface="+mn-lt"/>
              </a:rPr>
              <a:t> на </a:t>
            </a:r>
            <a:r>
              <a:rPr lang="ru-RU" b="1" dirty="0" err="1">
                <a:latin typeface="+mn-lt"/>
              </a:rPr>
              <a:t>станції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встановлено</a:t>
            </a:r>
            <a:r>
              <a:rPr lang="ru-RU" b="1" dirty="0">
                <a:latin typeface="+mn-lt"/>
              </a:rPr>
              <a:t> два </a:t>
            </a:r>
            <a:r>
              <a:rPr lang="ru-RU" b="1" dirty="0" err="1">
                <a:latin typeface="+mn-lt"/>
              </a:rPr>
              <a:t>вітроагрегата</a:t>
            </a:r>
            <a:r>
              <a:rPr lang="uk-UA" b="1" dirty="0">
                <a:latin typeface="+mn-lt"/>
              </a:rPr>
              <a:t> Т600-48 (виробництво бельгійської фірми «</a:t>
            </a:r>
            <a:r>
              <a:rPr lang="en-US" b="1" dirty="0" err="1">
                <a:latin typeface="+mn-lt"/>
              </a:rPr>
              <a:t>Turbowinds</a:t>
            </a:r>
            <a:r>
              <a:rPr lang="ru-RU" b="1" dirty="0">
                <a:latin typeface="+mn-lt"/>
              </a:rPr>
              <a:t>») </a:t>
            </a:r>
            <a:r>
              <a:rPr lang="ru-RU" b="1" dirty="0" err="1">
                <a:latin typeface="+mn-lt"/>
              </a:rPr>
              <a:t>з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номінальною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потужністю</a:t>
            </a:r>
            <a:r>
              <a:rPr lang="ru-RU" b="1" dirty="0">
                <a:latin typeface="+mn-lt"/>
              </a:rPr>
              <a:t> 600 кВт.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	Перша </a:t>
            </a:r>
            <a:r>
              <a:rPr lang="ru-RU" b="1" dirty="0" err="1">
                <a:latin typeface="+mn-lt"/>
              </a:rPr>
              <a:t>черга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станції</a:t>
            </a:r>
            <a:r>
              <a:rPr lang="ru-RU" b="1" dirty="0">
                <a:latin typeface="+mn-lt"/>
              </a:rPr>
              <a:t> введена в </a:t>
            </a:r>
            <a:r>
              <a:rPr lang="ru-RU" b="1" dirty="0" err="1">
                <a:latin typeface="+mn-lt"/>
              </a:rPr>
              <a:t>експлуатацію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в</a:t>
            </a:r>
            <a:r>
              <a:rPr lang="ru-RU" b="1" dirty="0">
                <a:latin typeface="+mn-lt"/>
              </a:rPr>
              <a:t> 1998 </a:t>
            </a:r>
            <a:r>
              <a:rPr lang="ru-RU" b="1" dirty="0" err="1">
                <a:latin typeface="+mn-lt"/>
              </a:rPr>
              <a:t>році</a:t>
            </a:r>
            <a:r>
              <a:rPr lang="ru-RU" b="1" dirty="0">
                <a:latin typeface="+mn-lt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057275"/>
            <a:ext cx="6667500" cy="4743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5299" name="Прямоугольник 2"/>
          <p:cNvSpPr>
            <a:spLocks noChangeArrowheads="1"/>
          </p:cNvSpPr>
          <p:nvPr/>
        </p:nvSpPr>
        <p:spPr bwMode="auto">
          <a:xfrm>
            <a:off x="2286000" y="357188"/>
            <a:ext cx="385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25 км від Маріуполя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Прямоугольник 1"/>
          <p:cNvSpPr>
            <a:spLocks noChangeArrowheads="1"/>
          </p:cNvSpPr>
          <p:nvPr/>
        </p:nvSpPr>
        <p:spPr bwMode="auto">
          <a:xfrm>
            <a:off x="785813" y="214290"/>
            <a:ext cx="80010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Calibri" pitchFamily="34" charset="0"/>
              </a:rPr>
              <a:t>	</a:t>
            </a:r>
            <a:r>
              <a:rPr lang="ru-RU" b="1" dirty="0" err="1">
                <a:latin typeface="Calibri" pitchFamily="34" charset="0"/>
              </a:rPr>
              <a:t>Сьогодні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вітроелектричні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агрегати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надійно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забезпечують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струмом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нафтовиків</a:t>
            </a:r>
            <a:r>
              <a:rPr lang="ru-RU" b="1" dirty="0">
                <a:latin typeface="Calibri" pitchFamily="34" charset="0"/>
              </a:rPr>
              <a:t>; вони </a:t>
            </a:r>
            <a:r>
              <a:rPr lang="ru-RU" b="1" dirty="0" err="1">
                <a:latin typeface="Calibri" pitchFamily="34" charset="0"/>
              </a:rPr>
              <a:t>успішно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працюють</a:t>
            </a:r>
            <a:r>
              <a:rPr lang="ru-RU" b="1" dirty="0">
                <a:latin typeface="Calibri" pitchFamily="34" charset="0"/>
              </a:rPr>
              <a:t> у </a:t>
            </a:r>
            <a:r>
              <a:rPr lang="ru-RU" b="1" dirty="0" err="1">
                <a:latin typeface="Calibri" pitchFamily="34" charset="0"/>
              </a:rPr>
              <a:t>важкодоступних</a:t>
            </a:r>
            <a:r>
              <a:rPr lang="ru-RU" b="1" dirty="0">
                <a:latin typeface="Calibri" pitchFamily="34" charset="0"/>
              </a:rPr>
              <a:t> районах, на далеких островах, в </a:t>
            </a:r>
            <a:r>
              <a:rPr lang="ru-RU" b="1" dirty="0" err="1">
                <a:latin typeface="Calibri" pitchFamily="34" charset="0"/>
              </a:rPr>
              <a:t>Арктиці</a:t>
            </a:r>
            <a:r>
              <a:rPr lang="ru-RU" b="1" dirty="0">
                <a:latin typeface="Calibri" pitchFamily="34" charset="0"/>
              </a:rPr>
              <a:t>, на </a:t>
            </a:r>
            <a:r>
              <a:rPr lang="ru-RU" b="1" dirty="0" err="1">
                <a:latin typeface="Calibri" pitchFamily="34" charset="0"/>
              </a:rPr>
              <a:t>тисячах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сільськогосподарських</a:t>
            </a:r>
            <a:r>
              <a:rPr lang="ru-RU" b="1" dirty="0">
                <a:latin typeface="Calibri" pitchFamily="34" charset="0"/>
              </a:rPr>
              <a:t> ферм, де </a:t>
            </a:r>
            <a:r>
              <a:rPr lang="ru-RU" b="1" dirty="0" err="1">
                <a:latin typeface="Calibri" pitchFamily="34" charset="0"/>
              </a:rPr>
              <a:t>немає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поблизу</a:t>
            </a:r>
            <a:r>
              <a:rPr lang="ru-RU" b="1" dirty="0">
                <a:latin typeface="Calibri" pitchFamily="34" charset="0"/>
              </a:rPr>
              <a:t> великих </a:t>
            </a:r>
            <a:r>
              <a:rPr lang="ru-RU" b="1" dirty="0" err="1">
                <a:latin typeface="Calibri" pitchFamily="34" charset="0"/>
              </a:rPr>
              <a:t>населених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пунктів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електростанцій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загального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користування</a:t>
            </a:r>
            <a:r>
              <a:rPr lang="ru-RU" b="1" dirty="0">
                <a:latin typeface="Calibri" pitchFamily="34" charset="0"/>
              </a:rPr>
              <a:t>. Широкому </a:t>
            </a:r>
            <a:r>
              <a:rPr lang="ru-RU" b="1" dirty="0" err="1">
                <a:latin typeface="Calibri" pitchFamily="34" charset="0"/>
              </a:rPr>
              <a:t>застосуванню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вітроелектричних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агрегатів</a:t>
            </a:r>
            <a:r>
              <a:rPr lang="ru-RU" b="1" dirty="0">
                <a:latin typeface="Calibri" pitchFamily="34" charset="0"/>
              </a:rPr>
              <a:t> у </a:t>
            </a:r>
            <a:r>
              <a:rPr lang="ru-RU" b="1" dirty="0" err="1">
                <a:latin typeface="Calibri" pitchFamily="34" charset="0"/>
              </a:rPr>
              <a:t>звичайних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умовах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поки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що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перешкоджає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їх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висока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собівартість</a:t>
            </a:r>
            <a:r>
              <a:rPr lang="ru-RU" b="1" dirty="0">
                <a:latin typeface="Calibri" pitchFamily="34" charset="0"/>
              </a:rPr>
              <a:t>. </a:t>
            </a:r>
            <a:endParaRPr lang="ru-RU" b="1" dirty="0" smtClean="0">
              <a:latin typeface="Calibri" pitchFamily="34" charset="0"/>
            </a:endParaRPr>
          </a:p>
          <a:p>
            <a:pPr algn="just"/>
            <a:endParaRPr lang="ru-RU" b="1" dirty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	При </a:t>
            </a:r>
            <a:r>
              <a:rPr lang="ru-RU" b="1" dirty="0" err="1">
                <a:latin typeface="Calibri" pitchFamily="34" charset="0"/>
              </a:rPr>
              <a:t>використанні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виникає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серйозна</a:t>
            </a:r>
            <a:r>
              <a:rPr lang="ru-RU" b="1" dirty="0">
                <a:latin typeface="Calibri" pitchFamily="34" charset="0"/>
              </a:rPr>
              <a:t> проблема: </a:t>
            </a:r>
            <a:r>
              <a:rPr lang="ru-RU" b="1" dirty="0" err="1">
                <a:latin typeface="Calibri" pitchFamily="34" charset="0"/>
              </a:rPr>
              <a:t>надлишок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енергії</a:t>
            </a:r>
            <a:r>
              <a:rPr lang="ru-RU" b="1" dirty="0">
                <a:latin typeface="Calibri" pitchFamily="34" charset="0"/>
              </a:rPr>
              <a:t> у </a:t>
            </a:r>
            <a:r>
              <a:rPr lang="ru-RU" b="1" dirty="0" err="1">
                <a:latin typeface="Calibri" pitchFamily="34" charset="0"/>
              </a:rPr>
              <a:t>вітряну</a:t>
            </a:r>
            <a:r>
              <a:rPr lang="ru-RU" b="1" dirty="0">
                <a:latin typeface="Calibri" pitchFamily="34" charset="0"/>
              </a:rPr>
              <a:t> погоду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нестача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її</a:t>
            </a:r>
            <a:r>
              <a:rPr lang="ru-RU" b="1" dirty="0">
                <a:latin typeface="Calibri" pitchFamily="34" charset="0"/>
              </a:rPr>
              <a:t> в </a:t>
            </a:r>
            <a:r>
              <a:rPr lang="ru-RU" b="1" dirty="0" err="1">
                <a:latin typeface="Calibri" pitchFamily="34" charset="0"/>
              </a:rPr>
              <a:t>період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безвітря</a:t>
            </a:r>
            <a:r>
              <a:rPr lang="ru-RU" b="1" dirty="0">
                <a:latin typeface="Calibri" pitchFamily="34" charset="0"/>
              </a:rPr>
              <a:t>. </a:t>
            </a:r>
            <a:r>
              <a:rPr lang="ru-RU" b="1" dirty="0" err="1">
                <a:latin typeface="Calibri" pitchFamily="34" charset="0"/>
              </a:rPr>
              <a:t>Використання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енергії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ускладнюється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тим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що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вітер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має</a:t>
            </a:r>
            <a:r>
              <a:rPr lang="ru-RU" b="1" dirty="0">
                <a:latin typeface="Calibri" pitchFamily="34" charset="0"/>
              </a:rPr>
              <a:t> малу </a:t>
            </a:r>
            <a:r>
              <a:rPr lang="ru-RU" b="1" dirty="0" err="1">
                <a:latin typeface="Calibri" pitchFamily="34" charset="0"/>
              </a:rPr>
              <a:t>густину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енергії</a:t>
            </a:r>
            <a:r>
              <a:rPr lang="ru-RU" b="1" dirty="0">
                <a:latin typeface="Calibri" pitchFamily="34" charset="0"/>
              </a:rPr>
              <a:t>, а </a:t>
            </a:r>
            <a:r>
              <a:rPr lang="ru-RU" b="1" dirty="0" err="1">
                <a:latin typeface="Calibri" pitchFamily="34" charset="0"/>
              </a:rPr>
              <a:t>також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змінюється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його</a:t>
            </a:r>
            <a:r>
              <a:rPr lang="ru-RU" b="1" dirty="0">
                <a:latin typeface="Calibri" pitchFamily="34" charset="0"/>
              </a:rPr>
              <a:t> сила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напрям</a:t>
            </a:r>
            <a:r>
              <a:rPr lang="ru-RU" b="1" dirty="0">
                <a:latin typeface="Calibri" pitchFamily="34" charset="0"/>
              </a:rPr>
              <a:t>. </a:t>
            </a:r>
            <a:r>
              <a:rPr lang="ru-RU" b="1" dirty="0" err="1">
                <a:latin typeface="Calibri" pitchFamily="34" charset="0"/>
              </a:rPr>
              <a:t>Вітроустановки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здебільшого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використовують</a:t>
            </a:r>
            <a:r>
              <a:rPr lang="ru-RU" b="1" dirty="0">
                <a:latin typeface="Calibri" pitchFamily="34" charset="0"/>
              </a:rPr>
              <a:t> у тих </a:t>
            </a:r>
            <a:r>
              <a:rPr lang="ru-RU" b="1" dirty="0" err="1">
                <a:latin typeface="Calibri" pitchFamily="34" charset="0"/>
              </a:rPr>
              <a:t>місцях</a:t>
            </a:r>
            <a:r>
              <a:rPr lang="ru-RU" b="1" dirty="0">
                <a:latin typeface="Calibri" pitchFamily="34" charset="0"/>
              </a:rPr>
              <a:t>, де </a:t>
            </a:r>
            <a:r>
              <a:rPr lang="ru-RU" b="1" dirty="0" err="1">
                <a:latin typeface="Calibri" pitchFamily="34" charset="0"/>
              </a:rPr>
              <a:t>добрий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вітровий</a:t>
            </a:r>
            <a:r>
              <a:rPr lang="ru-RU" b="1" dirty="0">
                <a:latin typeface="Calibri" pitchFamily="34" charset="0"/>
              </a:rPr>
              <a:t> режим. </a:t>
            </a:r>
            <a:endParaRPr lang="ru-RU" b="1" dirty="0" smtClean="0">
              <a:latin typeface="Calibri" pitchFamily="34" charset="0"/>
            </a:endParaRPr>
          </a:p>
          <a:p>
            <a:pPr algn="just"/>
            <a:endParaRPr lang="ru-RU" b="1" dirty="0">
              <a:latin typeface="Calibri" pitchFamily="34" charset="0"/>
            </a:endParaRPr>
          </a:p>
          <a:p>
            <a:pPr algn="just"/>
            <a:r>
              <a:rPr lang="ru-RU" b="1" dirty="0">
                <a:latin typeface="Calibri" pitchFamily="34" charset="0"/>
              </a:rPr>
              <a:t>	Для </a:t>
            </a:r>
            <a:r>
              <a:rPr lang="ru-RU" b="1" dirty="0" err="1">
                <a:latin typeface="Calibri" pitchFamily="34" charset="0"/>
              </a:rPr>
              <a:t>створення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вітроустановок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великої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потужності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необхідно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щоб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вітродвигун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мав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великі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розміри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крім</a:t>
            </a:r>
            <a:r>
              <a:rPr lang="ru-RU" b="1" dirty="0">
                <a:latin typeface="Calibri" pitchFamily="34" charset="0"/>
              </a:rPr>
              <a:t> того, </a:t>
            </a:r>
            <a:r>
              <a:rPr lang="ru-RU" b="1" dirty="0" err="1">
                <a:latin typeface="Calibri" pitchFamily="34" charset="0"/>
              </a:rPr>
              <a:t>повітряний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гвинт</a:t>
            </a:r>
            <a:r>
              <a:rPr lang="ru-RU" b="1" dirty="0">
                <a:latin typeface="Calibri" pitchFamily="34" charset="0"/>
              </a:rPr>
              <a:t> треба </a:t>
            </a:r>
            <a:r>
              <a:rPr lang="ru-RU" b="1" dirty="0" err="1">
                <a:latin typeface="Calibri" pitchFamily="34" charset="0"/>
              </a:rPr>
              <a:t>підняти</a:t>
            </a:r>
            <a:r>
              <a:rPr lang="ru-RU" b="1" dirty="0">
                <a:latin typeface="Calibri" pitchFamily="34" charset="0"/>
              </a:rPr>
              <a:t> на </a:t>
            </a:r>
            <a:r>
              <a:rPr lang="ru-RU" b="1" dirty="0" err="1">
                <a:latin typeface="Calibri" pitchFamily="34" charset="0"/>
              </a:rPr>
              <a:t>достатню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висоту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оскільки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більшій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висоті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вітер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більш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сталий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має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більшу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швидкість</a:t>
            </a:r>
            <a:r>
              <a:rPr lang="ru-RU" b="1" dirty="0">
                <a:latin typeface="Calibri" pitchFamily="34" charset="0"/>
              </a:rPr>
              <a:t>. </a:t>
            </a:r>
            <a:r>
              <a:rPr lang="ru-RU" b="1" dirty="0" err="1">
                <a:latin typeface="Calibri" pitchFamily="34" charset="0"/>
              </a:rPr>
              <a:t>Лише</a:t>
            </a:r>
            <a:r>
              <a:rPr lang="ru-RU" b="1" dirty="0">
                <a:latin typeface="Calibri" pitchFamily="34" charset="0"/>
              </a:rPr>
              <a:t> одна </a:t>
            </a:r>
            <a:r>
              <a:rPr lang="ru-RU" b="1" dirty="0" err="1">
                <a:latin typeface="Calibri" pitchFamily="34" charset="0"/>
              </a:rPr>
              <a:t>електростанція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що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працює</a:t>
            </a:r>
            <a:r>
              <a:rPr lang="ru-RU" b="1" dirty="0">
                <a:latin typeface="Calibri" pitchFamily="34" charset="0"/>
              </a:rPr>
              <a:t> на </a:t>
            </a:r>
            <a:r>
              <a:rPr lang="ru-RU" b="1" dirty="0" err="1">
                <a:latin typeface="Calibri" pitchFamily="34" charset="0"/>
              </a:rPr>
              <a:t>органічному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паливі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може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замінити</a:t>
            </a:r>
            <a:r>
              <a:rPr lang="ru-RU" b="1" dirty="0">
                <a:latin typeface="Calibri" pitchFamily="34" charset="0"/>
              </a:rPr>
              <a:t> (за </a:t>
            </a:r>
            <a:r>
              <a:rPr lang="ru-RU" b="1" dirty="0" err="1">
                <a:latin typeface="Calibri" pitchFamily="34" charset="0"/>
              </a:rPr>
              <a:t>кількістю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виробленої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енергії</a:t>
            </a:r>
            <a:r>
              <a:rPr lang="ru-RU" b="1" dirty="0">
                <a:latin typeface="Calibri" pitchFamily="34" charset="0"/>
              </a:rPr>
              <a:t>) </a:t>
            </a:r>
            <a:r>
              <a:rPr lang="ru-RU" b="1" dirty="0" err="1">
                <a:latin typeface="Calibri" pitchFamily="34" charset="0"/>
              </a:rPr>
              <a:t>тисячі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вітрових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турбін</a:t>
            </a:r>
            <a:r>
              <a:rPr lang="ru-RU" b="1" dirty="0">
                <a:latin typeface="Calibri" pitchFamily="34" charset="0"/>
              </a:rPr>
              <a:t>. </a:t>
            </a:r>
          </a:p>
          <a:p>
            <a:pPr algn="just"/>
            <a:endParaRPr lang="ru-RU" b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57356" y="1714488"/>
            <a:ext cx="5974189" cy="422673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642919"/>
            <a:ext cx="6643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Потужність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вітроенергетичних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установок в Україні (прогноз)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/>
              <a:t>	У екологічному плані розвиток вітроенергетики в Україні створює перспективи реального зменшення рівня застосування викопного палива, за рахунок чого зменшуються рівні шкідливих викидів і забруднення навколишнього середовища, це сприятиме ефективному виконанню ряду ратифікованих міжнародних договорів, таких як Конвенція про трансграничне забруднення атмосфери на великі відстані, Протоколу про скорочення викидів </a:t>
            </a:r>
            <a:r>
              <a:rPr lang="uk-UA" b="1" dirty="0" err="1" smtClean="0"/>
              <a:t>сіри</a:t>
            </a:r>
            <a:r>
              <a:rPr lang="uk-UA" b="1" dirty="0" smtClean="0"/>
              <a:t> на 30%, Протоколу про обмеження викидів азоту або його трансграничного потоку.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928982"/>
            <a:ext cx="5572164" cy="3716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571500" y="1143000"/>
            <a:ext cx="7715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latin typeface="Calibri" pitchFamily="34" charset="0"/>
              </a:rPr>
              <a:t>	У вітроенергетичному секторі на даний час працюють біля 70 країн світу. Серед країн з найбільшими потужностями вітроенергетики – Німеччина, США, Іспанія, Індія, Китай, Данія. Зростає загальна потужність таких установок (річний приріст у 2007році - 26,6 %), так і одинична потужність, яка на найближчий період може досягти 1 ГВт, розвивається вітроенергетичне машинодобування. В країнах ЄС до 2010 року планується довести виробництво вітрової електроенергії до 10 % від загального обсягу електрогенерації.</a:t>
            </a:r>
          </a:p>
          <a:p>
            <a:pPr algn="just"/>
            <a:endParaRPr lang="ru-RU" sz="2000" b="1">
              <a:latin typeface="Calibri" pitchFamily="34" charset="0"/>
            </a:endParaRPr>
          </a:p>
          <a:p>
            <a:pPr algn="just"/>
            <a:r>
              <a:rPr lang="ru-RU" sz="2000" b="1">
                <a:latin typeface="Calibri" pitchFamily="34" charset="0"/>
              </a:rPr>
              <a:t>	В США до 2020 року планується досягти 15 % виробництва електроенергії за рахунок вітру, вдосконалюються турбіни, розширюється діапазон швидкостей вітру, які можуть бути використані вітроустановками.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57422" y="1142984"/>
            <a:ext cx="3857652" cy="5159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1785919" y="428625"/>
            <a:ext cx="45783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Лідери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світової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вітроенергетики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14480" y="1357298"/>
            <a:ext cx="5619736" cy="4214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71750" y="357188"/>
            <a:ext cx="38623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Вітряна електростанція в Германії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85992"/>
            <a:ext cx="7358114" cy="2566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5724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Офшорна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вітряна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електростанція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Міддельгрюнден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біля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Копенгагена,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Данія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1"/>
          <p:cNvSpPr>
            <a:spLocks noChangeArrowheads="1"/>
          </p:cNvSpPr>
          <p:nvPr/>
        </p:nvSpPr>
        <p:spPr bwMode="auto">
          <a:xfrm>
            <a:off x="428597" y="428604"/>
            <a:ext cx="8286808" cy="6400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err="1">
                <a:latin typeface="Calibri" pitchFamily="34" charset="0"/>
              </a:rPr>
              <a:t>Вітроенергетика</a:t>
            </a:r>
            <a:r>
              <a:rPr lang="ru-RU" b="1" dirty="0">
                <a:latin typeface="Calibri" pitchFamily="34" charset="0"/>
              </a:rPr>
              <a:t> на </a:t>
            </a:r>
            <a:r>
              <a:rPr lang="ru-RU" b="1" dirty="0" err="1">
                <a:latin typeface="Calibri" pitchFamily="34" charset="0"/>
              </a:rPr>
              <a:t>даний</a:t>
            </a:r>
            <a:r>
              <a:rPr lang="ru-RU" b="1" dirty="0">
                <a:latin typeface="Calibri" pitchFamily="34" charset="0"/>
              </a:rPr>
              <a:t> час </a:t>
            </a:r>
            <a:r>
              <a:rPr lang="ru-RU" b="1" dirty="0" err="1">
                <a:latin typeface="Calibri" pitchFamily="34" charset="0"/>
              </a:rPr>
              <a:t>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найбільш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розвиненим</a:t>
            </a:r>
            <a:r>
              <a:rPr lang="ru-RU" b="1" dirty="0">
                <a:latin typeface="Calibri" pitchFamily="34" charset="0"/>
              </a:rPr>
              <a:t> видом НВДЕ в </a:t>
            </a:r>
            <a:r>
              <a:rPr lang="ru-RU" b="1" dirty="0" err="1">
                <a:latin typeface="Calibri" pitchFamily="34" charset="0"/>
              </a:rPr>
              <a:t>Україні</a:t>
            </a:r>
            <a:r>
              <a:rPr lang="ru-RU" b="1" dirty="0">
                <a:latin typeface="Calibri" pitchFamily="34" charset="0"/>
              </a:rPr>
              <a:t>. </a:t>
            </a:r>
            <a:r>
              <a:rPr lang="ru-RU" b="1" dirty="0" err="1">
                <a:latin typeface="Calibri" pitchFamily="34" charset="0"/>
              </a:rPr>
              <a:t>Україна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має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власні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розробки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вітроенергетичних</a:t>
            </a:r>
            <a:r>
              <a:rPr lang="ru-RU" b="1" dirty="0">
                <a:latin typeface="Calibri" pitchFamily="34" charset="0"/>
              </a:rPr>
              <a:t> установок (ВЕУ) та </a:t>
            </a:r>
            <a:r>
              <a:rPr lang="ru-RU" b="1" dirty="0" err="1">
                <a:latin typeface="Calibri" pitchFamily="34" charset="0"/>
              </a:rPr>
              <a:t>власне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промислове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виробництво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ліцензійні</a:t>
            </a:r>
            <a:r>
              <a:rPr lang="ru-RU" b="1" dirty="0">
                <a:latin typeface="Calibri" pitchFamily="34" charset="0"/>
              </a:rPr>
              <a:t> ВЕУ. </a:t>
            </a:r>
            <a:r>
              <a:rPr lang="ru-RU" b="1" dirty="0" err="1">
                <a:latin typeface="Calibri" pitchFamily="34" charset="0"/>
              </a:rPr>
              <a:t>Працюють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вісім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вітрових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електростанцій</a:t>
            </a:r>
            <a:r>
              <a:rPr lang="ru-RU" b="1" dirty="0">
                <a:latin typeface="Calibri" pitchFamily="34" charset="0"/>
              </a:rPr>
              <a:t> (ВЕС) в </a:t>
            </a:r>
            <a:r>
              <a:rPr lang="ru-RU" b="1" dirty="0" err="1">
                <a:latin typeface="Calibri" pitchFamily="34" charset="0"/>
              </a:rPr>
              <a:t>Криму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Приазов’ї</a:t>
            </a:r>
            <a:r>
              <a:rPr lang="ru-RU" b="1" dirty="0">
                <a:latin typeface="Calibri" pitchFamily="34" charset="0"/>
              </a:rPr>
              <a:t> та в </a:t>
            </a:r>
            <a:r>
              <a:rPr lang="ru-RU" b="1" dirty="0" err="1">
                <a:latin typeface="Calibri" pitchFamily="34" charset="0"/>
              </a:rPr>
              <a:t>Карпатському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регіоні</a:t>
            </a:r>
            <a:r>
              <a:rPr lang="ru-RU" b="1" dirty="0">
                <a:latin typeface="Calibri" pitchFamily="34" charset="0"/>
              </a:rPr>
              <a:t>. </a:t>
            </a:r>
            <a:r>
              <a:rPr lang="ru-RU" b="1" dirty="0" err="1">
                <a:latin typeface="Calibri" pitchFamily="34" charset="0"/>
              </a:rPr>
              <a:t>Починаючи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</a:t>
            </a:r>
            <a:r>
              <a:rPr lang="ru-RU" b="1" dirty="0">
                <a:latin typeface="Calibri" pitchFamily="34" charset="0"/>
              </a:rPr>
              <a:t> 1997 року, коли </a:t>
            </a:r>
            <a:r>
              <a:rPr lang="ru-RU" b="1" dirty="0" err="1">
                <a:latin typeface="Calibri" pitchFamily="34" charset="0"/>
              </a:rPr>
              <a:t>була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прийнята</a:t>
            </a:r>
            <a:r>
              <a:rPr lang="ru-RU" b="1" dirty="0">
                <a:latin typeface="Calibri" pitchFamily="34" charset="0"/>
              </a:rPr>
              <a:t> Комплексна </a:t>
            </a:r>
            <a:r>
              <a:rPr lang="ru-RU" b="1" dirty="0" err="1">
                <a:latin typeface="Calibri" pitchFamily="34" charset="0"/>
              </a:rPr>
              <a:t>програма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будівництва</a:t>
            </a:r>
            <a:r>
              <a:rPr lang="ru-RU" b="1" dirty="0">
                <a:latin typeface="Calibri" pitchFamily="34" charset="0"/>
              </a:rPr>
              <a:t> ВЕС, </a:t>
            </a:r>
            <a:r>
              <a:rPr lang="ru-RU" b="1" dirty="0" err="1">
                <a:latin typeface="Calibri" pitchFamily="34" charset="0"/>
              </a:rPr>
              <a:t>вітроенергетика</a:t>
            </a:r>
            <a:r>
              <a:rPr lang="ru-RU" b="1" dirty="0">
                <a:latin typeface="Calibri" pitchFamily="34" charset="0"/>
              </a:rPr>
              <a:t> в </a:t>
            </a:r>
            <a:r>
              <a:rPr lang="ru-RU" b="1" dirty="0" err="1">
                <a:latin typeface="Calibri" pitchFamily="34" charset="0"/>
              </a:rPr>
              <a:t>Україні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отримала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державну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підтримку</a:t>
            </a:r>
            <a:r>
              <a:rPr lang="ru-RU" b="1" dirty="0">
                <a:latin typeface="Calibri" pitchFamily="34" charset="0"/>
              </a:rPr>
              <a:t> у </a:t>
            </a:r>
            <a:r>
              <a:rPr lang="ru-RU" b="1" dirty="0" err="1">
                <a:latin typeface="Calibri" pitchFamily="34" charset="0"/>
              </a:rPr>
              <a:t>виді</a:t>
            </a:r>
            <a:r>
              <a:rPr lang="ru-RU" b="1" dirty="0">
                <a:latin typeface="Calibri" pitchFamily="34" charset="0"/>
              </a:rPr>
              <a:t> надбавки до тарифу за </a:t>
            </a:r>
            <a:r>
              <a:rPr lang="ru-RU" b="1" dirty="0" err="1">
                <a:latin typeface="Calibri" pitchFamily="34" charset="0"/>
              </a:rPr>
              <a:t>електроенергію</a:t>
            </a:r>
            <a:r>
              <a:rPr lang="ru-RU" b="1" dirty="0">
                <a:latin typeface="Calibri" pitchFamily="34" charset="0"/>
              </a:rPr>
              <a:t> та прямого </a:t>
            </a:r>
            <a:r>
              <a:rPr lang="ru-RU" b="1" dirty="0" err="1">
                <a:latin typeface="Calibri" pitchFamily="34" charset="0"/>
              </a:rPr>
              <a:t>фінансування</a:t>
            </a:r>
            <a:r>
              <a:rPr lang="ru-RU" b="1" dirty="0">
                <a:latin typeface="Calibri" pitchFamily="34" charset="0"/>
              </a:rPr>
              <a:t>.</a:t>
            </a:r>
          </a:p>
          <a:p>
            <a:pPr algn="just"/>
            <a:endParaRPr lang="ru-RU" b="1" dirty="0">
              <a:latin typeface="Calibri" pitchFamily="34" charset="0"/>
            </a:endParaRPr>
          </a:p>
          <a:p>
            <a:pPr algn="just"/>
            <a:r>
              <a:rPr lang="ru-RU" b="1" dirty="0" err="1">
                <a:latin typeface="Calibri" pitchFamily="34" charset="0"/>
              </a:rPr>
              <a:t>Головним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стримуючим</a:t>
            </a:r>
            <a:r>
              <a:rPr lang="ru-RU" b="1" dirty="0">
                <a:latin typeface="Calibri" pitchFamily="34" charset="0"/>
              </a:rPr>
              <a:t> фактором </a:t>
            </a:r>
            <a:r>
              <a:rPr lang="ru-RU" b="1" dirty="0" err="1">
                <a:latin typeface="Calibri" pitchFamily="34" charset="0"/>
              </a:rPr>
              <a:t>розвитку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вітроенергетики</a:t>
            </a:r>
            <a:r>
              <a:rPr lang="ru-RU" b="1" dirty="0">
                <a:latin typeface="Calibri" pitchFamily="34" charset="0"/>
              </a:rPr>
              <a:t> в </a:t>
            </a:r>
            <a:r>
              <a:rPr lang="ru-RU" b="1" dirty="0" err="1">
                <a:latin typeface="Calibri" pitchFamily="34" charset="0"/>
              </a:rPr>
              <a:t>Україні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низька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техніко-економічна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ефективність</a:t>
            </a:r>
            <a:r>
              <a:rPr lang="ru-RU" b="1" dirty="0">
                <a:latin typeface="Calibri" pitchFamily="34" charset="0"/>
              </a:rPr>
              <a:t> ВЕУ, </a:t>
            </a:r>
            <a:r>
              <a:rPr lang="ru-RU" b="1" dirty="0" err="1">
                <a:latin typeface="Calibri" pitchFamily="34" charset="0"/>
              </a:rPr>
              <a:t>що</a:t>
            </a:r>
            <a:r>
              <a:rPr lang="ru-RU" b="1" dirty="0">
                <a:latin typeface="Calibri" pitchFamily="34" charset="0"/>
              </a:rPr>
              <a:t> не </a:t>
            </a:r>
            <a:r>
              <a:rPr lang="ru-RU" b="1" dirty="0" err="1">
                <a:latin typeface="Calibri" pitchFamily="34" charset="0"/>
              </a:rPr>
              <a:t>дозволяє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їй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конкурувати</a:t>
            </a:r>
            <a:r>
              <a:rPr lang="ru-RU" b="1" dirty="0">
                <a:latin typeface="Calibri" pitchFamily="34" charset="0"/>
              </a:rPr>
              <a:t> на </a:t>
            </a:r>
            <a:r>
              <a:rPr lang="ru-RU" b="1" dirty="0" err="1">
                <a:latin typeface="Calibri" pitchFamily="34" charset="0"/>
              </a:rPr>
              <a:t>рівних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традиційними</a:t>
            </a:r>
            <a:r>
              <a:rPr lang="ru-RU" b="1" dirty="0">
                <a:latin typeface="Calibri" pitchFamily="34" charset="0"/>
              </a:rPr>
              <a:t> видами </a:t>
            </a:r>
            <a:r>
              <a:rPr lang="ru-RU" b="1" dirty="0" err="1">
                <a:latin typeface="Calibri" pitchFamily="34" charset="0"/>
              </a:rPr>
              <a:t>енергії</a:t>
            </a:r>
            <a:r>
              <a:rPr lang="ru-RU" b="1" dirty="0">
                <a:latin typeface="Calibri" pitchFamily="34" charset="0"/>
              </a:rPr>
              <a:t>. Шлях </a:t>
            </a:r>
            <a:r>
              <a:rPr lang="ru-RU" b="1" dirty="0" err="1">
                <a:latin typeface="Calibri" pitchFamily="34" charset="0"/>
              </a:rPr>
              <a:t>досягнення</a:t>
            </a:r>
            <a:r>
              <a:rPr lang="ru-RU" b="1" dirty="0">
                <a:latin typeface="Calibri" pitchFamily="34" charset="0"/>
              </a:rPr>
              <a:t>  </a:t>
            </a:r>
            <a:r>
              <a:rPr lang="ru-RU" b="1" dirty="0" err="1">
                <a:latin typeface="Calibri" pitchFamily="34" charset="0"/>
              </a:rPr>
              <a:t>більш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високих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показників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ефективності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>
                <a:latin typeface="Calibri" pitchFamily="34" charset="0"/>
              </a:rPr>
              <a:t>це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збільшення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одиничної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потужності</a:t>
            </a:r>
            <a:r>
              <a:rPr lang="ru-RU" b="1" dirty="0">
                <a:latin typeface="Calibri" pitchFamily="34" charset="0"/>
              </a:rPr>
              <a:t> ВЕУ до </a:t>
            </a:r>
            <a:r>
              <a:rPr lang="ru-RU" b="1" dirty="0" err="1">
                <a:latin typeface="Calibri" pitchFamily="34" charset="0"/>
              </a:rPr>
              <a:t>мегаватного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класу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залучення</a:t>
            </a:r>
            <a:r>
              <a:rPr lang="ru-RU" b="1" dirty="0">
                <a:latin typeface="Calibri" pitchFamily="34" charset="0"/>
              </a:rPr>
              <a:t> приватного </a:t>
            </a:r>
            <a:r>
              <a:rPr lang="ru-RU" b="1" dirty="0" err="1">
                <a:latin typeface="Calibri" pitchFamily="34" charset="0"/>
              </a:rPr>
              <a:t>капіталу</a:t>
            </a:r>
            <a:r>
              <a:rPr lang="ru-RU" b="1" dirty="0">
                <a:latin typeface="Calibri" pitchFamily="34" charset="0"/>
              </a:rPr>
              <a:t> для </a:t>
            </a:r>
            <a:r>
              <a:rPr lang="ru-RU" b="1" dirty="0" err="1">
                <a:latin typeface="Calibri" pitchFamily="34" charset="0"/>
              </a:rPr>
              <a:t>інвестування</a:t>
            </a:r>
            <a:r>
              <a:rPr lang="ru-RU" b="1" dirty="0">
                <a:latin typeface="Calibri" pitchFamily="34" charset="0"/>
              </a:rPr>
              <a:t> в </a:t>
            </a:r>
            <a:r>
              <a:rPr lang="ru-RU" b="1" dirty="0" err="1">
                <a:latin typeface="Calibri" pitchFamily="34" charset="0"/>
              </a:rPr>
              <a:t>вітроенергетичну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промисловість</a:t>
            </a:r>
            <a:r>
              <a:rPr lang="ru-RU" b="1" dirty="0">
                <a:latin typeface="Calibri" pitchFamily="34" charset="0"/>
              </a:rPr>
              <a:t>. </a:t>
            </a:r>
            <a:r>
              <a:rPr lang="ru-RU" b="1" dirty="0" err="1">
                <a:latin typeface="Calibri" pitchFamily="34" charset="0"/>
              </a:rPr>
              <a:t>Цьому</a:t>
            </a:r>
            <a:r>
              <a:rPr lang="ru-RU" b="1" dirty="0">
                <a:latin typeface="Calibri" pitchFamily="34" charset="0"/>
              </a:rPr>
              <a:t> буде </a:t>
            </a:r>
            <a:r>
              <a:rPr lang="ru-RU" b="1" dirty="0" err="1">
                <a:latin typeface="Calibri" pitchFamily="34" charset="0"/>
              </a:rPr>
              <a:t>сприяти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запровадження</a:t>
            </a:r>
            <a:r>
              <a:rPr lang="ru-RU" b="1" dirty="0">
                <a:latin typeface="Calibri" pitchFamily="34" charset="0"/>
              </a:rPr>
              <a:t> так </a:t>
            </a:r>
            <a:r>
              <a:rPr lang="ru-RU" b="1" dirty="0" err="1">
                <a:latin typeface="Calibri" pitchFamily="34" charset="0"/>
              </a:rPr>
              <a:t>називаного</a:t>
            </a:r>
            <a:r>
              <a:rPr lang="ru-RU" b="1" dirty="0">
                <a:latin typeface="Calibri" pitchFamily="34" charset="0"/>
              </a:rPr>
              <a:t> „зеленого” тарифу.</a:t>
            </a:r>
          </a:p>
          <a:p>
            <a:pPr algn="just"/>
            <a:endParaRPr lang="ru-RU" b="1" dirty="0">
              <a:latin typeface="Calibri" pitchFamily="34" charset="0"/>
            </a:endParaRPr>
          </a:p>
          <a:p>
            <a:pPr algn="just"/>
            <a:r>
              <a:rPr lang="ru-RU" b="1" dirty="0" err="1">
                <a:latin typeface="Calibri" pitchFamily="34" charset="0"/>
              </a:rPr>
              <a:t>Серед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проблемних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питань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розглядається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наявність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ознак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монополізму</a:t>
            </a:r>
            <a:r>
              <a:rPr lang="ru-RU" b="1" dirty="0">
                <a:latin typeface="Calibri" pitchFamily="34" charset="0"/>
              </a:rPr>
              <a:t> в </a:t>
            </a:r>
            <a:r>
              <a:rPr lang="ru-RU" b="1" dirty="0" err="1">
                <a:latin typeface="Calibri" pitchFamily="34" charset="0"/>
              </a:rPr>
              <a:t>цій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сфері</a:t>
            </a:r>
            <a:r>
              <a:rPr lang="ru-RU" b="1" dirty="0">
                <a:latin typeface="Calibri" pitchFamily="34" charset="0"/>
              </a:rPr>
              <a:t>, де </a:t>
            </a:r>
            <a:r>
              <a:rPr lang="ru-RU" b="1" dirty="0" err="1">
                <a:latin typeface="Calibri" pitchFamily="34" charset="0"/>
              </a:rPr>
              <a:t>розробки</a:t>
            </a:r>
            <a:r>
              <a:rPr lang="ru-RU" b="1" dirty="0">
                <a:latin typeface="Calibri" pitchFamily="34" charset="0"/>
              </a:rPr>
              <a:t>, </a:t>
            </a:r>
            <a:r>
              <a:rPr lang="ru-RU" b="1" dirty="0" err="1">
                <a:latin typeface="Calibri" pitchFamily="34" charset="0"/>
              </a:rPr>
              <a:t>виробництво</a:t>
            </a:r>
            <a:r>
              <a:rPr lang="ru-RU" b="1" dirty="0">
                <a:latin typeface="Calibri" pitchFamily="34" charset="0"/>
              </a:rPr>
              <a:t> ВЕУ, </a:t>
            </a:r>
            <a:r>
              <a:rPr lang="ru-RU" b="1" dirty="0" err="1">
                <a:latin typeface="Calibri" pitchFamily="34" charset="0"/>
              </a:rPr>
              <a:t>будівництво</a:t>
            </a:r>
            <a:r>
              <a:rPr lang="ru-RU" b="1" dirty="0">
                <a:latin typeface="Calibri" pitchFamily="34" charset="0"/>
              </a:rPr>
              <a:t> ВЕС та </a:t>
            </a:r>
            <a:r>
              <a:rPr lang="ru-RU" b="1" dirty="0" err="1">
                <a:latin typeface="Calibri" pitchFamily="34" charset="0"/>
              </a:rPr>
              <a:t>виробіток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електроенергії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підпорядковано</a:t>
            </a:r>
            <a:r>
              <a:rPr lang="ru-RU" b="1" dirty="0">
                <a:latin typeface="Calibri" pitchFamily="34" charset="0"/>
              </a:rPr>
              <a:t> одному </a:t>
            </a:r>
            <a:r>
              <a:rPr lang="ru-RU" b="1" dirty="0" err="1">
                <a:latin typeface="Calibri" pitchFamily="34" charset="0"/>
              </a:rPr>
              <a:t>відомству</a:t>
            </a:r>
            <a:r>
              <a:rPr lang="ru-RU" b="1" dirty="0">
                <a:latin typeface="Calibri" pitchFamily="34" charset="0"/>
              </a:rPr>
              <a:t> (НКАУ). За думкою </a:t>
            </a:r>
            <a:r>
              <a:rPr lang="ru-RU" b="1" dirty="0" err="1">
                <a:latin typeface="Calibri" pitchFamily="34" charset="0"/>
              </a:rPr>
              <a:t>керівництва</a:t>
            </a:r>
            <a:r>
              <a:rPr lang="ru-RU" b="1" dirty="0">
                <a:latin typeface="Calibri" pitchFamily="34" charset="0"/>
              </a:rPr>
              <a:t> НАЕР </a:t>
            </a:r>
            <a:r>
              <a:rPr lang="ru-RU" b="1" dirty="0" err="1">
                <a:latin typeface="Calibri" pitchFamily="34" charset="0"/>
              </a:rPr>
              <a:t>необхідно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розділити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функції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виробництва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електроенергії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відповідно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вибору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постачальника</a:t>
            </a:r>
            <a:r>
              <a:rPr lang="ru-RU" b="1" dirty="0">
                <a:latin typeface="Calibri" pitchFamily="34" charset="0"/>
              </a:rPr>
              <a:t> ВЕУ, </a:t>
            </a:r>
            <a:r>
              <a:rPr lang="ru-RU" b="1" dirty="0" err="1">
                <a:latin typeface="Calibri" pitchFamily="34" charset="0"/>
              </a:rPr>
              <a:t>що</a:t>
            </a:r>
            <a:r>
              <a:rPr lang="ru-RU" b="1" dirty="0">
                <a:latin typeface="Calibri" pitchFamily="34" charset="0"/>
              </a:rPr>
              <a:t> створить </a:t>
            </a:r>
            <a:r>
              <a:rPr lang="ru-RU" b="1" dirty="0" err="1">
                <a:latin typeface="Calibri" pitchFamily="34" charset="0"/>
              </a:rPr>
              <a:t>конкурентні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умови</a:t>
            </a:r>
            <a:r>
              <a:rPr lang="ru-RU" b="1" dirty="0">
                <a:latin typeface="Calibri" pitchFamily="34" charset="0"/>
              </a:rPr>
              <a:t> та </a:t>
            </a:r>
            <a:r>
              <a:rPr lang="ru-RU" b="1" dirty="0" err="1">
                <a:latin typeface="Calibri" pitchFamily="34" charset="0"/>
              </a:rPr>
              <a:t>підніме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якість</a:t>
            </a:r>
            <a:r>
              <a:rPr lang="ru-RU" b="1" dirty="0">
                <a:latin typeface="Calibri" pitchFamily="34" charset="0"/>
              </a:rPr>
              <a:t> установок.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876300"/>
            <a:ext cx="857250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1"/>
          <p:cNvSpPr>
            <a:spLocks noChangeArrowheads="1"/>
          </p:cNvSpPr>
          <p:nvPr/>
        </p:nvSpPr>
        <p:spPr bwMode="auto">
          <a:xfrm>
            <a:off x="571500" y="1785938"/>
            <a:ext cx="80724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000" b="1" dirty="0">
                <a:latin typeface="Calibri" pitchFamily="34" charset="0"/>
              </a:rPr>
              <a:t>На </a:t>
            </a:r>
            <a:r>
              <a:rPr lang="ru-RU" sz="2000" b="1" dirty="0" err="1">
                <a:latin typeface="Calibri" pitchFamily="34" charset="0"/>
              </a:rPr>
              <a:t>сьогоднішній</a:t>
            </a:r>
            <a:r>
              <a:rPr lang="ru-RU" sz="2000" b="1" dirty="0">
                <a:latin typeface="Calibri" pitchFamily="34" charset="0"/>
              </a:rPr>
              <a:t> день, </a:t>
            </a:r>
            <a:r>
              <a:rPr lang="ru-RU" sz="2000" b="1" dirty="0" err="1">
                <a:latin typeface="Calibri" pitchFamily="34" charset="0"/>
              </a:rPr>
              <a:t>сумарна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потужність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встановлених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вітроелектростанцій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</a:rPr>
              <a:t>невелик. </a:t>
            </a:r>
            <a:r>
              <a:rPr lang="ru-RU" sz="2000" b="1" dirty="0">
                <a:latin typeface="Calibri" pitchFamily="34" charset="0"/>
              </a:rPr>
              <a:t>І </a:t>
            </a:r>
            <a:r>
              <a:rPr lang="ru-RU" sz="2000" b="1" dirty="0" err="1">
                <a:latin typeface="Calibri" pitchFamily="34" charset="0"/>
              </a:rPr>
              <a:t>хоча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цей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показник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дуже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низький</a:t>
            </a:r>
            <a:r>
              <a:rPr lang="ru-RU" sz="2000" b="1" dirty="0">
                <a:latin typeface="Calibri" pitchFamily="34" charset="0"/>
              </a:rPr>
              <a:t> в </a:t>
            </a:r>
            <a:r>
              <a:rPr lang="ru-RU" sz="2000" b="1" dirty="0" err="1">
                <a:latin typeface="Calibri" pitchFamily="34" charset="0"/>
              </a:rPr>
              <a:t>порівнянні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зі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світовими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вітроенергетічеськимі</a:t>
            </a:r>
            <a:r>
              <a:rPr lang="uk-UA" sz="2000" b="1" dirty="0">
                <a:latin typeface="Calibri" pitchFamily="34" charset="0"/>
              </a:rPr>
              <a:t> лідерами - Німеччиною, Іспанією, США - Україна відноситься до тих небагатьох країн, де налагоджено серійне виробництво ліцензійних </a:t>
            </a:r>
            <a:r>
              <a:rPr lang="ru-RU" sz="2000" b="1" dirty="0" err="1">
                <a:latin typeface="Calibri" pitchFamily="34" charset="0"/>
              </a:rPr>
              <a:t>вітроенергетічеських</a:t>
            </a:r>
            <a:r>
              <a:rPr lang="ru-RU" sz="2000" b="1" dirty="0">
                <a:latin typeface="Calibri" pitchFamily="34" charset="0"/>
              </a:rPr>
              <a:t> установок. У </a:t>
            </a:r>
            <a:r>
              <a:rPr lang="ru-RU" sz="2000" b="1" dirty="0" err="1">
                <a:latin typeface="Calibri" pitchFamily="34" charset="0"/>
              </a:rPr>
              <a:t>їх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виробництві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беруть</a:t>
            </a:r>
            <a:r>
              <a:rPr lang="ru-RU" sz="2000" b="1" dirty="0">
                <a:latin typeface="Calibri" pitchFamily="34" charset="0"/>
              </a:rPr>
              <a:t> участь 23 заводи </a:t>
            </a:r>
            <a:r>
              <a:rPr lang="ru-RU" sz="2000" b="1" dirty="0" err="1">
                <a:latin typeface="Calibri" pitchFamily="34" charset="0"/>
              </a:rPr>
              <a:t>колишнього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військово-промислового</a:t>
            </a:r>
            <a:r>
              <a:rPr lang="ru-RU" sz="2000" b="1" dirty="0">
                <a:latin typeface="Calibri" pitchFamily="34" charset="0"/>
              </a:rPr>
              <a:t> комплексу, а </a:t>
            </a:r>
            <a:r>
              <a:rPr lang="ru-RU" sz="2000" b="1" dirty="0" err="1">
                <a:latin typeface="Calibri" pitchFamily="34" charset="0"/>
              </a:rPr>
              <a:t>збірку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вітротурбін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здійснює</a:t>
            </a:r>
            <a:r>
              <a:rPr lang="ru-RU" sz="2000" b="1" dirty="0">
                <a:latin typeface="Calibri" pitchFamily="34" charset="0"/>
              </a:rPr>
              <a:t> "</a:t>
            </a:r>
            <a:r>
              <a:rPr lang="ru-RU" sz="2000" b="1" dirty="0" err="1">
                <a:latin typeface="Calibri" pitchFamily="34" charset="0"/>
              </a:rPr>
              <a:t>Південний</a:t>
            </a:r>
            <a:r>
              <a:rPr lang="ru-RU" sz="2000" b="1" dirty="0">
                <a:latin typeface="Calibri" pitchFamily="34" charset="0"/>
              </a:rPr>
              <a:t> </a:t>
            </a:r>
            <a:r>
              <a:rPr lang="ru-RU" sz="2000" b="1" dirty="0" err="1">
                <a:latin typeface="Calibri" pitchFamily="34" charset="0"/>
              </a:rPr>
              <a:t>машинобудівний</a:t>
            </a:r>
            <a:r>
              <a:rPr lang="ru-RU" sz="2000" b="1" dirty="0">
                <a:latin typeface="Calibri" pitchFamily="34" charset="0"/>
              </a:rPr>
              <a:t> завод" (</a:t>
            </a:r>
            <a:r>
              <a:rPr lang="ru-RU" sz="2000" b="1" dirty="0" err="1">
                <a:latin typeface="Calibri" pitchFamily="34" charset="0"/>
              </a:rPr>
              <a:t>Південмаш</a:t>
            </a:r>
            <a:r>
              <a:rPr lang="ru-RU" sz="2000" b="1" dirty="0">
                <a:latin typeface="Calibri" pitchFamily="34" charset="0"/>
              </a:rPr>
              <a:t>)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00166" y="1785926"/>
            <a:ext cx="6605684" cy="381478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357166"/>
            <a:ext cx="7500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Встановлена потужність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вітроенергетичних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установок в Україні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407</Words>
  <Application>Microsoft Office PowerPoint</Application>
  <PresentationFormat>Экран (4:3)</PresentationFormat>
  <Paragraphs>59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ОКСАНА</cp:lastModifiedBy>
  <cp:revision>15</cp:revision>
  <dcterms:modified xsi:type="dcterms:W3CDTF">2013-08-18T14:01:32Z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453884</vt:lpwstr>
  </property>
  <property fmtid="{D5CDD505-2E9C-101B-9397-08002B2CF9AE}" name="NXPowerLiteVersion" pid="3">
    <vt:lpwstr>D4.1.4</vt:lpwstr>
  </property>
</Properties>
</file>