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8" r:id="rId5"/>
    <p:sldId id="260" r:id="rId6"/>
    <p:sldId id="261" r:id="rId7"/>
    <p:sldId id="263" r:id="rId8"/>
    <p:sldId id="264" r:id="rId9"/>
    <p:sldId id="259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24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186023">
            <a:off x="260227" y="1006615"/>
            <a:ext cx="5919009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Сонячна</a:t>
            </a:r>
            <a:r>
              <a:rPr lang="ru-RU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енергетика</a:t>
            </a:r>
            <a:endParaRPr lang="ru-RU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276872"/>
            <a:ext cx="4319599" cy="3948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357298"/>
            <a:ext cx="6727401" cy="4414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286000" y="214313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Карта </a:t>
            </a:r>
            <a:r>
              <a:rPr lang="ru-RU" sz="2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потенціалу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сонячної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активності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України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Залишки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експериментальної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сонячної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електростанції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Криму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071678"/>
            <a:ext cx="241935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785926"/>
            <a:ext cx="3810000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Прямоугольник 1"/>
          <p:cNvSpPr>
            <a:spLocks noChangeArrowheads="1"/>
          </p:cNvSpPr>
          <p:nvPr/>
        </p:nvSpPr>
        <p:spPr bwMode="auto">
          <a:xfrm>
            <a:off x="714375" y="1166813"/>
            <a:ext cx="7358063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 dirty="0">
                <a:latin typeface="Calibri" pitchFamily="34" charset="0"/>
              </a:rPr>
              <a:t>	</a:t>
            </a:r>
            <a:r>
              <a:rPr lang="ru-RU" sz="2000" b="1" dirty="0" err="1">
                <a:latin typeface="Calibri" pitchFamily="34" charset="0"/>
              </a:rPr>
              <a:t>Сонячна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енергія</a:t>
            </a:r>
            <a:r>
              <a:rPr lang="ru-RU" sz="2000" b="1" dirty="0">
                <a:latin typeface="Calibri" pitchFamily="34" charset="0"/>
              </a:rPr>
              <a:t>  в </a:t>
            </a:r>
            <a:r>
              <a:rPr lang="ru-RU" sz="2000" b="1" dirty="0" err="1">
                <a:latin typeface="Calibri" pitchFamily="34" charset="0"/>
              </a:rPr>
              <a:t>Україні</a:t>
            </a:r>
            <a:r>
              <a:rPr lang="ru-RU" sz="2000" b="1" dirty="0">
                <a:latin typeface="Calibri" pitchFamily="34" charset="0"/>
              </a:rPr>
              <a:t> на </a:t>
            </a:r>
            <a:r>
              <a:rPr lang="ru-RU" sz="2000" b="1" dirty="0" err="1">
                <a:latin typeface="Calibri" pitchFamily="34" charset="0"/>
              </a:rPr>
              <a:t>сьогодні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використовується</a:t>
            </a:r>
            <a:r>
              <a:rPr lang="ru-RU" sz="2000" b="1" dirty="0">
                <a:latin typeface="Calibri" pitchFamily="34" charset="0"/>
              </a:rPr>
              <a:t> для </a:t>
            </a:r>
            <a:r>
              <a:rPr lang="ru-RU" sz="2000" b="1" dirty="0" err="1">
                <a:latin typeface="Calibri" pitchFamily="34" charset="0"/>
              </a:rPr>
              <a:t>гарячого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водопостачання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опалення</a:t>
            </a:r>
            <a:r>
              <a:rPr lang="ru-RU" sz="2000" b="1" dirty="0">
                <a:latin typeface="Calibri" pitchFamily="34" charset="0"/>
              </a:rPr>
              <a:t>, </a:t>
            </a:r>
            <a:r>
              <a:rPr lang="ru-RU" sz="2000" b="1" dirty="0" err="1">
                <a:latin typeface="Calibri" pitchFamily="34" charset="0"/>
              </a:rPr>
              <a:t>з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використанням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сонячних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колекторів</a:t>
            </a:r>
            <a:r>
              <a:rPr lang="ru-RU" sz="2000" b="1" dirty="0">
                <a:latin typeface="Calibri" pitchFamily="34" charset="0"/>
              </a:rPr>
              <a:t> та </a:t>
            </a:r>
            <a:r>
              <a:rPr lang="ru-RU" sz="2000" b="1" dirty="0" err="1">
                <a:latin typeface="Calibri" pitchFamily="34" charset="0"/>
              </a:rPr>
              <a:t>виробництв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електроенергії</a:t>
            </a:r>
            <a:r>
              <a:rPr lang="ru-RU" sz="2000" b="1" dirty="0">
                <a:latin typeface="Calibri" pitchFamily="34" charset="0"/>
              </a:rPr>
              <a:t> на </a:t>
            </a:r>
            <a:r>
              <a:rPr lang="ru-RU" sz="2000" b="1" dirty="0" err="1">
                <a:latin typeface="Calibri" pitchFamily="34" charset="0"/>
              </a:rPr>
              <a:t>основі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фотоелектричних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перетворювачів</a:t>
            </a:r>
            <a:r>
              <a:rPr lang="ru-RU" sz="2000" b="1" dirty="0">
                <a:latin typeface="Calibri" pitchFamily="34" charset="0"/>
              </a:rPr>
              <a:t>.</a:t>
            </a:r>
          </a:p>
          <a:p>
            <a:pPr algn="just"/>
            <a:endParaRPr lang="ru-RU" sz="2000" b="1" dirty="0">
              <a:latin typeface="Calibri" pitchFamily="34" charset="0"/>
            </a:endParaRPr>
          </a:p>
          <a:p>
            <a:pPr algn="just"/>
            <a:r>
              <a:rPr lang="ru-RU" sz="2000" b="1" dirty="0">
                <a:latin typeface="Calibri" pitchFamily="34" charset="0"/>
              </a:rPr>
              <a:t>	</a:t>
            </a:r>
            <a:r>
              <a:rPr lang="ru-RU" sz="2000" b="1" dirty="0" err="1">
                <a:latin typeface="Calibri" pitchFamily="34" charset="0"/>
              </a:rPr>
              <a:t>Сонячні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колектори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випускаються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підприємствами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України</a:t>
            </a:r>
            <a:r>
              <a:rPr lang="ru-RU" sz="2000" b="1" dirty="0">
                <a:latin typeface="Calibri" pitchFamily="34" charset="0"/>
              </a:rPr>
              <a:t>, </a:t>
            </a:r>
            <a:r>
              <a:rPr lang="ru-RU" sz="2000" b="1" dirty="0" err="1">
                <a:latin typeface="Calibri" pitchFamily="34" charset="0"/>
              </a:rPr>
              <a:t>вітчизняні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фотоелектричні</a:t>
            </a:r>
            <a:r>
              <a:rPr lang="ru-RU" sz="2000" b="1" dirty="0">
                <a:latin typeface="Calibri" pitchFamily="34" charset="0"/>
              </a:rPr>
              <a:t> установки </a:t>
            </a:r>
            <a:r>
              <a:rPr lang="ru-RU" sz="2000" b="1" dirty="0" err="1">
                <a:latin typeface="Calibri" pitchFamily="34" charset="0"/>
              </a:rPr>
              <a:t>тільки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починають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виходити</a:t>
            </a:r>
            <a:r>
              <a:rPr lang="ru-RU" sz="2000" b="1" dirty="0">
                <a:latin typeface="Calibri" pitchFamily="34" charset="0"/>
              </a:rPr>
              <a:t> на </a:t>
            </a:r>
            <a:r>
              <a:rPr lang="ru-RU" sz="2000" b="1" dirty="0" err="1">
                <a:latin typeface="Calibri" pitchFamily="34" charset="0"/>
              </a:rPr>
              <a:t>ринок</a:t>
            </a:r>
            <a:r>
              <a:rPr lang="ru-RU" sz="2000" b="1" dirty="0">
                <a:latin typeface="Calibri" pitchFamily="34" charset="0"/>
              </a:rPr>
              <a:t>, </a:t>
            </a:r>
            <a:r>
              <a:rPr lang="ru-RU" sz="2000" b="1" dirty="0" err="1">
                <a:latin typeface="Calibri" pitchFamily="34" charset="0"/>
              </a:rPr>
              <a:t>хоча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відчувається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гостра</a:t>
            </a:r>
            <a:r>
              <a:rPr lang="ru-RU" sz="2000" b="1" dirty="0">
                <a:latin typeface="Calibri" pitchFamily="34" charset="0"/>
              </a:rPr>
              <a:t> потреба в </a:t>
            </a:r>
            <a:r>
              <a:rPr lang="ru-RU" sz="2000" b="1" dirty="0" err="1">
                <a:latin typeface="Calibri" pitchFamily="34" charset="0"/>
              </a:rPr>
              <a:t>сировині</a:t>
            </a:r>
            <a:r>
              <a:rPr lang="ru-RU" sz="2000" b="1" dirty="0">
                <a:latin typeface="Calibri" pitchFamily="34" charset="0"/>
              </a:rPr>
              <a:t> за </a:t>
            </a:r>
            <a:r>
              <a:rPr lang="ru-RU" sz="2000" b="1" dirty="0" err="1">
                <a:latin typeface="Calibri" pitchFamily="34" charset="0"/>
              </a:rPr>
              <a:t>прийнятною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ціною</a:t>
            </a:r>
            <a:r>
              <a:rPr lang="ru-RU" sz="2000" b="1" dirty="0">
                <a:latin typeface="Calibri" pitchFamily="34" charset="0"/>
              </a:rPr>
              <a:t>. </a:t>
            </a:r>
            <a:endParaRPr lang="ru-RU" sz="2000" b="1" dirty="0" smtClean="0">
              <a:latin typeface="Calibri" pitchFamily="34" charset="0"/>
            </a:endParaRPr>
          </a:p>
          <a:p>
            <a:pPr algn="just"/>
            <a:endParaRPr lang="ru-RU" sz="2000" b="1" dirty="0" smtClean="0">
              <a:latin typeface="Calibri" pitchFamily="34" charset="0"/>
            </a:endParaRPr>
          </a:p>
          <a:p>
            <a:pPr algn="just"/>
            <a:r>
              <a:rPr lang="ru-RU" sz="2000" b="1" dirty="0" smtClean="0">
                <a:latin typeface="Calibri" pitchFamily="34" charset="0"/>
              </a:rPr>
              <a:t>	</a:t>
            </a:r>
            <a:r>
              <a:rPr lang="ru-RU" sz="2000" b="1" dirty="0" err="1" smtClean="0">
                <a:latin typeface="Calibri" pitchFamily="34" charset="0"/>
              </a:rPr>
              <a:t>Потрібна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державна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підтримка</a:t>
            </a:r>
            <a:r>
              <a:rPr lang="ru-RU" sz="2000" b="1" dirty="0">
                <a:latin typeface="Calibri" pitchFamily="34" charset="0"/>
              </a:rPr>
              <a:t> для </a:t>
            </a:r>
            <a:r>
              <a:rPr lang="ru-RU" sz="2000" b="1" dirty="0" err="1">
                <a:latin typeface="Calibri" pitchFamily="34" charset="0"/>
              </a:rPr>
              <a:t>відродження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існуючого</a:t>
            </a:r>
            <a:r>
              <a:rPr lang="ru-RU" sz="2000" b="1" dirty="0">
                <a:latin typeface="Calibri" pitchFamily="34" charset="0"/>
              </a:rPr>
              <a:t> в </a:t>
            </a:r>
            <a:r>
              <a:rPr lang="ru-RU" sz="2000" b="1" dirty="0" err="1">
                <a:latin typeface="Calibri" pitchFamily="34" charset="0"/>
              </a:rPr>
              <a:t>країні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потенціалу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з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виробництва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сонячного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кремнію</a:t>
            </a:r>
            <a:r>
              <a:rPr lang="ru-RU" sz="2000" b="1" dirty="0">
                <a:latin typeface="Calibri" pitchFamily="34" charset="0"/>
              </a:rPr>
              <a:t> (</a:t>
            </a:r>
            <a:r>
              <a:rPr lang="ru-RU" sz="2000" b="1" dirty="0" err="1">
                <a:latin typeface="Calibri" pitchFamily="34" charset="0"/>
              </a:rPr>
              <a:t>раніше</a:t>
            </a:r>
            <a:r>
              <a:rPr lang="ru-RU" sz="2000" b="1" dirty="0">
                <a:latin typeface="Calibri" pitchFamily="34" charset="0"/>
              </a:rPr>
              <a:t> 10 % </a:t>
            </a:r>
            <a:r>
              <a:rPr lang="ru-RU" sz="2000" b="1" dirty="0" err="1">
                <a:latin typeface="Calibri" pitchFamily="34" charset="0"/>
              </a:rPr>
              <a:t>світового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виробництва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було</a:t>
            </a:r>
            <a:r>
              <a:rPr lang="ru-RU" sz="2000" b="1" dirty="0">
                <a:latin typeface="Calibri" pitchFamily="34" charset="0"/>
              </a:rPr>
              <a:t> в </a:t>
            </a:r>
            <a:r>
              <a:rPr lang="ru-RU" sz="2000" b="1" dirty="0" err="1">
                <a:latin typeface="Calibri" pitchFamily="34" charset="0"/>
              </a:rPr>
              <a:t>Україні</a:t>
            </a:r>
            <a:r>
              <a:rPr lang="ru-RU" sz="2000" b="1" dirty="0">
                <a:latin typeface="Calibri" pitchFamily="34" charset="0"/>
              </a:rPr>
              <a:t>).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813" y="928671"/>
            <a:ext cx="71437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	Найбільший український виробник сонячних елементів і модулів на основі кремнію ВАТ «Квазар» планує в 2010 році взяти участь в будівництві в Україні першої сонячної електростанції потужністю 10 Мвт.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571744"/>
            <a:ext cx="5000636" cy="3362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857232"/>
            <a:ext cx="757242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dirty="0" smtClean="0"/>
              <a:t>	Вважається, що до 15% сонячної енергії, що поступає на поверхню Землі, може бути використане для забезпечення життєдіяльності людства. Ця частка рівна 63 000 мільярдів Мвт*г в рік або 7700 мільярдів тонн умовного палива .</a:t>
            </a:r>
          </a:p>
          <a:p>
            <a:pPr algn="just"/>
            <a:endParaRPr lang="uk-UA" b="1" dirty="0" smtClean="0"/>
          </a:p>
          <a:p>
            <a:pPr algn="just"/>
            <a:endParaRPr lang="uk-UA" b="1" dirty="0" smtClean="0"/>
          </a:p>
          <a:p>
            <a:pPr algn="ctr"/>
            <a:r>
              <a:rPr lang="ru-RU" b="1" dirty="0" err="1" smtClean="0">
                <a:solidFill>
                  <a:srgbClr val="0070C0"/>
                </a:solidFill>
              </a:rPr>
              <a:t>Існує</a:t>
            </a:r>
            <a:r>
              <a:rPr lang="ru-RU" b="1" dirty="0" smtClean="0">
                <a:solidFill>
                  <a:srgbClr val="0070C0"/>
                </a:solidFill>
              </a:rPr>
              <a:t> два </a:t>
            </a:r>
            <a:r>
              <a:rPr lang="ru-RU" b="1" dirty="0" err="1" smtClean="0">
                <a:solidFill>
                  <a:srgbClr val="0070C0"/>
                </a:solidFill>
              </a:rPr>
              <a:t>основні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</a:rPr>
              <a:t>способи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</a:rPr>
              <a:t>використання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</a:rPr>
              <a:t>сонячної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</a:rPr>
              <a:t>енергії</a:t>
            </a:r>
            <a:r>
              <a:rPr lang="ru-RU" b="1" dirty="0" smtClean="0">
                <a:solidFill>
                  <a:srgbClr val="0070C0"/>
                </a:solidFill>
              </a:rPr>
              <a:t>: </a:t>
            </a:r>
          </a:p>
          <a:p>
            <a:pPr algn="just"/>
            <a:endParaRPr lang="ru-RU" b="1" dirty="0" smtClean="0">
              <a:solidFill>
                <a:srgbClr val="0070C0"/>
              </a:solidFill>
            </a:endParaRPr>
          </a:p>
          <a:p>
            <a:pPr algn="just"/>
            <a:r>
              <a:rPr lang="ru-RU" b="1" dirty="0" smtClean="0"/>
              <a:t>- </a:t>
            </a:r>
            <a:r>
              <a:rPr lang="ru-RU" b="1" dirty="0" err="1" smtClean="0"/>
              <a:t>Безпосереднє</a:t>
            </a:r>
            <a:r>
              <a:rPr lang="ru-RU" b="1" dirty="0" smtClean="0"/>
              <a:t> </a:t>
            </a:r>
            <a:r>
              <a:rPr lang="ru-RU" b="1" dirty="0" err="1" smtClean="0"/>
              <a:t>перетворення</a:t>
            </a:r>
            <a:r>
              <a:rPr lang="ru-RU" b="1" dirty="0" smtClean="0"/>
              <a:t> в </a:t>
            </a:r>
            <a:r>
              <a:rPr lang="ru-RU" b="1" dirty="0" err="1" smtClean="0"/>
              <a:t>електричну</a:t>
            </a:r>
            <a:r>
              <a:rPr lang="ru-RU" b="1" dirty="0" smtClean="0"/>
              <a:t> </a:t>
            </a:r>
            <a:r>
              <a:rPr lang="ru-RU" b="1" dirty="0" err="1" smtClean="0"/>
              <a:t>енергію</a:t>
            </a:r>
            <a:r>
              <a:rPr lang="ru-RU" b="1" dirty="0" smtClean="0"/>
              <a:t>;</a:t>
            </a:r>
          </a:p>
          <a:p>
            <a:pPr algn="just"/>
            <a:endParaRPr lang="ru-RU" b="1" dirty="0" smtClean="0"/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- </a:t>
            </a:r>
            <a:r>
              <a:rPr lang="ru-RU" b="1" dirty="0" err="1" smtClean="0"/>
              <a:t>Безпосереднє</a:t>
            </a:r>
            <a:r>
              <a:rPr lang="ru-RU" b="1" dirty="0" smtClean="0"/>
              <a:t> </a:t>
            </a:r>
            <a:r>
              <a:rPr lang="ru-RU" b="1" dirty="0" err="1" smtClean="0"/>
              <a:t>перетворення</a:t>
            </a:r>
            <a:r>
              <a:rPr lang="ru-RU" b="1" dirty="0" smtClean="0"/>
              <a:t> </a:t>
            </a:r>
            <a:r>
              <a:rPr lang="ru-RU" b="1" dirty="0" err="1" smtClean="0"/>
              <a:t>сонячної</a:t>
            </a:r>
            <a:r>
              <a:rPr lang="ru-RU" b="1" dirty="0" smtClean="0"/>
              <a:t> </a:t>
            </a:r>
            <a:r>
              <a:rPr lang="ru-RU" b="1" dirty="0" err="1" smtClean="0"/>
              <a:t>енергії</a:t>
            </a:r>
            <a:r>
              <a:rPr lang="ru-RU" b="1" dirty="0" smtClean="0"/>
              <a:t> в </a:t>
            </a:r>
            <a:r>
              <a:rPr lang="ru-RU" b="1" dirty="0" err="1" smtClean="0"/>
              <a:t>низько</a:t>
            </a:r>
            <a:r>
              <a:rPr lang="ru-RU" b="1" dirty="0" smtClean="0"/>
              <a:t> </a:t>
            </a:r>
            <a:r>
              <a:rPr lang="ru-RU" b="1" dirty="0" err="1" smtClean="0"/>
              <a:t>потенційну</a:t>
            </a:r>
            <a:r>
              <a:rPr lang="ru-RU" b="1" dirty="0" smtClean="0"/>
              <a:t> </a:t>
            </a:r>
            <a:r>
              <a:rPr lang="ru-RU" b="1" dirty="0" err="1" smtClean="0"/>
              <a:t>теплову</a:t>
            </a:r>
            <a:r>
              <a:rPr lang="ru-RU" b="1" dirty="0" smtClean="0"/>
              <a:t> </a:t>
            </a:r>
            <a:r>
              <a:rPr lang="ru-RU" b="1" dirty="0" err="1" smtClean="0"/>
              <a:t>енергію</a:t>
            </a:r>
            <a:r>
              <a:rPr lang="ru-RU" b="1" dirty="0" smtClean="0"/>
              <a:t>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42852"/>
            <a:ext cx="807249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Перетворення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сонячної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енергії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електричну</a:t>
            </a:r>
            <a:endParaRPr lang="ru-RU" sz="2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uk-UA" b="1" dirty="0" smtClean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just"/>
            <a:r>
              <a:rPr lang="ru-RU" b="1" dirty="0" err="1" smtClean="0"/>
              <a:t>Найпривабливішими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екологічного</a:t>
            </a:r>
            <a:r>
              <a:rPr lang="ru-RU" b="1" dirty="0" smtClean="0"/>
              <a:t> </a:t>
            </a:r>
            <a:r>
              <a:rPr lang="ru-RU" b="1" dirty="0" err="1" smtClean="0"/>
              <a:t>погляду</a:t>
            </a:r>
            <a:r>
              <a:rPr lang="ru-RU" b="1" dirty="0" smtClean="0"/>
              <a:t> </a:t>
            </a:r>
            <a:r>
              <a:rPr lang="ru-RU" b="1" dirty="0" err="1" smtClean="0"/>
              <a:t>є</a:t>
            </a:r>
            <a:r>
              <a:rPr lang="ru-RU" b="1" dirty="0" smtClean="0"/>
              <a:t> </a:t>
            </a:r>
            <a:r>
              <a:rPr lang="ru-RU" b="1" dirty="0" err="1" smtClean="0"/>
              <a:t>виробництво</a:t>
            </a:r>
            <a:r>
              <a:rPr lang="ru-RU" b="1" dirty="0" smtClean="0"/>
              <a:t> </a:t>
            </a:r>
            <a:r>
              <a:rPr lang="ru-RU" b="1" dirty="0" err="1" smtClean="0"/>
              <a:t>електроенергії</a:t>
            </a:r>
            <a:r>
              <a:rPr lang="ru-RU" b="1" dirty="0" smtClean="0"/>
              <a:t> за </a:t>
            </a:r>
            <a:r>
              <a:rPr lang="ru-RU" b="1" dirty="0" err="1" smtClean="0"/>
              <a:t>допомогою</a:t>
            </a:r>
            <a:r>
              <a:rPr lang="ru-RU" b="1" dirty="0" smtClean="0"/>
              <a:t> </a:t>
            </a:r>
            <a:r>
              <a:rPr lang="ru-RU" b="1" dirty="0" err="1" smtClean="0"/>
              <a:t>сонячних</a:t>
            </a:r>
            <a:r>
              <a:rPr lang="ru-RU" b="1" dirty="0" smtClean="0"/>
              <a:t> </a:t>
            </a:r>
            <a:r>
              <a:rPr lang="ru-RU" b="1" dirty="0" err="1" smtClean="0"/>
              <a:t>фотоелектричних</a:t>
            </a:r>
            <a:r>
              <a:rPr lang="ru-RU" b="1" dirty="0" smtClean="0"/>
              <a:t> </a:t>
            </a:r>
            <a:r>
              <a:rPr lang="ru-RU" b="1" dirty="0" err="1" smtClean="0"/>
              <a:t>станцій</a:t>
            </a:r>
            <a:r>
              <a:rPr lang="ru-RU" b="1" dirty="0" smtClean="0"/>
              <a:t>.</a:t>
            </a:r>
          </a:p>
          <a:p>
            <a:pPr algn="just"/>
            <a:r>
              <a:rPr lang="ru-RU" b="1" dirty="0" err="1" smtClean="0"/>
              <a:t>Основна</a:t>
            </a:r>
            <a:r>
              <a:rPr lang="ru-RU" b="1" dirty="0" smtClean="0"/>
              <a:t> </a:t>
            </a:r>
            <a:r>
              <a:rPr lang="ru-RU" b="1" dirty="0" err="1" smtClean="0"/>
              <a:t>перешкода</a:t>
            </a:r>
            <a:r>
              <a:rPr lang="ru-RU" b="1" dirty="0" smtClean="0"/>
              <a:t> для </a:t>
            </a:r>
            <a:r>
              <a:rPr lang="ru-RU" b="1" dirty="0" err="1" smtClean="0"/>
              <a:t>розвитку</a:t>
            </a:r>
            <a:r>
              <a:rPr lang="ru-RU" b="1" dirty="0" smtClean="0"/>
              <a:t> </a:t>
            </a:r>
            <a:r>
              <a:rPr lang="ru-RU" b="1" dirty="0" err="1" smtClean="0"/>
              <a:t>фотоенергетики</a:t>
            </a:r>
            <a:r>
              <a:rPr lang="ru-RU" b="1" dirty="0" smtClean="0"/>
              <a:t> - </a:t>
            </a:r>
            <a:r>
              <a:rPr lang="ru-RU" b="1" dirty="0" err="1" smtClean="0"/>
              <a:t>висока</a:t>
            </a:r>
            <a:r>
              <a:rPr lang="ru-RU" b="1" dirty="0" smtClean="0"/>
              <a:t> </a:t>
            </a:r>
            <a:r>
              <a:rPr lang="ru-RU" b="1" dirty="0" err="1" smtClean="0"/>
              <a:t>вартість</a:t>
            </a:r>
            <a:r>
              <a:rPr lang="ru-RU" b="1" dirty="0" smtClean="0"/>
              <a:t> </a:t>
            </a:r>
            <a:r>
              <a:rPr lang="ru-RU" b="1" dirty="0" err="1" smtClean="0"/>
              <a:t>енергії</a:t>
            </a:r>
            <a:r>
              <a:rPr lang="ru-RU" b="1" dirty="0" smtClean="0"/>
              <a:t>, </a:t>
            </a:r>
            <a:r>
              <a:rPr lang="ru-RU" b="1" dirty="0" err="1" smtClean="0"/>
              <a:t>що</a:t>
            </a:r>
            <a:r>
              <a:rPr lang="ru-RU" b="1" dirty="0" smtClean="0"/>
              <a:t> </a:t>
            </a:r>
            <a:r>
              <a:rPr lang="ru-RU" b="1" dirty="0" err="1" smtClean="0"/>
              <a:t>генерується</a:t>
            </a:r>
            <a:r>
              <a:rPr lang="ru-RU" b="1" dirty="0" smtClean="0"/>
              <a:t> на </a:t>
            </a:r>
            <a:r>
              <a:rPr lang="ru-RU" b="1" dirty="0" err="1" smtClean="0"/>
              <a:t>цих</a:t>
            </a:r>
            <a:r>
              <a:rPr lang="ru-RU" b="1" dirty="0" smtClean="0"/>
              <a:t> </a:t>
            </a:r>
            <a:r>
              <a:rPr lang="ru-RU" b="1" dirty="0" err="1" smtClean="0"/>
              <a:t>станціях</a:t>
            </a:r>
            <a:r>
              <a:rPr lang="ru-RU" b="1" dirty="0" smtClean="0"/>
              <a:t>.</a:t>
            </a:r>
          </a:p>
          <a:p>
            <a:pPr algn="just"/>
            <a:r>
              <a:rPr lang="ru-RU" b="1" dirty="0" err="1" smtClean="0"/>
              <a:t>Фахівці</a:t>
            </a:r>
            <a:r>
              <a:rPr lang="ru-RU" b="1" dirty="0" smtClean="0"/>
              <a:t> </a:t>
            </a:r>
            <a:r>
              <a:rPr lang="ru-RU" b="1" dirty="0" err="1" smtClean="0"/>
              <a:t>прогнозують</a:t>
            </a:r>
            <a:r>
              <a:rPr lang="ru-RU" b="1" dirty="0" smtClean="0"/>
              <a:t> </a:t>
            </a:r>
            <a:r>
              <a:rPr lang="ru-RU" b="1" dirty="0" err="1" smtClean="0"/>
              <a:t>швидке</a:t>
            </a:r>
            <a:r>
              <a:rPr lang="ru-RU" b="1" dirty="0" smtClean="0"/>
              <a:t> </a:t>
            </a:r>
            <a:r>
              <a:rPr lang="ru-RU" b="1" dirty="0" err="1" smtClean="0"/>
              <a:t>зростання</a:t>
            </a:r>
            <a:r>
              <a:rPr lang="ru-RU" b="1" dirty="0" smtClean="0"/>
              <a:t> </a:t>
            </a:r>
            <a:r>
              <a:rPr lang="ru-RU" b="1" dirty="0" err="1" smtClean="0"/>
              <a:t>виробництва</a:t>
            </a:r>
            <a:r>
              <a:rPr lang="ru-RU" b="1" dirty="0" smtClean="0"/>
              <a:t> </a:t>
            </a:r>
            <a:r>
              <a:rPr lang="ru-RU" b="1" dirty="0" err="1" smtClean="0"/>
              <a:t>сонячних</a:t>
            </a:r>
            <a:r>
              <a:rPr lang="ru-RU" b="1" dirty="0" smtClean="0"/>
              <a:t> батарей. </a:t>
            </a:r>
            <a:r>
              <a:rPr lang="ru-RU" b="1" dirty="0" err="1" smtClean="0"/>
              <a:t>Стратегія</a:t>
            </a:r>
            <a:r>
              <a:rPr lang="ru-RU" b="1" dirty="0" smtClean="0"/>
              <a:t> </a:t>
            </a:r>
            <a:r>
              <a:rPr lang="ru-RU" b="1" dirty="0" err="1" smtClean="0"/>
              <a:t>розвитку</a:t>
            </a:r>
            <a:r>
              <a:rPr lang="ru-RU" b="1" dirty="0" smtClean="0"/>
              <a:t> </a:t>
            </a:r>
            <a:r>
              <a:rPr lang="ru-RU" b="1" dirty="0" err="1" smtClean="0"/>
              <a:t>фотоенергетики</a:t>
            </a:r>
            <a:r>
              <a:rPr lang="ru-RU" b="1" dirty="0" smtClean="0"/>
              <a:t> в </a:t>
            </a:r>
            <a:r>
              <a:rPr lang="ru-RU" b="1" dirty="0" err="1" smtClean="0"/>
              <a:t>Україні</a:t>
            </a:r>
            <a:r>
              <a:rPr lang="ru-RU" b="1" dirty="0" smtClean="0"/>
              <a:t> </a:t>
            </a:r>
            <a:r>
              <a:rPr lang="ru-RU" b="1" dirty="0" err="1" smtClean="0"/>
              <a:t>полягає</a:t>
            </a:r>
            <a:r>
              <a:rPr lang="ru-RU" b="1" dirty="0" smtClean="0"/>
              <a:t> </a:t>
            </a:r>
            <a:r>
              <a:rPr lang="ru-RU" b="1" dirty="0" err="1" smtClean="0"/>
              <a:t>в</a:t>
            </a:r>
            <a:r>
              <a:rPr lang="ru-RU" b="1" dirty="0" smtClean="0"/>
              <a:t> </a:t>
            </a:r>
            <a:r>
              <a:rPr lang="ru-RU" b="1" dirty="0" err="1" smtClean="0"/>
              <a:t>наступному</a:t>
            </a:r>
            <a:r>
              <a:rPr lang="ru-RU" b="1" dirty="0" smtClean="0"/>
              <a:t>: </a:t>
            </a:r>
          </a:p>
          <a:p>
            <a:pPr algn="just"/>
            <a:endParaRPr lang="uk-UA" b="1" dirty="0" smtClean="0"/>
          </a:p>
          <a:p>
            <a:pPr algn="just"/>
            <a:r>
              <a:rPr lang="uk-UA" b="1" dirty="0" err="1" smtClean="0"/>
              <a:t>-Організація</a:t>
            </a:r>
            <a:r>
              <a:rPr lang="uk-UA" b="1" dirty="0" smtClean="0"/>
              <a:t> промислового виробництва </a:t>
            </a:r>
            <a:r>
              <a:rPr lang="ru-RU" b="1" dirty="0" err="1" smtClean="0"/>
              <a:t>фотоелектрічной</a:t>
            </a:r>
            <a:r>
              <a:rPr lang="uk-UA" b="1" dirty="0" smtClean="0"/>
              <a:t> продукції (полікристалічний кремній, </a:t>
            </a:r>
            <a:r>
              <a:rPr lang="ru-RU" b="1" dirty="0" err="1" smtClean="0"/>
              <a:t>монокрістлічеський</a:t>
            </a:r>
            <a:r>
              <a:rPr lang="ru-RU" b="1" dirty="0" smtClean="0"/>
              <a:t> </a:t>
            </a:r>
            <a:r>
              <a:rPr lang="ru-RU" b="1" dirty="0" err="1" smtClean="0"/>
              <a:t>кремній</a:t>
            </a:r>
            <a:r>
              <a:rPr lang="ru-RU" b="1" dirty="0" smtClean="0"/>
              <a:t>, </a:t>
            </a:r>
            <a:r>
              <a:rPr lang="ru-RU" b="1" dirty="0" err="1" smtClean="0"/>
              <a:t>сонячний</a:t>
            </a:r>
            <a:r>
              <a:rPr lang="ru-RU" b="1" dirty="0" smtClean="0"/>
              <a:t> </a:t>
            </a:r>
            <a:r>
              <a:rPr lang="ru-RU" b="1" dirty="0" err="1" smtClean="0"/>
              <a:t>елементи</a:t>
            </a:r>
            <a:r>
              <a:rPr lang="ru-RU" b="1" dirty="0" smtClean="0"/>
              <a:t>, </a:t>
            </a:r>
            <a:r>
              <a:rPr lang="ru-RU" b="1" dirty="0" err="1" smtClean="0"/>
              <a:t>сонячні</a:t>
            </a:r>
            <a:r>
              <a:rPr lang="ru-RU" b="1" dirty="0" smtClean="0"/>
              <a:t> </a:t>
            </a:r>
            <a:r>
              <a:rPr lang="ru-RU" b="1" dirty="0" err="1" smtClean="0"/>
              <a:t>батареї</a:t>
            </a:r>
            <a:r>
              <a:rPr lang="ru-RU" b="1" dirty="0" smtClean="0"/>
              <a:t>, </a:t>
            </a:r>
            <a:r>
              <a:rPr lang="ru-RU" b="1" dirty="0" err="1" smtClean="0"/>
              <a:t>сонячні</a:t>
            </a:r>
            <a:r>
              <a:rPr lang="ru-RU" b="1" dirty="0" smtClean="0"/>
              <a:t> </a:t>
            </a:r>
            <a:r>
              <a:rPr lang="ru-RU" b="1" dirty="0" err="1" smtClean="0"/>
              <a:t>фотоелектричні</a:t>
            </a:r>
            <a:r>
              <a:rPr lang="ru-RU" b="1" dirty="0" smtClean="0"/>
              <a:t> </a:t>
            </a:r>
            <a:r>
              <a:rPr lang="ru-RU" b="1" dirty="0" err="1" smtClean="0"/>
              <a:t>станції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установки);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- </a:t>
            </a:r>
            <a:r>
              <a:rPr lang="ru-RU" b="1" dirty="0" err="1" smtClean="0"/>
              <a:t>Експорт</a:t>
            </a:r>
            <a:r>
              <a:rPr lang="ru-RU" b="1" dirty="0" smtClean="0"/>
              <a:t> </a:t>
            </a:r>
            <a:r>
              <a:rPr lang="ru-RU" b="1" dirty="0" err="1" smtClean="0"/>
              <a:t>високоефективної</a:t>
            </a:r>
            <a:r>
              <a:rPr lang="ru-RU" b="1" dirty="0" smtClean="0"/>
              <a:t> </a:t>
            </a:r>
            <a:r>
              <a:rPr lang="ru-RU" b="1" dirty="0" err="1" smtClean="0"/>
              <a:t>фотоелектричної</a:t>
            </a:r>
            <a:r>
              <a:rPr lang="ru-RU" b="1" dirty="0" smtClean="0"/>
              <a:t> </a:t>
            </a:r>
            <a:r>
              <a:rPr lang="ru-RU" b="1" dirty="0" err="1" smtClean="0"/>
              <a:t>продукції</a:t>
            </a:r>
            <a:r>
              <a:rPr lang="ru-RU" b="1" dirty="0" smtClean="0"/>
              <a:t> в </a:t>
            </a:r>
            <a:r>
              <a:rPr lang="ru-RU" b="1" dirty="0" err="1" smtClean="0"/>
              <a:t>обьеме</a:t>
            </a:r>
            <a:r>
              <a:rPr lang="uk-UA" b="1" dirty="0" smtClean="0"/>
              <a:t> 85% всього випуску;</a:t>
            </a:r>
          </a:p>
          <a:p>
            <a:pPr algn="just"/>
            <a:endParaRPr lang="uk-UA" b="1" dirty="0" smtClean="0"/>
          </a:p>
          <a:p>
            <a:pPr algn="just"/>
            <a:r>
              <a:rPr lang="uk-UA" b="1" dirty="0" smtClean="0"/>
              <a:t>- Використання сонячних </a:t>
            </a:r>
            <a:r>
              <a:rPr lang="ru-RU" b="1" dirty="0" err="1" smtClean="0"/>
              <a:t>фотоелектрічних</a:t>
            </a:r>
            <a:r>
              <a:rPr lang="ru-RU" b="1" dirty="0" smtClean="0"/>
              <a:t> установок в народному </a:t>
            </a:r>
            <a:r>
              <a:rPr lang="ru-RU" b="1" dirty="0" err="1" smtClean="0"/>
              <a:t>господарстві</a:t>
            </a:r>
            <a:r>
              <a:rPr lang="ru-RU" b="1" dirty="0" smtClean="0"/>
              <a:t> </a:t>
            </a:r>
            <a:r>
              <a:rPr lang="ru-RU" b="1" dirty="0" err="1" smtClean="0"/>
              <a:t>України</a:t>
            </a:r>
            <a:r>
              <a:rPr lang="ru-RU" b="1" dirty="0" smtClean="0"/>
              <a:t>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85728"/>
            <a:ext cx="7572428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Сонячне теплопостачання</a:t>
            </a:r>
          </a:p>
          <a:p>
            <a:pPr algn="ctr"/>
            <a:endParaRPr lang="uk-UA" b="1" dirty="0" smtClean="0">
              <a:solidFill>
                <a:srgbClr val="0070C0"/>
              </a:solidFill>
            </a:endParaRPr>
          </a:p>
          <a:p>
            <a:pPr algn="just"/>
            <a:r>
              <a:rPr lang="ru-RU" b="1" dirty="0" smtClean="0"/>
              <a:t>	У </a:t>
            </a:r>
            <a:r>
              <a:rPr lang="ru-RU" b="1" dirty="0" err="1" smtClean="0"/>
              <a:t>Україні</a:t>
            </a:r>
            <a:r>
              <a:rPr lang="ru-RU" b="1" dirty="0" smtClean="0"/>
              <a:t> </a:t>
            </a:r>
            <a:r>
              <a:rPr lang="ru-RU" b="1" dirty="0" err="1" smtClean="0"/>
              <a:t>реалізовано</a:t>
            </a:r>
            <a:r>
              <a:rPr lang="ru-RU" b="1" dirty="0" smtClean="0"/>
              <a:t> </a:t>
            </a:r>
            <a:r>
              <a:rPr lang="ru-RU" b="1" dirty="0" err="1" smtClean="0"/>
              <a:t>більше</a:t>
            </a:r>
            <a:r>
              <a:rPr lang="ru-RU" b="1" dirty="0" smtClean="0"/>
              <a:t> 50 </a:t>
            </a:r>
            <a:r>
              <a:rPr lang="ru-RU" b="1" dirty="0" err="1" smtClean="0"/>
              <a:t>експериментальних</a:t>
            </a:r>
            <a:r>
              <a:rPr lang="ru-RU" b="1" dirty="0" smtClean="0"/>
              <a:t> </a:t>
            </a:r>
            <a:r>
              <a:rPr lang="ru-RU" b="1" dirty="0" err="1" smtClean="0"/>
              <a:t>проектів</a:t>
            </a:r>
            <a:r>
              <a:rPr lang="ru-RU" b="1" dirty="0" smtClean="0"/>
              <a:t> в </a:t>
            </a:r>
            <a:r>
              <a:rPr lang="ru-RU" b="1" dirty="0" err="1" smtClean="0"/>
              <a:t>різних</a:t>
            </a:r>
            <a:r>
              <a:rPr lang="ru-RU" b="1" dirty="0" smtClean="0"/>
              <a:t> областях народного </a:t>
            </a:r>
            <a:r>
              <a:rPr lang="ru-RU" b="1" dirty="0" err="1" smtClean="0"/>
              <a:t>господарства</a:t>
            </a:r>
            <a:r>
              <a:rPr lang="ru-RU" b="1" dirty="0" smtClean="0"/>
              <a:t>. </a:t>
            </a:r>
            <a:r>
              <a:rPr lang="ru-RU" b="1" dirty="0" err="1" smtClean="0"/>
              <a:t>Річне</a:t>
            </a:r>
            <a:r>
              <a:rPr lang="ru-RU" b="1" dirty="0" smtClean="0"/>
              <a:t> </a:t>
            </a:r>
            <a:r>
              <a:rPr lang="ru-RU" b="1" dirty="0" err="1" smtClean="0"/>
              <a:t>вироблення</a:t>
            </a:r>
            <a:r>
              <a:rPr lang="ru-RU" b="1" dirty="0" smtClean="0"/>
              <a:t> </a:t>
            </a:r>
            <a:r>
              <a:rPr lang="ru-RU" b="1" dirty="0" err="1" smtClean="0"/>
              <a:t>теплової</a:t>
            </a:r>
            <a:r>
              <a:rPr lang="ru-RU" b="1" dirty="0" smtClean="0"/>
              <a:t> </a:t>
            </a:r>
            <a:r>
              <a:rPr lang="ru-RU" b="1" dirty="0" err="1" smtClean="0"/>
              <a:t>енергії</a:t>
            </a:r>
            <a:r>
              <a:rPr lang="ru-RU" b="1" dirty="0" smtClean="0"/>
              <a:t> </a:t>
            </a:r>
            <a:r>
              <a:rPr lang="ru-RU" b="1" dirty="0" err="1" smtClean="0"/>
              <a:t>досягає</a:t>
            </a:r>
            <a:r>
              <a:rPr lang="ru-RU" b="1" dirty="0" smtClean="0"/>
              <a:t> 500-600 </a:t>
            </a:r>
            <a:r>
              <a:rPr lang="ru-RU" b="1" dirty="0" err="1" smtClean="0"/>
              <a:t>квт</a:t>
            </a:r>
            <a:r>
              <a:rPr lang="ru-RU" b="1" dirty="0" smtClean="0"/>
              <a:t>*год/м2, </a:t>
            </a:r>
            <a:r>
              <a:rPr lang="ru-RU" b="1" dirty="0" err="1" smtClean="0"/>
              <a:t>термін</a:t>
            </a:r>
            <a:r>
              <a:rPr lang="ru-RU" b="1" dirty="0" smtClean="0"/>
              <a:t> </a:t>
            </a:r>
            <a:r>
              <a:rPr lang="ru-RU" b="1" dirty="0" err="1" smtClean="0"/>
              <a:t>окупності</a:t>
            </a:r>
            <a:r>
              <a:rPr lang="ru-RU" b="1" dirty="0" smtClean="0"/>
              <a:t> - </a:t>
            </a:r>
            <a:r>
              <a:rPr lang="ru-RU" b="1" dirty="0" err="1" smtClean="0"/>
              <a:t>від</a:t>
            </a:r>
            <a:r>
              <a:rPr lang="ru-RU" b="1" dirty="0" smtClean="0"/>
              <a:t> 3 до 10 </a:t>
            </a:r>
            <a:r>
              <a:rPr lang="ru-RU" b="1" dirty="0" err="1" smtClean="0"/>
              <a:t>років</a:t>
            </a:r>
            <a:r>
              <a:rPr lang="ru-RU" b="1" dirty="0" smtClean="0"/>
              <a:t>.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	</a:t>
            </a:r>
            <a:r>
              <a:rPr lang="ru-RU" b="1" dirty="0" err="1" smtClean="0"/>
              <a:t>Стратегія</a:t>
            </a:r>
            <a:r>
              <a:rPr lang="ru-RU" b="1" dirty="0" smtClean="0"/>
              <a:t> </a:t>
            </a:r>
            <a:r>
              <a:rPr lang="ru-RU" b="1" dirty="0" err="1" smtClean="0"/>
              <a:t>розвитку</a:t>
            </a:r>
            <a:r>
              <a:rPr lang="ru-RU" b="1" dirty="0" smtClean="0"/>
              <a:t> </a:t>
            </a:r>
            <a:r>
              <a:rPr lang="ru-RU" b="1" dirty="0" err="1" smtClean="0"/>
              <a:t>теплової</a:t>
            </a:r>
            <a:r>
              <a:rPr lang="ru-RU" b="1" dirty="0" smtClean="0"/>
              <a:t> </a:t>
            </a:r>
            <a:r>
              <a:rPr lang="ru-RU" b="1" dirty="0" err="1" smtClean="0"/>
              <a:t>сонячної</a:t>
            </a:r>
            <a:r>
              <a:rPr lang="ru-RU" b="1" dirty="0" smtClean="0"/>
              <a:t> </a:t>
            </a:r>
            <a:r>
              <a:rPr lang="ru-RU" b="1" dirty="0" err="1" smtClean="0"/>
              <a:t>енергетики</a:t>
            </a:r>
            <a:r>
              <a:rPr lang="ru-RU" b="1" dirty="0" smtClean="0"/>
              <a:t> </a:t>
            </a:r>
            <a:r>
              <a:rPr lang="ru-RU" b="1" dirty="0" err="1" smtClean="0"/>
              <a:t>полягає</a:t>
            </a:r>
            <a:r>
              <a:rPr lang="ru-RU" b="1" dirty="0" smtClean="0"/>
              <a:t> в </a:t>
            </a:r>
            <a:r>
              <a:rPr lang="ru-RU" b="1" dirty="0" err="1" smtClean="0"/>
              <a:t>наступному</a:t>
            </a:r>
            <a:r>
              <a:rPr lang="ru-RU" b="1" dirty="0" smtClean="0"/>
              <a:t>: </a:t>
            </a:r>
          </a:p>
          <a:p>
            <a:pPr algn="just"/>
            <a:endParaRPr lang="ru-RU" b="1" dirty="0" smtClean="0"/>
          </a:p>
          <a:p>
            <a:pPr algn="just">
              <a:buFontTx/>
              <a:buChar char="-"/>
            </a:pPr>
            <a:r>
              <a:rPr lang="ru-RU" b="1" dirty="0" err="1" smtClean="0"/>
              <a:t>Створення</a:t>
            </a:r>
            <a:r>
              <a:rPr lang="ru-RU" b="1" dirty="0" smtClean="0"/>
              <a:t> </a:t>
            </a:r>
            <a:r>
              <a:rPr lang="ru-RU" b="1" dirty="0" err="1" smtClean="0"/>
              <a:t>конкурентоздатних</a:t>
            </a:r>
            <a:r>
              <a:rPr lang="ru-RU" b="1" dirty="0" smtClean="0"/>
              <a:t> </a:t>
            </a:r>
            <a:r>
              <a:rPr lang="ru-RU" b="1" dirty="0" err="1" smtClean="0"/>
              <a:t>зразків</a:t>
            </a:r>
            <a:r>
              <a:rPr lang="ru-RU" b="1" dirty="0" smtClean="0"/>
              <a:t> </a:t>
            </a:r>
            <a:r>
              <a:rPr lang="ru-RU" b="1" dirty="0" err="1" smtClean="0"/>
              <a:t>устаткування</a:t>
            </a:r>
            <a:r>
              <a:rPr lang="ru-RU" b="1" dirty="0" smtClean="0"/>
              <a:t>, </a:t>
            </a:r>
            <a:r>
              <a:rPr lang="ru-RU" b="1" dirty="0" err="1" smtClean="0"/>
              <a:t>використовуючи</a:t>
            </a:r>
            <a:r>
              <a:rPr lang="ru-RU" b="1" dirty="0" smtClean="0"/>
              <a:t> </a:t>
            </a:r>
            <a:r>
              <a:rPr lang="ru-RU" b="1" dirty="0" err="1" smtClean="0"/>
              <a:t>передові</a:t>
            </a:r>
            <a:r>
              <a:rPr lang="ru-RU" b="1" dirty="0" smtClean="0"/>
              <a:t> </a:t>
            </a:r>
            <a:r>
              <a:rPr lang="ru-RU" b="1" dirty="0" err="1" smtClean="0"/>
              <a:t>технології</a:t>
            </a:r>
            <a:r>
              <a:rPr lang="ru-RU" b="1" dirty="0" smtClean="0"/>
              <a:t>;</a:t>
            </a:r>
          </a:p>
          <a:p>
            <a:pPr algn="just">
              <a:buFontTx/>
              <a:buChar char="-"/>
            </a:pPr>
            <a:endParaRPr lang="ru-RU" b="1" dirty="0" smtClean="0"/>
          </a:p>
          <a:p>
            <a:pPr algn="just">
              <a:buFontTx/>
              <a:buChar char="-"/>
            </a:pPr>
            <a:r>
              <a:rPr lang="ru-RU" b="1" dirty="0" err="1" smtClean="0"/>
              <a:t>Масштабне</a:t>
            </a:r>
            <a:r>
              <a:rPr lang="ru-RU" b="1" dirty="0" smtClean="0"/>
              <a:t> </a:t>
            </a:r>
            <a:r>
              <a:rPr lang="ru-RU" b="1" dirty="0" err="1" smtClean="0"/>
              <a:t>виробництво</a:t>
            </a:r>
            <a:r>
              <a:rPr lang="ru-RU" b="1" dirty="0" smtClean="0"/>
              <a:t> </a:t>
            </a:r>
            <a:r>
              <a:rPr lang="ru-RU" b="1" dirty="0" err="1" smtClean="0"/>
              <a:t>устаткування</a:t>
            </a:r>
            <a:r>
              <a:rPr lang="ru-RU" b="1" dirty="0" smtClean="0"/>
              <a:t> для </a:t>
            </a:r>
            <a:r>
              <a:rPr lang="ru-RU" b="1" dirty="0" err="1" smtClean="0"/>
              <a:t>теплової</a:t>
            </a:r>
            <a:r>
              <a:rPr lang="ru-RU" b="1" dirty="0" smtClean="0"/>
              <a:t> </a:t>
            </a:r>
            <a:r>
              <a:rPr lang="ru-RU" b="1" dirty="0" err="1" smtClean="0"/>
              <a:t>сонячної</a:t>
            </a:r>
            <a:r>
              <a:rPr lang="ru-RU" b="1" dirty="0" smtClean="0"/>
              <a:t> </a:t>
            </a:r>
            <a:r>
              <a:rPr lang="ru-RU" b="1" dirty="0" err="1" smtClean="0"/>
              <a:t>енергетики</a:t>
            </a:r>
            <a:r>
              <a:rPr lang="ru-RU" b="1" dirty="0" smtClean="0"/>
              <a:t>;</a:t>
            </a:r>
          </a:p>
          <a:p>
            <a:pPr algn="just">
              <a:buFontTx/>
              <a:buChar char="-"/>
            </a:pPr>
            <a:endParaRPr lang="ru-RU" b="1" dirty="0" smtClean="0"/>
          </a:p>
          <a:p>
            <a:pPr algn="just">
              <a:buFontTx/>
              <a:buChar char="-"/>
            </a:pPr>
            <a:r>
              <a:rPr lang="ru-RU" b="1" dirty="0" err="1" smtClean="0"/>
              <a:t>Підготовка</a:t>
            </a:r>
            <a:r>
              <a:rPr lang="ru-RU" b="1" dirty="0" smtClean="0"/>
              <a:t> </a:t>
            </a:r>
            <a:r>
              <a:rPr lang="ru-RU" b="1" dirty="0" err="1" smtClean="0"/>
              <a:t>нормативних</a:t>
            </a:r>
            <a:r>
              <a:rPr lang="ru-RU" b="1" dirty="0" smtClean="0"/>
              <a:t> </a:t>
            </a:r>
            <a:r>
              <a:rPr lang="ru-RU" b="1" dirty="0" err="1" smtClean="0"/>
              <a:t>документів</a:t>
            </a:r>
            <a:r>
              <a:rPr lang="ru-RU" b="1" dirty="0" smtClean="0"/>
              <a:t> для </a:t>
            </a:r>
            <a:r>
              <a:rPr lang="ru-RU" b="1" dirty="0" err="1" smtClean="0"/>
              <a:t>фахівців</a:t>
            </a:r>
            <a:r>
              <a:rPr lang="ru-RU" b="1" dirty="0" smtClean="0"/>
              <a:t>;</a:t>
            </a:r>
          </a:p>
          <a:p>
            <a:pPr algn="just">
              <a:buFontTx/>
              <a:buChar char="-"/>
            </a:pPr>
            <a:endParaRPr lang="ru-RU" b="1" dirty="0" smtClean="0"/>
          </a:p>
          <a:p>
            <a:pPr algn="just">
              <a:buFontTx/>
              <a:buChar char="-"/>
            </a:pPr>
            <a:r>
              <a:rPr lang="ru-RU" b="1" dirty="0" err="1" smtClean="0"/>
              <a:t>Створення</a:t>
            </a:r>
            <a:r>
              <a:rPr lang="ru-RU" b="1" dirty="0" smtClean="0"/>
              <a:t> </a:t>
            </a:r>
            <a:r>
              <a:rPr lang="ru-RU" b="1" dirty="0" err="1" smtClean="0"/>
              <a:t>системи</a:t>
            </a:r>
            <a:r>
              <a:rPr lang="ru-RU" b="1" dirty="0" smtClean="0"/>
              <a:t> </a:t>
            </a:r>
            <a:r>
              <a:rPr lang="ru-RU" b="1" dirty="0" err="1" smtClean="0"/>
              <a:t>інформації</a:t>
            </a:r>
            <a:r>
              <a:rPr lang="ru-RU" b="1" dirty="0" smtClean="0"/>
              <a:t> про </a:t>
            </a:r>
            <a:r>
              <a:rPr lang="ru-RU" b="1" dirty="0" err="1" smtClean="0"/>
              <a:t>вітчизняні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зарубіжні</a:t>
            </a:r>
            <a:r>
              <a:rPr lang="ru-RU" b="1" dirty="0" smtClean="0"/>
              <a:t> </a:t>
            </a:r>
            <a:r>
              <a:rPr lang="ru-RU" b="1" dirty="0" err="1" smtClean="0"/>
              <a:t>розробки</a:t>
            </a:r>
            <a:r>
              <a:rPr lang="ru-RU" b="1" dirty="0" smtClean="0"/>
              <a:t> в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</a:t>
            </a:r>
            <a:r>
              <a:rPr lang="ru-RU" b="1" dirty="0" err="1" smtClean="0"/>
              <a:t>геліотехніки</a:t>
            </a:r>
            <a:r>
              <a:rPr lang="ru-RU" b="1" dirty="0" smtClean="0"/>
              <a:t>, </a:t>
            </a:r>
            <a:r>
              <a:rPr lang="ru-RU" b="1" dirty="0" err="1" smtClean="0"/>
              <a:t>реклами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маркетингу </a:t>
            </a:r>
            <a:r>
              <a:rPr lang="ru-RU" b="1" dirty="0" err="1" smtClean="0"/>
              <a:t>передових</a:t>
            </a:r>
            <a:r>
              <a:rPr lang="ru-RU" b="1" dirty="0" smtClean="0"/>
              <a:t> </a:t>
            </a:r>
            <a:r>
              <a:rPr lang="ru-RU" b="1" dirty="0" err="1" smtClean="0"/>
              <a:t>досягнень</a:t>
            </a:r>
            <a:r>
              <a:rPr lang="ru-RU" b="1" dirty="0" smtClean="0"/>
              <a:t>;</a:t>
            </a:r>
          </a:p>
          <a:p>
            <a:pPr algn="just">
              <a:buFontTx/>
              <a:buChar char="-"/>
            </a:pPr>
            <a:endParaRPr lang="ru-RU" b="1" dirty="0" smtClean="0"/>
          </a:p>
          <a:p>
            <a:pPr algn="just"/>
            <a:r>
              <a:rPr lang="ru-RU" b="1" dirty="0" smtClean="0"/>
              <a:t>- </a:t>
            </a:r>
            <a:r>
              <a:rPr lang="ru-RU" b="1" dirty="0" err="1" smtClean="0"/>
              <a:t>Створення</a:t>
            </a:r>
            <a:r>
              <a:rPr lang="ru-RU" b="1" dirty="0" smtClean="0"/>
              <a:t> </a:t>
            </a:r>
            <a:r>
              <a:rPr lang="ru-RU" b="1" dirty="0" err="1" smtClean="0"/>
              <a:t>державних</a:t>
            </a:r>
            <a:r>
              <a:rPr lang="ru-RU" b="1" dirty="0" smtClean="0"/>
              <a:t>, </a:t>
            </a:r>
            <a:r>
              <a:rPr lang="ru-RU" b="1" dirty="0" err="1" smtClean="0"/>
              <a:t>галузевих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регіональних</a:t>
            </a:r>
            <a:r>
              <a:rPr lang="ru-RU" b="1" dirty="0" smtClean="0"/>
              <a:t> структур </a:t>
            </a:r>
            <a:r>
              <a:rPr lang="ru-RU" b="1" dirty="0" err="1" smtClean="0"/>
              <a:t>розвитку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впровадження</a:t>
            </a:r>
            <a:r>
              <a:rPr lang="ru-RU" b="1" dirty="0" smtClean="0"/>
              <a:t> </a:t>
            </a:r>
            <a:r>
              <a:rPr lang="ru-RU" b="1" dirty="0" err="1" smtClean="0"/>
              <a:t>геліо</a:t>
            </a:r>
            <a:r>
              <a:rPr lang="uk-UA" b="1" dirty="0" smtClean="0"/>
              <a:t> технологій і устаткування.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857232"/>
            <a:ext cx="75009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Calibri" pitchFamily="34" charset="0"/>
              </a:rPr>
              <a:t>	</a:t>
            </a:r>
            <a:r>
              <a:rPr lang="ru-RU" b="1" dirty="0" err="1" smtClean="0">
                <a:latin typeface="Calibri" pitchFamily="34" charset="0"/>
              </a:rPr>
              <a:t>Сонячна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енергетика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має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дещо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обмежені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можливості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використання</a:t>
            </a:r>
            <a:r>
              <a:rPr lang="ru-RU" b="1" dirty="0" smtClean="0">
                <a:latin typeface="Calibri" pitchFamily="34" charset="0"/>
              </a:rPr>
              <a:t> (</a:t>
            </a:r>
            <a:r>
              <a:rPr lang="ru-RU" b="1" dirty="0" err="1" smtClean="0">
                <a:latin typeface="Calibri" pitchFamily="34" charset="0"/>
              </a:rPr>
              <a:t>залежить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від</a:t>
            </a:r>
            <a:r>
              <a:rPr lang="ru-RU" b="1" dirty="0" smtClean="0">
                <a:latin typeface="Calibri" pitchFamily="34" charset="0"/>
              </a:rPr>
              <a:t> погоди, </a:t>
            </a:r>
            <a:r>
              <a:rPr lang="ru-RU" b="1" dirty="0" err="1" smtClean="0">
                <a:latin typeface="Calibri" pitchFamily="34" charset="0"/>
              </a:rPr>
              <a:t>широти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розташування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території</a:t>
            </a:r>
            <a:r>
              <a:rPr lang="ru-RU" b="1" dirty="0" smtClean="0">
                <a:latin typeface="Calibri" pitchFamily="34" charset="0"/>
              </a:rPr>
              <a:t> та </a:t>
            </a:r>
            <a:r>
              <a:rPr lang="ru-RU" b="1" dirty="0" err="1" smtClean="0">
                <a:latin typeface="Calibri" pitchFamily="34" charset="0"/>
              </a:rPr>
              <a:t>ін</a:t>
            </a:r>
            <a:r>
              <a:rPr lang="ru-RU" b="1" dirty="0" smtClean="0">
                <a:latin typeface="Calibri" pitchFamily="34" charset="0"/>
              </a:rPr>
              <a:t>.), </a:t>
            </a:r>
            <a:r>
              <a:rPr lang="ru-RU" b="1" dirty="0" err="1" smtClean="0">
                <a:latin typeface="Calibri" pitchFamily="34" charset="0"/>
              </a:rPr>
              <a:t>але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розвивається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досить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інтенсивно</a:t>
            </a:r>
            <a:r>
              <a:rPr lang="ru-RU" b="1" dirty="0" smtClean="0">
                <a:latin typeface="Calibri" pitchFamily="34" charset="0"/>
              </a:rPr>
              <a:t> (до 50 % в </a:t>
            </a:r>
            <a:r>
              <a:rPr lang="ru-RU" b="1" dirty="0" err="1" smtClean="0">
                <a:latin typeface="Calibri" pitchFamily="34" charset="0"/>
              </a:rPr>
              <a:t>рік</a:t>
            </a:r>
            <a:r>
              <a:rPr lang="ru-RU" b="1" dirty="0" smtClean="0">
                <a:latin typeface="Calibri" pitchFamily="34" charset="0"/>
              </a:rPr>
              <a:t>). В </a:t>
            </a:r>
            <a:r>
              <a:rPr lang="ru-RU" b="1" dirty="0" err="1" smtClean="0">
                <a:latin typeface="Calibri" pitchFamily="34" charset="0"/>
              </a:rPr>
              <a:t>країнах</a:t>
            </a:r>
            <a:r>
              <a:rPr lang="ru-RU" b="1" dirty="0" smtClean="0">
                <a:latin typeface="Calibri" pitchFamily="34" charset="0"/>
              </a:rPr>
              <a:t> ЄС широко </a:t>
            </a:r>
            <a:r>
              <a:rPr lang="ru-RU" b="1" dirty="0" err="1" smtClean="0">
                <a:latin typeface="Calibri" pitchFamily="34" charset="0"/>
              </a:rPr>
              <a:t>використовуються</a:t>
            </a:r>
            <a:r>
              <a:rPr lang="ru-RU" b="1" dirty="0" smtClean="0">
                <a:latin typeface="Calibri" pitchFamily="34" charset="0"/>
              </a:rPr>
              <a:t> так </a:t>
            </a:r>
            <a:r>
              <a:rPr lang="ru-RU" b="1" dirty="0" err="1" smtClean="0">
                <a:latin typeface="Calibri" pitchFamily="34" charset="0"/>
              </a:rPr>
              <a:t>називані</a:t>
            </a:r>
            <a:r>
              <a:rPr lang="ru-RU" b="1" dirty="0" smtClean="0">
                <a:latin typeface="Calibri" pitchFamily="34" charset="0"/>
              </a:rPr>
              <a:t> „</a:t>
            </a:r>
            <a:r>
              <a:rPr lang="ru-RU" b="1" dirty="0" err="1" smtClean="0">
                <a:latin typeface="Calibri" pitchFamily="34" charset="0"/>
              </a:rPr>
              <a:t>сонячні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зобов’язання</a:t>
            </a:r>
            <a:r>
              <a:rPr lang="ru-RU" b="1" dirty="0" smtClean="0">
                <a:latin typeface="Calibri" pitchFamily="34" charset="0"/>
              </a:rPr>
              <a:t>” </a:t>
            </a:r>
            <a:r>
              <a:rPr lang="ru-RU" b="1" dirty="0" err="1" smtClean="0">
                <a:latin typeface="Calibri" pitchFamily="34" charset="0"/>
              </a:rPr>
              <a:t>відносно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будівництва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з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використанням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нових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сонячних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технологій</a:t>
            </a:r>
            <a:r>
              <a:rPr lang="ru-RU" b="1" dirty="0" smtClean="0">
                <a:latin typeface="Calibri" pitchFamily="34" charset="0"/>
              </a:rPr>
              <a:t>. </a:t>
            </a:r>
            <a:r>
              <a:rPr lang="ru-RU" b="1" dirty="0" err="1" smtClean="0">
                <a:latin typeface="Calibri" pitchFamily="34" charset="0"/>
              </a:rPr>
              <a:t>Це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сприяє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істотним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змінам</a:t>
            </a:r>
            <a:r>
              <a:rPr lang="ru-RU" b="1" dirty="0" smtClean="0">
                <a:latin typeface="Calibri" pitchFamily="34" charset="0"/>
              </a:rPr>
              <a:t> у </a:t>
            </a:r>
            <a:r>
              <a:rPr lang="ru-RU" b="1" dirty="0" err="1" smtClean="0">
                <a:latin typeface="Calibri" pitchFamily="34" charset="0"/>
              </a:rPr>
              <a:t>житловому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фонді</a:t>
            </a:r>
            <a:r>
              <a:rPr lang="ru-RU" b="1" dirty="0" smtClean="0">
                <a:latin typeface="Calibri" pitchFamily="34" charset="0"/>
              </a:rPr>
              <a:t>, </a:t>
            </a:r>
            <a:r>
              <a:rPr lang="ru-RU" b="1" dirty="0" err="1" smtClean="0">
                <a:latin typeface="Calibri" pitchFamily="34" charset="0"/>
              </a:rPr>
              <a:t>готуючи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його</a:t>
            </a:r>
            <a:r>
              <a:rPr lang="ru-RU" b="1" dirty="0" smtClean="0">
                <a:latin typeface="Calibri" pitchFamily="34" charset="0"/>
              </a:rPr>
              <a:t> до </a:t>
            </a:r>
            <a:r>
              <a:rPr lang="ru-RU" b="1" dirty="0" err="1" smtClean="0">
                <a:latin typeface="Calibri" pitchFamily="34" charset="0"/>
              </a:rPr>
              <a:t>неминучого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дефіциту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викопного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палива</a:t>
            </a:r>
            <a:r>
              <a:rPr lang="ru-RU" b="1" dirty="0" smtClean="0">
                <a:latin typeface="Calibri" pitchFamily="34" charset="0"/>
              </a:rPr>
              <a:t>, </a:t>
            </a:r>
            <a:r>
              <a:rPr lang="ru-RU" b="1" dirty="0" err="1" smtClean="0">
                <a:latin typeface="Calibri" pitchFamily="34" charset="0"/>
              </a:rPr>
              <a:t>дає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потужний</a:t>
            </a:r>
            <a:r>
              <a:rPr lang="ru-RU" b="1" dirty="0" smtClean="0">
                <a:latin typeface="Calibri" pitchFamily="34" charset="0"/>
              </a:rPr>
              <a:t> сигнал для </a:t>
            </a:r>
            <a:r>
              <a:rPr lang="ru-RU" b="1" dirty="0" err="1" smtClean="0">
                <a:latin typeface="Calibri" pitchFamily="34" charset="0"/>
              </a:rPr>
              <a:t>користувачів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і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для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будівельного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бізнесу</a:t>
            </a:r>
            <a:r>
              <a:rPr lang="ru-RU" b="1" dirty="0" smtClean="0">
                <a:latin typeface="Calibri" pitchFamily="34" charset="0"/>
              </a:rPr>
              <a:t>. </a:t>
            </a:r>
          </a:p>
          <a:p>
            <a:pPr algn="just"/>
            <a:endParaRPr lang="ru-RU" b="1" dirty="0" smtClean="0">
              <a:latin typeface="Calibri" pitchFamily="34" charset="0"/>
            </a:endParaRPr>
          </a:p>
          <a:p>
            <a:pPr algn="just"/>
            <a:r>
              <a:rPr lang="ru-RU" b="1" dirty="0" smtClean="0">
                <a:latin typeface="Calibri" pitchFamily="34" charset="0"/>
              </a:rPr>
              <a:t>	</a:t>
            </a:r>
            <a:r>
              <a:rPr lang="ru-RU" b="1" dirty="0" err="1" smtClean="0">
                <a:latin typeface="Calibri" pitchFamily="34" charset="0"/>
              </a:rPr>
              <a:t>Серед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заслуговуючих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уваги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останніх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ініціатив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можна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назвати</a:t>
            </a:r>
            <a:r>
              <a:rPr lang="ru-RU" b="1" dirty="0" smtClean="0">
                <a:latin typeface="Calibri" pitchFamily="34" charset="0"/>
              </a:rPr>
              <a:t> проект „</a:t>
            </a:r>
            <a:r>
              <a:rPr lang="ru-RU" b="1" dirty="0" err="1" smtClean="0">
                <a:latin typeface="Calibri" pitchFamily="34" charset="0"/>
              </a:rPr>
              <a:t>Тисяча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дахів</a:t>
            </a:r>
            <a:r>
              <a:rPr lang="ru-RU" b="1" dirty="0" smtClean="0">
                <a:latin typeface="Calibri" pitchFamily="34" charset="0"/>
              </a:rPr>
              <a:t>” у </a:t>
            </a:r>
            <a:r>
              <a:rPr lang="ru-RU" b="1" dirty="0" err="1" smtClean="0">
                <a:latin typeface="Calibri" pitchFamily="34" charset="0"/>
              </a:rPr>
              <a:t>Німеччині</a:t>
            </a:r>
            <a:r>
              <a:rPr lang="ru-RU" b="1" dirty="0" smtClean="0">
                <a:latin typeface="Calibri" pitchFamily="34" charset="0"/>
              </a:rPr>
              <a:t> (2250 </a:t>
            </a:r>
            <a:r>
              <a:rPr lang="ru-RU" b="1" dirty="0" err="1" smtClean="0">
                <a:latin typeface="Calibri" pitchFamily="34" charset="0"/>
              </a:rPr>
              <a:t>будинків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були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обладнані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фотоелектричними</a:t>
            </a:r>
            <a:r>
              <a:rPr lang="ru-RU" b="1" dirty="0" smtClean="0">
                <a:latin typeface="Calibri" pitchFamily="34" charset="0"/>
              </a:rPr>
              <a:t> установками) та </a:t>
            </a:r>
            <a:r>
              <a:rPr lang="ru-RU" b="1" dirty="0" err="1" smtClean="0">
                <a:latin typeface="Calibri" pitchFamily="34" charset="0"/>
              </a:rPr>
              <a:t>програма</a:t>
            </a:r>
            <a:r>
              <a:rPr lang="ru-RU" b="1" dirty="0" smtClean="0">
                <a:latin typeface="Calibri" pitchFamily="34" charset="0"/>
              </a:rPr>
              <a:t> „</a:t>
            </a:r>
            <a:r>
              <a:rPr lang="ru-RU" b="1" dirty="0" err="1" smtClean="0">
                <a:latin typeface="Calibri" pitchFamily="34" charset="0"/>
              </a:rPr>
              <a:t>Мільйон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сонячних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дахів</a:t>
            </a:r>
            <a:r>
              <a:rPr lang="ru-RU" b="1" dirty="0" smtClean="0">
                <a:latin typeface="Calibri" pitchFamily="34" charset="0"/>
              </a:rPr>
              <a:t>” у США. </a:t>
            </a:r>
            <a:r>
              <a:rPr lang="ru-RU" b="1" dirty="0" err="1" smtClean="0">
                <a:latin typeface="Calibri" pitchFamily="34" charset="0"/>
              </a:rPr>
              <a:t>Серед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лідерів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сонячної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енергетики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також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є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Японія</a:t>
            </a:r>
            <a:r>
              <a:rPr lang="ru-RU" b="1" dirty="0" smtClean="0">
                <a:latin typeface="Calibri" pitchFamily="34" charset="0"/>
              </a:rPr>
              <a:t> та </a:t>
            </a:r>
            <a:r>
              <a:rPr lang="ru-RU" b="1" dirty="0" err="1" smtClean="0">
                <a:latin typeface="Calibri" pitchFamily="34" charset="0"/>
              </a:rPr>
              <a:t>Італія</a:t>
            </a:r>
            <a:r>
              <a:rPr lang="ru-RU" b="1" dirty="0" smtClean="0">
                <a:latin typeface="Calibri" pitchFamily="34" charset="0"/>
              </a:rPr>
              <a:t>. </a:t>
            </a:r>
          </a:p>
          <a:p>
            <a:pPr algn="just"/>
            <a:endParaRPr lang="ru-RU" b="1" dirty="0" smtClean="0">
              <a:latin typeface="Calibri" pitchFamily="34" charset="0"/>
            </a:endParaRPr>
          </a:p>
          <a:p>
            <a:pPr algn="just"/>
            <a:r>
              <a:rPr lang="ru-RU" b="1" dirty="0" smtClean="0">
                <a:latin typeface="Calibri" pitchFamily="34" charset="0"/>
              </a:rPr>
              <a:t>	З </a:t>
            </a:r>
            <a:r>
              <a:rPr lang="ru-RU" b="1" dirty="0" err="1" smtClean="0">
                <a:latin typeface="Calibri" pitchFamily="34" charset="0"/>
              </a:rPr>
              <a:t>огляду</a:t>
            </a:r>
            <a:r>
              <a:rPr lang="ru-RU" b="1" dirty="0" smtClean="0">
                <a:latin typeface="Calibri" pitchFamily="34" charset="0"/>
              </a:rPr>
              <a:t> на </a:t>
            </a:r>
            <a:r>
              <a:rPr lang="ru-RU" b="1" dirty="0" err="1" smtClean="0">
                <a:latin typeface="Calibri" pitchFamily="34" charset="0"/>
              </a:rPr>
              <a:t>довгострокову</a:t>
            </a:r>
            <a:r>
              <a:rPr lang="ru-RU" b="1" dirty="0" smtClean="0">
                <a:latin typeface="Calibri" pitchFamily="34" charset="0"/>
              </a:rPr>
              <a:t> перспективу </a:t>
            </a:r>
            <a:r>
              <a:rPr lang="ru-RU" b="1" dirty="0" err="1" smtClean="0">
                <a:latin typeface="Calibri" pitchFamily="34" charset="0"/>
              </a:rPr>
              <a:t>сонячна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енергетика</a:t>
            </a:r>
            <a:r>
              <a:rPr lang="ru-RU" b="1" dirty="0" smtClean="0">
                <a:latin typeface="Calibri" pitchFamily="34" charset="0"/>
              </a:rPr>
              <a:t> в </a:t>
            </a:r>
            <a:r>
              <a:rPr lang="ru-RU" b="1" dirty="0" err="1" smtClean="0">
                <a:latin typeface="Calibri" pitchFamily="34" charset="0"/>
              </a:rPr>
              <a:t>значній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частині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може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забезпечити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розв’язання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енергетичних</a:t>
            </a:r>
            <a:r>
              <a:rPr lang="ru-RU" b="1" dirty="0" smtClean="0">
                <a:latin typeface="Calibri" pitchFamily="34" charset="0"/>
              </a:rPr>
              <a:t> проблем у </a:t>
            </a:r>
            <a:r>
              <a:rPr lang="ru-RU" b="1" dirty="0" err="1" smtClean="0">
                <a:latin typeface="Calibri" pitchFamily="34" charset="0"/>
              </a:rPr>
              <a:t>житловому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фонді</a:t>
            </a:r>
            <a:r>
              <a:rPr lang="ru-RU" b="1" dirty="0" smtClean="0">
                <a:latin typeface="Calibri" pitchFamily="34" charset="0"/>
              </a:rPr>
              <a:t>.</a:t>
            </a:r>
            <a:endParaRPr lang="ru-RU" b="1" dirty="0">
              <a:latin typeface="Calibri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14488"/>
            <a:ext cx="8282422" cy="3833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286000" y="357188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Сонячна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башта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 </a:t>
            </a:r>
            <a:r>
              <a:rPr lang="ru-RU" sz="2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Севілья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 </a:t>
            </a:r>
            <a:r>
              <a:rPr lang="ru-RU" sz="2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Іспанія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. </a:t>
            </a:r>
            <a:r>
              <a:rPr lang="ru-RU" sz="2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Побудована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в 2007 р.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2286000" y="571500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Параболоциліндрічні</a:t>
            </a:r>
            <a:r>
              <a:rPr lang="uk-UA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концентратори (США)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357298"/>
            <a:ext cx="7415095" cy="4960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785926"/>
            <a:ext cx="5776930" cy="3904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59" name="Прямоугольник 2"/>
          <p:cNvSpPr>
            <a:spLocks noChangeArrowheads="1"/>
          </p:cNvSpPr>
          <p:nvPr/>
        </p:nvSpPr>
        <p:spPr bwMode="auto">
          <a:xfrm>
            <a:off x="785786" y="285750"/>
            <a:ext cx="757242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Інженери вмонтовують сонячні панелі на даху будинку в </a:t>
            </a:r>
            <a:r>
              <a:rPr lang="uk-UA" sz="2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Ухані</a:t>
            </a:r>
            <a:r>
              <a:rPr lang="uk-UA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Китайський уряд має намір до 2020 року отримувати близько 10.000 мегават від сонячної енергії.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57167"/>
            <a:ext cx="7572428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Геліоенергетичний</a:t>
            </a:r>
            <a:r>
              <a:rPr lang="uk-U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потенціал України</a:t>
            </a:r>
          </a:p>
          <a:p>
            <a:pPr algn="just"/>
            <a:endParaRPr lang="uk-UA" b="1" dirty="0" smtClean="0"/>
          </a:p>
          <a:p>
            <a:pPr algn="just"/>
            <a:endParaRPr lang="uk-UA" b="1" dirty="0" smtClean="0"/>
          </a:p>
          <a:p>
            <a:pPr algn="just"/>
            <a:r>
              <a:rPr lang="uk-UA" b="1" dirty="0" smtClean="0"/>
              <a:t>	Рівень надходження сонячної радіації на Україні достатньо високий, складає 3.46 мільярдів мегават-годин в рік.</a:t>
            </a:r>
          </a:p>
          <a:p>
            <a:pPr algn="just"/>
            <a:r>
              <a:rPr lang="ru-RU" b="1" dirty="0" smtClean="0"/>
              <a:t>	</a:t>
            </a:r>
          </a:p>
          <a:p>
            <a:pPr algn="just"/>
            <a:r>
              <a:rPr lang="ru-RU" b="1" dirty="0" smtClean="0"/>
              <a:t>	</a:t>
            </a:r>
            <a:r>
              <a:rPr lang="ru-RU" b="1" dirty="0" err="1" smtClean="0"/>
              <a:t>Найбільше</a:t>
            </a:r>
            <a:r>
              <a:rPr lang="ru-RU" b="1" dirty="0" smtClean="0"/>
              <a:t> число </a:t>
            </a:r>
            <a:r>
              <a:rPr lang="ru-RU" b="1" dirty="0" err="1" smtClean="0"/>
              <a:t>годинника</a:t>
            </a:r>
            <a:r>
              <a:rPr lang="ru-RU" b="1" dirty="0" smtClean="0"/>
              <a:t> </a:t>
            </a:r>
            <a:r>
              <a:rPr lang="ru-RU" b="1" dirty="0" err="1" smtClean="0"/>
              <a:t>сонячного</a:t>
            </a:r>
            <a:r>
              <a:rPr lang="ru-RU" b="1" dirty="0" smtClean="0"/>
              <a:t> </a:t>
            </a:r>
            <a:r>
              <a:rPr lang="ru-RU" b="1" dirty="0" err="1" smtClean="0"/>
              <a:t>сяйва</a:t>
            </a:r>
            <a:r>
              <a:rPr lang="ru-RU" b="1" dirty="0" smtClean="0"/>
              <a:t> 2300-2400 годин в </a:t>
            </a:r>
            <a:r>
              <a:rPr lang="ru-RU" b="1" dirty="0" err="1" smtClean="0"/>
              <a:t>рік</a:t>
            </a:r>
            <a:r>
              <a:rPr lang="ru-RU" b="1" dirty="0" smtClean="0"/>
              <a:t> </a:t>
            </a:r>
            <a:r>
              <a:rPr lang="ru-RU" b="1" dirty="0" err="1" smtClean="0"/>
              <a:t>спостерігається</a:t>
            </a:r>
            <a:r>
              <a:rPr lang="ru-RU" b="1" dirty="0" smtClean="0"/>
              <a:t> </a:t>
            </a:r>
            <a:r>
              <a:rPr lang="ru-RU" b="1" dirty="0" err="1" smtClean="0"/>
              <a:t>в</a:t>
            </a:r>
            <a:r>
              <a:rPr lang="ru-RU" b="1" dirty="0" smtClean="0"/>
              <a:t> </a:t>
            </a:r>
            <a:r>
              <a:rPr lang="ru-RU" b="1" dirty="0" err="1" smtClean="0"/>
              <a:t>Криму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на </a:t>
            </a:r>
            <a:r>
              <a:rPr lang="ru-RU" b="1" dirty="0" err="1" smtClean="0"/>
              <a:t>побережжі</a:t>
            </a:r>
            <a:r>
              <a:rPr lang="ru-RU" b="1" dirty="0" smtClean="0"/>
              <a:t> Чорного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Азовського</a:t>
            </a:r>
            <a:r>
              <a:rPr lang="ru-RU" b="1" dirty="0" smtClean="0"/>
              <a:t> моря.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	 У </a:t>
            </a:r>
            <a:r>
              <a:rPr lang="ru-RU" b="1" dirty="0" err="1" smtClean="0"/>
              <a:t>степовій</a:t>
            </a:r>
            <a:r>
              <a:rPr lang="ru-RU" b="1" dirty="0" smtClean="0"/>
              <a:t> </a:t>
            </a:r>
            <a:r>
              <a:rPr lang="ru-RU" b="1" dirty="0" err="1" smtClean="0"/>
              <a:t>зоні</a:t>
            </a:r>
            <a:r>
              <a:rPr lang="ru-RU" b="1" dirty="0" smtClean="0"/>
              <a:t> </a:t>
            </a:r>
            <a:r>
              <a:rPr lang="ru-RU" b="1" dirty="0" err="1" smtClean="0"/>
              <a:t>України</a:t>
            </a:r>
            <a:r>
              <a:rPr lang="ru-RU" b="1" dirty="0" smtClean="0"/>
              <a:t> </a:t>
            </a:r>
            <a:r>
              <a:rPr lang="ru-RU" b="1" dirty="0" err="1" smtClean="0"/>
              <a:t>тривалість</a:t>
            </a:r>
            <a:r>
              <a:rPr lang="ru-RU" b="1" dirty="0" smtClean="0"/>
              <a:t> </a:t>
            </a:r>
            <a:r>
              <a:rPr lang="ru-RU" b="1" dirty="0" err="1" smtClean="0"/>
              <a:t>сонячного</a:t>
            </a:r>
            <a:r>
              <a:rPr lang="ru-RU" b="1" dirty="0" smtClean="0"/>
              <a:t> </a:t>
            </a:r>
            <a:r>
              <a:rPr lang="ru-RU" b="1" dirty="0" err="1" smtClean="0"/>
              <a:t>сяйва</a:t>
            </a:r>
            <a:r>
              <a:rPr lang="ru-RU" b="1" dirty="0" smtClean="0"/>
              <a:t> </a:t>
            </a:r>
            <a:r>
              <a:rPr lang="ru-RU" b="1" dirty="0" err="1" smtClean="0"/>
              <a:t>складає</a:t>
            </a:r>
            <a:r>
              <a:rPr lang="ru-RU" b="1" dirty="0" smtClean="0"/>
              <a:t> 2000 - 2200 годин.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	У </a:t>
            </a:r>
            <a:r>
              <a:rPr lang="ru-RU" b="1" dirty="0" err="1" smtClean="0"/>
              <a:t>напрямі</a:t>
            </a:r>
            <a:r>
              <a:rPr lang="ru-RU" b="1" dirty="0" smtClean="0"/>
              <a:t> пол</a:t>
            </a:r>
            <a:r>
              <a:rPr lang="uk-UA" b="1" dirty="0" err="1" smtClean="0"/>
              <a:t>ісс</a:t>
            </a:r>
            <a:r>
              <a:rPr lang="ru-RU" b="1" dirty="0" smtClean="0"/>
              <a:t>я </a:t>
            </a:r>
            <a:r>
              <a:rPr lang="ru-RU" b="1" dirty="0" err="1" smtClean="0"/>
              <a:t>і</a:t>
            </a:r>
            <a:r>
              <a:rPr lang="ru-RU" b="1" dirty="0" smtClean="0"/>
              <a:t> на </a:t>
            </a:r>
            <a:r>
              <a:rPr lang="ru-RU" b="1" dirty="0" err="1" smtClean="0"/>
              <a:t>сході</a:t>
            </a:r>
            <a:r>
              <a:rPr lang="ru-RU" b="1" dirty="0" smtClean="0"/>
              <a:t> </a:t>
            </a:r>
            <a:r>
              <a:rPr lang="ru-RU" b="1" dirty="0" err="1" smtClean="0"/>
              <a:t>країни</a:t>
            </a:r>
            <a:r>
              <a:rPr lang="ru-RU" b="1" dirty="0" smtClean="0"/>
              <a:t> </a:t>
            </a:r>
            <a:r>
              <a:rPr lang="ru-RU" b="1" dirty="0" err="1" smtClean="0"/>
              <a:t>тривалість</a:t>
            </a:r>
            <a:r>
              <a:rPr lang="ru-RU" b="1" dirty="0" smtClean="0"/>
              <a:t> </a:t>
            </a:r>
            <a:r>
              <a:rPr lang="ru-RU" b="1" dirty="0" err="1" smtClean="0"/>
              <a:t>сонячного</a:t>
            </a:r>
            <a:r>
              <a:rPr lang="ru-RU" b="1" dirty="0" smtClean="0"/>
              <a:t> </a:t>
            </a:r>
            <a:r>
              <a:rPr lang="ru-RU" b="1" dirty="0" err="1" smtClean="0"/>
              <a:t>сяйва</a:t>
            </a:r>
            <a:r>
              <a:rPr lang="ru-RU" b="1" dirty="0" smtClean="0"/>
              <a:t> </a:t>
            </a:r>
            <a:r>
              <a:rPr lang="ru-RU" b="1" dirty="0" err="1" smtClean="0"/>
              <a:t>зменшується</a:t>
            </a:r>
            <a:r>
              <a:rPr lang="ru-RU" b="1" dirty="0" smtClean="0"/>
              <a:t> до 1740- 1840 годин, в низинах </a:t>
            </a:r>
            <a:r>
              <a:rPr lang="ru-RU" b="1" dirty="0" err="1" smtClean="0"/>
              <a:t>закарпатської</a:t>
            </a:r>
            <a:r>
              <a:rPr lang="ru-RU" b="1" dirty="0" smtClean="0"/>
              <a:t>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число </a:t>
            </a:r>
            <a:r>
              <a:rPr lang="ru-RU" b="1" dirty="0" err="1" smtClean="0"/>
              <a:t>годинника</a:t>
            </a:r>
            <a:r>
              <a:rPr lang="ru-RU" b="1" dirty="0" smtClean="0"/>
              <a:t> </a:t>
            </a:r>
            <a:r>
              <a:rPr lang="ru-RU" b="1" dirty="0" err="1" smtClean="0"/>
              <a:t>сонячного</a:t>
            </a:r>
            <a:r>
              <a:rPr lang="ru-RU" b="1" dirty="0" smtClean="0"/>
              <a:t> </a:t>
            </a:r>
            <a:r>
              <a:rPr lang="ru-RU" b="1" dirty="0" err="1" smtClean="0"/>
              <a:t>сяйва</a:t>
            </a:r>
            <a:r>
              <a:rPr lang="ru-RU" b="1" dirty="0" smtClean="0"/>
              <a:t> </a:t>
            </a:r>
            <a:r>
              <a:rPr lang="ru-RU" b="1" dirty="0" err="1" smtClean="0"/>
              <a:t>досягає</a:t>
            </a:r>
            <a:r>
              <a:rPr lang="ru-RU" b="1" dirty="0" smtClean="0"/>
              <a:t> 2025 годин в </a:t>
            </a:r>
            <a:r>
              <a:rPr lang="ru-RU" b="1" dirty="0" err="1" smtClean="0"/>
              <a:t>рік</a:t>
            </a:r>
            <a:r>
              <a:rPr lang="ru-RU" b="1" dirty="0" smtClean="0"/>
              <a:t>. 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	</a:t>
            </a:r>
            <a:r>
              <a:rPr lang="ru-RU" b="1" dirty="0" err="1" smtClean="0"/>
              <a:t>Найбільш</a:t>
            </a:r>
            <a:r>
              <a:rPr lang="ru-RU" b="1" dirty="0" smtClean="0"/>
              <a:t> </a:t>
            </a:r>
            <a:r>
              <a:rPr lang="ru-RU" b="1" dirty="0" err="1" smtClean="0"/>
              <a:t>сонячні</a:t>
            </a:r>
            <a:r>
              <a:rPr lang="ru-RU" b="1" dirty="0" smtClean="0"/>
              <a:t> </a:t>
            </a:r>
            <a:r>
              <a:rPr lang="ru-RU" b="1" dirty="0" err="1" smtClean="0"/>
              <a:t>місяці</a:t>
            </a:r>
            <a:r>
              <a:rPr lang="ru-RU" b="1" dirty="0" smtClean="0"/>
              <a:t> -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травня</a:t>
            </a:r>
            <a:r>
              <a:rPr lang="ru-RU" b="1" dirty="0" smtClean="0"/>
              <a:t> по </a:t>
            </a:r>
            <a:r>
              <a:rPr lang="ru-RU" b="1" dirty="0" err="1" smtClean="0"/>
              <a:t>серпень</a:t>
            </a:r>
            <a:r>
              <a:rPr lang="ru-RU" b="1" dirty="0" smtClean="0"/>
              <a:t>, </a:t>
            </a:r>
            <a:r>
              <a:rPr lang="ru-RU" b="1" dirty="0" err="1" smtClean="0"/>
              <a:t>найменш</a:t>
            </a:r>
            <a:r>
              <a:rPr lang="ru-RU" b="1" dirty="0" smtClean="0"/>
              <a:t> </a:t>
            </a:r>
            <a:r>
              <a:rPr lang="ru-RU" b="1" dirty="0" err="1" smtClean="0"/>
              <a:t>сонячні</a:t>
            </a:r>
            <a:r>
              <a:rPr lang="ru-RU" b="1" dirty="0" smtClean="0"/>
              <a:t> - </a:t>
            </a:r>
            <a:r>
              <a:rPr lang="ru-RU" b="1" dirty="0" err="1" smtClean="0"/>
              <a:t>з</a:t>
            </a:r>
            <a:r>
              <a:rPr lang="ru-RU" b="1" dirty="0" smtClean="0"/>
              <a:t> листопада по </a:t>
            </a:r>
            <a:r>
              <a:rPr lang="ru-RU" b="1" dirty="0" err="1" smtClean="0"/>
              <a:t>лютий</a:t>
            </a:r>
            <a:r>
              <a:rPr lang="ru-RU" b="1" dirty="0" smtClean="0"/>
              <a:t>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158</Words>
  <Application>Microsoft Office PowerPoint</Application>
  <PresentationFormat>Экран (4:3)</PresentationFormat>
  <Paragraphs>65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Залишки експериментальної сонячної електростанції в Криму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ОКСАНА</cp:lastModifiedBy>
  <cp:revision>10</cp:revision>
  <dcterms:modified xsi:type="dcterms:W3CDTF">2013-08-18T14:02:45Z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298447</vt:lpwstr>
  </property>
  <property fmtid="{D5CDD505-2E9C-101B-9397-08002B2CF9AE}" name="NXPowerLiteVersion" pid="3">
    <vt:lpwstr>D4.1.4</vt:lpwstr>
  </property>
</Properties>
</file>