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0" r:id="rId3"/>
    <p:sldId id="261" r:id="rId4"/>
    <p:sldId id="264" r:id="rId5"/>
    <p:sldId id="263" r:id="rId6"/>
    <p:sldId id="265" r:id="rId7"/>
    <p:sldId id="257" r:id="rId8"/>
    <p:sldId id="266"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3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duotone>
              <a:prstClr val="black"/>
              <a:schemeClr val="accent3">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18.08.2013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ver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arget="../media/image3.jpe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20957295">
            <a:off x="1653489" y="3930838"/>
            <a:ext cx="5768874" cy="1015663"/>
          </a:xfrm>
          <a:prstGeom prst="rect">
            <a:avLst/>
          </a:prstGeom>
        </p:spPr>
        <p:txBody>
          <a:bodyPr wrap="square">
            <a:spAutoFit/>
          </a:bodyPr>
          <a:lstStyle/>
          <a:p>
            <a:pPr algn="ctr" fontAlgn="auto">
              <a:spcBef>
                <a:spcPts val="0"/>
              </a:spcBef>
              <a:spcAft>
                <a:spcPts val="0"/>
              </a:spcAft>
              <a:defRPr/>
            </a:pPr>
            <a:r>
              <a:rPr lang="ru-RU" sz="6000" b="1" cap="all"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n-lt"/>
              </a:rPr>
              <a:t>Біоенергетика</a:t>
            </a:r>
            <a:endParaRPr lang="ru-RU" sz="60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mn-lt"/>
            </a:endParaRPr>
          </a:p>
        </p:txBody>
      </p:sp>
      <p:pic>
        <p:nvPicPr>
          <p:cNvPr id="1026" name="Picture 2"/>
          <p:cNvPicPr>
            <a:picLocks noChangeAspect="1" noChangeArrowheads="1"/>
          </p:cNvPicPr>
          <p:nvPr/>
        </p:nvPicPr>
        <p:blipFill>
          <a:blip r:embed="rId2" cstate="print"/>
          <a:srcRect/>
          <a:stretch>
            <a:fillRect/>
          </a:stretch>
        </p:blipFill>
        <p:spPr bwMode="auto">
          <a:xfrm>
            <a:off x="3059832" y="0"/>
            <a:ext cx="5715000" cy="3752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Прямоугольник 1"/>
          <p:cNvSpPr>
            <a:spLocks noChangeArrowheads="1"/>
          </p:cNvSpPr>
          <p:nvPr/>
        </p:nvSpPr>
        <p:spPr bwMode="auto">
          <a:xfrm>
            <a:off x="642938" y="1428750"/>
            <a:ext cx="7786687" cy="4094163"/>
          </a:xfrm>
          <a:prstGeom prst="rect">
            <a:avLst/>
          </a:prstGeom>
          <a:noFill/>
          <a:ln w="9525">
            <a:noFill/>
            <a:miter lim="800000"/>
            <a:headEnd/>
            <a:tailEnd/>
          </a:ln>
        </p:spPr>
        <p:txBody>
          <a:bodyPr>
            <a:spAutoFit/>
          </a:bodyPr>
          <a:lstStyle/>
          <a:p>
            <a:pPr algn="just"/>
            <a:r>
              <a:rPr lang="ru-RU">
                <a:latin typeface="Calibri" pitchFamily="34" charset="0"/>
              </a:rPr>
              <a:t> 	</a:t>
            </a:r>
            <a:r>
              <a:rPr lang="ru-RU" sz="2000" b="1">
                <a:latin typeface="Calibri" pitchFamily="34" charset="0"/>
              </a:rPr>
              <a:t>Біомаса  відіграє домінуючу роль серед інших видів НВДЕ, формуючи біля 46 % ринку відновлюваних джерел енергії. Вона може забезпечувати виробництво тепла, електроенергії та різних видів газоподібного (біогаз), рідкого (біоетанол, біодизель) та твердого палива. 	Технології переробки біомаси дозволяють також вирішувати проблему утилізації шкідливих побутових та промислових відходів, одержувати як побічні продукти високоякісні добрива, будівельні та інші корисні матеріали, так за рахунок біогазу вже сьогодні в країнах ЄС отримується щороку понад 10 млн МВтгод електричної та близько 10 млн Гкал теплової енергії. Лідерами з використання біогазових технологій є такі країни як: Німеччина, Велика Британія, США, Канада, Бразилія, Данія, Китай, Індія та інші.</a:t>
            </a:r>
          </a:p>
        </p:txBody>
      </p:sp>
    </p:spTree>
  </p:cSld>
  <p:clrMapOvr>
    <a:masterClrMapping/>
  </p:clrMapOvr>
  <p:transition>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2357422" y="928670"/>
            <a:ext cx="4286280" cy="4075368"/>
          </a:xfrm>
          <a:prstGeom prst="rect">
            <a:avLst/>
          </a:prstGeom>
          <a:ln>
            <a:noFill/>
          </a:ln>
          <a:effectLst>
            <a:softEdge rad="112500"/>
          </a:effectLst>
        </p:spPr>
      </p:pic>
      <p:sp>
        <p:nvSpPr>
          <p:cNvPr id="3" name="Прямоугольник 2"/>
          <p:cNvSpPr/>
          <p:nvPr/>
        </p:nvSpPr>
        <p:spPr>
          <a:xfrm>
            <a:off x="2730500" y="500063"/>
            <a:ext cx="3683000" cy="400050"/>
          </a:xfrm>
          <a:prstGeom prst="rect">
            <a:avLst/>
          </a:prstGeom>
        </p:spPr>
        <p:txBody>
          <a:bodyPr>
            <a:spAutoFit/>
          </a:bodyPr>
          <a:lstStyle/>
          <a:p>
            <a:pPr fontAlgn="auto">
              <a:spcBef>
                <a:spcPts val="0"/>
              </a:spcBef>
              <a:spcAft>
                <a:spcPts val="0"/>
              </a:spcAft>
              <a:defRPr/>
            </a:pPr>
            <a:r>
              <a:rPr lang="uk-UA" sz="2000" b="1" dirty="0">
                <a:solidFill>
                  <a:srgbClr val="002060"/>
                </a:solidFill>
                <a:effectLst>
                  <a:outerShdw blurRad="38100" dist="38100" dir="2700000" algn="tl">
                    <a:srgbClr val="000000">
                      <a:alpha val="43137"/>
                    </a:srgbClr>
                  </a:outerShdw>
                </a:effectLst>
                <a:latin typeface="+mn-lt"/>
              </a:rPr>
              <a:t>Завод піролізу біомаси, Австрія</a:t>
            </a:r>
          </a:p>
        </p:txBody>
      </p:sp>
      <p:sp>
        <p:nvSpPr>
          <p:cNvPr id="4" name="Прямоугольник 3"/>
          <p:cNvSpPr/>
          <p:nvPr/>
        </p:nvSpPr>
        <p:spPr>
          <a:xfrm>
            <a:off x="785786" y="5143512"/>
            <a:ext cx="7572428" cy="923330"/>
          </a:xfrm>
          <a:prstGeom prst="rect">
            <a:avLst/>
          </a:prstGeom>
        </p:spPr>
        <p:txBody>
          <a:bodyPr wrap="square">
            <a:spAutoFit/>
          </a:bodyPr>
          <a:lstStyle/>
          <a:p>
            <a:pPr algn="just"/>
            <a:r>
              <a:rPr lang="uk-UA" b="1" dirty="0" smtClean="0"/>
              <a:t>Біомаса сьогодні є четвертим за значенням паливом в світі, даючи щорічно 1250 </a:t>
            </a:r>
            <a:r>
              <a:rPr lang="uk-UA" b="1" dirty="0" err="1" smtClean="0"/>
              <a:t>млн</a:t>
            </a:r>
            <a:r>
              <a:rPr lang="uk-UA" b="1" dirty="0" smtClean="0"/>
              <a:t> т </a:t>
            </a:r>
            <a:r>
              <a:rPr lang="uk-UA" b="1" dirty="0" err="1" smtClean="0"/>
              <a:t>у.т</a:t>
            </a:r>
            <a:r>
              <a:rPr lang="uk-UA" b="1" dirty="0" smtClean="0"/>
              <a:t>. енергії і складаючи близько 15% всіх первинних енергоносіїв (у країнах, що розвиваються - до 38%).</a:t>
            </a:r>
          </a:p>
        </p:txBody>
      </p:sp>
    </p:spTree>
  </p:cSld>
  <p:clrMapOvr>
    <a:masterClrMapping/>
  </p:clrMapOvr>
  <p:transition>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Прямоугольник 2"/>
          <p:cNvSpPr>
            <a:spLocks noChangeArrowheads="1"/>
          </p:cNvSpPr>
          <p:nvPr/>
        </p:nvSpPr>
        <p:spPr bwMode="auto">
          <a:xfrm>
            <a:off x="571500" y="214313"/>
            <a:ext cx="8429625" cy="5354637"/>
          </a:xfrm>
          <a:prstGeom prst="rect">
            <a:avLst/>
          </a:prstGeom>
          <a:noFill/>
          <a:ln w="9525">
            <a:noFill/>
            <a:miter lim="800000"/>
            <a:headEnd/>
            <a:tailEnd/>
          </a:ln>
        </p:spPr>
        <p:txBody>
          <a:bodyPr>
            <a:spAutoFit/>
          </a:bodyPr>
          <a:lstStyle/>
          <a:p>
            <a:pPr algn="just"/>
            <a:r>
              <a:rPr lang="ru-RU" b="1">
                <a:latin typeface="Calibri" pitchFamily="34" charset="0"/>
              </a:rPr>
              <a:t>	Біоенергетика в Україні має широкий спектр сировинних ресурсів які можна використовувати як шляхом прямого спалювання, так і для виробництва біогазу, біодизелю, біоетанолу, твердих паливних брикетів та ін.</a:t>
            </a:r>
          </a:p>
          <a:p>
            <a:pPr algn="just"/>
            <a:endParaRPr lang="ru-RU" b="1">
              <a:latin typeface="Calibri" pitchFamily="34" charset="0"/>
            </a:endParaRPr>
          </a:p>
          <a:p>
            <a:pPr algn="just"/>
            <a:r>
              <a:rPr lang="ru-RU" b="1">
                <a:latin typeface="Calibri" pitchFamily="34" charset="0"/>
              </a:rPr>
              <a:t>	Це і відходи лісового господарства, сільгоспгосподарства, побутові відходи і, нарешті, спеціально вирощувана біомаса, зокрема – ріпак, сприятливі умови для вирощування якого є в багатьох регіонах України. Крім сировинної бази, в Україні є і технологічна та промислова база для розвитку промисловості з виробництва біодизелю, біоетанолу, біогазу. Але, незважаючи на це, а також на наявність нормативно-законодавчих актів, які повинні сприяти розвитку біоенергетики (Закон України «Про альтернативні види рідкого й газоподібного  палива» від 14.01.2000 р. № 1391-</a:t>
            </a:r>
            <a:r>
              <a:rPr lang="en-US" b="1">
                <a:latin typeface="Calibri" pitchFamily="34" charset="0"/>
              </a:rPr>
              <a:t>XIV, </a:t>
            </a:r>
            <a:r>
              <a:rPr lang="ru-RU" b="1">
                <a:latin typeface="Calibri" pitchFamily="34" charset="0"/>
              </a:rPr>
              <a:t>Постанова КМУ від 04.07.2000 р. № 1044 «Про затвердження програми «Этанол», Закон «Про альтернативні джерела енергії» від 20.03.2003 р. № 555-</a:t>
            </a:r>
            <a:r>
              <a:rPr lang="en-US" b="1">
                <a:latin typeface="Calibri" pitchFamily="34" charset="0"/>
              </a:rPr>
              <a:t>IV, </a:t>
            </a:r>
            <a:r>
              <a:rPr lang="ru-RU" b="1">
                <a:latin typeface="Calibri" pitchFamily="34" charset="0"/>
              </a:rPr>
              <a:t>Указ Президента від 26.09.2003 р. № 1094/2003 «Про заходи щодо розвитку виробництва палива з біологічної сировини», Постанова КМУ від 22.12.2006 р. № 1774 «Про затвердження Програми розвитку виробництва дизельного біопалива», Розпорядження КМУ № 145 від 15.03.2006 р. «Про затвердження «Енергетичної стратегії України на період до 2030 року” та ін.),  їх положення поки так і залишилися на папері.</a:t>
            </a:r>
          </a:p>
        </p:txBody>
      </p:sp>
    </p:spTree>
  </p:cSld>
  <p:clrMapOvr>
    <a:masterClrMapping/>
  </p:clrMapOvr>
  <p:transition>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1142976" y="1071546"/>
            <a:ext cx="6909228" cy="4755852"/>
          </a:xfrm>
          <a:prstGeom prst="rect">
            <a:avLst/>
          </a:prstGeom>
          <a:ln>
            <a:noFill/>
          </a:ln>
          <a:effectLst>
            <a:softEdge rad="112500"/>
          </a:effectLst>
        </p:spPr>
      </p:pic>
    </p:spTree>
  </p:cSld>
  <p:clrMapOvr>
    <a:masterClrMapping/>
  </p:clrMapOvr>
  <p:transition>
    <p:cover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Прямоугольник 1"/>
          <p:cNvSpPr>
            <a:spLocks noChangeArrowheads="1"/>
          </p:cNvSpPr>
          <p:nvPr/>
        </p:nvSpPr>
        <p:spPr bwMode="auto">
          <a:xfrm>
            <a:off x="500063" y="1214438"/>
            <a:ext cx="8001000" cy="5016500"/>
          </a:xfrm>
          <a:prstGeom prst="rect">
            <a:avLst/>
          </a:prstGeom>
          <a:noFill/>
          <a:ln w="9525">
            <a:noFill/>
            <a:miter lim="800000"/>
            <a:headEnd/>
            <a:tailEnd/>
          </a:ln>
        </p:spPr>
        <p:txBody>
          <a:bodyPr>
            <a:spAutoFit/>
          </a:bodyPr>
          <a:lstStyle/>
          <a:p>
            <a:pPr algn="just"/>
            <a:r>
              <a:rPr lang="ru-RU" sz="2000" b="1">
                <a:latin typeface="Calibri" pitchFamily="34" charset="0"/>
              </a:rPr>
              <a:t>	Поодинокі приклади будівництва заводів з виробництва біопалива, розробки нових технологій переробки біосировини не роблять погоди на ринку. Розширення площ під ріпак носить спонтанний характер і практично весь урожай експортується. При цьому мало хто турбується про виснаження землі. Відсутні також технічні умови і регламенти на виробництво, зберігання, використання біодизельного пального, не створені умови для залучення інвестицій у будівництво заводів. Українські технологічні розробки та обладнання не знаходять попиту на  українському ринку і експортуються.</a:t>
            </a:r>
          </a:p>
          <a:p>
            <a:pPr algn="just"/>
            <a:endParaRPr lang="ru-RU" sz="2000" b="1">
              <a:latin typeface="Calibri" pitchFamily="34" charset="0"/>
            </a:endParaRPr>
          </a:p>
          <a:p>
            <a:pPr algn="just"/>
            <a:r>
              <a:rPr lang="ru-RU" sz="2000" b="1">
                <a:latin typeface="Calibri" pitchFamily="34" charset="0"/>
              </a:rPr>
              <a:t>	Для промислового використання біодизелю необхідно буде розробити відповідні заходи, які б передбачали значні пільги для виробників біодизелю, комплектацію насіннєвого фонду елітними сортами ріпаку, інвестиції для будівництва потужних підприємств з виробництва біодизелю.</a:t>
            </a:r>
          </a:p>
        </p:txBody>
      </p:sp>
    </p:spTree>
  </p:cSld>
  <p:clrMapOvr>
    <a:masterClrMapping/>
  </p:clrMapOvr>
  <p:transition>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357167"/>
            <a:ext cx="7572428" cy="400110"/>
          </a:xfrm>
          <a:prstGeom prst="rect">
            <a:avLst/>
          </a:prstGeom>
        </p:spPr>
        <p:txBody>
          <a:bodyPr wrap="square">
            <a:spAutoFit/>
          </a:bodyPr>
          <a:lstStyle/>
          <a:p>
            <a:pPr algn="ctr"/>
            <a:r>
              <a:rPr lang="ru-RU" sz="2000" b="1" dirty="0" err="1" smtClean="0">
                <a:solidFill>
                  <a:srgbClr val="0070C0"/>
                </a:solidFill>
                <a:effectLst>
                  <a:outerShdw blurRad="38100" dist="38100" dir="2700000" algn="tl">
                    <a:srgbClr val="000000">
                      <a:alpha val="43137"/>
                    </a:srgbClr>
                  </a:outerShdw>
                </a:effectLst>
              </a:rPr>
              <a:t>Енергетичний</a:t>
            </a:r>
            <a:r>
              <a:rPr lang="ru-RU" sz="2000" b="1" dirty="0" smtClean="0">
                <a:solidFill>
                  <a:srgbClr val="0070C0"/>
                </a:solidFill>
                <a:effectLst>
                  <a:outerShdw blurRad="38100" dist="38100" dir="2700000" algn="tl">
                    <a:srgbClr val="000000">
                      <a:alpha val="43137"/>
                    </a:srgbClr>
                  </a:outerShdw>
                </a:effectLst>
              </a:rPr>
              <a:t> </a:t>
            </a:r>
            <a:r>
              <a:rPr lang="ru-RU" sz="2000" b="1" dirty="0" err="1" smtClean="0">
                <a:solidFill>
                  <a:srgbClr val="0070C0"/>
                </a:solidFill>
                <a:effectLst>
                  <a:outerShdw blurRad="38100" dist="38100" dir="2700000" algn="tl">
                    <a:srgbClr val="000000">
                      <a:alpha val="43137"/>
                    </a:srgbClr>
                  </a:outerShdw>
                </a:effectLst>
              </a:rPr>
              <a:t>потенціал</a:t>
            </a:r>
            <a:r>
              <a:rPr lang="ru-RU" sz="2000" b="1" dirty="0" smtClean="0">
                <a:solidFill>
                  <a:srgbClr val="0070C0"/>
                </a:solidFill>
                <a:effectLst>
                  <a:outerShdw blurRad="38100" dist="38100" dir="2700000" algn="tl">
                    <a:srgbClr val="000000">
                      <a:alpha val="43137"/>
                    </a:srgbClr>
                  </a:outerShdw>
                </a:effectLst>
              </a:rPr>
              <a:t> </a:t>
            </a:r>
            <a:r>
              <a:rPr lang="ru-RU" sz="2000" b="1" dirty="0" err="1" smtClean="0">
                <a:solidFill>
                  <a:srgbClr val="0070C0"/>
                </a:solidFill>
                <a:effectLst>
                  <a:outerShdw blurRad="38100" dist="38100" dir="2700000" algn="tl">
                    <a:srgbClr val="000000">
                      <a:alpha val="43137"/>
                    </a:srgbClr>
                  </a:outerShdw>
                </a:effectLst>
              </a:rPr>
              <a:t>біомаси</a:t>
            </a:r>
            <a:r>
              <a:rPr lang="ru-RU" sz="2000" b="1" dirty="0" smtClean="0">
                <a:solidFill>
                  <a:srgbClr val="0070C0"/>
                </a:solidFill>
                <a:effectLst>
                  <a:outerShdw blurRad="38100" dist="38100" dir="2700000" algn="tl">
                    <a:srgbClr val="000000">
                      <a:alpha val="43137"/>
                    </a:srgbClr>
                  </a:outerShdw>
                </a:effectLst>
              </a:rPr>
              <a:t> в </a:t>
            </a:r>
            <a:r>
              <a:rPr lang="ru-RU" sz="2000" b="1" dirty="0" err="1" smtClean="0">
                <a:solidFill>
                  <a:srgbClr val="0070C0"/>
                </a:solidFill>
                <a:effectLst>
                  <a:outerShdw blurRad="38100" dist="38100" dir="2700000" algn="tl">
                    <a:srgbClr val="000000">
                      <a:alpha val="43137"/>
                    </a:srgbClr>
                  </a:outerShdw>
                </a:effectLst>
              </a:rPr>
              <a:t>Україні</a:t>
            </a:r>
            <a:r>
              <a:rPr lang="ru-RU" sz="2000" b="1" dirty="0" smtClean="0">
                <a:solidFill>
                  <a:srgbClr val="0070C0"/>
                </a:solidFill>
                <a:effectLst>
                  <a:outerShdw blurRad="38100" dist="38100" dir="2700000" algn="tl">
                    <a:srgbClr val="000000">
                      <a:alpha val="43137"/>
                    </a:srgbClr>
                  </a:outerShdw>
                </a:effectLst>
              </a:rPr>
              <a:t> (</a:t>
            </a:r>
            <a:r>
              <a:rPr lang="ru-RU" sz="2000" b="1" dirty="0" err="1" smtClean="0">
                <a:solidFill>
                  <a:srgbClr val="0070C0"/>
                </a:solidFill>
                <a:effectLst>
                  <a:outerShdw blurRad="38100" dist="38100" dir="2700000" algn="tl">
                    <a:srgbClr val="000000">
                      <a:alpha val="43137"/>
                    </a:srgbClr>
                  </a:outerShdw>
                </a:effectLst>
              </a:rPr>
              <a:t>дані</a:t>
            </a:r>
            <a:r>
              <a:rPr lang="ru-RU" sz="2000" b="1" dirty="0" smtClean="0">
                <a:solidFill>
                  <a:srgbClr val="0070C0"/>
                </a:solidFill>
                <a:effectLst>
                  <a:outerShdw blurRad="38100" dist="38100" dir="2700000" algn="tl">
                    <a:srgbClr val="000000">
                      <a:alpha val="43137"/>
                    </a:srgbClr>
                  </a:outerShdw>
                </a:effectLst>
              </a:rPr>
              <a:t> 2001 р.)</a:t>
            </a:r>
          </a:p>
        </p:txBody>
      </p:sp>
      <p:graphicFrame>
        <p:nvGraphicFramePr>
          <p:cNvPr id="3" name="Таблица 2"/>
          <p:cNvGraphicFramePr>
            <a:graphicFrameLocks noGrp="1"/>
          </p:cNvGraphicFramePr>
          <p:nvPr/>
        </p:nvGraphicFramePr>
        <p:xfrm>
          <a:off x="571472" y="1283220"/>
          <a:ext cx="7786743" cy="5133378"/>
        </p:xfrm>
        <a:graphic>
          <a:graphicData uri="http://schemas.openxmlformats.org/drawingml/2006/table">
            <a:tbl>
              <a:tblPr>
                <a:tableStyleId>{69C7853C-536D-4A76-A0AE-DD22124D55A5}</a:tableStyleId>
              </a:tblPr>
              <a:tblGrid>
                <a:gridCol w="3964811"/>
                <a:gridCol w="1910966"/>
                <a:gridCol w="1910966"/>
              </a:tblGrid>
              <a:tr h="654373">
                <a:tc>
                  <a:txBody>
                    <a:bodyPr/>
                    <a:lstStyle/>
                    <a:p>
                      <a:r>
                        <a:rPr lang="uk-UA" sz="1100" b="1" kern="1200" dirty="0" smtClean="0">
                          <a:solidFill>
                            <a:schemeClr val="dk1"/>
                          </a:solidFill>
                          <a:latin typeface="+mn-lt"/>
                          <a:ea typeface="+mn-ea"/>
                          <a:cs typeface="+mn-cs"/>
                        </a:rPr>
                        <a:t>Вид біомаси</a:t>
                      </a:r>
                    </a:p>
                  </a:txBody>
                  <a:tcPr marL="34441" marR="34441" marT="17220" marB="17220" anchor="ctr"/>
                </a:tc>
                <a:tc>
                  <a:txBody>
                    <a:bodyPr/>
                    <a:lstStyle/>
                    <a:p>
                      <a:r>
                        <a:rPr lang="ru-RU" sz="1100" b="1" kern="1200" dirty="0" err="1" smtClean="0">
                          <a:solidFill>
                            <a:schemeClr val="dk1"/>
                          </a:solidFill>
                          <a:latin typeface="+mn-lt"/>
                          <a:ea typeface="+mn-ea"/>
                          <a:cs typeface="+mn-cs"/>
                        </a:rPr>
                        <a:t>Енерг</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потенціал</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млн</a:t>
                      </a:r>
                      <a:r>
                        <a:rPr lang="ru-RU" sz="1100" b="1" kern="1200" dirty="0" smtClean="0">
                          <a:solidFill>
                            <a:schemeClr val="dk1"/>
                          </a:solidFill>
                          <a:latin typeface="+mn-lt"/>
                          <a:ea typeface="+mn-ea"/>
                          <a:cs typeface="+mn-cs"/>
                        </a:rPr>
                        <a:t> т </a:t>
                      </a:r>
                      <a:r>
                        <a:rPr lang="ru-RU" sz="1100" b="1" kern="1200" dirty="0" err="1" smtClean="0">
                          <a:solidFill>
                            <a:schemeClr val="dk1"/>
                          </a:solidFill>
                          <a:latin typeface="+mn-lt"/>
                          <a:ea typeface="+mn-ea"/>
                          <a:cs typeface="+mn-cs"/>
                        </a:rPr>
                        <a:t>у.п</a:t>
                      </a:r>
                      <a:r>
                        <a:rPr lang="ru-RU" sz="1100" b="1" kern="1200" dirty="0" smtClean="0">
                          <a:solidFill>
                            <a:schemeClr val="dk1"/>
                          </a:solidFill>
                          <a:latin typeface="+mn-lt"/>
                          <a:ea typeface="+mn-ea"/>
                          <a:cs typeface="+mn-cs"/>
                        </a:rPr>
                        <a:t>./год(</a:t>
                      </a:r>
                      <a:r>
                        <a:rPr lang="ru-RU" sz="1100" b="1" kern="1200" dirty="0" err="1" smtClean="0">
                          <a:solidFill>
                            <a:schemeClr val="dk1"/>
                          </a:solidFill>
                          <a:latin typeface="+mn-lt"/>
                          <a:ea typeface="+mn-ea"/>
                          <a:cs typeface="+mn-cs"/>
                        </a:rPr>
                        <a:t>вірогідна</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оцінка</a:t>
                      </a:r>
                      <a:r>
                        <a:rPr lang="ru-RU" sz="1100" b="1" kern="1200" dirty="0" smtClean="0">
                          <a:solidFill>
                            <a:schemeClr val="dk1"/>
                          </a:solidFill>
                          <a:latin typeface="+mn-lt"/>
                          <a:ea typeface="+mn-ea"/>
                          <a:cs typeface="+mn-cs"/>
                        </a:rPr>
                        <a:t>)</a:t>
                      </a:r>
                    </a:p>
                  </a:txBody>
                  <a:tcPr marL="34441" marR="34441" marT="17220" marB="17220" anchor="ctr"/>
                </a:tc>
                <a:tc>
                  <a:txBody>
                    <a:bodyPr/>
                    <a:lstStyle/>
                    <a:p>
                      <a:r>
                        <a:rPr lang="ru-RU" sz="1100" b="1" kern="1200" dirty="0" err="1" smtClean="0">
                          <a:solidFill>
                            <a:schemeClr val="dk1"/>
                          </a:solidFill>
                          <a:latin typeface="+mn-lt"/>
                          <a:ea typeface="+mn-ea"/>
                          <a:cs typeface="+mn-cs"/>
                        </a:rPr>
                        <a:t>Енерг</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потенціал</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млн</a:t>
                      </a:r>
                      <a:r>
                        <a:rPr lang="ru-RU" sz="1100" b="1" kern="1200" dirty="0" smtClean="0">
                          <a:solidFill>
                            <a:schemeClr val="dk1"/>
                          </a:solidFill>
                          <a:latin typeface="+mn-lt"/>
                          <a:ea typeface="+mn-ea"/>
                          <a:cs typeface="+mn-cs"/>
                        </a:rPr>
                        <a:t> т </a:t>
                      </a:r>
                      <a:r>
                        <a:rPr lang="ru-RU" sz="1100" b="1" kern="1200" dirty="0" err="1" smtClean="0">
                          <a:solidFill>
                            <a:schemeClr val="dk1"/>
                          </a:solidFill>
                          <a:latin typeface="+mn-lt"/>
                          <a:ea typeface="+mn-ea"/>
                          <a:cs typeface="+mn-cs"/>
                        </a:rPr>
                        <a:t>у.п</a:t>
                      </a:r>
                      <a:r>
                        <a:rPr lang="ru-RU" sz="1100" b="1" kern="1200" dirty="0" smtClean="0">
                          <a:solidFill>
                            <a:schemeClr val="dk1"/>
                          </a:solidFill>
                          <a:latin typeface="+mn-lt"/>
                          <a:ea typeface="+mn-ea"/>
                          <a:cs typeface="+mn-cs"/>
                        </a:rPr>
                        <a:t>./год(</a:t>
                      </a:r>
                      <a:r>
                        <a:rPr lang="ru-RU" sz="1100" b="1" kern="1200" dirty="0" err="1" smtClean="0">
                          <a:solidFill>
                            <a:schemeClr val="dk1"/>
                          </a:solidFill>
                          <a:latin typeface="+mn-lt"/>
                          <a:ea typeface="+mn-ea"/>
                          <a:cs typeface="+mn-cs"/>
                        </a:rPr>
                        <a:t>оптимістична</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оцінка</a:t>
                      </a:r>
                      <a:r>
                        <a:rPr lang="ru-RU" sz="1100" b="1" kern="1200" dirty="0" smtClean="0">
                          <a:solidFill>
                            <a:schemeClr val="dk1"/>
                          </a:solidFill>
                          <a:latin typeface="+mn-lt"/>
                          <a:ea typeface="+mn-ea"/>
                          <a:cs typeface="+mn-cs"/>
                        </a:rPr>
                        <a:t>)</a:t>
                      </a:r>
                    </a:p>
                  </a:txBody>
                  <a:tcPr marL="34441" marR="34441" marT="17220" marB="17220" anchor="ctr"/>
                </a:tc>
              </a:tr>
              <a:tr h="964339">
                <a:tc>
                  <a:txBody>
                    <a:bodyPr/>
                    <a:lstStyle/>
                    <a:p>
                      <a:r>
                        <a:rPr lang="ru-RU" sz="1100" b="1" kern="1200" dirty="0" err="1" smtClean="0">
                          <a:solidFill>
                            <a:schemeClr val="dk1"/>
                          </a:solidFill>
                          <a:latin typeface="+mn-lt"/>
                          <a:ea typeface="+mn-ea"/>
                          <a:cs typeface="+mn-cs"/>
                        </a:rPr>
                        <a:t>Зернові</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культури</a:t>
                      </a:r>
                      <a:r>
                        <a:rPr lang="ru-RU" sz="1100" b="1" kern="1200" dirty="0" smtClean="0">
                          <a:solidFill>
                            <a:schemeClr val="dk1"/>
                          </a:solidFill>
                          <a:latin typeface="+mn-lt"/>
                          <a:ea typeface="+mn-ea"/>
                          <a:cs typeface="+mn-cs"/>
                        </a:rPr>
                        <a:t>/ солома (без </a:t>
                      </a:r>
                      <a:r>
                        <a:rPr lang="ru-RU" sz="1100" b="1" kern="1200" dirty="0" err="1" smtClean="0">
                          <a:solidFill>
                            <a:schemeClr val="dk1"/>
                          </a:solidFill>
                          <a:latin typeface="+mn-lt"/>
                          <a:ea typeface="+mn-ea"/>
                          <a:cs typeface="+mn-cs"/>
                        </a:rPr>
                        <a:t>кукурудзи</a:t>
                      </a:r>
                      <a:r>
                        <a:rPr lang="ru-RU" sz="1100" b="1" kern="1200" dirty="0" smtClean="0">
                          <a:solidFill>
                            <a:schemeClr val="dk1"/>
                          </a:solidFill>
                          <a:latin typeface="+mn-lt"/>
                          <a:ea typeface="+mn-ea"/>
                          <a:cs typeface="+mn-cs"/>
                        </a:rPr>
                        <a:t>):</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пшениця</a:t>
                      </a:r>
                      <a:r>
                        <a:rPr lang="ru-RU" sz="1100" b="1" kern="1200" dirty="0" smtClean="0">
                          <a:solidFill>
                            <a:schemeClr val="dk1"/>
                          </a:solidFill>
                          <a:latin typeface="+mn-lt"/>
                          <a:ea typeface="+mn-ea"/>
                          <a:cs typeface="+mn-cs"/>
                        </a:rPr>
                        <a:t> </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ячмінь</a:t>
                      </a:r>
                      <a:r>
                        <a:rPr lang="ru-RU" sz="1100" b="1" kern="1200" dirty="0" smtClean="0">
                          <a:solidFill>
                            <a:schemeClr val="dk1"/>
                          </a:solidFill>
                          <a:latin typeface="+mn-lt"/>
                          <a:ea typeface="+mn-ea"/>
                          <a:cs typeface="+mn-cs"/>
                        </a:rPr>
                        <a:t> </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овес </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жито </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інші</a:t>
                      </a:r>
                      <a:r>
                        <a:rPr lang="ru-RU" sz="1100" b="1" kern="1200" dirty="0" smtClean="0">
                          <a:solidFill>
                            <a:schemeClr val="dk1"/>
                          </a:solidFill>
                          <a:latin typeface="+mn-lt"/>
                          <a:ea typeface="+mn-ea"/>
                          <a:cs typeface="+mn-cs"/>
                        </a:rPr>
                        <a:t> </a:t>
                      </a:r>
                      <a:br>
                        <a:rPr lang="ru-RU" sz="1100" b="1" kern="1200" dirty="0" smtClean="0">
                          <a:solidFill>
                            <a:schemeClr val="dk1"/>
                          </a:solidFill>
                          <a:latin typeface="+mn-lt"/>
                          <a:ea typeface="+mn-ea"/>
                          <a:cs typeface="+mn-cs"/>
                        </a:rPr>
                      </a:br>
                      <a:r>
                        <a:rPr lang="ru-RU" sz="1100" b="1" kern="1200" dirty="0" err="1" smtClean="0">
                          <a:solidFill>
                            <a:schemeClr val="dk1"/>
                          </a:solidFill>
                          <a:latin typeface="+mn-lt"/>
                          <a:ea typeface="+mn-ea"/>
                          <a:cs typeface="+mn-cs"/>
                        </a:rPr>
                        <a:t>Всього</a:t>
                      </a:r>
                      <a:r>
                        <a:rPr lang="ru-RU" sz="1100" b="1" kern="1200" dirty="0" smtClean="0">
                          <a:solidFill>
                            <a:schemeClr val="dk1"/>
                          </a:solidFill>
                          <a:latin typeface="+mn-lt"/>
                          <a:ea typeface="+mn-ea"/>
                          <a:cs typeface="+mn-cs"/>
                        </a:rPr>
                        <a:t> по </a:t>
                      </a:r>
                      <a:r>
                        <a:rPr lang="ru-RU" sz="1100" b="1" kern="1200" dirty="0" err="1" smtClean="0">
                          <a:solidFill>
                            <a:schemeClr val="dk1"/>
                          </a:solidFill>
                          <a:latin typeface="+mn-lt"/>
                          <a:ea typeface="+mn-ea"/>
                          <a:cs typeface="+mn-cs"/>
                        </a:rPr>
                        <a:t>зернових</a:t>
                      </a:r>
                      <a:r>
                        <a:rPr lang="ru-RU" sz="1100" b="1" kern="1200" dirty="0" smtClean="0">
                          <a:solidFill>
                            <a:schemeClr val="dk1"/>
                          </a:solidFill>
                          <a:latin typeface="+mn-lt"/>
                          <a:ea typeface="+mn-ea"/>
                          <a:cs typeface="+mn-cs"/>
                        </a:rPr>
                        <a:t> культурах</a:t>
                      </a:r>
                    </a:p>
                  </a:txBody>
                  <a:tcPr marL="34441" marR="34441" marT="17220" marB="17220" anchor="ctr"/>
                </a:tc>
                <a:tc>
                  <a:txBody>
                    <a:bodyPr/>
                    <a:lstStyle/>
                    <a:p>
                      <a:pPr algn="ctr"/>
                      <a:r>
                        <a:rPr lang="ru-RU" sz="1100" b="1" dirty="0"/>
                        <a:t/>
                      </a:r>
                      <a:br>
                        <a:rPr lang="ru-RU" sz="1100" b="1" dirty="0"/>
                      </a:br>
                      <a:r>
                        <a:rPr lang="ru-RU" sz="1100" b="1" dirty="0"/>
                        <a:t>0.97 </a:t>
                      </a:r>
                      <a:br>
                        <a:rPr lang="ru-RU" sz="1100" b="1" dirty="0"/>
                      </a:br>
                      <a:r>
                        <a:rPr lang="ru-RU" sz="1100" b="1" dirty="0"/>
                        <a:t>0.79 </a:t>
                      </a:r>
                      <a:br>
                        <a:rPr lang="ru-RU" sz="1100" b="1" dirty="0"/>
                      </a:br>
                      <a:r>
                        <a:rPr lang="ru-RU" sz="1100" b="1" dirty="0"/>
                        <a:t>0.10 </a:t>
                      </a:r>
                      <a:br>
                        <a:rPr lang="ru-RU" sz="1100" b="1" dirty="0"/>
                      </a:br>
                      <a:r>
                        <a:rPr lang="ru-RU" sz="1100" b="1" dirty="0"/>
                        <a:t>0.15 </a:t>
                      </a:r>
                      <a:br>
                        <a:rPr lang="ru-RU" sz="1100" b="1" dirty="0"/>
                      </a:br>
                      <a:r>
                        <a:rPr lang="ru-RU" sz="1100" b="1" dirty="0"/>
                        <a:t>0.77 </a:t>
                      </a:r>
                      <a:br>
                        <a:rPr lang="ru-RU" sz="1100" b="1" dirty="0"/>
                      </a:br>
                      <a:r>
                        <a:rPr lang="ru-RU" sz="1100" b="1" dirty="0"/>
                        <a:t>3.63</a:t>
                      </a:r>
                    </a:p>
                  </a:txBody>
                  <a:tcPr marL="34441" marR="34441" marT="17220" marB="17220" anchor="ctr"/>
                </a:tc>
                <a:tc>
                  <a:txBody>
                    <a:bodyPr/>
                    <a:lstStyle/>
                    <a:p>
                      <a:pPr algn="ct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5.6</a:t>
                      </a:r>
                    </a:p>
                  </a:txBody>
                  <a:tcPr marL="34441" marR="34441" marT="17220" marB="17220" anchor="ctr"/>
                </a:tc>
              </a:tr>
              <a:tr h="241085">
                <a:tc>
                  <a:txBody>
                    <a:bodyPr/>
                    <a:lstStyle/>
                    <a:p>
                      <a:r>
                        <a:rPr lang="ru-RU" sz="1100" b="1" kern="1200" dirty="0" err="1" smtClean="0">
                          <a:solidFill>
                            <a:schemeClr val="dk1"/>
                          </a:solidFill>
                          <a:latin typeface="+mn-lt"/>
                          <a:ea typeface="+mn-ea"/>
                          <a:cs typeface="+mn-cs"/>
                        </a:rPr>
                        <a:t>Кукурудза</a:t>
                      </a:r>
                      <a:r>
                        <a:rPr lang="ru-RU" sz="1100" b="1" kern="1200" dirty="0" smtClean="0">
                          <a:solidFill>
                            <a:schemeClr val="dk1"/>
                          </a:solidFill>
                          <a:latin typeface="+mn-lt"/>
                          <a:ea typeface="+mn-ea"/>
                          <a:cs typeface="+mn-cs"/>
                        </a:rPr>
                        <a:t> на зерно/ стебло, </a:t>
                      </a:r>
                      <a:r>
                        <a:rPr lang="ru-RU" sz="1100" b="1" kern="1200" dirty="0" err="1" smtClean="0">
                          <a:solidFill>
                            <a:schemeClr val="dk1"/>
                          </a:solidFill>
                          <a:latin typeface="+mn-lt"/>
                          <a:ea typeface="+mn-ea"/>
                          <a:cs typeface="+mn-cs"/>
                        </a:rPr>
                        <a:t>качани</a:t>
                      </a:r>
                      <a:endParaRPr lang="ru-RU" sz="1100" b="1" kern="1200" dirty="0" smtClean="0">
                        <a:solidFill>
                          <a:schemeClr val="dk1"/>
                        </a:solidFill>
                        <a:latin typeface="+mn-lt"/>
                        <a:ea typeface="+mn-ea"/>
                        <a:cs typeface="+mn-cs"/>
                      </a:endParaRPr>
                    </a:p>
                  </a:txBody>
                  <a:tcPr marL="34441" marR="34441" marT="17220" marB="17220" anchor="ctr"/>
                </a:tc>
                <a:tc>
                  <a:txBody>
                    <a:bodyPr/>
                    <a:lstStyle/>
                    <a:p>
                      <a:pPr algn="ctr"/>
                      <a:r>
                        <a:rPr lang="ru-RU" sz="1100" b="1" dirty="0"/>
                        <a:t>1.19</a:t>
                      </a:r>
                    </a:p>
                  </a:txBody>
                  <a:tcPr marL="34441" marR="34441" marT="17220" marB="17220" anchor="ctr"/>
                </a:tc>
                <a:tc>
                  <a:txBody>
                    <a:bodyPr/>
                    <a:lstStyle/>
                    <a:p>
                      <a:pPr algn="ctr"/>
                      <a:r>
                        <a:rPr lang="ru-RU" sz="1100" b="1"/>
                        <a:t>2.4</a:t>
                      </a:r>
                    </a:p>
                  </a:txBody>
                  <a:tcPr marL="34441" marR="34441" marT="17220" marB="17220" anchor="ctr"/>
                </a:tc>
              </a:tr>
              <a:tr h="137763">
                <a:tc>
                  <a:txBody>
                    <a:bodyPr/>
                    <a:lstStyle/>
                    <a:p>
                      <a:r>
                        <a:rPr lang="uk-UA" sz="1100" b="1" kern="1200" dirty="0" smtClean="0">
                          <a:solidFill>
                            <a:schemeClr val="dk1"/>
                          </a:solidFill>
                          <a:latin typeface="+mn-lt"/>
                          <a:ea typeface="+mn-ea"/>
                          <a:cs typeface="+mn-cs"/>
                        </a:rPr>
                        <a:t>Соняшник/ стебло, лушпиння</a:t>
                      </a:r>
                    </a:p>
                  </a:txBody>
                  <a:tcPr marL="34441" marR="34441" marT="17220" marB="17220" anchor="ctr"/>
                </a:tc>
                <a:tc>
                  <a:txBody>
                    <a:bodyPr/>
                    <a:lstStyle/>
                    <a:p>
                      <a:pPr algn="ctr"/>
                      <a:r>
                        <a:rPr lang="ru-RU" sz="1100" b="1" dirty="0"/>
                        <a:t>2.31</a:t>
                      </a:r>
                    </a:p>
                  </a:txBody>
                  <a:tcPr marL="34441" marR="34441" marT="17220" marB="17220" anchor="ctr"/>
                </a:tc>
                <a:tc>
                  <a:txBody>
                    <a:bodyPr/>
                    <a:lstStyle/>
                    <a:p>
                      <a:pPr algn="ctr"/>
                      <a:r>
                        <a:rPr lang="ru-RU" sz="1100" b="1" dirty="0"/>
                        <a:t>2.3</a:t>
                      </a:r>
                    </a:p>
                  </a:txBody>
                  <a:tcPr marL="34441" marR="34441" marT="17220" marB="17220" anchor="ctr"/>
                </a:tc>
              </a:tr>
              <a:tr h="137763">
                <a:tc>
                  <a:txBody>
                    <a:bodyPr/>
                    <a:lstStyle/>
                    <a:p>
                      <a:r>
                        <a:rPr lang="ru-RU" sz="1100" b="1" dirty="0"/>
                        <a:t>Навоз/ </a:t>
                      </a:r>
                      <a:r>
                        <a:rPr lang="ru-RU" sz="1100" b="1" dirty="0" smtClean="0"/>
                        <a:t>б</a:t>
                      </a:r>
                      <a:r>
                        <a:rPr lang="uk-UA" sz="1100" b="1" dirty="0" smtClean="0"/>
                        <a:t>і</a:t>
                      </a:r>
                      <a:r>
                        <a:rPr lang="ru-RU" sz="1100" b="1" dirty="0" err="1" smtClean="0"/>
                        <a:t>огаз</a:t>
                      </a:r>
                      <a:endParaRPr lang="ru-RU" sz="1100" b="1" dirty="0"/>
                    </a:p>
                  </a:txBody>
                  <a:tcPr marL="34441" marR="34441" marT="17220" marB="17220" anchor="ctr"/>
                </a:tc>
                <a:tc>
                  <a:txBody>
                    <a:bodyPr/>
                    <a:lstStyle/>
                    <a:p>
                      <a:pPr algn="ctr"/>
                      <a:r>
                        <a:rPr lang="ru-RU" sz="1100" b="1" dirty="0"/>
                        <a:t>1.59</a:t>
                      </a:r>
                    </a:p>
                  </a:txBody>
                  <a:tcPr marL="34441" marR="34441" marT="17220" marB="17220" anchor="ctr"/>
                </a:tc>
                <a:tc>
                  <a:txBody>
                    <a:bodyPr/>
                    <a:lstStyle/>
                    <a:p>
                      <a:pPr algn="ctr"/>
                      <a:r>
                        <a:rPr lang="ru-RU" sz="1100" b="1" dirty="0"/>
                        <a:t>1.6</a:t>
                      </a:r>
                    </a:p>
                  </a:txBody>
                  <a:tcPr marL="34441" marR="34441" marT="17220" marB="17220" anchor="ctr"/>
                </a:tc>
              </a:tr>
              <a:tr h="137763">
                <a:tc>
                  <a:txBody>
                    <a:bodyPr/>
                    <a:lstStyle/>
                    <a:p>
                      <a:r>
                        <a:rPr lang="uk-UA" sz="1100" b="1" kern="1200" dirty="0" smtClean="0">
                          <a:solidFill>
                            <a:schemeClr val="dk1"/>
                          </a:solidFill>
                          <a:latin typeface="+mn-lt"/>
                          <a:ea typeface="+mn-ea"/>
                          <a:cs typeface="+mn-cs"/>
                        </a:rPr>
                        <a:t>Стічні води</a:t>
                      </a:r>
                      <a:r>
                        <a:rPr lang="ru-RU" sz="1100" b="1" dirty="0" smtClean="0"/>
                        <a:t>/ </a:t>
                      </a:r>
                      <a:r>
                        <a:rPr lang="ru-RU" sz="1100" b="1" dirty="0" err="1" smtClean="0"/>
                        <a:t>біогаз</a:t>
                      </a:r>
                      <a:endParaRPr lang="ru-RU" sz="1100" b="1" dirty="0"/>
                    </a:p>
                  </a:txBody>
                  <a:tcPr marL="34441" marR="34441" marT="17220" marB="17220" anchor="ctr"/>
                </a:tc>
                <a:tc>
                  <a:txBody>
                    <a:bodyPr/>
                    <a:lstStyle/>
                    <a:p>
                      <a:pPr algn="ctr"/>
                      <a:r>
                        <a:rPr lang="ru-RU" sz="1100" b="1" dirty="0"/>
                        <a:t>-</a:t>
                      </a:r>
                    </a:p>
                  </a:txBody>
                  <a:tcPr marL="34441" marR="34441" marT="17220" marB="17220" anchor="ctr"/>
                </a:tc>
                <a:tc>
                  <a:txBody>
                    <a:bodyPr/>
                    <a:lstStyle/>
                    <a:p>
                      <a:pPr algn="ctr"/>
                      <a:r>
                        <a:rPr lang="ru-RU" sz="1100" b="1" dirty="0"/>
                        <a:t>0.2</a:t>
                      </a:r>
                    </a:p>
                  </a:txBody>
                  <a:tcPr marL="34441" marR="34441" marT="17220" marB="17220" anchor="ctr"/>
                </a:tc>
              </a:tr>
              <a:tr h="137763">
                <a:tc>
                  <a:txBody>
                    <a:bodyPr/>
                    <a:lstStyle/>
                    <a:p>
                      <a:r>
                        <a:rPr lang="uk-UA" sz="1100" b="1" kern="1200" dirty="0" smtClean="0">
                          <a:solidFill>
                            <a:schemeClr val="dk1"/>
                          </a:solidFill>
                          <a:latin typeface="+mn-lt"/>
                          <a:ea typeface="+mn-ea"/>
                          <a:cs typeface="+mn-cs"/>
                        </a:rPr>
                        <a:t>Біогаз з полігонів ТБВ</a:t>
                      </a:r>
                    </a:p>
                  </a:txBody>
                  <a:tcPr marL="34441" marR="34441" marT="17220" marB="17220" anchor="ctr"/>
                </a:tc>
                <a:tc>
                  <a:txBody>
                    <a:bodyPr/>
                    <a:lstStyle/>
                    <a:p>
                      <a:pPr algn="ctr"/>
                      <a:r>
                        <a:rPr lang="ru-RU" sz="1100" b="1" dirty="0"/>
                        <a:t>0.3</a:t>
                      </a:r>
                    </a:p>
                  </a:txBody>
                  <a:tcPr marL="34441" marR="34441" marT="17220" marB="17220" anchor="ctr"/>
                </a:tc>
                <a:tc>
                  <a:txBody>
                    <a:bodyPr/>
                    <a:lstStyle/>
                    <a:p>
                      <a:pPr algn="ctr"/>
                      <a:r>
                        <a:rPr lang="ru-RU" sz="1100" b="1" dirty="0"/>
                        <a:t>1.6</a:t>
                      </a:r>
                    </a:p>
                  </a:txBody>
                  <a:tcPr marL="34441" marR="34441" marT="17220" marB="17220" anchor="ctr"/>
                </a:tc>
              </a:tr>
              <a:tr h="1377627">
                <a:tc>
                  <a:txBody>
                    <a:bodyPr/>
                    <a:lstStyle/>
                    <a:p>
                      <a:r>
                        <a:rPr lang="ru-RU" sz="1100" b="1" kern="1200" dirty="0" err="1" smtClean="0">
                          <a:solidFill>
                            <a:schemeClr val="dk1"/>
                          </a:solidFill>
                          <a:latin typeface="+mn-lt"/>
                          <a:ea typeface="+mn-ea"/>
                          <a:cs typeface="+mn-cs"/>
                        </a:rPr>
                        <a:t>Відходи</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деревини</a:t>
                      </a:r>
                      <a:r>
                        <a:rPr lang="ru-RU" sz="1100" b="1" kern="1200" dirty="0" smtClean="0">
                          <a:solidFill>
                            <a:schemeClr val="dk1"/>
                          </a:solidFill>
                          <a:latin typeface="+mn-lt"/>
                          <a:ea typeface="+mn-ea"/>
                          <a:cs typeface="+mn-cs"/>
                        </a:rPr>
                        <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Невивезена</a:t>
                      </a:r>
                      <a:r>
                        <a:rPr lang="ru-RU" sz="1100" b="1" kern="1200" dirty="0" smtClean="0">
                          <a:solidFill>
                            <a:schemeClr val="dk1"/>
                          </a:solidFill>
                          <a:latin typeface="+mn-lt"/>
                          <a:ea typeface="+mn-ea"/>
                          <a:cs typeface="+mn-cs"/>
                        </a:rPr>
                        <a:t> деревина на </a:t>
                      </a:r>
                      <a:r>
                        <a:rPr lang="ru-RU" sz="1100" b="1" kern="1200" dirty="0" err="1" smtClean="0">
                          <a:solidFill>
                            <a:schemeClr val="dk1"/>
                          </a:solidFill>
                          <a:latin typeface="+mn-lt"/>
                          <a:ea typeface="+mn-ea"/>
                          <a:cs typeface="+mn-cs"/>
                        </a:rPr>
                        <a:t>лісосіках</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порубкові</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залишки</a:t>
                      </a:r>
                      <a:r>
                        <a:rPr lang="ru-RU" sz="1100" b="1" kern="1200" dirty="0" smtClean="0">
                          <a:solidFill>
                            <a:schemeClr val="dk1"/>
                          </a:solidFill>
                          <a:latin typeface="+mn-lt"/>
                          <a:ea typeface="+mn-ea"/>
                          <a:cs typeface="+mn-cs"/>
                        </a:rPr>
                        <a:t>), W 50-60%*) </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Відходи</a:t>
                      </a:r>
                      <a:r>
                        <a:rPr lang="ru-RU" sz="1100" b="1" kern="1200" dirty="0" smtClean="0">
                          <a:solidFill>
                            <a:schemeClr val="dk1"/>
                          </a:solidFill>
                          <a:latin typeface="+mn-lt"/>
                          <a:ea typeface="+mn-ea"/>
                          <a:cs typeface="+mn-cs"/>
                        </a:rPr>
                        <a:t> в </a:t>
                      </a:r>
                      <a:r>
                        <a:rPr lang="ru-RU" sz="1100" b="1" kern="1200" dirty="0" err="1" smtClean="0">
                          <a:solidFill>
                            <a:schemeClr val="dk1"/>
                          </a:solidFill>
                          <a:latin typeface="+mn-lt"/>
                          <a:ea typeface="+mn-ea"/>
                          <a:cs typeface="+mn-cs"/>
                        </a:rPr>
                        <a:t>ліспромгоспах</a:t>
                      </a:r>
                      <a:r>
                        <a:rPr lang="ru-RU" sz="1100" b="1" kern="1200" dirty="0" smtClean="0">
                          <a:solidFill>
                            <a:schemeClr val="dk1"/>
                          </a:solidFill>
                          <a:latin typeface="+mn-lt"/>
                          <a:ea typeface="+mn-ea"/>
                          <a:cs typeface="+mn-cs"/>
                        </a:rPr>
                        <a:t> при </a:t>
                      </a:r>
                      <a:r>
                        <a:rPr lang="ru-RU" sz="1100" b="1" kern="1200" dirty="0" err="1" smtClean="0">
                          <a:solidFill>
                            <a:schemeClr val="dk1"/>
                          </a:solidFill>
                          <a:latin typeface="+mn-lt"/>
                          <a:ea typeface="+mn-ea"/>
                          <a:cs typeface="+mn-cs"/>
                        </a:rPr>
                        <a:t>розпилюванні</a:t>
                      </a:r>
                      <a:r>
                        <a:rPr lang="ru-RU" sz="1100" b="1" kern="1200" dirty="0" smtClean="0">
                          <a:solidFill>
                            <a:schemeClr val="dk1"/>
                          </a:solidFill>
                          <a:latin typeface="+mn-lt"/>
                          <a:ea typeface="+mn-ea"/>
                          <a:cs typeface="+mn-cs"/>
                        </a:rPr>
                        <a:t> кругляка, W 40-45% </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Відходи</a:t>
                      </a:r>
                      <a:r>
                        <a:rPr lang="ru-RU" sz="1100" b="1" kern="1200" dirty="0" smtClean="0">
                          <a:solidFill>
                            <a:schemeClr val="dk1"/>
                          </a:solidFill>
                          <a:latin typeface="+mn-lt"/>
                          <a:ea typeface="+mn-ea"/>
                          <a:cs typeface="+mn-cs"/>
                        </a:rPr>
                        <a:t> на Доках при </a:t>
                      </a:r>
                      <a:r>
                        <a:rPr lang="ru-RU" sz="1100" b="1" kern="1200" dirty="0" err="1" smtClean="0">
                          <a:solidFill>
                            <a:schemeClr val="dk1"/>
                          </a:solidFill>
                          <a:latin typeface="+mn-lt"/>
                          <a:ea typeface="+mn-ea"/>
                          <a:cs typeface="+mn-cs"/>
                        </a:rPr>
                        <a:t>виготовленні</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готової</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продукції</a:t>
                      </a:r>
                      <a:r>
                        <a:rPr lang="ru-RU" sz="1100" b="1" kern="1200" dirty="0" smtClean="0">
                          <a:solidFill>
                            <a:schemeClr val="dk1"/>
                          </a:solidFill>
                          <a:latin typeface="+mn-lt"/>
                          <a:ea typeface="+mn-ea"/>
                          <a:cs typeface="+mn-cs"/>
                        </a:rPr>
                        <a:t>, W 25-30% </a:t>
                      </a:r>
                      <a:br>
                        <a:rPr lang="ru-RU" sz="1100" b="1" kern="1200" dirty="0" smtClean="0">
                          <a:solidFill>
                            <a:schemeClr val="dk1"/>
                          </a:solidFill>
                          <a:latin typeface="+mn-lt"/>
                          <a:ea typeface="+mn-ea"/>
                          <a:cs typeface="+mn-cs"/>
                        </a:rPr>
                      </a:br>
                      <a:r>
                        <a:rPr lang="ru-RU" sz="1100" b="1" kern="1200" dirty="0" smtClean="0">
                          <a:solidFill>
                            <a:schemeClr val="dk1"/>
                          </a:solidFill>
                          <a:latin typeface="+mn-lt"/>
                          <a:ea typeface="+mn-ea"/>
                          <a:cs typeface="+mn-cs"/>
                        </a:rPr>
                        <a:t>- Дрова, </a:t>
                      </a:r>
                      <a:r>
                        <a:rPr lang="ru-RU" sz="1100" b="1" kern="1200" dirty="0" err="1" smtClean="0">
                          <a:solidFill>
                            <a:schemeClr val="dk1"/>
                          </a:solidFill>
                          <a:latin typeface="+mn-lt"/>
                          <a:ea typeface="+mn-ea"/>
                          <a:cs typeface="+mn-cs"/>
                        </a:rPr>
                        <a:t>що</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вивозяться</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з</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лісосіки</a:t>
                      </a:r>
                      <a:r>
                        <a:rPr lang="ru-RU" sz="1100" b="1" kern="1200" dirty="0" smtClean="0">
                          <a:solidFill>
                            <a:schemeClr val="dk1"/>
                          </a:solidFill>
                          <a:latin typeface="+mn-lt"/>
                          <a:ea typeface="+mn-ea"/>
                          <a:cs typeface="+mn-cs"/>
                        </a:rPr>
                        <a:t>, W 40-45</a:t>
                      </a:r>
                      <a:r>
                        <a:rPr lang="ru-RU" sz="1800" b="1" kern="1200" dirty="0" smtClean="0">
                          <a:solidFill>
                            <a:schemeClr val="dk1"/>
                          </a:solidFill>
                          <a:latin typeface="+mn-lt"/>
                          <a:ea typeface="+mn-ea"/>
                          <a:cs typeface="+mn-cs"/>
                        </a:rPr>
                        <a:t>% </a:t>
                      </a:r>
                      <a:br>
                        <a:rPr lang="ru-RU" sz="1800" b="1" kern="1200" dirty="0" smtClean="0">
                          <a:solidFill>
                            <a:schemeClr val="dk1"/>
                          </a:solidFill>
                          <a:latin typeface="+mn-lt"/>
                          <a:ea typeface="+mn-ea"/>
                          <a:cs typeface="+mn-cs"/>
                        </a:rPr>
                      </a:br>
                      <a:r>
                        <a:rPr lang="ru-RU" sz="1100" b="1" kern="1200" dirty="0" err="1" smtClean="0">
                          <a:solidFill>
                            <a:schemeClr val="dk1"/>
                          </a:solidFill>
                          <a:latin typeface="+mn-lt"/>
                          <a:ea typeface="+mn-ea"/>
                          <a:cs typeface="+mn-cs"/>
                        </a:rPr>
                        <a:t>Всього</a:t>
                      </a:r>
                      <a:r>
                        <a:rPr lang="ru-RU" sz="1100" b="1" kern="1200" dirty="0" smtClean="0">
                          <a:solidFill>
                            <a:schemeClr val="dk1"/>
                          </a:solidFill>
                          <a:latin typeface="+mn-lt"/>
                          <a:ea typeface="+mn-ea"/>
                          <a:cs typeface="+mn-cs"/>
                        </a:rPr>
                        <a:t> по </a:t>
                      </a:r>
                      <a:r>
                        <a:rPr lang="ru-RU" sz="1100" b="1" kern="1200" dirty="0" err="1" smtClean="0">
                          <a:solidFill>
                            <a:schemeClr val="dk1"/>
                          </a:solidFill>
                          <a:latin typeface="+mn-lt"/>
                          <a:ea typeface="+mn-ea"/>
                          <a:cs typeface="+mn-cs"/>
                        </a:rPr>
                        <a:t>відходах</a:t>
                      </a:r>
                      <a:r>
                        <a:rPr lang="ru-RU" sz="1100" b="1" kern="1200" dirty="0" smtClean="0">
                          <a:solidFill>
                            <a:schemeClr val="dk1"/>
                          </a:solidFill>
                          <a:latin typeface="+mn-lt"/>
                          <a:ea typeface="+mn-ea"/>
                          <a:cs typeface="+mn-cs"/>
                        </a:rPr>
                        <a:t> </a:t>
                      </a:r>
                      <a:r>
                        <a:rPr lang="ru-RU" sz="1100" b="1" kern="1200" dirty="0" err="1" smtClean="0">
                          <a:solidFill>
                            <a:schemeClr val="dk1"/>
                          </a:solidFill>
                          <a:latin typeface="+mn-lt"/>
                          <a:ea typeface="+mn-ea"/>
                          <a:cs typeface="+mn-cs"/>
                        </a:rPr>
                        <a:t>деревини</a:t>
                      </a:r>
                      <a:endParaRPr lang="ru-RU" sz="1100" b="1" kern="1200" dirty="0" smtClean="0">
                        <a:solidFill>
                          <a:schemeClr val="dk1"/>
                        </a:solidFill>
                        <a:latin typeface="+mn-lt"/>
                        <a:ea typeface="+mn-ea"/>
                        <a:cs typeface="+mn-cs"/>
                      </a:endParaRPr>
                    </a:p>
                  </a:txBody>
                  <a:tcPr marL="34441" marR="34441" marT="17220" marB="17220" anchor="ctr"/>
                </a:tc>
                <a:tc>
                  <a:txBody>
                    <a:bodyPr/>
                    <a:lstStyle/>
                    <a:p>
                      <a:pPr algn="ctr"/>
                      <a:r>
                        <a:rPr lang="ru-RU" sz="1100" b="1" dirty="0"/>
                        <a:t/>
                      </a:r>
                      <a:br>
                        <a:rPr lang="ru-RU" sz="1100" b="1" dirty="0"/>
                      </a:br>
                      <a:r>
                        <a:rPr lang="ru-RU" sz="1100" b="1" dirty="0"/>
                        <a:t>0.32</a:t>
                      </a:r>
                      <a:br>
                        <a:rPr lang="ru-RU" sz="1100" b="1" dirty="0"/>
                      </a:br>
                      <a:r>
                        <a:rPr lang="ru-RU" sz="1100" b="1" dirty="0"/>
                        <a:t/>
                      </a:r>
                      <a:br>
                        <a:rPr lang="ru-RU" sz="1100" b="1" dirty="0"/>
                      </a:br>
                      <a:r>
                        <a:rPr lang="ru-RU" sz="1100" b="1" dirty="0"/>
                        <a:t>0.11</a:t>
                      </a:r>
                      <a:br>
                        <a:rPr lang="ru-RU" sz="1100" b="1" dirty="0"/>
                      </a:br>
                      <a:r>
                        <a:rPr lang="ru-RU" sz="1100" b="1" dirty="0"/>
                        <a:t/>
                      </a:r>
                      <a:br>
                        <a:rPr lang="ru-RU" sz="1100" b="1" dirty="0"/>
                      </a:br>
                      <a:r>
                        <a:rPr lang="ru-RU" sz="1100" b="1" dirty="0"/>
                        <a:t>0.18</a:t>
                      </a:r>
                      <a:br>
                        <a:rPr lang="ru-RU" sz="1100" b="1" dirty="0"/>
                      </a:br>
                      <a:r>
                        <a:rPr lang="ru-RU" sz="1100" b="1" dirty="0"/>
                        <a:t/>
                      </a:r>
                      <a:br>
                        <a:rPr lang="ru-RU" sz="1100" b="1" dirty="0"/>
                      </a:br>
                      <a:r>
                        <a:rPr lang="ru-RU" sz="1100" b="1" dirty="0"/>
                        <a:t>0.97</a:t>
                      </a:r>
                      <a:br>
                        <a:rPr lang="ru-RU" sz="1100" b="1" dirty="0"/>
                      </a:br>
                      <a:r>
                        <a:rPr lang="ru-RU" sz="1100" b="1" dirty="0"/>
                        <a:t/>
                      </a:r>
                      <a:br>
                        <a:rPr lang="ru-RU" sz="1100" b="1" dirty="0"/>
                      </a:br>
                      <a:r>
                        <a:rPr lang="ru-RU" sz="1100" b="1" dirty="0"/>
                        <a:t>1.58</a:t>
                      </a:r>
                    </a:p>
                  </a:txBody>
                  <a:tcPr marL="34441" marR="34441" marT="17220" marB="17220" anchor="ctr"/>
                </a:tc>
                <a:tc>
                  <a:txBody>
                    <a:bodyPr/>
                    <a:lstStyle/>
                    <a:p>
                      <a:pPr algn="ct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
                      </a:r>
                      <a:br>
                        <a:rPr lang="ru-RU" sz="1100" b="1" dirty="0"/>
                      </a:br>
                      <a:r>
                        <a:rPr lang="ru-RU" sz="1100" b="1" dirty="0"/>
                        <a:t>2.0</a:t>
                      </a:r>
                    </a:p>
                  </a:txBody>
                  <a:tcPr marL="34441" marR="34441" marT="17220" marB="17220" anchor="ctr"/>
                </a:tc>
              </a:tr>
              <a:tr h="137763">
                <a:tc>
                  <a:txBody>
                    <a:bodyPr/>
                    <a:lstStyle/>
                    <a:p>
                      <a:r>
                        <a:rPr lang="uk-UA" sz="1100" b="1" kern="1200" dirty="0" smtClean="0">
                          <a:solidFill>
                            <a:schemeClr val="dk1"/>
                          </a:solidFill>
                          <a:latin typeface="+mn-lt"/>
                          <a:ea typeface="+mn-ea"/>
                          <a:cs typeface="+mn-cs"/>
                        </a:rPr>
                        <a:t>Паливо з ТБВ</a:t>
                      </a:r>
                    </a:p>
                  </a:txBody>
                  <a:tcPr marL="34441" marR="34441" marT="17220" marB="17220" anchor="ctr"/>
                </a:tc>
                <a:tc>
                  <a:txBody>
                    <a:bodyPr/>
                    <a:lstStyle/>
                    <a:p>
                      <a:pPr algn="ctr"/>
                      <a:r>
                        <a:rPr lang="ru-RU" sz="1100" b="1"/>
                        <a:t>-</a:t>
                      </a:r>
                    </a:p>
                  </a:txBody>
                  <a:tcPr marL="34441" marR="34441" marT="17220" marB="17220" anchor="ctr"/>
                </a:tc>
                <a:tc>
                  <a:txBody>
                    <a:bodyPr/>
                    <a:lstStyle/>
                    <a:p>
                      <a:pPr algn="ctr"/>
                      <a:r>
                        <a:rPr lang="ru-RU" sz="1100" b="1" dirty="0"/>
                        <a:t>1.9</a:t>
                      </a:r>
                    </a:p>
                  </a:txBody>
                  <a:tcPr marL="34441" marR="34441" marT="17220" marB="17220" anchor="ctr"/>
                </a:tc>
              </a:tr>
              <a:tr h="137763">
                <a:tc>
                  <a:txBody>
                    <a:bodyPr/>
                    <a:lstStyle/>
                    <a:p>
                      <a:r>
                        <a:rPr lang="uk-UA" sz="1800" b="1" kern="1200" dirty="0" smtClean="0">
                          <a:solidFill>
                            <a:schemeClr val="dk1"/>
                          </a:solidFill>
                          <a:latin typeface="+mn-lt"/>
                          <a:ea typeface="+mn-ea"/>
                          <a:cs typeface="+mn-cs"/>
                        </a:rPr>
                        <a:t>ВСЬОГО</a:t>
                      </a:r>
                    </a:p>
                  </a:txBody>
                  <a:tcPr marL="34441" marR="34441" marT="17220" marB="17220" anchor="ctr"/>
                </a:tc>
                <a:tc>
                  <a:txBody>
                    <a:bodyPr/>
                    <a:lstStyle/>
                    <a:p>
                      <a:pPr algn="ctr"/>
                      <a:r>
                        <a:rPr lang="ru-RU" sz="1100" b="1"/>
                        <a:t>10.6</a:t>
                      </a:r>
                    </a:p>
                  </a:txBody>
                  <a:tcPr marL="34441" marR="34441" marT="17220" marB="17220" anchor="ctr"/>
                </a:tc>
                <a:tc>
                  <a:txBody>
                    <a:bodyPr/>
                    <a:lstStyle/>
                    <a:p>
                      <a:pPr algn="ctr"/>
                      <a:r>
                        <a:rPr lang="ru-RU" sz="1100" b="1" dirty="0"/>
                        <a:t>17.6</a:t>
                      </a:r>
                    </a:p>
                  </a:txBody>
                  <a:tcPr marL="34441" marR="34441" marT="17220" marB="17220" anchor="ctr"/>
                </a:tc>
              </a:tr>
            </a:tbl>
          </a:graphicData>
        </a:graphic>
      </p:graphicFrame>
    </p:spTree>
  </p:cSld>
  <p:clrMapOvr>
    <a:masterClrMapping/>
  </p:clrMapOvr>
  <p:transition>
    <p:cover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Прямоугольник 1"/>
          <p:cNvSpPr>
            <a:spLocks noChangeArrowheads="1"/>
          </p:cNvSpPr>
          <p:nvPr/>
        </p:nvSpPr>
        <p:spPr bwMode="auto">
          <a:xfrm>
            <a:off x="785812" y="285728"/>
            <a:ext cx="7572401" cy="3785652"/>
          </a:xfrm>
          <a:prstGeom prst="rect">
            <a:avLst/>
          </a:prstGeom>
          <a:noFill/>
          <a:ln w="9525">
            <a:noFill/>
            <a:miter lim="800000"/>
            <a:headEnd/>
            <a:tailEnd/>
          </a:ln>
        </p:spPr>
        <p:txBody>
          <a:bodyPr wrap="square">
            <a:spAutoFit/>
          </a:bodyPr>
          <a:lstStyle/>
          <a:p>
            <a:pPr algn="just"/>
            <a:r>
              <a:rPr lang="ru-RU" sz="2000" b="1" dirty="0">
                <a:latin typeface="Calibri" pitchFamily="34" charset="0"/>
              </a:rPr>
              <a:t>	</a:t>
            </a:r>
            <a:r>
              <a:rPr lang="ru-RU" sz="2000" b="1" dirty="0" err="1">
                <a:latin typeface="Calibri" pitchFamily="34" charset="0"/>
              </a:rPr>
              <a:t>Україна</a:t>
            </a:r>
            <a:r>
              <a:rPr lang="ru-RU" sz="2000" b="1" dirty="0">
                <a:latin typeface="Calibri" pitchFamily="34" charset="0"/>
              </a:rPr>
              <a:t> </a:t>
            </a:r>
            <a:r>
              <a:rPr lang="ru-RU" sz="2000" b="1" dirty="0" err="1">
                <a:latin typeface="Calibri" pitchFamily="34" charset="0"/>
              </a:rPr>
              <a:t>має</a:t>
            </a:r>
            <a:r>
              <a:rPr lang="ru-RU" sz="2000" b="1" dirty="0">
                <a:latin typeface="Calibri" pitchFamily="34" charset="0"/>
              </a:rPr>
              <a:t> </a:t>
            </a:r>
            <a:r>
              <a:rPr lang="ru-RU" sz="2000" b="1" dirty="0" err="1">
                <a:latin typeface="Calibri" pitchFamily="34" charset="0"/>
              </a:rPr>
              <a:t>значні</a:t>
            </a:r>
            <a:r>
              <a:rPr lang="ru-RU" sz="2000" b="1" dirty="0">
                <a:latin typeface="Calibri" pitchFamily="34" charset="0"/>
              </a:rPr>
              <a:t> </a:t>
            </a:r>
            <a:r>
              <a:rPr lang="ru-RU" sz="2000" b="1" dirty="0" err="1">
                <a:latin typeface="Calibri" pitchFamily="34" charset="0"/>
              </a:rPr>
              <a:t>потужності</a:t>
            </a:r>
            <a:r>
              <a:rPr lang="ru-RU" sz="2000" b="1" dirty="0">
                <a:latin typeface="Calibri" pitchFamily="34" charset="0"/>
              </a:rPr>
              <a:t> для </a:t>
            </a:r>
            <a:r>
              <a:rPr lang="ru-RU" sz="2000" b="1" dirty="0" err="1">
                <a:latin typeface="Calibri" pitchFamily="34" charset="0"/>
              </a:rPr>
              <a:t>виробництва</a:t>
            </a:r>
            <a:r>
              <a:rPr lang="ru-RU" sz="2000" b="1" dirty="0">
                <a:latin typeface="Calibri" pitchFamily="34" charset="0"/>
              </a:rPr>
              <a:t> </a:t>
            </a:r>
            <a:r>
              <a:rPr lang="ru-RU" sz="2000" b="1" dirty="0" err="1">
                <a:latin typeface="Calibri" pitchFamily="34" charset="0"/>
              </a:rPr>
              <a:t>харчового</a:t>
            </a:r>
            <a:r>
              <a:rPr lang="ru-RU" sz="2000" b="1" dirty="0">
                <a:latin typeface="Calibri" pitchFamily="34" charset="0"/>
              </a:rPr>
              <a:t> спирту, </a:t>
            </a:r>
            <a:r>
              <a:rPr lang="ru-RU" sz="2000" b="1" dirty="0" err="1">
                <a:latin typeface="Calibri" pitchFamily="34" charset="0"/>
              </a:rPr>
              <a:t>які</a:t>
            </a:r>
            <a:r>
              <a:rPr lang="ru-RU" sz="2000" b="1" dirty="0">
                <a:latin typeface="Calibri" pitchFamily="34" charset="0"/>
              </a:rPr>
              <a:t> </a:t>
            </a:r>
            <a:r>
              <a:rPr lang="ru-RU" sz="2000" b="1" dirty="0" err="1">
                <a:latin typeface="Calibri" pitchFamily="34" charset="0"/>
              </a:rPr>
              <a:t>значною</a:t>
            </a:r>
            <a:r>
              <a:rPr lang="ru-RU" sz="2000" b="1" dirty="0">
                <a:latin typeface="Calibri" pitchFamily="34" charset="0"/>
              </a:rPr>
              <a:t> </a:t>
            </a:r>
            <a:r>
              <a:rPr lang="ru-RU" sz="2000" b="1" dirty="0" err="1">
                <a:latin typeface="Calibri" pitchFamily="34" charset="0"/>
              </a:rPr>
              <a:t>мірою</a:t>
            </a:r>
            <a:r>
              <a:rPr lang="ru-RU" sz="2000" b="1" dirty="0">
                <a:latin typeface="Calibri" pitchFamily="34" charset="0"/>
              </a:rPr>
              <a:t> </a:t>
            </a:r>
            <a:r>
              <a:rPr lang="ru-RU" sz="2000" b="1" dirty="0" err="1">
                <a:latin typeface="Calibri" pitchFamily="34" charset="0"/>
              </a:rPr>
              <a:t>простоюють</a:t>
            </a:r>
            <a:r>
              <a:rPr lang="ru-RU" sz="2000" b="1" dirty="0">
                <a:latin typeface="Calibri" pitchFamily="34" charset="0"/>
              </a:rPr>
              <a:t>. </a:t>
            </a:r>
            <a:r>
              <a:rPr lang="ru-RU" sz="2000" b="1" dirty="0" err="1">
                <a:latin typeface="Calibri" pitchFamily="34" charset="0"/>
              </a:rPr>
              <a:t>Їх</a:t>
            </a:r>
            <a:r>
              <a:rPr lang="ru-RU" sz="2000" b="1" dirty="0">
                <a:latin typeface="Calibri" pitchFamily="34" charset="0"/>
              </a:rPr>
              <a:t> </a:t>
            </a:r>
            <a:r>
              <a:rPr lang="ru-RU" sz="2000" b="1" dirty="0" err="1">
                <a:latin typeface="Calibri" pitchFamily="34" charset="0"/>
              </a:rPr>
              <a:t>можна</a:t>
            </a:r>
            <a:r>
              <a:rPr lang="ru-RU" sz="2000" b="1" dirty="0">
                <a:latin typeface="Calibri" pitchFamily="34" charset="0"/>
              </a:rPr>
              <a:t> </a:t>
            </a:r>
            <a:r>
              <a:rPr lang="ru-RU" sz="2000" b="1" dirty="0" err="1">
                <a:latin typeface="Calibri" pitchFamily="34" charset="0"/>
              </a:rPr>
              <a:t>було</a:t>
            </a:r>
            <a:r>
              <a:rPr lang="ru-RU" sz="2000" b="1" dirty="0">
                <a:latin typeface="Calibri" pitchFamily="34" charset="0"/>
              </a:rPr>
              <a:t> б </a:t>
            </a:r>
            <a:r>
              <a:rPr lang="ru-RU" sz="2000" b="1" dirty="0" err="1">
                <a:latin typeface="Calibri" pitchFamily="34" charset="0"/>
              </a:rPr>
              <a:t>переорієнтувати</a:t>
            </a:r>
            <a:r>
              <a:rPr lang="ru-RU" sz="2000" b="1" dirty="0">
                <a:latin typeface="Calibri" pitchFamily="34" charset="0"/>
              </a:rPr>
              <a:t> на </a:t>
            </a:r>
            <a:r>
              <a:rPr lang="ru-RU" sz="2000" b="1" dirty="0" err="1">
                <a:latin typeface="Calibri" pitchFamily="34" charset="0"/>
              </a:rPr>
              <a:t>виробництво</a:t>
            </a:r>
            <a:r>
              <a:rPr lang="ru-RU" sz="2000" b="1" dirty="0">
                <a:latin typeface="Calibri" pitchFamily="34" charset="0"/>
              </a:rPr>
              <a:t> </a:t>
            </a:r>
            <a:r>
              <a:rPr lang="ru-RU" sz="2000" b="1" dirty="0" err="1">
                <a:latin typeface="Calibri" pitchFamily="34" charset="0"/>
              </a:rPr>
              <a:t>паливного</a:t>
            </a:r>
            <a:r>
              <a:rPr lang="ru-RU" sz="2000" b="1" dirty="0">
                <a:latin typeface="Calibri" pitchFamily="34" charset="0"/>
              </a:rPr>
              <a:t> </a:t>
            </a:r>
            <a:r>
              <a:rPr lang="ru-RU" sz="2000" b="1" dirty="0" err="1">
                <a:latin typeface="Calibri" pitchFamily="34" charset="0"/>
              </a:rPr>
              <a:t>етанолу</a:t>
            </a:r>
            <a:r>
              <a:rPr lang="ru-RU" sz="2000" b="1" dirty="0">
                <a:latin typeface="Calibri" pitchFamily="34" charset="0"/>
              </a:rPr>
              <a:t>, </a:t>
            </a:r>
            <a:r>
              <a:rPr lang="ru-RU" sz="2000" b="1" dirty="0" err="1">
                <a:latin typeface="Calibri" pitchFamily="34" charset="0"/>
              </a:rPr>
              <a:t>але</a:t>
            </a:r>
            <a:r>
              <a:rPr lang="ru-RU" sz="2000" b="1" dirty="0">
                <a:latin typeface="Calibri" pitchFamily="34" charset="0"/>
              </a:rPr>
              <a:t> для </a:t>
            </a:r>
            <a:r>
              <a:rPr lang="ru-RU" sz="2000" b="1" dirty="0" err="1">
                <a:latin typeface="Calibri" pitchFamily="34" charset="0"/>
              </a:rPr>
              <a:t>цього</a:t>
            </a:r>
            <a:r>
              <a:rPr lang="ru-RU" sz="2000" b="1" dirty="0">
                <a:latin typeface="Calibri" pitchFamily="34" charset="0"/>
              </a:rPr>
              <a:t> </a:t>
            </a:r>
            <a:r>
              <a:rPr lang="ru-RU" sz="2000" b="1" dirty="0" err="1">
                <a:latin typeface="Calibri" pitchFamily="34" charset="0"/>
              </a:rPr>
              <a:t>необхідно</a:t>
            </a:r>
            <a:r>
              <a:rPr lang="ru-RU" sz="2000" b="1" dirty="0">
                <a:latin typeface="Calibri" pitchFamily="34" charset="0"/>
              </a:rPr>
              <a:t> </a:t>
            </a:r>
            <a:r>
              <a:rPr lang="ru-RU" sz="2000" b="1" dirty="0" err="1">
                <a:latin typeface="Calibri" pitchFamily="34" charset="0"/>
              </a:rPr>
              <a:t>забезпечити</a:t>
            </a:r>
            <a:r>
              <a:rPr lang="ru-RU" sz="2000" b="1" dirty="0">
                <a:latin typeface="Calibri" pitchFamily="34" charset="0"/>
              </a:rPr>
              <a:t> </a:t>
            </a:r>
            <a:r>
              <a:rPr lang="ru-RU" sz="2000" b="1" dirty="0" err="1">
                <a:latin typeface="Calibri" pitchFamily="34" charset="0"/>
              </a:rPr>
              <a:t>їх</a:t>
            </a:r>
            <a:r>
              <a:rPr lang="ru-RU" sz="2000" b="1" dirty="0">
                <a:latin typeface="Calibri" pitchFamily="34" charset="0"/>
              </a:rPr>
              <a:t> </a:t>
            </a:r>
            <a:r>
              <a:rPr lang="ru-RU" sz="2000" b="1" dirty="0" err="1">
                <a:latin typeface="Calibri" pitchFamily="34" charset="0"/>
              </a:rPr>
              <a:t>рентабельність</a:t>
            </a:r>
            <a:r>
              <a:rPr lang="ru-RU" sz="2000" b="1" dirty="0">
                <a:latin typeface="Calibri" pitchFamily="34" charset="0"/>
              </a:rPr>
              <a:t>, та </a:t>
            </a:r>
            <a:r>
              <a:rPr lang="ru-RU" sz="2000" b="1" dirty="0" err="1">
                <a:latin typeface="Calibri" pitchFamily="34" charset="0"/>
              </a:rPr>
              <a:t>вирішити</a:t>
            </a:r>
            <a:r>
              <a:rPr lang="ru-RU" sz="2000" b="1" dirty="0">
                <a:latin typeface="Calibri" pitchFamily="34" charset="0"/>
              </a:rPr>
              <a:t> комплекс проблем </a:t>
            </a:r>
            <a:r>
              <a:rPr lang="ru-RU" sz="2000" b="1" dirty="0" err="1">
                <a:latin typeface="Calibri" pitchFamily="34" charset="0"/>
              </a:rPr>
              <a:t>які</a:t>
            </a:r>
            <a:r>
              <a:rPr lang="ru-RU" sz="2000" b="1" dirty="0">
                <a:latin typeface="Calibri" pitchFamily="34" charset="0"/>
              </a:rPr>
              <a:t> </a:t>
            </a:r>
            <a:r>
              <a:rPr lang="ru-RU" sz="2000" b="1" dirty="0" err="1">
                <a:latin typeface="Calibri" pitchFamily="34" charset="0"/>
              </a:rPr>
              <a:t>пов'язані</a:t>
            </a:r>
            <a:r>
              <a:rPr lang="ru-RU" sz="2000" b="1" dirty="0">
                <a:latin typeface="Calibri" pitchFamily="34" charset="0"/>
              </a:rPr>
              <a:t> </a:t>
            </a:r>
            <a:r>
              <a:rPr lang="ru-RU" sz="2000" b="1" dirty="0" err="1">
                <a:latin typeface="Calibri" pitchFamily="34" charset="0"/>
              </a:rPr>
              <a:t>із</a:t>
            </a:r>
            <a:r>
              <a:rPr lang="ru-RU" sz="2000" b="1" dirty="0">
                <a:latin typeface="Calibri" pitchFamily="34" charset="0"/>
              </a:rPr>
              <a:t> </a:t>
            </a:r>
            <a:r>
              <a:rPr lang="ru-RU" sz="2000" b="1" dirty="0" err="1">
                <a:latin typeface="Calibri" pitchFamily="34" charset="0"/>
              </a:rPr>
              <a:t>сертифікацією</a:t>
            </a:r>
            <a:r>
              <a:rPr lang="ru-RU" sz="2000" b="1" dirty="0">
                <a:latin typeface="Calibri" pitchFamily="34" charset="0"/>
              </a:rPr>
              <a:t> </a:t>
            </a:r>
            <a:r>
              <a:rPr lang="ru-RU" sz="2000" b="1" dirty="0" err="1">
                <a:latin typeface="Calibri" pitchFamily="34" charset="0"/>
              </a:rPr>
              <a:t>палива</a:t>
            </a:r>
            <a:r>
              <a:rPr lang="ru-RU" sz="2000" b="1" dirty="0">
                <a:latin typeface="Calibri" pitchFamily="34" charset="0"/>
              </a:rPr>
              <a:t>, </a:t>
            </a:r>
            <a:r>
              <a:rPr lang="ru-RU" sz="2000" b="1" dirty="0" err="1">
                <a:latin typeface="Calibri" pitchFamily="34" charset="0"/>
              </a:rPr>
              <a:t>розвитком</a:t>
            </a:r>
            <a:r>
              <a:rPr lang="ru-RU" sz="2000" b="1" dirty="0">
                <a:latin typeface="Calibri" pitchFamily="34" charset="0"/>
              </a:rPr>
              <a:t> </a:t>
            </a:r>
            <a:r>
              <a:rPr lang="ru-RU" sz="2000" b="1" dirty="0" err="1">
                <a:latin typeface="Calibri" pitchFamily="34" charset="0"/>
              </a:rPr>
              <a:t>інфраструктури</a:t>
            </a:r>
            <a:r>
              <a:rPr lang="ru-RU" sz="2000" b="1" dirty="0">
                <a:latin typeface="Calibri" pitchFamily="34" charset="0"/>
              </a:rPr>
              <a:t>, </a:t>
            </a:r>
            <a:r>
              <a:rPr lang="ru-RU" sz="2000" b="1" dirty="0" err="1">
                <a:latin typeface="Calibri" pitchFamily="34" charset="0"/>
              </a:rPr>
              <a:t>вивченням</a:t>
            </a:r>
            <a:r>
              <a:rPr lang="ru-RU" sz="2000" b="1" dirty="0">
                <a:latin typeface="Calibri" pitchFamily="34" charset="0"/>
              </a:rPr>
              <a:t> </a:t>
            </a:r>
            <a:r>
              <a:rPr lang="ru-RU" sz="2000" b="1" dirty="0" err="1">
                <a:latin typeface="Calibri" pitchFamily="34" charset="0"/>
              </a:rPr>
              <a:t>потенційних</a:t>
            </a:r>
            <a:r>
              <a:rPr lang="ru-RU" sz="2000" b="1" dirty="0">
                <a:latin typeface="Calibri" pitchFamily="34" charset="0"/>
              </a:rPr>
              <a:t> </a:t>
            </a:r>
            <a:r>
              <a:rPr lang="ru-RU" sz="2000" b="1" dirty="0" err="1">
                <a:latin typeface="Calibri" pitchFamily="34" charset="0"/>
              </a:rPr>
              <a:t>ринків</a:t>
            </a:r>
            <a:r>
              <a:rPr lang="ru-RU" sz="2000" b="1" dirty="0">
                <a:latin typeface="Calibri" pitchFamily="34" charset="0"/>
              </a:rPr>
              <a:t> та </a:t>
            </a:r>
            <a:r>
              <a:rPr lang="ru-RU" sz="2000" b="1" dirty="0" err="1">
                <a:latin typeface="Calibri" pitchFamily="34" charset="0"/>
              </a:rPr>
              <a:t>ін</a:t>
            </a:r>
            <a:r>
              <a:rPr lang="ru-RU" sz="2000" b="1" dirty="0">
                <a:latin typeface="Calibri" pitchFamily="34" charset="0"/>
              </a:rPr>
              <a:t>.</a:t>
            </a:r>
          </a:p>
          <a:p>
            <a:pPr algn="just"/>
            <a:r>
              <a:rPr lang="ru-RU" sz="2000" b="1" dirty="0">
                <a:latin typeface="Calibri" pitchFamily="34" charset="0"/>
              </a:rPr>
              <a:t>	</a:t>
            </a:r>
            <a:r>
              <a:rPr lang="ru-RU" sz="2000" b="1" dirty="0" err="1">
                <a:latin typeface="Calibri" pitchFamily="34" charset="0"/>
              </a:rPr>
              <a:t>Потрібно</a:t>
            </a:r>
            <a:r>
              <a:rPr lang="ru-RU" sz="2000" b="1" dirty="0">
                <a:latin typeface="Calibri" pitchFamily="34" charset="0"/>
              </a:rPr>
              <a:t> </a:t>
            </a:r>
            <a:r>
              <a:rPr lang="ru-RU" sz="2000" b="1" dirty="0" err="1">
                <a:latin typeface="Calibri" pitchFamily="34" charset="0"/>
              </a:rPr>
              <a:t>також</a:t>
            </a:r>
            <a:r>
              <a:rPr lang="ru-RU" sz="2000" b="1" dirty="0">
                <a:latin typeface="Calibri" pitchFamily="34" charset="0"/>
              </a:rPr>
              <a:t> </a:t>
            </a:r>
            <a:r>
              <a:rPr lang="ru-RU" sz="2000" b="1" dirty="0" err="1">
                <a:latin typeface="Calibri" pitchFamily="34" charset="0"/>
              </a:rPr>
              <a:t>поширити</a:t>
            </a:r>
            <a:r>
              <a:rPr lang="ru-RU" sz="2000" b="1" dirty="0">
                <a:latin typeface="Calibri" pitchFamily="34" charset="0"/>
              </a:rPr>
              <a:t> </a:t>
            </a:r>
            <a:r>
              <a:rPr lang="ru-RU" sz="2000" b="1" dirty="0" err="1">
                <a:latin typeface="Calibri" pitchFamily="34" charset="0"/>
              </a:rPr>
              <a:t>досвід</a:t>
            </a:r>
            <a:r>
              <a:rPr lang="ru-RU" sz="2000" b="1" dirty="0">
                <a:latin typeface="Calibri" pitchFamily="34" charset="0"/>
              </a:rPr>
              <a:t> </a:t>
            </a:r>
            <a:r>
              <a:rPr lang="ru-RU" sz="2000" b="1" dirty="0" err="1">
                <a:latin typeface="Calibri" pitchFamily="34" charset="0"/>
              </a:rPr>
              <a:t>виробництва</a:t>
            </a:r>
            <a:r>
              <a:rPr lang="ru-RU" sz="2000" b="1" dirty="0">
                <a:latin typeface="Calibri" pitchFamily="34" charset="0"/>
              </a:rPr>
              <a:t> </a:t>
            </a:r>
            <a:r>
              <a:rPr lang="ru-RU" sz="2000" b="1" dirty="0" err="1">
                <a:latin typeface="Calibri" pitchFamily="34" charset="0"/>
              </a:rPr>
              <a:t>котлів</a:t>
            </a:r>
            <a:r>
              <a:rPr lang="ru-RU" sz="2000" b="1" dirty="0">
                <a:latin typeface="Calibri" pitchFamily="34" charset="0"/>
              </a:rPr>
              <a:t> </a:t>
            </a:r>
            <a:r>
              <a:rPr lang="ru-RU" sz="2000" b="1" dirty="0" err="1">
                <a:latin typeface="Calibri" pitchFamily="34" charset="0"/>
              </a:rPr>
              <a:t>опалення</a:t>
            </a:r>
            <a:r>
              <a:rPr lang="ru-RU" sz="2000" b="1" dirty="0">
                <a:latin typeface="Calibri" pitchFamily="34" charset="0"/>
              </a:rPr>
              <a:t>, </a:t>
            </a:r>
            <a:r>
              <a:rPr lang="ru-RU" sz="2000" b="1" dirty="0" err="1">
                <a:latin typeface="Calibri" pitchFamily="34" charset="0"/>
              </a:rPr>
              <a:t>які</a:t>
            </a:r>
            <a:r>
              <a:rPr lang="ru-RU" sz="2000" b="1" dirty="0">
                <a:latin typeface="Calibri" pitchFamily="34" charset="0"/>
              </a:rPr>
              <a:t> </a:t>
            </a:r>
            <a:r>
              <a:rPr lang="ru-RU" sz="2000" b="1" dirty="0" err="1">
                <a:latin typeface="Calibri" pitchFamily="34" charset="0"/>
              </a:rPr>
              <a:t>працюють</a:t>
            </a:r>
            <a:r>
              <a:rPr lang="ru-RU" sz="2000" b="1" dirty="0">
                <a:latin typeface="Calibri" pitchFamily="34" charset="0"/>
              </a:rPr>
              <a:t> на </a:t>
            </a:r>
            <a:r>
              <a:rPr lang="ru-RU" sz="2000" b="1" dirty="0" err="1">
                <a:latin typeface="Calibri" pitchFamily="34" charset="0"/>
              </a:rPr>
              <a:t>відходах</a:t>
            </a:r>
            <a:r>
              <a:rPr lang="ru-RU" sz="2000" b="1" dirty="0">
                <a:latin typeface="Calibri" pitchFamily="34" charset="0"/>
              </a:rPr>
              <a:t> </a:t>
            </a:r>
            <a:r>
              <a:rPr lang="ru-RU" sz="2000" b="1" dirty="0" err="1">
                <a:latin typeface="Calibri" pitchFamily="34" charset="0"/>
              </a:rPr>
              <a:t>деревини</a:t>
            </a:r>
            <a:r>
              <a:rPr lang="ru-RU" sz="2000" b="1" dirty="0">
                <a:latin typeface="Calibri" pitchFamily="34" charset="0"/>
              </a:rPr>
              <a:t> та </a:t>
            </a:r>
            <a:r>
              <a:rPr lang="ru-RU" sz="2000" b="1" dirty="0" err="1">
                <a:latin typeface="Calibri" pitchFamily="34" charset="0"/>
              </a:rPr>
              <a:t>іншій</a:t>
            </a:r>
            <a:r>
              <a:rPr lang="ru-RU" sz="2000" b="1" dirty="0">
                <a:latin typeface="Calibri" pitchFamily="34" charset="0"/>
              </a:rPr>
              <a:t> </a:t>
            </a:r>
            <a:r>
              <a:rPr lang="ru-RU" sz="2000" b="1" dirty="0" err="1">
                <a:latin typeface="Calibri" pitchFamily="34" charset="0"/>
              </a:rPr>
              <a:t>біомасі</a:t>
            </a:r>
            <a:r>
              <a:rPr lang="ru-RU" sz="2000" b="1" dirty="0">
                <a:latin typeface="Calibri" pitchFamily="34" charset="0"/>
              </a:rPr>
              <a:t>, </a:t>
            </a:r>
            <a:r>
              <a:rPr lang="ru-RU" sz="2000" b="1" dirty="0" err="1">
                <a:latin typeface="Calibri" pitchFamily="34" charset="0"/>
              </a:rPr>
              <a:t>які</a:t>
            </a:r>
            <a:r>
              <a:rPr lang="ru-RU" sz="2000" b="1" dirty="0">
                <a:latin typeface="Calibri" pitchFamily="34" charset="0"/>
              </a:rPr>
              <a:t> в </a:t>
            </a:r>
            <a:r>
              <a:rPr lang="ru-RU" sz="2000" b="1" dirty="0" err="1">
                <a:latin typeface="Calibri" pitchFamily="34" charset="0"/>
              </a:rPr>
              <a:t>Україні</a:t>
            </a:r>
            <a:r>
              <a:rPr lang="ru-RU" sz="2000" b="1" dirty="0">
                <a:latin typeface="Calibri" pitchFamily="34" charset="0"/>
              </a:rPr>
              <a:t> </a:t>
            </a:r>
            <a:r>
              <a:rPr lang="ru-RU" sz="2000" b="1" dirty="0" err="1">
                <a:latin typeface="Calibri" pitchFamily="34" charset="0"/>
              </a:rPr>
              <a:t>вже</a:t>
            </a:r>
            <a:r>
              <a:rPr lang="ru-RU" sz="2000" b="1" dirty="0">
                <a:latin typeface="Calibri" pitchFamily="34" charset="0"/>
              </a:rPr>
              <a:t> </a:t>
            </a:r>
            <a:r>
              <a:rPr lang="ru-RU" sz="2000" b="1" dirty="0" err="1">
                <a:latin typeface="Calibri" pitchFamily="34" charset="0"/>
              </a:rPr>
              <a:t>є</a:t>
            </a:r>
            <a:r>
              <a:rPr lang="ru-RU" sz="2000" b="1" dirty="0">
                <a:latin typeface="Calibri" pitchFamily="34" charset="0"/>
              </a:rPr>
              <a:t>. </a:t>
            </a:r>
            <a:r>
              <a:rPr lang="ru-RU" sz="2000" b="1" dirty="0" err="1">
                <a:latin typeface="Calibri" pitchFamily="34" charset="0"/>
              </a:rPr>
              <a:t>Це</a:t>
            </a:r>
            <a:r>
              <a:rPr lang="ru-RU" sz="2000" b="1" dirty="0">
                <a:latin typeface="Calibri" pitchFamily="34" charset="0"/>
              </a:rPr>
              <a:t> особливо </a:t>
            </a:r>
            <a:r>
              <a:rPr lang="ru-RU" sz="2000" b="1" dirty="0" err="1">
                <a:latin typeface="Calibri" pitchFamily="34" charset="0"/>
              </a:rPr>
              <a:t>стосується</a:t>
            </a:r>
            <a:r>
              <a:rPr lang="ru-RU" sz="2000" b="1" dirty="0">
                <a:latin typeface="Calibri" pitchFamily="34" charset="0"/>
              </a:rPr>
              <a:t> </a:t>
            </a:r>
            <a:r>
              <a:rPr lang="ru-RU" sz="2000" b="1" dirty="0" err="1">
                <a:latin typeface="Calibri" pitchFamily="34" charset="0"/>
              </a:rPr>
              <a:t>західних</a:t>
            </a:r>
            <a:r>
              <a:rPr lang="ru-RU" sz="2000" b="1" dirty="0">
                <a:latin typeface="Calibri" pitchFamily="34" charset="0"/>
              </a:rPr>
              <a:t> областей </a:t>
            </a:r>
            <a:r>
              <a:rPr lang="ru-RU" sz="2000" b="1" dirty="0" err="1">
                <a:latin typeface="Calibri" pitchFamily="34" charset="0"/>
              </a:rPr>
              <a:t>України</a:t>
            </a:r>
            <a:r>
              <a:rPr lang="ru-RU" sz="2000" b="1" dirty="0">
                <a:latin typeface="Calibri" pitchFamily="34" charset="0"/>
              </a:rPr>
              <a:t>, де </a:t>
            </a:r>
            <a:r>
              <a:rPr lang="ru-RU" sz="2000" b="1" dirty="0" err="1">
                <a:latin typeface="Calibri" pitchFamily="34" charset="0"/>
              </a:rPr>
              <a:t>сировинна</a:t>
            </a:r>
            <a:r>
              <a:rPr lang="ru-RU" sz="2000" b="1" dirty="0">
                <a:latin typeface="Calibri" pitchFamily="34" charset="0"/>
              </a:rPr>
              <a:t> база (</a:t>
            </a:r>
            <a:r>
              <a:rPr lang="ru-RU" sz="2000" b="1" dirty="0" err="1">
                <a:latin typeface="Calibri" pitchFamily="34" charset="0"/>
              </a:rPr>
              <a:t>відходи</a:t>
            </a:r>
            <a:r>
              <a:rPr lang="ru-RU" sz="2000" b="1" dirty="0">
                <a:latin typeface="Calibri" pitchFamily="34" charset="0"/>
              </a:rPr>
              <a:t> </a:t>
            </a:r>
            <a:r>
              <a:rPr lang="ru-RU" sz="2000" b="1" dirty="0" err="1">
                <a:latin typeface="Calibri" pitchFamily="34" charset="0"/>
              </a:rPr>
              <a:t>лісового</a:t>
            </a:r>
            <a:r>
              <a:rPr lang="ru-RU" sz="2000" b="1" dirty="0">
                <a:latin typeface="Calibri" pitchFamily="34" charset="0"/>
              </a:rPr>
              <a:t> </a:t>
            </a:r>
            <a:r>
              <a:rPr lang="ru-RU" sz="2000" b="1" dirty="0" err="1">
                <a:latin typeface="Calibri" pitchFamily="34" charset="0"/>
              </a:rPr>
              <a:t>господарства</a:t>
            </a:r>
            <a:r>
              <a:rPr lang="ru-RU" sz="2000" b="1" dirty="0">
                <a:latin typeface="Calibri" pitchFamily="34" charset="0"/>
              </a:rPr>
              <a:t>) </a:t>
            </a:r>
            <a:r>
              <a:rPr lang="ru-RU" sz="2000" b="1" dirty="0" err="1">
                <a:latin typeface="Calibri" pitchFamily="34" charset="0"/>
              </a:rPr>
              <a:t>дозволяє</a:t>
            </a:r>
            <a:r>
              <a:rPr lang="ru-RU" sz="2000" b="1" dirty="0">
                <a:latin typeface="Calibri" pitchFamily="34" charset="0"/>
              </a:rPr>
              <a:t> </a:t>
            </a:r>
            <a:r>
              <a:rPr lang="ru-RU" sz="2000" b="1" dirty="0" err="1">
                <a:latin typeface="Calibri" pitchFamily="34" charset="0"/>
              </a:rPr>
              <a:t>заміщати</a:t>
            </a:r>
            <a:r>
              <a:rPr lang="ru-RU" sz="2000" b="1" dirty="0">
                <a:latin typeface="Calibri" pitchFamily="34" charset="0"/>
              </a:rPr>
              <a:t> </a:t>
            </a:r>
            <a:r>
              <a:rPr lang="ru-RU" sz="2000" b="1" dirty="0" err="1">
                <a:latin typeface="Calibri" pitchFamily="34" charset="0"/>
              </a:rPr>
              <a:t>використання</a:t>
            </a:r>
            <a:r>
              <a:rPr lang="ru-RU" sz="2000" b="1" dirty="0">
                <a:latin typeface="Calibri" pitchFamily="34" charset="0"/>
              </a:rPr>
              <a:t> дорогого та </a:t>
            </a:r>
            <a:r>
              <a:rPr lang="ru-RU" sz="2000" b="1" dirty="0" err="1">
                <a:latin typeface="Calibri" pitchFamily="34" charset="0"/>
              </a:rPr>
              <a:t>дефіцитного</a:t>
            </a:r>
            <a:r>
              <a:rPr lang="ru-RU" sz="2000" b="1" dirty="0">
                <a:latin typeface="Calibri" pitchFamily="34" charset="0"/>
              </a:rPr>
              <a:t> природного газу для </a:t>
            </a:r>
            <a:r>
              <a:rPr lang="ru-RU" sz="2000" b="1" dirty="0" err="1">
                <a:latin typeface="Calibri" pitchFamily="34" charset="0"/>
              </a:rPr>
              <a:t>опалення</a:t>
            </a:r>
            <a:r>
              <a:rPr lang="ru-RU" sz="2000" b="1" dirty="0">
                <a:latin typeface="Calibri" pitchFamily="34" charset="0"/>
              </a:rPr>
              <a:t> </a:t>
            </a:r>
            <a:r>
              <a:rPr lang="ru-RU" sz="2000" b="1" dirty="0" err="1">
                <a:latin typeface="Calibri" pitchFamily="34" charset="0"/>
              </a:rPr>
              <a:t>приміщень</a:t>
            </a:r>
            <a:r>
              <a:rPr lang="ru-RU" sz="2000" b="1" dirty="0">
                <a:latin typeface="Calibri" pitchFamily="34" charset="0"/>
              </a:rPr>
              <a:t>.</a:t>
            </a:r>
          </a:p>
        </p:txBody>
      </p:sp>
      <p:sp>
        <p:nvSpPr>
          <p:cNvPr id="3" name="Прямоугольник 2"/>
          <p:cNvSpPr/>
          <p:nvPr/>
        </p:nvSpPr>
        <p:spPr>
          <a:xfrm>
            <a:off x="928662" y="4143380"/>
            <a:ext cx="7358114" cy="1754326"/>
          </a:xfrm>
          <a:prstGeom prst="rect">
            <a:avLst/>
          </a:prstGeom>
        </p:spPr>
        <p:txBody>
          <a:bodyPr wrap="square">
            <a:spAutoFit/>
          </a:bodyPr>
          <a:lstStyle/>
          <a:p>
            <a:pPr algn="just"/>
            <a:r>
              <a:rPr lang="ru-RU" b="1" dirty="0" smtClean="0"/>
              <a:t>В </a:t>
            </a:r>
            <a:r>
              <a:rPr lang="ru-RU" b="1" dirty="0" err="1" smtClean="0"/>
              <a:t>даний</a:t>
            </a:r>
            <a:r>
              <a:rPr lang="ru-RU" b="1" dirty="0" smtClean="0"/>
              <a:t> час у </a:t>
            </a:r>
            <a:r>
              <a:rPr lang="ru-RU" b="1" dirty="0" err="1" smtClean="0"/>
              <a:t>стадії</a:t>
            </a:r>
            <a:r>
              <a:rPr lang="ru-RU" b="1" dirty="0" smtClean="0"/>
              <a:t> </a:t>
            </a:r>
            <a:r>
              <a:rPr lang="ru-RU" b="1" dirty="0" err="1" smtClean="0"/>
              <a:t>розгляду</a:t>
            </a:r>
            <a:r>
              <a:rPr lang="ru-RU" b="1" dirty="0" smtClean="0"/>
              <a:t> </a:t>
            </a:r>
            <a:r>
              <a:rPr lang="ru-RU" b="1" dirty="0" err="1" smtClean="0"/>
              <a:t>знаходиться</a:t>
            </a:r>
            <a:r>
              <a:rPr lang="ru-RU" b="1" dirty="0" smtClean="0"/>
              <a:t> "</a:t>
            </a:r>
            <a:r>
              <a:rPr lang="ru-RU" b="1" dirty="0" err="1" smtClean="0"/>
              <a:t>Енергетична</a:t>
            </a:r>
            <a:r>
              <a:rPr lang="ru-RU" b="1" dirty="0" smtClean="0"/>
              <a:t> </a:t>
            </a:r>
            <a:r>
              <a:rPr lang="ru-RU" b="1" dirty="0" err="1" smtClean="0"/>
              <a:t>стратегія</a:t>
            </a:r>
            <a:r>
              <a:rPr lang="ru-RU" b="1" dirty="0" smtClean="0"/>
              <a:t> </a:t>
            </a:r>
            <a:r>
              <a:rPr lang="ru-RU" b="1" dirty="0" err="1" smtClean="0"/>
              <a:t>України</a:t>
            </a:r>
            <a:r>
              <a:rPr lang="ru-RU" b="1" dirty="0" smtClean="0"/>
              <a:t> на </a:t>
            </a:r>
            <a:r>
              <a:rPr lang="ru-RU" b="1" dirty="0" err="1" smtClean="0"/>
              <a:t>період</a:t>
            </a:r>
            <a:r>
              <a:rPr lang="ru-RU" b="1" dirty="0" smtClean="0"/>
              <a:t> до 2030 р. </a:t>
            </a:r>
            <a:r>
              <a:rPr lang="ru-RU" b="1" dirty="0" err="1" smtClean="0"/>
              <a:t>і</a:t>
            </a:r>
            <a:r>
              <a:rPr lang="ru-RU" b="1" dirty="0" smtClean="0"/>
              <a:t> </a:t>
            </a:r>
            <a:r>
              <a:rPr lang="ru-RU" b="1" dirty="0" err="1" smtClean="0"/>
              <a:t>подальшої</a:t>
            </a:r>
            <a:r>
              <a:rPr lang="ru-RU" b="1" dirty="0" smtClean="0"/>
              <a:t> </a:t>
            </a:r>
            <a:r>
              <a:rPr lang="ru-RU" b="1" dirty="0" err="1" smtClean="0"/>
              <a:t>перспективи</a:t>
            </a:r>
            <a:r>
              <a:rPr lang="ru-RU" b="1" dirty="0" smtClean="0"/>
              <a:t>", </a:t>
            </a:r>
            <a:r>
              <a:rPr lang="ru-RU" b="1" dirty="0" err="1" smtClean="0"/>
              <a:t>розроблена</a:t>
            </a:r>
            <a:r>
              <a:rPr lang="ru-RU" b="1" dirty="0" smtClean="0"/>
              <a:t> </a:t>
            </a:r>
            <a:r>
              <a:rPr lang="ru-RU" b="1" dirty="0" err="1" smtClean="0"/>
              <a:t>групою</a:t>
            </a:r>
            <a:r>
              <a:rPr lang="ru-RU" b="1" dirty="0" smtClean="0"/>
              <a:t> </a:t>
            </a:r>
            <a:r>
              <a:rPr lang="ru-RU" b="1" dirty="0" err="1" smtClean="0"/>
              <a:t>українських</a:t>
            </a:r>
            <a:r>
              <a:rPr lang="ru-RU" b="1" dirty="0" smtClean="0"/>
              <a:t> </a:t>
            </a:r>
            <a:r>
              <a:rPr lang="ru-RU" b="1" dirty="0" err="1" smtClean="0"/>
              <a:t>учених</a:t>
            </a:r>
            <a:r>
              <a:rPr lang="ru-RU" b="1" dirty="0" smtClean="0"/>
              <a:t> по Указу Президента </a:t>
            </a:r>
            <a:r>
              <a:rPr lang="ru-RU" b="1" dirty="0" err="1" smtClean="0"/>
              <a:t>України</a:t>
            </a:r>
            <a:r>
              <a:rPr lang="ru-RU" b="1" dirty="0" smtClean="0"/>
              <a:t>. </a:t>
            </a:r>
            <a:r>
              <a:rPr lang="ru-RU" b="1" dirty="0" err="1" smtClean="0"/>
              <a:t>Згідно</a:t>
            </a:r>
            <a:r>
              <a:rPr lang="ru-RU" b="1" dirty="0" smtClean="0"/>
              <a:t> </a:t>
            </a:r>
            <a:r>
              <a:rPr lang="ru-RU" b="1" dirty="0" err="1" smtClean="0"/>
              <a:t>робочому</a:t>
            </a:r>
            <a:r>
              <a:rPr lang="ru-RU" b="1" dirty="0" smtClean="0"/>
              <a:t> </a:t>
            </a:r>
            <a:r>
              <a:rPr lang="ru-RU" b="1" dirty="0" err="1" smtClean="0"/>
              <a:t>варіанту</a:t>
            </a:r>
            <a:r>
              <a:rPr lang="ru-RU" b="1" dirty="0" smtClean="0"/>
              <a:t> </a:t>
            </a:r>
            <a:r>
              <a:rPr lang="ru-RU" b="1" dirty="0" err="1" smtClean="0"/>
              <a:t>Стратегії</a:t>
            </a:r>
            <a:r>
              <a:rPr lang="ru-RU" b="1" dirty="0" smtClean="0"/>
              <a:t> </a:t>
            </a:r>
            <a:r>
              <a:rPr lang="ru-RU" b="1" dirty="0" err="1" smtClean="0"/>
              <a:t>частка</a:t>
            </a:r>
            <a:r>
              <a:rPr lang="ru-RU" b="1" dirty="0" smtClean="0"/>
              <a:t> </a:t>
            </a:r>
            <a:r>
              <a:rPr lang="ru-RU" b="1" dirty="0" err="1" smtClean="0"/>
              <a:t>біомаси</a:t>
            </a:r>
            <a:r>
              <a:rPr lang="ru-RU" b="1" dirty="0" smtClean="0"/>
              <a:t> в ОППЕ складе 3.4% (2.7 </a:t>
            </a:r>
            <a:r>
              <a:rPr lang="ru-RU" b="1" dirty="0" err="1" smtClean="0"/>
              <a:t>млн</a:t>
            </a:r>
            <a:r>
              <a:rPr lang="ru-RU" b="1" dirty="0" smtClean="0"/>
              <a:t> т </a:t>
            </a:r>
            <a:r>
              <a:rPr lang="ru-RU" b="1" dirty="0" err="1" smtClean="0"/>
              <a:t>у.п</a:t>
            </a:r>
            <a:r>
              <a:rPr lang="ru-RU" b="1" dirty="0" smtClean="0"/>
              <a:t>.) в 2010 р., 7.8% (6.3 </a:t>
            </a:r>
            <a:r>
              <a:rPr lang="ru-RU" b="1" dirty="0" err="1" smtClean="0"/>
              <a:t>млн</a:t>
            </a:r>
            <a:r>
              <a:rPr lang="ru-RU" b="1" dirty="0" smtClean="0"/>
              <a:t> т </a:t>
            </a:r>
            <a:r>
              <a:rPr lang="ru-RU" b="1" dirty="0" err="1" smtClean="0"/>
              <a:t>у.п</a:t>
            </a:r>
            <a:r>
              <a:rPr lang="ru-RU" b="1" dirty="0" smtClean="0"/>
              <a:t>.) в 2020 р. </a:t>
            </a:r>
            <a:r>
              <a:rPr lang="ru-RU" b="1" dirty="0" err="1" smtClean="0"/>
              <a:t>і</a:t>
            </a:r>
            <a:r>
              <a:rPr lang="ru-RU" b="1" dirty="0" smtClean="0"/>
              <a:t> 12.6% (9.2 </a:t>
            </a:r>
            <a:r>
              <a:rPr lang="ru-RU" b="1" dirty="0" err="1" smtClean="0"/>
              <a:t>млн</a:t>
            </a:r>
            <a:r>
              <a:rPr lang="ru-RU" b="1" dirty="0" smtClean="0"/>
              <a:t> т </a:t>
            </a:r>
            <a:r>
              <a:rPr lang="ru-RU" b="1" dirty="0" err="1" smtClean="0"/>
              <a:t>у.п</a:t>
            </a:r>
            <a:r>
              <a:rPr lang="ru-RU" b="1" dirty="0" smtClean="0"/>
              <a:t>.) в 2030 р.</a:t>
            </a:r>
          </a:p>
        </p:txBody>
      </p:sp>
    </p:spTree>
  </p:cSld>
  <p:clrMapOvr>
    <a:masterClrMapping/>
  </p:clrMapOvr>
  <p:transition>
    <p:cover dir="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206</Words>
  <Application>Microsoft Office PowerPoint</Application>
  <PresentationFormat>Экран (4:3)</PresentationFormat>
  <Paragraphs>44</Paragraphs>
  <Slides>8</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8</vt:i4>
      </vt:variant>
    </vt:vector>
  </HeadingPairs>
  <TitlesOfParts>
    <vt:vector size="11" baseType="lpstr">
      <vt:lpstr>Arial</vt:lpstr>
      <vt:lpstr>Calibri</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ОКСАНА</cp:lastModifiedBy>
  <cp:revision>17</cp:revision>
  <dcterms:modified xsi:type="dcterms:W3CDTF">2013-08-18T14:03:03Z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187182</vt:lpwstr>
  </property>
  <property fmtid="{D5CDD505-2E9C-101B-9397-08002B2CF9AE}" name="NXPowerLiteVersion" pid="3">
    <vt:lpwstr>D4.1.4</vt:lpwstr>
  </property>
</Properties>
</file>