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954598">
            <a:off x="421176" y="2829240"/>
            <a:ext cx="8747670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6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</a:t>
            </a:r>
            <a:r>
              <a:rPr lang="ru-RU" sz="60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Гідроенергетика</a:t>
            </a:r>
            <a:endParaRPr lang="ru-RU" sz="60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620688"/>
            <a:ext cx="2571768" cy="193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500570"/>
            <a:ext cx="2667002" cy="1984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429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</a:rPr>
              <a:t>	</a:t>
            </a:r>
            <a:r>
              <a:rPr lang="ru-RU" sz="2000" b="1" dirty="0" err="1" smtClean="0">
                <a:solidFill>
                  <a:srgbClr val="7030A0"/>
                </a:solidFill>
              </a:rPr>
              <a:t>Досвід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багатьох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країн</a:t>
            </a:r>
            <a:r>
              <a:rPr lang="ru-RU" sz="2000" b="1" dirty="0" smtClean="0">
                <a:solidFill>
                  <a:srgbClr val="7030A0"/>
                </a:solidFill>
              </a:rPr>
              <a:t> доводить, </a:t>
            </a:r>
            <a:r>
              <a:rPr lang="ru-RU" sz="2000" b="1" dirty="0" err="1" smtClean="0">
                <a:solidFill>
                  <a:srgbClr val="7030A0"/>
                </a:solidFill>
              </a:rPr>
              <a:t>що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використання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потенціалу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малих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річок</a:t>
            </a:r>
            <a:r>
              <a:rPr lang="ru-RU" sz="2000" b="1" dirty="0" smtClean="0">
                <a:solidFill>
                  <a:srgbClr val="7030A0"/>
                </a:solidFill>
              </a:rPr>
              <a:t> на </a:t>
            </a:r>
            <a:r>
              <a:rPr lang="ru-RU" sz="2000" b="1" dirty="0" err="1" smtClean="0">
                <a:solidFill>
                  <a:srgbClr val="7030A0"/>
                </a:solidFill>
              </a:rPr>
              <a:t>малих</a:t>
            </a:r>
            <a:r>
              <a:rPr lang="ru-RU" sz="2000" b="1" dirty="0" smtClean="0">
                <a:solidFill>
                  <a:srgbClr val="7030A0"/>
                </a:solidFill>
              </a:rPr>
              <a:t> та </a:t>
            </a:r>
            <a:r>
              <a:rPr lang="ru-RU" sz="2000" b="1" dirty="0" err="1" smtClean="0">
                <a:solidFill>
                  <a:srgbClr val="7030A0"/>
                </a:solidFill>
              </a:rPr>
              <a:t>мікро-ГЕС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допомагає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вирішити</a:t>
            </a:r>
            <a:r>
              <a:rPr lang="ru-RU" sz="2000" b="1" dirty="0" smtClean="0">
                <a:solidFill>
                  <a:srgbClr val="7030A0"/>
                </a:solidFill>
              </a:rPr>
              <a:t> проблему </a:t>
            </a:r>
            <a:r>
              <a:rPr lang="ru-RU" sz="2000" b="1" dirty="0" err="1" smtClean="0">
                <a:solidFill>
                  <a:srgbClr val="7030A0"/>
                </a:solidFill>
              </a:rPr>
              <a:t>поліпшення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енергопостачання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численних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споживачів</a:t>
            </a:r>
            <a:r>
              <a:rPr lang="ru-RU" sz="2000" b="1" dirty="0" smtClean="0">
                <a:solidFill>
                  <a:srgbClr val="7030A0"/>
                </a:solidFill>
              </a:rPr>
              <a:t>. </a:t>
            </a:r>
            <a:r>
              <a:rPr lang="ru-RU" sz="2000" b="1" dirty="0" err="1" smtClean="0">
                <a:solidFill>
                  <a:srgbClr val="7030A0"/>
                </a:solidFill>
              </a:rPr>
              <a:t>Найбільш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ефективні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малі</a:t>
            </a:r>
            <a:r>
              <a:rPr lang="ru-RU" sz="2000" b="1" dirty="0" smtClean="0">
                <a:solidFill>
                  <a:srgbClr val="7030A0"/>
                </a:solidFill>
              </a:rPr>
              <a:t> ГЕС, </a:t>
            </a:r>
            <a:r>
              <a:rPr lang="ru-RU" sz="2000" b="1" dirty="0" err="1" smtClean="0">
                <a:solidFill>
                  <a:srgbClr val="7030A0"/>
                </a:solidFill>
              </a:rPr>
              <a:t>створені</a:t>
            </a:r>
            <a:r>
              <a:rPr lang="ru-RU" sz="2000" b="1" dirty="0" smtClean="0">
                <a:solidFill>
                  <a:srgbClr val="7030A0"/>
                </a:solidFill>
              </a:rPr>
              <a:t> на </a:t>
            </a:r>
            <a:r>
              <a:rPr lang="ru-RU" sz="2000" b="1" dirty="0" err="1" smtClean="0">
                <a:solidFill>
                  <a:srgbClr val="7030A0"/>
                </a:solidFill>
              </a:rPr>
              <a:t>існуючих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гідротехнічних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err="1" smtClean="0">
                <a:solidFill>
                  <a:srgbClr val="7030A0"/>
                </a:solidFill>
              </a:rPr>
              <a:t>спорудах</a:t>
            </a:r>
            <a:r>
              <a:rPr lang="ru-RU" sz="2000" b="1" dirty="0" smtClean="0">
                <a:solidFill>
                  <a:srgbClr val="7030A0"/>
                </a:solidFill>
              </a:rPr>
              <a:t>. </a:t>
            </a:r>
          </a:p>
          <a:p>
            <a:pPr algn="ctr"/>
            <a:endParaRPr lang="ru-RU" sz="2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Діапазон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потужностей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міні-ГЕС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держав ЄС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4786322"/>
            <a:ext cx="54292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	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2920380"/>
          <a:ext cx="6834214" cy="265176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3405190"/>
                <a:gridCol w="3429024"/>
              </a:tblGrid>
              <a:tr h="7882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Держава	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Діапазон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встановлених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потужностей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міні-ГЕС</a:t>
                      </a:r>
                      <a:r>
                        <a:rPr lang="ru-RU" dirty="0" smtClean="0"/>
                        <a:t>, МВт</a:t>
                      </a:r>
                    </a:p>
                    <a:p>
                      <a:endParaRPr lang="ru-RU" b="1" dirty="0"/>
                    </a:p>
                  </a:txBody>
                  <a:tcPr/>
                </a:tc>
              </a:tr>
              <a:tr h="1497735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Вeлика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Британія</a:t>
                      </a:r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Данія</a:t>
                      </a:r>
                      <a:endParaRPr lang="uk-UA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Іспанія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	</a:t>
                      </a:r>
                    </a:p>
                    <a:p>
                      <a:pPr algn="ctr"/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Німеччина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0,076...4,5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0Д...1Д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1...150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0,5...40</a:t>
                      </a:r>
                    </a:p>
                    <a:p>
                      <a:endParaRPr lang="uk-UA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Будівництво</a:t>
            </a:r>
            <a:r>
              <a:rPr lang="ru-RU" b="1" dirty="0" smtClean="0"/>
              <a:t> </a:t>
            </a:r>
            <a:r>
              <a:rPr lang="ru-RU" b="1" dirty="0" err="1" smtClean="0"/>
              <a:t>міні-ГЕС</a:t>
            </a:r>
            <a:r>
              <a:rPr lang="ru-RU" b="1" dirty="0" smtClean="0"/>
              <a:t> </a:t>
            </a:r>
            <a:r>
              <a:rPr lang="ru-RU" b="1" dirty="0" err="1" smtClean="0"/>
              <a:t>виявилося</a:t>
            </a:r>
            <a:r>
              <a:rPr lang="ru-RU" b="1" dirty="0" smtClean="0"/>
              <a:t> </a:t>
            </a:r>
            <a:r>
              <a:rPr lang="ru-RU" b="1" dirty="0" err="1" smtClean="0"/>
              <a:t>дуже</a:t>
            </a:r>
            <a:r>
              <a:rPr lang="ru-RU" b="1" dirty="0" smtClean="0"/>
              <a:t> дорогим </a:t>
            </a:r>
            <a:r>
              <a:rPr lang="ru-RU" b="1" dirty="0" err="1" smtClean="0"/>
              <a:t>порівняно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іншими</a:t>
            </a:r>
            <a:r>
              <a:rPr lang="ru-RU" b="1" dirty="0" smtClean="0"/>
              <a:t> видами </a:t>
            </a:r>
            <a:r>
              <a:rPr lang="ru-RU" b="1" dirty="0" err="1" smtClean="0"/>
              <a:t>гідроелектростанцій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357299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</a:rPr>
              <a:t>Техніко-економічні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показники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міні-ГЕС</a:t>
            </a:r>
            <a:r>
              <a:rPr lang="ru-RU" b="1" dirty="0" smtClean="0">
                <a:solidFill>
                  <a:srgbClr val="0070C0"/>
                </a:solidFill>
              </a:rPr>
              <a:t> держав ЄС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2" y="2071678"/>
          <a:ext cx="8172000" cy="374399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2000"/>
                <a:gridCol w="1362000"/>
                <a:gridCol w="1362000"/>
                <a:gridCol w="1362000"/>
                <a:gridCol w="1362000"/>
                <a:gridCol w="1362000"/>
              </a:tblGrid>
              <a:tr h="902503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/>
                        <a:t/>
                      </a:r>
                      <a:br>
                        <a:rPr lang="ru-RU" sz="1700" dirty="0"/>
                      </a:br>
                      <a:r>
                        <a:rPr lang="ru-RU" sz="1700" dirty="0"/>
                        <a:t>Держава </a:t>
                      </a:r>
                      <a:endParaRPr lang="ru-RU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/>
                        <a:t>Потужність</a:t>
                      </a:r>
                      <a:r>
                        <a:rPr lang="ru-RU" sz="1700" dirty="0"/>
                        <a:t>, МВт</a:t>
                      </a:r>
                      <a:endParaRPr lang="ru-RU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/>
                        <a:t>Перепад </a:t>
                      </a:r>
                      <a:r>
                        <a:rPr lang="ru-RU" sz="1700" dirty="0" err="1"/>
                        <a:t>висоти</a:t>
                      </a:r>
                      <a:r>
                        <a:rPr lang="ru-RU" sz="1700" dirty="0"/>
                        <a:t>, м</a:t>
                      </a:r>
                      <a:endParaRPr lang="ru-RU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/>
                        <a:t>Витрати</a:t>
                      </a:r>
                      <a:r>
                        <a:rPr lang="ru-RU" sz="1700" dirty="0"/>
                        <a:t> води, м3/</a:t>
                      </a:r>
                      <a:r>
                        <a:rPr lang="en-US" sz="1700" dirty="0"/>
                        <a:t>c</a:t>
                      </a:r>
                      <a:endParaRPr lang="en-US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/>
                        <a:t>Вартість</a:t>
                      </a:r>
                      <a:r>
                        <a:rPr lang="ru-RU" sz="1700" dirty="0"/>
                        <a:t> проекту, дол. США</a:t>
                      </a:r>
                      <a:endParaRPr lang="ru-RU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err="1"/>
                        <a:t>Період</a:t>
                      </a:r>
                      <a:r>
                        <a:rPr lang="ru-RU" sz="1700" dirty="0"/>
                        <a:t> </a:t>
                      </a:r>
                      <a:r>
                        <a:rPr lang="ru-RU" sz="1700" dirty="0" err="1"/>
                        <a:t>окупності</a:t>
                      </a:r>
                      <a:r>
                        <a:rPr lang="ru-RU" sz="1700" dirty="0"/>
                        <a:t>, </a:t>
                      </a:r>
                      <a:r>
                        <a:rPr lang="ru-RU" sz="1700" dirty="0" err="1"/>
                        <a:t>рік</a:t>
                      </a:r>
                      <a:endParaRPr lang="ru-RU" sz="1700" b="1" dirty="0">
                        <a:solidFill>
                          <a:srgbClr val="00B050"/>
                        </a:solidFill>
                      </a:endParaRPr>
                    </a:p>
                  </a:txBody>
                  <a:tcPr marL="86468" marR="86468" marT="43234" marB="43234"/>
                </a:tc>
              </a:tr>
              <a:tr h="361071">
                <a:tc>
                  <a:txBody>
                    <a:bodyPr/>
                    <a:lstStyle/>
                    <a:p>
                      <a:r>
                        <a:rPr lang="ru-RU" sz="1400" dirty="0" err="1"/>
                        <a:t>Франція</a:t>
                      </a:r>
                      <a:endParaRPr lang="ru-RU" sz="1400" dirty="0"/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0,2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58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0,4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50 тис.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10</a:t>
                      </a:r>
                    </a:p>
                  </a:txBody>
                  <a:tcPr marL="86468" marR="86468" marT="43234" marB="43234"/>
                </a:tc>
              </a:tr>
              <a:tr h="902503">
                <a:tc>
                  <a:txBody>
                    <a:bodyPr/>
                    <a:lstStyle/>
                    <a:p>
                      <a:r>
                        <a:rPr lang="ru-RU" sz="1400" dirty="0" err="1"/>
                        <a:t>Німеччина</a:t>
                      </a:r>
                      <a:endParaRPr lang="ru-RU" sz="1400" dirty="0"/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3,1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2,6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140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16  млн</a:t>
                      </a:r>
                      <a:r>
                        <a:rPr lang="ru-RU" sz="1400" dirty="0"/>
                        <a:t>.                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10,4</a:t>
                      </a:r>
                    </a:p>
                  </a:txBody>
                  <a:tcPr marL="86468" marR="86468" marT="43234" marB="43234"/>
                </a:tc>
              </a:tr>
              <a:tr h="902503">
                <a:tc>
                  <a:txBody>
                    <a:bodyPr/>
                    <a:lstStyle/>
                    <a:p>
                      <a:r>
                        <a:rPr lang="ru-RU" sz="1400"/>
                        <a:t>Греція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3,75x3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15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80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41 млн.                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9,5</a:t>
                      </a:r>
                    </a:p>
                  </a:txBody>
                  <a:tcPr marL="86468" marR="86468" marT="43234" marB="43234"/>
                </a:tc>
              </a:tr>
              <a:tr h="675419">
                <a:tc>
                  <a:txBody>
                    <a:bodyPr/>
                    <a:lstStyle/>
                    <a:p>
                      <a:r>
                        <a:rPr lang="ru-RU" sz="1400"/>
                        <a:t>Велика Британія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0,6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/>
                        <a:t>102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50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100 тис.</a:t>
                      </a:r>
                    </a:p>
                  </a:txBody>
                  <a:tcPr marL="86468" marR="86468" marT="43234" marB="4323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10</a:t>
                      </a:r>
                    </a:p>
                  </a:txBody>
                  <a:tcPr marL="86468" marR="86468" marT="43234" marB="43234"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В </a:t>
            </a:r>
            <a:r>
              <a:rPr lang="ru-RU" b="1" dirty="0" err="1" smtClean="0"/>
              <a:t>Україні</a:t>
            </a:r>
            <a:r>
              <a:rPr lang="ru-RU" b="1" dirty="0" smtClean="0"/>
              <a:t> </a:t>
            </a:r>
            <a:r>
              <a:rPr lang="ru-RU" b="1" dirty="0" err="1" smtClean="0"/>
              <a:t>нараховується</a:t>
            </a:r>
            <a:r>
              <a:rPr lang="ru-RU" b="1" dirty="0" smtClean="0"/>
              <a:t> </a:t>
            </a:r>
            <a:r>
              <a:rPr lang="ru-RU" b="1" dirty="0" err="1" smtClean="0"/>
              <a:t>понад</a:t>
            </a:r>
            <a:r>
              <a:rPr lang="ru-RU" b="1" dirty="0" smtClean="0"/>
              <a:t> 63 тис. </a:t>
            </a:r>
            <a:r>
              <a:rPr lang="ru-RU" b="1" dirty="0" err="1" smtClean="0"/>
              <a:t>малих</a:t>
            </a:r>
            <a:r>
              <a:rPr lang="ru-RU" b="1" dirty="0" smtClean="0"/>
              <a:t> </a:t>
            </a:r>
            <a:r>
              <a:rPr lang="ru-RU" b="1" dirty="0" err="1" smtClean="0"/>
              <a:t>річок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водотоків</a:t>
            </a:r>
            <a:r>
              <a:rPr lang="ru-RU" b="1" dirty="0" smtClean="0"/>
              <a:t> </a:t>
            </a:r>
            <a:r>
              <a:rPr lang="ru-RU" b="1" dirty="0" err="1" smtClean="0"/>
              <a:t>загальною</a:t>
            </a:r>
            <a:r>
              <a:rPr lang="ru-RU" b="1" dirty="0" smtClean="0"/>
              <a:t> </a:t>
            </a:r>
            <a:r>
              <a:rPr lang="ru-RU" b="1" dirty="0" err="1" smtClean="0"/>
              <a:t>довжиною</a:t>
            </a:r>
            <a:r>
              <a:rPr lang="ru-RU" b="1" dirty="0" smtClean="0"/>
              <a:t> 135,8 тис. км, </a:t>
            </a:r>
            <a:r>
              <a:rPr lang="ru-RU" b="1" dirty="0" err="1" smtClean="0"/>
              <a:t>з</a:t>
            </a:r>
            <a:r>
              <a:rPr lang="ru-RU" b="1" dirty="0" smtClean="0"/>
              <a:t> них </a:t>
            </a:r>
            <a:r>
              <a:rPr lang="ru-RU" b="1" dirty="0" err="1" smtClean="0"/>
              <a:t>близько</a:t>
            </a:r>
            <a:r>
              <a:rPr lang="ru-RU" b="1" dirty="0" smtClean="0"/>
              <a:t> 60 тис. (95%) - </a:t>
            </a:r>
            <a:r>
              <a:rPr lang="ru-RU" b="1" dirty="0" err="1" smtClean="0"/>
              <a:t>дуже</a:t>
            </a:r>
            <a:r>
              <a:rPr lang="ru-RU" b="1" dirty="0" smtClean="0"/>
              <a:t> </a:t>
            </a:r>
            <a:r>
              <a:rPr lang="ru-RU" b="1" dirty="0" err="1" smtClean="0"/>
              <a:t>малі</a:t>
            </a:r>
            <a:r>
              <a:rPr lang="ru-RU" b="1" dirty="0" smtClean="0"/>
              <a:t> (</a:t>
            </a:r>
            <a:r>
              <a:rPr lang="ru-RU" b="1" dirty="0" err="1" smtClean="0"/>
              <a:t>довжина</a:t>
            </a:r>
            <a:r>
              <a:rPr lang="ru-RU" b="1" dirty="0" smtClean="0"/>
              <a:t> </a:t>
            </a:r>
            <a:r>
              <a:rPr lang="ru-RU" b="1" dirty="0" err="1" smtClean="0"/>
              <a:t>менше</a:t>
            </a:r>
            <a:r>
              <a:rPr lang="ru-RU" b="1" dirty="0" smtClean="0"/>
              <a:t> </a:t>
            </a:r>
            <a:r>
              <a:rPr lang="ru-RU" b="1" dirty="0" err="1" smtClean="0"/>
              <a:t>ніж</a:t>
            </a:r>
            <a:r>
              <a:rPr lang="ru-RU" b="1" dirty="0" smtClean="0"/>
              <a:t> 10 км), </a:t>
            </a:r>
            <a:r>
              <a:rPr lang="ru-RU" b="1" dirty="0" err="1" smtClean="0"/>
              <a:t>їхня</a:t>
            </a:r>
            <a:r>
              <a:rPr lang="ru-RU" b="1" dirty="0" smtClean="0"/>
              <a:t> </a:t>
            </a:r>
            <a:r>
              <a:rPr lang="ru-RU" b="1" dirty="0" err="1" smtClean="0"/>
              <a:t>сумарна</a:t>
            </a:r>
            <a:r>
              <a:rPr lang="ru-RU" b="1" dirty="0" smtClean="0"/>
              <a:t> </a:t>
            </a:r>
            <a:r>
              <a:rPr lang="ru-RU" b="1" dirty="0" err="1" smtClean="0"/>
              <a:t>довжина</a:t>
            </a:r>
            <a:r>
              <a:rPr lang="ru-RU" b="1" dirty="0" smtClean="0"/>
              <a:t> - 112 тис. км, </a:t>
            </a:r>
            <a:r>
              <a:rPr lang="ru-RU" b="1" dirty="0" err="1" smtClean="0"/>
              <a:t>тобто</a:t>
            </a:r>
            <a:r>
              <a:rPr lang="ru-RU" b="1" dirty="0" smtClean="0"/>
              <a:t> </a:t>
            </a:r>
            <a:r>
              <a:rPr lang="ru-RU" b="1" dirty="0" err="1" smtClean="0"/>
              <a:t>середня</a:t>
            </a:r>
            <a:r>
              <a:rPr lang="ru-RU" b="1" dirty="0" smtClean="0"/>
              <a:t> </a:t>
            </a:r>
            <a:r>
              <a:rPr lang="ru-RU" b="1" dirty="0" err="1" smtClean="0"/>
              <a:t>довжина</a:t>
            </a:r>
            <a:r>
              <a:rPr lang="ru-RU" b="1" dirty="0" smtClean="0"/>
              <a:t> такого водотоку - 1,9 км. </a:t>
            </a:r>
            <a:r>
              <a:rPr lang="ru-RU" b="1" dirty="0" err="1" smtClean="0"/>
              <a:t>Більшість</a:t>
            </a:r>
            <a:r>
              <a:rPr lang="ru-RU" b="1" dirty="0" smtClean="0"/>
              <a:t> </a:t>
            </a:r>
            <a:r>
              <a:rPr lang="ru-RU" b="1" dirty="0" err="1" smtClean="0"/>
              <a:t>малих</a:t>
            </a:r>
            <a:r>
              <a:rPr lang="ru-RU" b="1" dirty="0" smtClean="0"/>
              <a:t> </a:t>
            </a:r>
            <a:r>
              <a:rPr lang="ru-RU" b="1" dirty="0" err="1" smtClean="0"/>
              <a:t>річок</a:t>
            </a:r>
            <a:r>
              <a:rPr lang="ru-RU" b="1" dirty="0" smtClean="0"/>
              <a:t> </a:t>
            </a:r>
            <a:r>
              <a:rPr lang="ru-RU" b="1" dirty="0" err="1" smtClean="0"/>
              <a:t>довжиною</a:t>
            </a:r>
            <a:r>
              <a:rPr lang="ru-RU" b="1" dirty="0" smtClean="0"/>
              <a:t> </a:t>
            </a:r>
            <a:r>
              <a:rPr lang="ru-RU" b="1" dirty="0" err="1" smtClean="0"/>
              <a:t>менше</a:t>
            </a:r>
            <a:r>
              <a:rPr lang="ru-RU" b="1" dirty="0" smtClean="0"/>
              <a:t> </a:t>
            </a:r>
            <a:r>
              <a:rPr lang="ru-RU" b="1" dirty="0" err="1" smtClean="0"/>
              <a:t>ніж</a:t>
            </a:r>
            <a:r>
              <a:rPr lang="ru-RU" b="1" dirty="0" smtClean="0"/>
              <a:t> 10 км </a:t>
            </a:r>
            <a:r>
              <a:rPr lang="ru-RU" b="1" dirty="0" err="1" smtClean="0"/>
              <a:t>мають</a:t>
            </a:r>
            <a:r>
              <a:rPr lang="ru-RU" b="1" dirty="0" smtClean="0"/>
              <a:t> </a:t>
            </a:r>
            <a:r>
              <a:rPr lang="ru-RU" b="1" dirty="0" err="1" smtClean="0"/>
              <a:t>площу</a:t>
            </a:r>
            <a:r>
              <a:rPr lang="ru-RU" b="1" dirty="0" smtClean="0"/>
              <a:t> </a:t>
            </a:r>
            <a:r>
              <a:rPr lang="ru-RU" b="1" dirty="0" err="1" smtClean="0"/>
              <a:t>водозбору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20,1 до 500 км (87% </a:t>
            </a:r>
            <a:r>
              <a:rPr lang="ru-RU" b="1" dirty="0" err="1" smtClean="0"/>
              <a:t>всієї</a:t>
            </a:r>
            <a:r>
              <a:rPr lang="ru-RU" b="1" dirty="0" smtClean="0"/>
              <a:t> </a:t>
            </a:r>
            <a:r>
              <a:rPr lang="ru-RU" b="1" dirty="0" err="1" smtClean="0"/>
              <a:t>кількості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72% </a:t>
            </a:r>
            <a:r>
              <a:rPr lang="ru-RU" b="1" dirty="0" err="1" smtClean="0"/>
              <a:t>всієї</a:t>
            </a:r>
            <a:r>
              <a:rPr lang="ru-RU" b="1" dirty="0" smtClean="0"/>
              <a:t> </a:t>
            </a:r>
            <a:r>
              <a:rPr lang="ru-RU" b="1" dirty="0" err="1" smtClean="0"/>
              <a:t>довжини</a:t>
            </a:r>
            <a:r>
              <a:rPr lang="ru-RU" b="1" dirty="0" smtClean="0"/>
              <a:t> </a:t>
            </a:r>
            <a:r>
              <a:rPr lang="ru-RU" b="1" dirty="0" err="1" smtClean="0"/>
              <a:t>малих</a:t>
            </a:r>
            <a:r>
              <a:rPr lang="ru-RU" b="1" dirty="0" smtClean="0"/>
              <a:t> </a:t>
            </a:r>
            <a:r>
              <a:rPr lang="ru-RU" b="1" dirty="0" err="1" smtClean="0"/>
              <a:t>річок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). </a:t>
            </a:r>
            <a:r>
              <a:rPr lang="ru-RU" b="1" dirty="0" err="1" smtClean="0"/>
              <a:t>Малих</a:t>
            </a:r>
            <a:r>
              <a:rPr lang="ru-RU" b="1" dirty="0" smtClean="0"/>
              <a:t> </a:t>
            </a:r>
            <a:r>
              <a:rPr lang="ru-RU" b="1" dirty="0" err="1" smtClean="0"/>
              <a:t>річок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площею</a:t>
            </a:r>
            <a:r>
              <a:rPr lang="ru-RU" b="1" dirty="0" smtClean="0"/>
              <a:t> </a:t>
            </a:r>
            <a:r>
              <a:rPr lang="ru-RU" b="1" dirty="0" err="1" smtClean="0"/>
              <a:t>водозбору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50,1 до 100 км2 </a:t>
            </a:r>
            <a:r>
              <a:rPr lang="ru-RU" b="1" dirty="0" err="1" smtClean="0"/>
              <a:t>нараховується</a:t>
            </a:r>
            <a:r>
              <a:rPr lang="ru-RU" b="1" dirty="0" smtClean="0"/>
              <a:t> 890 (28% </a:t>
            </a:r>
            <a:r>
              <a:rPr lang="ru-RU" b="1" dirty="0" err="1" smtClean="0"/>
              <a:t>всієї</a:t>
            </a:r>
            <a:r>
              <a:rPr lang="ru-RU" b="1" dirty="0" smtClean="0"/>
              <a:t> </a:t>
            </a:r>
            <a:r>
              <a:rPr lang="ru-RU" b="1" dirty="0" err="1" smtClean="0"/>
              <a:t>кількості</a:t>
            </a:r>
            <a:r>
              <a:rPr lang="ru-RU" b="1" dirty="0" smtClean="0"/>
              <a:t>), а 797 </a:t>
            </a:r>
            <a:r>
              <a:rPr lang="ru-RU" b="1" dirty="0" err="1" smtClean="0"/>
              <a:t>річок</a:t>
            </a:r>
            <a:r>
              <a:rPr lang="ru-RU" b="1" dirty="0" smtClean="0"/>
              <a:t> (25%) </a:t>
            </a:r>
            <a:r>
              <a:rPr lang="ru-RU" b="1" dirty="0" err="1" smtClean="0"/>
              <a:t>мають</a:t>
            </a:r>
            <a:r>
              <a:rPr lang="ru-RU" b="1" dirty="0" smtClean="0"/>
              <a:t> </a:t>
            </a:r>
            <a:r>
              <a:rPr lang="ru-RU" b="1" dirty="0" err="1" smtClean="0"/>
              <a:t>площу</a:t>
            </a:r>
            <a:r>
              <a:rPr lang="ru-RU" b="1" dirty="0" smtClean="0"/>
              <a:t> </a:t>
            </a:r>
            <a:r>
              <a:rPr lang="ru-RU" b="1" dirty="0" err="1" smtClean="0"/>
              <a:t>водозбору</a:t>
            </a:r>
            <a:r>
              <a:rPr lang="ru-RU" b="1" dirty="0" smtClean="0"/>
              <a:t> 20,1-50 км2.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363533"/>
          <a:ext cx="7929618" cy="409746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643206"/>
                <a:gridCol w="2643206"/>
                <a:gridCol w="2643206"/>
              </a:tblGrid>
              <a:tr h="796863">
                <a:tc>
                  <a:txBody>
                    <a:bodyPr/>
                    <a:lstStyle/>
                    <a:p>
                      <a:r>
                        <a:rPr lang="ru-RU" sz="1600" dirty="0" err="1"/>
                        <a:t>Басейн</a:t>
                      </a:r>
                      <a:r>
                        <a:rPr lang="ru-RU" sz="1600" dirty="0"/>
                        <a:t> 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/>
                        <a:t>Гідроенергетичні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ресурси</a:t>
                      </a:r>
                      <a:r>
                        <a:rPr lang="ru-RU" sz="1600" dirty="0"/>
                        <a:t>,</a:t>
                      </a:r>
                      <a:br>
                        <a:rPr lang="ru-RU" sz="1600" dirty="0"/>
                      </a:br>
                      <a:r>
                        <a:rPr lang="ru-RU" sz="1600" dirty="0"/>
                        <a:t>млн. </a:t>
                      </a:r>
                      <a:r>
                        <a:rPr lang="ru-RU" sz="1600" dirty="0" smtClean="0"/>
                        <a:t>кВт*год/</a:t>
                      </a:r>
                      <a:r>
                        <a:rPr lang="ru-RU" sz="1600" dirty="0" err="1" smtClean="0"/>
                        <a:t>рік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/>
                        <a:t>Технічний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гідро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потенціал</a:t>
                      </a:r>
                      <a:r>
                        <a:rPr lang="ru-RU" sz="1600" dirty="0"/>
                        <a:t>,</a:t>
                      </a:r>
                      <a:br>
                        <a:rPr lang="ru-RU" sz="1600" dirty="0"/>
                      </a:br>
                      <a:r>
                        <a:rPr lang="ru-RU" sz="1600" dirty="0"/>
                        <a:t>млн. </a:t>
                      </a:r>
                      <a:r>
                        <a:rPr lang="ru-RU" sz="1600" dirty="0" smtClean="0"/>
                        <a:t>кВт*год/</a:t>
                      </a:r>
                      <a:r>
                        <a:rPr lang="ru-RU" sz="1600" dirty="0" err="1" smtClean="0"/>
                        <a:t>рік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 dirty="0" err="1"/>
                        <a:t>Південний</a:t>
                      </a:r>
                      <a:r>
                        <a:rPr lang="ru-RU" sz="1600" dirty="0"/>
                        <a:t> Буг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53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10,6</a:t>
                      </a:r>
                      <a:endParaRPr lang="ru-RU" sz="1600" b="1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 dirty="0" err="1"/>
                        <a:t>Дністер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3751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1500</a:t>
                      </a:r>
                      <a:endParaRPr lang="ru-RU" sz="1600" b="1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/>
                        <a:t>Тиса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8196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3278</a:t>
                      </a:r>
                      <a:endParaRPr lang="ru-RU" sz="1600" b="1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/>
                        <a:t>Серет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38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15</a:t>
                      </a:r>
                      <a:endParaRPr lang="ru-RU" sz="1600" b="1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 dirty="0"/>
                        <a:t>Прут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2400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960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 dirty="0" err="1"/>
                        <a:t>Річки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Криму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211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84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</a:tr>
              <a:tr h="1035921">
                <a:tc>
                  <a:txBody>
                    <a:bodyPr/>
                    <a:lstStyle/>
                    <a:p>
                      <a:r>
                        <a:rPr lang="ru-RU" sz="1600"/>
                        <a:t>Інші малі річки в басейнах Дніпра, Сіверського Дінця, Південного Бугу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2716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543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</a:tr>
              <a:tr h="318745">
                <a:tc>
                  <a:txBody>
                    <a:bodyPr/>
                    <a:lstStyle/>
                    <a:p>
                      <a:r>
                        <a:rPr lang="ru-RU" sz="1600" dirty="0" err="1"/>
                        <a:t>Всього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17365</a:t>
                      </a:r>
                      <a:endParaRPr lang="ru-RU" sz="1600" b="1"/>
                    </a:p>
                  </a:txBody>
                  <a:tcPr marL="79686" marR="79686" marT="39843" marB="3984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6390</a:t>
                      </a:r>
                      <a:endParaRPr lang="ru-RU" sz="1600" b="1" dirty="0"/>
                    </a:p>
                  </a:txBody>
                  <a:tcPr marL="79686" marR="79686" marT="39843" marB="39843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85786" y="571481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Гідроенергетичний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потенціал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малих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річок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35846"/>
            <a:ext cx="75724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Сьогодні</a:t>
            </a:r>
            <a:r>
              <a:rPr lang="ru-RU" b="1" dirty="0" smtClean="0"/>
              <a:t> в </a:t>
            </a:r>
            <a:r>
              <a:rPr lang="ru-RU" b="1" dirty="0" err="1" smtClean="0"/>
              <a:t>Україні</a:t>
            </a:r>
            <a:r>
              <a:rPr lang="ru-RU" b="1" dirty="0" smtClean="0"/>
              <a:t> </a:t>
            </a:r>
            <a:r>
              <a:rPr lang="ru-RU" b="1" dirty="0" err="1" smtClean="0"/>
              <a:t>збереглося</a:t>
            </a:r>
            <a:r>
              <a:rPr lang="ru-RU" b="1" dirty="0" smtClean="0"/>
              <a:t> </a:t>
            </a:r>
            <a:r>
              <a:rPr lang="ru-RU" b="1" dirty="0" err="1" smtClean="0"/>
              <a:t>всього</a:t>
            </a:r>
            <a:r>
              <a:rPr lang="ru-RU" b="1" dirty="0" smtClean="0"/>
              <a:t> 48 </a:t>
            </a:r>
            <a:r>
              <a:rPr lang="ru-RU" b="1" dirty="0" err="1" smtClean="0"/>
              <a:t>малих</a:t>
            </a:r>
            <a:r>
              <a:rPr lang="ru-RU" b="1" dirty="0" smtClean="0"/>
              <a:t> </a:t>
            </a:r>
            <a:r>
              <a:rPr lang="ru-RU" b="1" dirty="0" err="1" smtClean="0"/>
              <a:t>гідроелектростанцій</a:t>
            </a:r>
            <a:r>
              <a:rPr lang="ru-RU" b="1" dirty="0" smtClean="0"/>
              <a:t>, </a:t>
            </a:r>
            <a:r>
              <a:rPr lang="ru-RU" b="1" dirty="0" err="1" smtClean="0"/>
              <a:t>більшість</a:t>
            </a:r>
            <a:r>
              <a:rPr lang="ru-RU" b="1" dirty="0" smtClean="0"/>
              <a:t> </a:t>
            </a:r>
            <a:r>
              <a:rPr lang="ru-RU" b="1" dirty="0" err="1" smtClean="0"/>
              <a:t>яких</a:t>
            </a:r>
            <a:r>
              <a:rPr lang="ru-RU" b="1" dirty="0" smtClean="0"/>
              <a:t> </a:t>
            </a:r>
            <a:r>
              <a:rPr lang="ru-RU" b="1" dirty="0" err="1" smtClean="0"/>
              <a:t>потребує</a:t>
            </a:r>
            <a:r>
              <a:rPr lang="ru-RU" b="1" dirty="0" smtClean="0"/>
              <a:t> </a:t>
            </a:r>
            <a:r>
              <a:rPr lang="ru-RU" b="1" dirty="0" err="1" smtClean="0"/>
              <a:t>реконструкції</a:t>
            </a:r>
            <a:r>
              <a:rPr lang="ru-RU" b="1" dirty="0" smtClean="0"/>
              <a:t>. </a:t>
            </a:r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Напрямок</a:t>
            </a:r>
            <a:r>
              <a:rPr lang="ru-RU" b="1" dirty="0" smtClean="0"/>
              <a:t> </a:t>
            </a:r>
            <a:r>
              <a:rPr lang="ru-RU" b="1" dirty="0" err="1" smtClean="0"/>
              <a:t>розвитку</a:t>
            </a:r>
            <a:r>
              <a:rPr lang="ru-RU" b="1" dirty="0" smtClean="0"/>
              <a:t> </a:t>
            </a:r>
            <a:r>
              <a:rPr lang="ru-RU" b="1" dirty="0" err="1" smtClean="0"/>
              <a:t>малої</a:t>
            </a:r>
            <a:r>
              <a:rPr lang="ru-RU" b="1" dirty="0" smtClean="0"/>
              <a:t> </a:t>
            </a:r>
            <a:r>
              <a:rPr lang="ru-RU" b="1" dirty="0" err="1" smtClean="0"/>
              <a:t>гідроенергетики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:</a:t>
            </a:r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оновлення</a:t>
            </a:r>
            <a:r>
              <a:rPr lang="ru-RU" b="1" dirty="0" smtClean="0"/>
              <a:t> та </a:t>
            </a:r>
            <a:r>
              <a:rPr lang="ru-RU" b="1" dirty="0" err="1" smtClean="0"/>
              <a:t>реконструкція</a:t>
            </a:r>
            <a:r>
              <a:rPr lang="ru-RU" b="1" dirty="0" smtClean="0"/>
              <a:t> </a:t>
            </a:r>
            <a:r>
              <a:rPr lang="ru-RU" b="1" dirty="0" err="1" smtClean="0"/>
              <a:t>наявних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діючих</a:t>
            </a:r>
            <a:r>
              <a:rPr lang="ru-RU" b="1" dirty="0" smtClean="0"/>
              <a:t> </a:t>
            </a:r>
            <a:r>
              <a:rPr lang="ru-RU" b="1" dirty="0" err="1" smtClean="0"/>
              <a:t>міні-ГЕС</a:t>
            </a:r>
            <a:r>
              <a:rPr lang="ru-RU" b="1" dirty="0" smtClean="0"/>
              <a:t>;</a:t>
            </a:r>
          </a:p>
          <a:p>
            <a:pPr algn="just"/>
            <a:r>
              <a:rPr lang="ru-RU" b="1" dirty="0" smtClean="0"/>
              <a:t>-</a:t>
            </a:r>
            <a:r>
              <a:rPr lang="ru-RU" b="1" dirty="0" err="1" smtClean="0"/>
              <a:t>будівництво</a:t>
            </a:r>
            <a:r>
              <a:rPr lang="ru-RU" b="1" dirty="0" smtClean="0"/>
              <a:t> </a:t>
            </a:r>
            <a:r>
              <a:rPr lang="ru-RU" b="1" dirty="0" err="1" smtClean="0"/>
              <a:t>нових</a:t>
            </a:r>
            <a:r>
              <a:rPr lang="ru-RU" b="1" dirty="0" smtClean="0"/>
              <a:t> </a:t>
            </a:r>
            <a:r>
              <a:rPr lang="ru-RU" b="1" dirty="0" err="1" smtClean="0"/>
              <a:t>міні-ГЕС</a:t>
            </a:r>
            <a:r>
              <a:rPr lang="ru-RU" b="1" dirty="0" smtClean="0"/>
              <a:t> в районах </a:t>
            </a:r>
            <a:r>
              <a:rPr lang="ru-RU" b="1" dirty="0" err="1" smtClean="0"/>
              <a:t>децентралізованого</a:t>
            </a:r>
            <a:r>
              <a:rPr lang="ru-RU" b="1" dirty="0" smtClean="0"/>
              <a:t> </a:t>
            </a:r>
            <a:r>
              <a:rPr lang="ru-RU" b="1" dirty="0" err="1" smtClean="0"/>
              <a:t>енергопостачання</a:t>
            </a:r>
            <a:r>
              <a:rPr lang="ru-RU" b="1" dirty="0" smtClean="0"/>
              <a:t>;</a:t>
            </a:r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будівництво</a:t>
            </a:r>
            <a:r>
              <a:rPr lang="ru-RU" b="1" dirty="0" smtClean="0"/>
              <a:t> </a:t>
            </a:r>
            <a:r>
              <a:rPr lang="ru-RU" b="1" dirty="0" err="1" smtClean="0"/>
              <a:t>міні-ГЕС</a:t>
            </a:r>
            <a:r>
              <a:rPr lang="ru-RU" b="1" dirty="0" smtClean="0"/>
              <a:t> в </a:t>
            </a:r>
            <a:r>
              <a:rPr lang="ru-RU" b="1" dirty="0" err="1" smtClean="0"/>
              <a:t>регіонах</a:t>
            </a:r>
            <a:r>
              <a:rPr lang="ru-RU" b="1" dirty="0" smtClean="0"/>
              <a:t> </a:t>
            </a:r>
            <a:r>
              <a:rPr lang="ru-RU" b="1" dirty="0" err="1" smtClean="0"/>
              <a:t>централізованого</a:t>
            </a:r>
            <a:r>
              <a:rPr lang="ru-RU" b="1" dirty="0" smtClean="0"/>
              <a:t> </a:t>
            </a:r>
            <a:r>
              <a:rPr lang="ru-RU" b="1" dirty="0" err="1" smtClean="0"/>
              <a:t>енергопостачання</a:t>
            </a:r>
            <a:r>
              <a:rPr lang="ru-RU" b="1" dirty="0" smtClean="0"/>
              <a:t> на </a:t>
            </a:r>
            <a:r>
              <a:rPr lang="ru-RU" b="1" dirty="0" err="1" smtClean="0"/>
              <a:t>наявних</a:t>
            </a:r>
            <a:r>
              <a:rPr lang="ru-RU" b="1" dirty="0" smtClean="0"/>
              <a:t> перепадах </a:t>
            </a:r>
            <a:r>
              <a:rPr lang="ru-RU" b="1" dirty="0" err="1" smtClean="0"/>
              <a:t>водосховищ</a:t>
            </a:r>
            <a:r>
              <a:rPr lang="ru-RU" b="1" dirty="0" smtClean="0"/>
              <a:t> та </a:t>
            </a:r>
            <a:r>
              <a:rPr lang="ru-RU" b="1" dirty="0" err="1" smtClean="0"/>
              <a:t>водотоків</a:t>
            </a:r>
            <a:r>
              <a:rPr lang="ru-RU" b="1" dirty="0" smtClean="0"/>
              <a:t>;</a:t>
            </a:r>
          </a:p>
          <a:p>
            <a:pPr algn="just"/>
            <a:r>
              <a:rPr lang="ru-RU" b="1" dirty="0" smtClean="0"/>
              <a:t>- </a:t>
            </a:r>
            <a:r>
              <a:rPr lang="ru-RU" b="1" dirty="0" err="1" smtClean="0"/>
              <a:t>нове</a:t>
            </a:r>
            <a:r>
              <a:rPr lang="ru-RU" b="1" dirty="0" smtClean="0"/>
              <a:t> </a:t>
            </a:r>
            <a:r>
              <a:rPr lang="ru-RU" b="1" dirty="0" err="1" smtClean="0"/>
              <a:t>будівництво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концентрацією</a:t>
            </a:r>
            <a:r>
              <a:rPr lang="ru-RU" b="1" dirty="0" smtClean="0"/>
              <a:t> напору.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Мала </a:t>
            </a:r>
            <a:r>
              <a:rPr lang="ru-RU" b="1" dirty="0" err="1" smtClean="0"/>
              <a:t>енергетика</a:t>
            </a:r>
            <a:r>
              <a:rPr lang="ru-RU" b="1" dirty="0" smtClean="0"/>
              <a:t> </a:t>
            </a:r>
            <a:r>
              <a:rPr lang="ru-RU" b="1" dirty="0" err="1" smtClean="0"/>
              <a:t>України</a:t>
            </a:r>
            <a:r>
              <a:rPr lang="ru-RU" b="1" dirty="0" smtClean="0"/>
              <a:t> через </a:t>
            </a:r>
            <a:r>
              <a:rPr lang="ru-RU" b="1" dirty="0" err="1" smtClean="0"/>
              <a:t>її</a:t>
            </a:r>
            <a:r>
              <a:rPr lang="ru-RU" b="1" dirty="0" smtClean="0"/>
              <a:t> </a:t>
            </a:r>
            <a:r>
              <a:rPr lang="ru-RU" b="1" dirty="0" err="1" smtClean="0"/>
              <a:t>незначну</a:t>
            </a:r>
            <a:r>
              <a:rPr lang="ru-RU" b="1" dirty="0" smtClean="0"/>
              <a:t> питому вагу (0,2%) в </a:t>
            </a:r>
            <a:r>
              <a:rPr lang="ru-RU" b="1" dirty="0" err="1" smtClean="0"/>
              <a:t>загальному</a:t>
            </a:r>
            <a:r>
              <a:rPr lang="ru-RU" b="1" dirty="0" smtClean="0"/>
              <a:t> </a:t>
            </a:r>
            <a:r>
              <a:rPr lang="ru-RU" b="1" dirty="0" err="1" smtClean="0"/>
              <a:t>енергобалансі</a:t>
            </a:r>
            <a:r>
              <a:rPr lang="ru-RU" b="1" dirty="0" smtClean="0"/>
              <a:t> не </a:t>
            </a:r>
            <a:r>
              <a:rPr lang="ru-RU" b="1" dirty="0" err="1" smtClean="0"/>
              <a:t>може</a:t>
            </a:r>
            <a:r>
              <a:rPr lang="ru-RU" b="1" dirty="0" smtClean="0"/>
              <a:t> </a:t>
            </a:r>
            <a:r>
              <a:rPr lang="ru-RU" b="1" dirty="0" err="1" smtClean="0"/>
              <a:t>суттєво</a:t>
            </a:r>
            <a:r>
              <a:rPr lang="ru-RU" b="1" dirty="0" smtClean="0"/>
              <a:t> </a:t>
            </a:r>
            <a:r>
              <a:rPr lang="ru-RU" b="1" dirty="0" err="1" smtClean="0"/>
              <a:t>впливати</a:t>
            </a:r>
            <a:r>
              <a:rPr lang="ru-RU" b="1" dirty="0" smtClean="0"/>
              <a:t> на </a:t>
            </a:r>
            <a:r>
              <a:rPr lang="ru-RU" b="1" dirty="0" err="1" smtClean="0"/>
              <a:t>умови</a:t>
            </a:r>
            <a:r>
              <a:rPr lang="ru-RU" b="1" dirty="0" smtClean="0"/>
              <a:t> </a:t>
            </a:r>
            <a:r>
              <a:rPr lang="ru-RU" b="1" dirty="0" err="1" smtClean="0"/>
              <a:t>енергозабезпечення</a:t>
            </a:r>
            <a:r>
              <a:rPr lang="ru-RU" b="1" dirty="0" smtClean="0"/>
              <a:t> </a:t>
            </a:r>
            <a:r>
              <a:rPr lang="ru-RU" b="1" dirty="0" err="1" smtClean="0"/>
              <a:t>країни</a:t>
            </a:r>
            <a:r>
              <a:rPr lang="ru-RU" b="1" dirty="0" smtClean="0"/>
              <a:t>. </a:t>
            </a:r>
            <a:r>
              <a:rPr lang="ru-RU" b="1" dirty="0" err="1" smtClean="0"/>
              <a:t>Однак</a:t>
            </a:r>
            <a:r>
              <a:rPr lang="ru-RU" b="1" dirty="0" smtClean="0"/>
              <a:t> </a:t>
            </a:r>
            <a:r>
              <a:rPr lang="ru-RU" b="1" dirty="0" err="1" smtClean="0"/>
              <a:t>експлуатація</a:t>
            </a:r>
            <a:r>
              <a:rPr lang="ru-RU" b="1" dirty="0" smtClean="0"/>
              <a:t> </a:t>
            </a:r>
            <a:r>
              <a:rPr lang="ru-RU" b="1" dirty="0" err="1" smtClean="0"/>
              <a:t>малих</a:t>
            </a:r>
            <a:r>
              <a:rPr lang="ru-RU" b="1" dirty="0" smtClean="0"/>
              <a:t> ГЕС </a:t>
            </a:r>
            <a:r>
              <a:rPr lang="ru-RU" b="1" dirty="0" err="1" smtClean="0"/>
              <a:t>дає</a:t>
            </a:r>
            <a:r>
              <a:rPr lang="ru-RU" b="1" dirty="0" smtClean="0"/>
              <a:t> </a:t>
            </a:r>
            <a:r>
              <a:rPr lang="ru-RU" b="1" dirty="0" err="1" smtClean="0"/>
              <a:t>можливість</a:t>
            </a:r>
            <a:r>
              <a:rPr lang="ru-RU" b="1" dirty="0" smtClean="0"/>
              <a:t> </a:t>
            </a:r>
            <a:r>
              <a:rPr lang="ru-RU" b="1" dirty="0" err="1" smtClean="0"/>
              <a:t>виробляти</a:t>
            </a:r>
            <a:r>
              <a:rPr lang="ru-RU" b="1" dirty="0" smtClean="0"/>
              <a:t> </a:t>
            </a:r>
            <a:r>
              <a:rPr lang="ru-RU" b="1" dirty="0" err="1" smtClean="0"/>
              <a:t>близько</a:t>
            </a:r>
            <a:r>
              <a:rPr lang="ru-RU" b="1" dirty="0" smtClean="0"/>
              <a:t> 250 млн. кВт·год </a:t>
            </a:r>
            <a:r>
              <a:rPr lang="ru-RU" b="1" dirty="0" err="1" smtClean="0"/>
              <a:t>електроенергії</a:t>
            </a:r>
            <a:r>
              <a:rPr lang="ru-RU" b="1" dirty="0" smtClean="0"/>
              <a:t> за </a:t>
            </a:r>
            <a:r>
              <a:rPr lang="ru-RU" b="1" dirty="0" err="1" smtClean="0"/>
              <a:t>рік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еквівалентно</a:t>
            </a:r>
            <a:r>
              <a:rPr lang="ru-RU" b="1" dirty="0" smtClean="0"/>
              <a:t> </a:t>
            </a:r>
            <a:r>
              <a:rPr lang="ru-RU" b="1" dirty="0" err="1" smtClean="0"/>
              <a:t>щорічній</a:t>
            </a:r>
            <a:r>
              <a:rPr lang="ru-RU" b="1" dirty="0" smtClean="0"/>
              <a:t> </a:t>
            </a:r>
            <a:r>
              <a:rPr lang="ru-RU" b="1" dirty="0" err="1" smtClean="0"/>
              <a:t>економії</a:t>
            </a:r>
            <a:r>
              <a:rPr lang="ru-RU" b="1" dirty="0" smtClean="0"/>
              <a:t> до 75 тис. т </a:t>
            </a:r>
            <a:r>
              <a:rPr lang="ru-RU" b="1" dirty="0" err="1" smtClean="0"/>
              <a:t>дефіцитного</a:t>
            </a:r>
            <a:r>
              <a:rPr lang="ru-RU" b="1" dirty="0" smtClean="0"/>
              <a:t> </a:t>
            </a:r>
            <a:r>
              <a:rPr lang="ru-RU" b="1" dirty="0" err="1" smtClean="0"/>
              <a:t>органічного</a:t>
            </a:r>
            <a:r>
              <a:rPr lang="ru-RU" b="1" dirty="0" smtClean="0"/>
              <a:t> </a:t>
            </a:r>
            <a:r>
              <a:rPr lang="ru-RU" b="1" dirty="0" err="1" smtClean="0"/>
              <a:t>палива</a:t>
            </a:r>
            <a:r>
              <a:rPr lang="ru-RU" b="1" dirty="0" smtClean="0"/>
              <a:t>. 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145</Words>
  <Application>Microsoft Office PowerPoint</Application>
  <PresentationFormat>Экран (4:3)</PresentationFormat>
  <Paragraphs>96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16</cp:revision>
  <dcterms:modified xsi:type="dcterms:W3CDTF">2013-08-18T14:01:58Z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77279</vt:lpwstr>
  </property>
  <property fmtid="{D5CDD505-2E9C-101B-9397-08002B2CF9AE}" name="NXPowerLiteVersion" pid="3">
    <vt:lpwstr>D4.1.4</vt:lpwstr>
  </property>
</Properties>
</file>