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F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D:\1МАМА\фони, рамки.inf\ФОНИ.inf\1u.jpg"/>
          <p:cNvPicPr>
            <a:picLocks noChangeAspect="1" noChangeArrowheads="1"/>
          </p:cNvPicPr>
          <p:nvPr userDrawn="1"/>
        </p:nvPicPr>
        <p:blipFill>
          <a:blip r:embed="rId2"/>
          <a:srcRect l="56818"/>
          <a:stretch>
            <a:fillRect/>
          </a:stretch>
        </p:blipFill>
        <p:spPr bwMode="auto">
          <a:xfrm>
            <a:off x="5072066" y="500042"/>
            <a:ext cx="3813140" cy="5795979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dirty="0" smtClean="0"/>
              <a:t>Образец текста</a:t>
            </a:r>
          </a:p>
          <a:p>
            <a:pPr lvl="1" eaLnBrk="1" latinLnBrk="0" hangingPunct="1"/>
            <a:r>
              <a:rPr kumimoji="0" lang="ru-RU" dirty="0" smtClean="0"/>
              <a:t>Второй уровень</a:t>
            </a:r>
          </a:p>
          <a:p>
            <a:pPr lvl="2" eaLnBrk="1" latinLnBrk="0" hangingPunct="1"/>
            <a:r>
              <a:rPr kumimoji="0" lang="ru-RU" dirty="0" smtClean="0"/>
              <a:t>Третий уровень</a:t>
            </a:r>
          </a:p>
          <a:p>
            <a:pPr lvl="3" eaLnBrk="1" latinLnBrk="0" hangingPunct="1"/>
            <a:r>
              <a:rPr kumimoji="0" lang="ru-RU" dirty="0" smtClean="0"/>
              <a:t>Четвертый уровень</a:t>
            </a:r>
          </a:p>
          <a:p>
            <a:pPr lvl="4" eaLnBrk="1" latinLnBrk="0" hangingPunct="1"/>
            <a:r>
              <a:rPr kumimoji="0" lang="ru-RU" dirty="0" smtClean="0"/>
              <a:t>Пятый уровень</a:t>
            </a:r>
            <a:endParaRPr kumimoji="0" lang="en-US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F312D0-FEBB-4463-A684-D68A1C09CD7F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C0CB48B-807A-4128-926C-F2A63C09417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0" y="5572140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Picture 2" descr="D:\2 Мама\фізика картинки\1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357694"/>
            <a:ext cx="1143008" cy="2286016"/>
          </a:xfrm>
          <a:prstGeom prst="rect">
            <a:avLst/>
          </a:prstGeom>
          <a:noFill/>
        </p:spPr>
      </p:pic>
      <p:pic>
        <p:nvPicPr>
          <p:cNvPr id="15" name="Picture 4" descr="D:\1МАМА\фони, рамки.inf\ФОНИ.inf\1u.jpg"/>
          <p:cNvPicPr>
            <a:picLocks noChangeAspect="1" noChangeArrowheads="1"/>
          </p:cNvPicPr>
          <p:nvPr/>
        </p:nvPicPr>
        <p:blipFill>
          <a:blip r:embed="rId15">
            <a:lum bright="9000" contrast="-40000"/>
          </a:blip>
          <a:srcRect l="56818"/>
          <a:stretch>
            <a:fillRect/>
          </a:stretch>
        </p:blipFill>
        <p:spPr bwMode="auto">
          <a:xfrm>
            <a:off x="5072066" y="285728"/>
            <a:ext cx="3813140" cy="5795979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64305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Тема:  Взаємодія тіл.</a:t>
            </a:r>
            <a:endParaRPr lang="ru-RU" sz="3600" dirty="0"/>
          </a:p>
        </p:txBody>
      </p:sp>
      <p:pic>
        <p:nvPicPr>
          <p:cNvPr id="2049" name="Picture 1" descr="C:\Documents and Settings\Fabre\Мои документы\Downloads\0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719" t="17708" r="5468" b="60417"/>
          <a:stretch>
            <a:fillRect/>
          </a:stretch>
        </p:blipFill>
        <p:spPr bwMode="auto">
          <a:xfrm>
            <a:off x="642910" y="2571744"/>
            <a:ext cx="5286412" cy="1500222"/>
          </a:xfrm>
          <a:prstGeom prst="rect">
            <a:avLst/>
          </a:prstGeom>
          <a:noFill/>
        </p:spPr>
      </p:pic>
      <p:pic>
        <p:nvPicPr>
          <p:cNvPr id="5" name="Picture 1" descr="C:\Documents and Settings\Fabre\Мои документы\Downloads\01.jpg"/>
          <p:cNvPicPr>
            <a:picLocks noChangeAspect="1" noChangeArrowheads="1"/>
          </p:cNvPicPr>
          <p:nvPr/>
        </p:nvPicPr>
        <p:blipFill>
          <a:blip r:embed="rId2"/>
          <a:srcRect l="24219" t="38541" r="23437" b="33334"/>
          <a:stretch>
            <a:fillRect/>
          </a:stretch>
        </p:blipFill>
        <p:spPr bwMode="auto">
          <a:xfrm>
            <a:off x="1714480" y="4286256"/>
            <a:ext cx="478634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50720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3200" dirty="0" smtClean="0"/>
              <a:t> Чому сила є мірою взаємодії тіл</a:t>
            </a:r>
            <a:r>
              <a:rPr lang="uk-UA" sz="3200" dirty="0" smtClean="0"/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3200" dirty="0" smtClean="0"/>
              <a:t>Що таке земне тяжіння</a:t>
            </a:r>
            <a:r>
              <a:rPr lang="uk-UA" sz="3200" dirty="0" smtClean="0"/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3200" dirty="0" smtClean="0"/>
              <a:t>Що таке електризація і як можна наелектризувати тіла</a:t>
            </a:r>
            <a:r>
              <a:rPr lang="uk-UA" sz="3200" dirty="0" smtClean="0"/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3200" dirty="0" smtClean="0"/>
              <a:t>Як взаємодіють заряджені тіла</a:t>
            </a:r>
            <a:r>
              <a:rPr lang="uk-UA" sz="3200" dirty="0" smtClean="0"/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3200" dirty="0" smtClean="0"/>
              <a:t>Як взаємодіють магніти?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 r="3583"/>
          <a:stretch>
            <a:fillRect/>
          </a:stretch>
        </p:blipFill>
        <p:spPr bwMode="auto">
          <a:xfrm>
            <a:off x="2484438" y="981075"/>
            <a:ext cx="3673475" cy="25431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357290" y="4071942"/>
            <a:ext cx="64294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1"/>
                </a:solidFill>
              </a:rPr>
              <a:t>Домашнє завдання </a:t>
            </a:r>
          </a:p>
          <a:p>
            <a:pPr algn="ctr"/>
            <a:r>
              <a:rPr lang="uk-UA" sz="2400" dirty="0" smtClean="0"/>
              <a:t>Опрацювати </a:t>
            </a:r>
            <a:r>
              <a:rPr lang="uk-UA" sz="2400" b="1" dirty="0" smtClean="0"/>
              <a:t>§ </a:t>
            </a:r>
            <a:r>
              <a:rPr lang="uk-UA" sz="2800" dirty="0" smtClean="0"/>
              <a:t>4, п.2-4, опрацювати навчальний матеріал про взаємодію тіл у природі, силу як міру взаємодії, різні види взаємодії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4214818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3. (</a:t>
            </a:r>
            <a:r>
              <a:rPr lang="uk-UA" sz="2400" i="1" dirty="0" smtClean="0"/>
              <a:t>2 бали</a:t>
            </a:r>
            <a:r>
              <a:rPr lang="uk-UA" sz="2400" dirty="0" smtClean="0"/>
              <a:t>) За якою формулою можна обчислити площу круга?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357166"/>
            <a:ext cx="2428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Варіант № 1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285728"/>
            <a:ext cx="27860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Варіант № 2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857232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1. (</a:t>
            </a:r>
            <a:r>
              <a:rPr lang="uk-UA" sz="2800" i="1" dirty="0" smtClean="0"/>
              <a:t>1 бал</a:t>
            </a:r>
            <a:r>
              <a:rPr lang="uk-UA" sz="2800" dirty="0" smtClean="0"/>
              <a:t>) Якою літерою позначають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357290" y="128586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об’єм?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572132" y="135729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площу?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1714488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а)   </a:t>
            </a:r>
            <a:r>
              <a:rPr lang="uk-UA" sz="3200" i="1" dirty="0" smtClean="0"/>
              <a:t>S </a:t>
            </a:r>
            <a:r>
              <a:rPr lang="uk-UA" sz="3200" dirty="0" smtClean="0"/>
              <a:t>;   б) </a:t>
            </a:r>
            <a:r>
              <a:rPr lang="uk-UA" sz="3200" i="1" dirty="0" smtClean="0"/>
              <a:t>V </a:t>
            </a:r>
            <a:r>
              <a:rPr lang="uk-UA" sz="3200" dirty="0" smtClean="0"/>
              <a:t>;   в) </a:t>
            </a:r>
            <a:r>
              <a:rPr lang="uk-UA" sz="3200" i="1" dirty="0" smtClean="0"/>
              <a:t>m</a:t>
            </a:r>
            <a:r>
              <a:rPr lang="uk-UA" sz="3200" dirty="0" smtClean="0"/>
              <a:t>;   г) </a:t>
            </a:r>
            <a:r>
              <a:rPr lang="uk-UA" sz="3200" i="1" dirty="0" smtClean="0"/>
              <a:t>t </a:t>
            </a:r>
            <a:r>
              <a:rPr lang="uk-UA" sz="3200" dirty="0" smtClean="0"/>
              <a:t>.</a:t>
            </a:r>
            <a:endParaRPr lang="ru-RU" sz="32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85720" y="2285992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2. (</a:t>
            </a:r>
            <a:r>
              <a:rPr lang="uk-UA" sz="2800" i="1" dirty="0" smtClean="0"/>
              <a:t>1 бал</a:t>
            </a:r>
            <a:r>
              <a:rPr lang="uk-UA" sz="2800" dirty="0" smtClean="0"/>
              <a:t>) Яким приладом вимірюють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429124" y="278605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об’єм?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071538" y="278605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площу?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357290" y="3357562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а) термометром;      б) мензуркою;</a:t>
            </a:r>
          </a:p>
          <a:p>
            <a:r>
              <a:rPr lang="uk-UA" sz="2400" dirty="0" smtClean="0"/>
              <a:t>в) палеткою;             г) секундоміром. </a:t>
            </a:r>
            <a:endParaRPr lang="ru-RU" sz="24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1357290" y="5357826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А)             , б)               ,    в)          ,      г)      </a:t>
            </a:r>
            <a:endParaRPr lang="ru-RU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1785918" y="5286388"/>
          <a:ext cx="904226" cy="500066"/>
        </p:xfrm>
        <a:graphic>
          <a:graphicData uri="http://schemas.openxmlformats.org/presentationml/2006/ole">
            <p:oleObj spid="_x0000_s1033" name="Формула" r:id="rId3" imgW="419040" imgH="17748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3214678" y="5286388"/>
          <a:ext cx="1143008" cy="488952"/>
        </p:xfrm>
        <a:graphic>
          <a:graphicData uri="http://schemas.openxmlformats.org/presentationml/2006/ole">
            <p:oleObj spid="_x0000_s1040" name="Формула" r:id="rId4" imgW="596880" imgH="203040" progId="Equation.3">
              <p:embed/>
            </p:oleObj>
          </a:graphicData>
        </a:graphic>
      </p:graphicFrame>
      <p:graphicFrame>
        <p:nvGraphicFramePr>
          <p:cNvPr id="37" name="Объект 36"/>
          <p:cNvGraphicFramePr>
            <a:graphicFrameLocks noChangeAspect="1"/>
          </p:cNvGraphicFramePr>
          <p:nvPr/>
        </p:nvGraphicFramePr>
        <p:xfrm>
          <a:off x="4929190" y="5286388"/>
          <a:ext cx="839792" cy="458790"/>
        </p:xfrm>
        <a:graphic>
          <a:graphicData uri="http://schemas.openxmlformats.org/presentationml/2006/ole">
            <p:oleObj spid="_x0000_s1043" name="Формула" r:id="rId5" imgW="393480" imgH="203040" progId="Equation.3">
              <p:embed/>
            </p:oleObj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/>
        </p:nvGraphicFramePr>
        <p:xfrm>
          <a:off x="6500826" y="5143512"/>
          <a:ext cx="1288049" cy="850112"/>
        </p:xfrm>
        <a:graphic>
          <a:graphicData uri="http://schemas.openxmlformats.org/presentationml/2006/ole">
            <p:oleObj spid="_x0000_s1045" name="Формула" r:id="rId6" imgW="63468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4. (</a:t>
            </a:r>
            <a:r>
              <a:rPr lang="uk-UA" sz="2400" i="1" dirty="0" smtClean="0"/>
              <a:t>2 бали</a:t>
            </a:r>
            <a:r>
              <a:rPr lang="uk-UA" sz="2400" dirty="0" smtClean="0"/>
              <a:t>) Яка формула дозволяє обчислити об’єм прямокутного паралелепіпеда?</a:t>
            </a:r>
            <a:endParaRPr 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714348" y="1071546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а)                          ;    б)                          ;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в)                        ;      г)                   .</a:t>
            </a:r>
            <a:endParaRPr lang="ru-RU" sz="24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071538" y="1214422"/>
          <a:ext cx="1903856" cy="446090"/>
        </p:xfrm>
        <a:graphic>
          <a:graphicData uri="http://schemas.openxmlformats.org/presentationml/2006/ole">
            <p:oleObj spid="_x0000_s15363" name="Формула" r:id="rId3" imgW="660240" imgH="177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929058" y="1071546"/>
          <a:ext cx="1428760" cy="777045"/>
        </p:xfrm>
        <a:graphic>
          <a:graphicData uri="http://schemas.openxmlformats.org/presentationml/2006/ole">
            <p:oleObj spid="_x0000_s15364" name="Формула" r:id="rId4" imgW="72360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857620" y="1857364"/>
          <a:ext cx="1020543" cy="357190"/>
        </p:xfrm>
        <a:graphic>
          <a:graphicData uri="http://schemas.openxmlformats.org/presentationml/2006/ole">
            <p:oleObj spid="_x0000_s15365" name="Формула" r:id="rId5" imgW="507960" imgH="177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14414" y="1714488"/>
          <a:ext cx="1578381" cy="769942"/>
        </p:xfrm>
        <a:graphic>
          <a:graphicData uri="http://schemas.openxmlformats.org/presentationml/2006/ole">
            <p:oleObj spid="_x0000_s15366" name="Формула" r:id="rId6" imgW="520560" imgH="2538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7158" y="2428868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5. (</a:t>
            </a:r>
            <a:r>
              <a:rPr lang="uk-UA" sz="2400" i="1" dirty="0" smtClean="0"/>
              <a:t>3 бали</a:t>
            </a:r>
            <a:r>
              <a:rPr lang="uk-UA" sz="2400" dirty="0" smtClean="0"/>
              <a:t>) Виразіть у кубічних метрах: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2786058"/>
            <a:ext cx="3214710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7 400 л;    900 дм</a:t>
            </a:r>
            <a:r>
              <a:rPr lang="uk-UA" sz="2800" baseline="30000" dirty="0" smtClean="0"/>
              <a:t> 3 </a:t>
            </a:r>
            <a:r>
              <a:rPr lang="uk-UA" sz="2800" dirty="0" smtClean="0"/>
              <a:t>; </a:t>
            </a:r>
          </a:p>
          <a:p>
            <a:r>
              <a:rPr lang="uk-UA" sz="2800" dirty="0" smtClean="0"/>
              <a:t>400 000 </a:t>
            </a:r>
            <a:r>
              <a:rPr lang="uk-UA" sz="2800" dirty="0" err="1" smtClean="0"/>
              <a:t>мл</a:t>
            </a:r>
            <a:r>
              <a:rPr lang="uk-UA" sz="2800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2786058"/>
            <a:ext cx="307183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4 600 л; 600 дм</a:t>
            </a:r>
            <a:r>
              <a:rPr lang="uk-UA" sz="2800" baseline="30000" dirty="0" smtClean="0"/>
              <a:t>3</a:t>
            </a:r>
            <a:r>
              <a:rPr lang="uk-UA" sz="2800" dirty="0" smtClean="0"/>
              <a:t> ; 800 000 </a:t>
            </a:r>
            <a:r>
              <a:rPr lang="uk-UA" sz="2800" dirty="0" err="1" smtClean="0"/>
              <a:t>мл</a:t>
            </a:r>
            <a:r>
              <a:rPr lang="uk-UA" sz="2800" dirty="0" smtClean="0"/>
              <a:t>.</a:t>
            </a:r>
            <a:endParaRPr lang="ru-RU" sz="28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1571604" y="4572008"/>
            <a:ext cx="2214578" cy="193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750 000 см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, </a:t>
            </a:r>
          </a:p>
          <a:p>
            <a:r>
              <a:rPr lang="uk-UA" sz="2400" dirty="0" smtClean="0"/>
              <a:t>6 000 000 мм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, </a:t>
            </a:r>
          </a:p>
          <a:p>
            <a:r>
              <a:rPr lang="uk-UA" sz="2400" dirty="0" smtClean="0"/>
              <a:t>0,5 км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 , </a:t>
            </a:r>
          </a:p>
          <a:p>
            <a:r>
              <a:rPr lang="uk-UA" sz="2400" dirty="0" smtClean="0"/>
              <a:t>2 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 , </a:t>
            </a:r>
          </a:p>
          <a:p>
            <a:r>
              <a:rPr lang="uk-UA" sz="2400" dirty="0" smtClean="0"/>
              <a:t>1 500 дм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.</a:t>
            </a:r>
            <a:endParaRPr lang="ru-RU" sz="2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4549676"/>
            <a:ext cx="2214578" cy="193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350 000 см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, </a:t>
            </a:r>
          </a:p>
          <a:p>
            <a:r>
              <a:rPr lang="uk-UA" sz="2400" dirty="0" smtClean="0"/>
              <a:t>7 000 000 мм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, </a:t>
            </a:r>
          </a:p>
          <a:p>
            <a:r>
              <a:rPr lang="uk-UA" sz="2400" dirty="0" smtClean="0"/>
              <a:t>0,2 км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,</a:t>
            </a:r>
          </a:p>
          <a:p>
            <a:r>
              <a:rPr lang="uk-UA" sz="2400" dirty="0" smtClean="0"/>
              <a:t> 6 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, </a:t>
            </a:r>
          </a:p>
          <a:p>
            <a:r>
              <a:rPr lang="uk-UA" sz="2400" dirty="0" smtClean="0"/>
              <a:t>4 500 дм</a:t>
            </a:r>
            <a:r>
              <a:rPr lang="uk-UA" sz="2400" baseline="30000" dirty="0" smtClean="0"/>
              <a:t>2</a:t>
            </a:r>
            <a:r>
              <a:rPr lang="uk-UA" sz="2400" dirty="0" smtClean="0"/>
              <a:t>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3643314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6. (</a:t>
            </a:r>
            <a:r>
              <a:rPr lang="uk-UA" sz="2400" i="1" dirty="0" smtClean="0"/>
              <a:t>3 бали</a:t>
            </a:r>
            <a:r>
              <a:rPr lang="uk-UA" sz="2400" dirty="0" smtClean="0"/>
              <a:t>) Переведіть у квадратні метри та розташуйте в порядку</a:t>
            </a:r>
            <a:endParaRPr lang="ru-RU" sz="2400" dirty="0" smtClean="0"/>
          </a:p>
        </p:txBody>
      </p:sp>
      <p:grpSp>
        <p:nvGrpSpPr>
          <p:cNvPr id="20" name="Группа 19"/>
          <p:cNvGrpSpPr/>
          <p:nvPr/>
        </p:nvGrpSpPr>
        <p:grpSpPr>
          <a:xfrm>
            <a:off x="571472" y="4071942"/>
            <a:ext cx="1214446" cy="2214578"/>
            <a:chOff x="857224" y="4214818"/>
            <a:chExt cx="1214446" cy="2214578"/>
          </a:xfrm>
        </p:grpSpPr>
        <p:sp>
          <p:nvSpPr>
            <p:cNvPr id="16" name="TextBox 15"/>
            <p:cNvSpPr txBox="1"/>
            <p:nvPr/>
          </p:nvSpPr>
          <p:spPr>
            <a:xfrm>
              <a:off x="1142976" y="4357694"/>
              <a:ext cx="553998" cy="192882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uk-UA" sz="2400" dirty="0" smtClean="0">
                  <a:solidFill>
                    <a:srgbClr val="1F6F27"/>
                  </a:solidFill>
                </a:rPr>
                <a:t>зростання:</a:t>
              </a:r>
              <a:endParaRPr lang="ru-RU" sz="2400" dirty="0">
                <a:solidFill>
                  <a:srgbClr val="1F6F27"/>
                </a:solidFill>
              </a:endParaRPr>
            </a:p>
          </p:txBody>
        </p:sp>
        <p:sp>
          <p:nvSpPr>
            <p:cNvPr id="18" name="Стрелка вверх 17"/>
            <p:cNvSpPr/>
            <p:nvPr/>
          </p:nvSpPr>
          <p:spPr>
            <a:xfrm>
              <a:off x="857224" y="4214818"/>
              <a:ext cx="1214446" cy="2214578"/>
            </a:xfrm>
            <a:prstGeom prst="upArrow">
              <a:avLst/>
            </a:prstGeom>
            <a:noFill/>
            <a:ln>
              <a:solidFill>
                <a:srgbClr val="1F6F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929322" y="4500570"/>
            <a:ext cx="1143008" cy="2143140"/>
            <a:chOff x="5715008" y="4500570"/>
            <a:chExt cx="1143008" cy="2143140"/>
          </a:xfrm>
        </p:grpSpPr>
        <p:sp>
          <p:nvSpPr>
            <p:cNvPr id="17" name="TextBox 16"/>
            <p:cNvSpPr txBox="1"/>
            <p:nvPr/>
          </p:nvSpPr>
          <p:spPr>
            <a:xfrm>
              <a:off x="6000762" y="4572008"/>
              <a:ext cx="553998" cy="1857388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r>
                <a:rPr lang="uk-UA" sz="2400" dirty="0" smtClean="0">
                  <a:solidFill>
                    <a:srgbClr val="FF0000"/>
                  </a:solidFill>
                </a:rPr>
                <a:t>зменшення: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  <p:sp>
          <p:nvSpPr>
            <p:cNvPr id="19" name="Стрелка вниз 18"/>
            <p:cNvSpPr/>
            <p:nvPr/>
          </p:nvSpPr>
          <p:spPr>
            <a:xfrm>
              <a:off x="5715008" y="4500570"/>
              <a:ext cx="1143008" cy="2143140"/>
            </a:xfrm>
            <a:prstGeom prst="down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 animBg="1"/>
      <p:bldP spid="11" grpId="0" animBg="1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071546"/>
          <a:ext cx="6572296" cy="5120640"/>
        </p:xfrm>
        <a:graphic>
          <a:graphicData uri="http://schemas.openxmlformats.org/drawingml/2006/table">
            <a:tbl>
              <a:tblPr/>
              <a:tblGrid>
                <a:gridCol w="365456"/>
                <a:gridCol w="486771"/>
                <a:gridCol w="140423"/>
                <a:gridCol w="280846"/>
                <a:gridCol w="140423"/>
                <a:gridCol w="280846"/>
                <a:gridCol w="1791453"/>
                <a:gridCol w="308607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u="none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варіант 1</a:t>
                      </a:r>
                      <a:endParaRPr lang="ru-RU" sz="2400" u="none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4,6 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;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0,6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;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0,8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 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6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000 000 мм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1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500 дм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750 000 см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0,5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км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варіант 2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</a:t>
                      </a:r>
                      <a:endParaRPr lang="ru-RU" sz="24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7,4 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;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 0,9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;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0,4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6 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7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35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45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/>
                        <a:ea typeface="SchoolBook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200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000 м</a:t>
                      </a:r>
                      <a:r>
                        <a:rPr lang="uk-UA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SchoolBookC"/>
                        </a:rPr>
                        <a:t>2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1538" y="214290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Правильні відповіді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357166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1. Всі тіла в природі пов'язані між собою і діють одне на одного. </a:t>
            </a:r>
          </a:p>
        </p:txBody>
      </p:sp>
      <p:pic>
        <p:nvPicPr>
          <p:cNvPr id="5" name="Picture 1" descr="C:\Documents and Settings\Fabre\Мои документы\Downloads\2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142984"/>
            <a:ext cx="5286412" cy="3857652"/>
          </a:xfrm>
          <a:prstGeom prst="rect">
            <a:avLst/>
          </a:prstGeom>
          <a:noFill/>
        </p:spPr>
      </p:pic>
      <p:pic>
        <p:nvPicPr>
          <p:cNvPr id="21508" name="Picture 4" descr="C:\Documents and Settings\Fabre\Мои документы\Downloads\3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87956" flipH="1">
            <a:off x="3401489" y="4055418"/>
            <a:ext cx="2892934" cy="2676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357166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2. Сила як міра взаємодії.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4572008"/>
            <a:ext cx="464347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Сила </a:t>
            </a:r>
            <a:r>
              <a:rPr lang="ru-RU" sz="2800" dirty="0" err="1" smtClean="0">
                <a:solidFill>
                  <a:srgbClr val="C00000"/>
                </a:solidFill>
              </a:rPr>
              <a:t>характеризується</a:t>
            </a:r>
            <a:endParaRPr lang="ru-RU" sz="2800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i="1" dirty="0" err="1" smtClean="0"/>
              <a:t>числовим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значенням</a:t>
            </a:r>
            <a:r>
              <a:rPr lang="ru-RU" sz="2800" dirty="0" smtClean="0">
                <a:solidFill>
                  <a:srgbClr val="C00000"/>
                </a:solidFill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i="1" dirty="0" err="1" smtClean="0"/>
              <a:t>напрямом</a:t>
            </a:r>
            <a:r>
              <a:rPr lang="ru-RU" sz="2800" dirty="0" smtClean="0">
                <a:solidFill>
                  <a:srgbClr val="C00000"/>
                </a:solidFill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smtClean="0"/>
              <a:t>точкою </a:t>
            </a:r>
            <a:r>
              <a:rPr lang="ru-RU" sz="2800" i="1" dirty="0" err="1" smtClean="0"/>
              <a:t>прикладання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20483" name="Picture 3" descr="C:\Documents and Settings\Fabre\Мои документы\Downloads\54.jpg"/>
          <p:cNvPicPr>
            <a:picLocks noChangeAspect="1" noChangeArrowheads="1"/>
          </p:cNvPicPr>
          <p:nvPr/>
        </p:nvPicPr>
        <p:blipFill>
          <a:blip r:embed="rId2"/>
          <a:srcRect l="18359" t="19769" r="1953" b="12572"/>
          <a:stretch>
            <a:fillRect/>
          </a:stretch>
        </p:blipFill>
        <p:spPr bwMode="auto">
          <a:xfrm>
            <a:off x="500034" y="1000108"/>
            <a:ext cx="485778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Documents and Settings\Fabre\Мои документы\Downloads\231.jpg"/>
          <p:cNvPicPr>
            <a:picLocks noChangeAspect="1" noChangeArrowheads="1"/>
          </p:cNvPicPr>
          <p:nvPr/>
        </p:nvPicPr>
        <p:blipFill>
          <a:blip r:embed="rId3"/>
          <a:srcRect l="52083" t="12500" r="4166" b="15277"/>
          <a:stretch>
            <a:fillRect/>
          </a:stretch>
        </p:blipFill>
        <p:spPr bwMode="auto">
          <a:xfrm>
            <a:off x="5929322" y="2643182"/>
            <a:ext cx="300039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00042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3. Сила, з якою Земля притягує до себе всі тіла, називається силою </a:t>
            </a:r>
            <a:r>
              <a:rPr lang="uk-UA" sz="2400" i="1" dirty="0" smtClean="0"/>
              <a:t>земного тяжіння.</a:t>
            </a:r>
            <a:endParaRPr lang="ru-RU" sz="2400" dirty="0" smtClean="0"/>
          </a:p>
        </p:txBody>
      </p:sp>
      <p:pic>
        <p:nvPicPr>
          <p:cNvPr id="19459" name="Picture 3" descr="C:\Documents and Settings\Fabre\Мои документы\Download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4714908" cy="353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C:\Documents and Settings\Fabre\Мои документы\Downloads\0005-005-Fizicheskie-Sily.jpg"/>
          <p:cNvPicPr>
            <a:picLocks noChangeAspect="1" noChangeArrowheads="1"/>
          </p:cNvPicPr>
          <p:nvPr/>
        </p:nvPicPr>
        <p:blipFill>
          <a:blip r:embed="rId3"/>
          <a:srcRect l="53126" t="33333" r="10937" b="17708"/>
          <a:stretch>
            <a:fillRect/>
          </a:stretch>
        </p:blipFill>
        <p:spPr bwMode="auto">
          <a:xfrm>
            <a:off x="5214942" y="2786058"/>
            <a:ext cx="328614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857232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4. Електризація </a:t>
            </a:r>
            <a:r>
              <a:rPr lang="uk-UA" sz="2400" dirty="0" smtClean="0"/>
              <a:t>- це процес, у результаті якого тіла набувають властивість притягувати інші тіла.</a:t>
            </a:r>
            <a:endParaRPr lang="ru-RU" sz="2400" dirty="0"/>
          </a:p>
        </p:txBody>
      </p:sp>
      <p:pic>
        <p:nvPicPr>
          <p:cNvPr id="4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57157" y="1928802"/>
            <a:ext cx="4384431" cy="17859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286380" y="2000240"/>
            <a:ext cx="2500330" cy="181183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2071670" y="4214818"/>
            <a:ext cx="3714776" cy="20949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Fabre\Мои документы\Downloads\23.jpg"/>
          <p:cNvPicPr>
            <a:picLocks noChangeAspect="1" noChangeArrowheads="1"/>
          </p:cNvPicPr>
          <p:nvPr/>
        </p:nvPicPr>
        <p:blipFill>
          <a:blip r:embed="rId3"/>
          <a:srcRect l="14615" r="17789"/>
          <a:stretch>
            <a:fillRect/>
          </a:stretch>
        </p:blipFill>
        <p:spPr bwMode="auto">
          <a:xfrm>
            <a:off x="5357818" y="1428736"/>
            <a:ext cx="2965548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00100" y="785794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Взаємодія заряджених тіл та магнітів.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571612"/>
            <a:ext cx="2643188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Documents and Settings\Fabre\Мои документы\Downloads\24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826988"/>
            <a:ext cx="3571900" cy="3031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091502721SlideId2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091502721SlideId2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091502721SlideId2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09150264SlideId26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кол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419</Words>
  <Application>Microsoft Office PowerPoint</Application>
  <PresentationFormat>Экран 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школа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kture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Fabre</dc:creator>
  <cp:lastModifiedBy>Fabre</cp:lastModifiedBy>
  <cp:revision>19</cp:revision>
  <dcterms:created xsi:type="dcterms:W3CDTF">2013-12-08T15:02:31Z</dcterms:created>
  <dcterms:modified xsi:type="dcterms:W3CDTF">2013-12-08T18:22:24Z</dcterms:modified>
</cp:coreProperties>
</file>