
<file path=[Content_Types].xml><?xml version="1.0" encoding="utf-8"?>
<Types xmlns="http://schemas.openxmlformats.org/package/2006/content-types">
  <Default ContentType="image/png" Extension="png"/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tags+xml" PartName="/ppt/tags/tag1.xml"/>
  <Override ContentType="application/vnd.openxmlformats-officedocument.presentationml.tags+xml" PartName="/ppt/tags/tag2.xml"/>
  <Override ContentType="application/vnd.openxmlformats-officedocument.presentationml.tags+xml" PartName="/ppt/tags/tag3.xml"/>
  <Override ContentType="application/vnd.openxmlformats-officedocument.presentationml.tags+xml" PartName="/ppt/tags/tag4.xml"/>
  <Override ContentType="application/vnd.openxmlformats-officedocument.presentationml.tags+xml" PartName="/ppt/tags/tag5.xml"/>
  <Override ContentType="application/vnd.openxmlformats-officedocument.presentationml.tags+xml" PartName="/ppt/tags/tag6.xml"/>
  <Override ContentType="application/vnd.openxmlformats-officedocument.presentationml.tags+xml" PartName="/ppt/tags/tag7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00E17-6A3D-4A8E-BFAF-F1B867DDA0B1}" type="datetimeFigureOut">
              <a:rPr lang="ru-RU" smtClean="0"/>
              <a:t>27.05.2015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251C44-1E83-4DA9-B6BE-49FFCA753C0D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00E17-6A3D-4A8E-BFAF-F1B867DDA0B1}" type="datetimeFigureOut">
              <a:rPr lang="ru-RU" smtClean="0"/>
              <a:t>27.05.2015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251C44-1E83-4DA9-B6BE-49FFCA753C0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00E17-6A3D-4A8E-BFAF-F1B867DDA0B1}" type="datetimeFigureOut">
              <a:rPr lang="ru-RU" smtClean="0"/>
              <a:t>27.05.2015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251C44-1E83-4DA9-B6BE-49FFCA753C0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00E17-6A3D-4A8E-BFAF-F1B867DDA0B1}" type="datetimeFigureOut">
              <a:rPr lang="ru-RU" smtClean="0"/>
              <a:t>27.05.2015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251C44-1E83-4DA9-B6BE-49FFCA753C0D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00E17-6A3D-4A8E-BFAF-F1B867DDA0B1}" type="datetimeFigureOut">
              <a:rPr lang="ru-RU" smtClean="0"/>
              <a:t>27.05.2015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251C44-1E83-4DA9-B6BE-49FFCA753C0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00E17-6A3D-4A8E-BFAF-F1B867DDA0B1}" type="datetimeFigureOut">
              <a:rPr lang="ru-RU" smtClean="0"/>
              <a:t>27.05.2015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251C44-1E83-4DA9-B6BE-49FFCA753C0D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00E17-6A3D-4A8E-BFAF-F1B867DDA0B1}" type="datetimeFigureOut">
              <a:rPr lang="ru-RU" smtClean="0"/>
              <a:t>27.05.2015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251C44-1E83-4DA9-B6BE-49FFCA753C0D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00E17-6A3D-4A8E-BFAF-F1B867DDA0B1}" type="datetimeFigureOut">
              <a:rPr lang="ru-RU" smtClean="0"/>
              <a:t>27.05.2015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251C44-1E83-4DA9-B6BE-49FFCA753C0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00E17-6A3D-4A8E-BFAF-F1B867DDA0B1}" type="datetimeFigureOut">
              <a:rPr lang="ru-RU" smtClean="0"/>
              <a:t>27.05.2015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251C44-1E83-4DA9-B6BE-49FFCA753C0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00E17-6A3D-4A8E-BFAF-F1B867DDA0B1}" type="datetimeFigureOut">
              <a:rPr lang="ru-RU" smtClean="0"/>
              <a:t>27.05.2015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251C44-1E83-4DA9-B6BE-49FFCA753C0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00E17-6A3D-4A8E-BFAF-F1B867DDA0B1}" type="datetimeFigureOut">
              <a:rPr lang="ru-RU" smtClean="0"/>
              <a:t>27.05.2015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251C44-1E83-4DA9-B6BE-49FFCA753C0D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C0600E17-6A3D-4A8E-BFAF-F1B867DDA0B1}" type="datetimeFigureOut">
              <a:rPr lang="ru-RU" smtClean="0"/>
              <a:t>27.05.2015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7251C44-1E83-4DA9-B6BE-49FFCA753C0D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 ?><Relationships xmlns="http://schemas.openxmlformats.org/package/2006/relationships"><Relationship Id="rId3" Target="../media/image1.jpeg" Type="http://schemas.openxmlformats.org/officeDocument/2006/relationships/image"/><Relationship Id="rId2" Target="../slideLayouts/slideLayout1.xml" Type="http://schemas.openxmlformats.org/officeDocument/2006/relationships/slideLayout"/><Relationship Id="rId1" Target="../tags/tag1.xml" Type="http://schemas.openxmlformats.org/officeDocument/2006/relationships/tags"/></Relationships>
</file>

<file path=ppt/slides/_rels/slide2.xml.rels><?xml version="1.0" encoding="UTF-8" standalone="yes" ?><Relationships xmlns="http://schemas.openxmlformats.org/package/2006/relationships"><Relationship Id="rId3" Target="../media/image2.jpeg" Type="http://schemas.openxmlformats.org/officeDocument/2006/relationships/image"/><Relationship Id="rId2" Target="../slideLayouts/slideLayout1.xml" Type="http://schemas.openxmlformats.org/officeDocument/2006/relationships/slideLayout"/><Relationship Id="rId1" Target="../tags/tag2.xml" Type="http://schemas.openxmlformats.org/officeDocument/2006/relationships/tags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 ?><Relationships xmlns="http://schemas.openxmlformats.org/package/2006/relationships"><Relationship Id="rId3" Target="../tags/tag6.xml" Type="http://schemas.openxmlformats.org/officeDocument/2006/relationships/tags"/><Relationship Id="rId7" Target="../media/image8.jpeg" Type="http://schemas.openxmlformats.org/officeDocument/2006/relationships/image"/><Relationship Id="rId2" Target="../tags/tag5.xml" Type="http://schemas.openxmlformats.org/officeDocument/2006/relationships/tags"/><Relationship Id="rId1" Target="../tags/tag4.xml" Type="http://schemas.openxmlformats.org/officeDocument/2006/relationships/tags"/><Relationship Id="rId6" Target="../media/image7.jpeg" Type="http://schemas.openxmlformats.org/officeDocument/2006/relationships/image"/><Relationship Id="rId5" Target="../media/image6.jpeg" Type="http://schemas.openxmlformats.org/officeDocument/2006/relationships/image"/><Relationship Id="rId4" Target="../slideLayouts/slideLayout1.xml" Type="http://schemas.openxmlformats.org/officeDocument/2006/relationships/slideLayout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 ?><Relationships xmlns="http://schemas.openxmlformats.org/package/2006/relationships"><Relationship Id="rId3" Target="../media/image11.jpeg" Type="http://schemas.openxmlformats.org/officeDocument/2006/relationships/image"/><Relationship Id="rId2" Target="../slideLayouts/slideLayout2.xml" Type="http://schemas.openxmlformats.org/officeDocument/2006/relationships/slideLayout"/><Relationship Id="rId1" Target="../tags/tag7.xml" Type="http://schemas.openxmlformats.org/officeDocument/2006/relationships/tags"/><Relationship Id="rId4" Target="../media/image12.jpeg" Type="http://schemas.openxmlformats.org/officeDocument/2006/relationships/image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764704"/>
            <a:ext cx="8424936" cy="1793167"/>
          </a:xfrm>
        </p:spPr>
        <p:txBody>
          <a:bodyPr/>
          <a:lstStyle/>
          <a:p>
            <a:pPr algn="ctr"/>
            <a:r>
              <a:rPr lang="uk-UA" dirty="0">
                <a:effectLst/>
              </a:rPr>
              <a:t>Види </a:t>
            </a:r>
            <a:r>
              <a:rPr lang="uk-UA" dirty="0" smtClean="0">
                <a:effectLst/>
              </a:rPr>
              <a:t>теплопередачі</a:t>
            </a:r>
            <a:endParaRPr lang="ru-RU" dirty="0"/>
          </a:p>
        </p:txBody>
      </p:sp>
      <p:pic>
        <p:nvPicPr>
          <p:cNvPr id="4" name="Picture 6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2132856"/>
            <a:ext cx="5323398" cy="347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2793030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827584" y="188641"/>
            <a:ext cx="7175351" cy="864096"/>
          </a:xfrm>
        </p:spPr>
        <p:txBody>
          <a:bodyPr/>
          <a:lstStyle/>
          <a:p>
            <a:r>
              <a:rPr lang="uk-UA" dirty="0">
                <a:effectLst/>
              </a:rPr>
              <a:t>Фізичний диктант.</a:t>
            </a:r>
            <a:r>
              <a:rPr lang="ru-RU" dirty="0">
                <a:effectLst/>
              </a:rPr>
              <a:t/>
            </a:r>
            <a:br>
              <a:rPr lang="ru-RU" dirty="0">
                <a:effectLst/>
              </a:rPr>
            </a:b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67544" y="1052735"/>
            <a:ext cx="835292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00100" lvl="1" indent="-342900">
              <a:buAutoNum type="arabicPeriod"/>
            </a:pPr>
            <a:r>
              <a:rPr lang="uk-UA" dirty="0" smtClean="0"/>
              <a:t>Яким </a:t>
            </a:r>
            <a:r>
              <a:rPr lang="uk-UA" dirty="0"/>
              <a:t>є рух кожної окремої молекули</a:t>
            </a:r>
            <a:r>
              <a:rPr lang="uk-UA" dirty="0" smtClean="0"/>
              <a:t>?</a:t>
            </a:r>
            <a:endParaRPr lang="en-US" dirty="0" smtClean="0"/>
          </a:p>
          <a:p>
            <a:pPr lvl="1"/>
            <a:endParaRPr lang="ru-RU" dirty="0"/>
          </a:p>
          <a:p>
            <a:pPr lvl="1"/>
            <a:r>
              <a:rPr lang="en-US" dirty="0" smtClean="0"/>
              <a:t>2. </a:t>
            </a:r>
            <a:r>
              <a:rPr lang="uk-UA" dirty="0" smtClean="0"/>
              <a:t>Як </a:t>
            </a:r>
            <a:r>
              <a:rPr lang="uk-UA" dirty="0"/>
              <a:t>називають безладний рух молекул, пов'язаний з температурою</a:t>
            </a:r>
            <a:r>
              <a:rPr lang="uk-UA" dirty="0" smtClean="0"/>
              <a:t>?</a:t>
            </a:r>
            <a:endParaRPr lang="en-US" dirty="0" smtClean="0"/>
          </a:p>
          <a:p>
            <a:pPr lvl="1"/>
            <a:endParaRPr lang="ru-RU" dirty="0"/>
          </a:p>
          <a:p>
            <a:pPr lvl="1"/>
            <a:r>
              <a:rPr lang="en-US" dirty="0" smtClean="0"/>
              <a:t>3. </a:t>
            </a:r>
            <a:r>
              <a:rPr lang="uk-UA" dirty="0" smtClean="0"/>
              <a:t>Як </a:t>
            </a:r>
            <a:r>
              <a:rPr lang="uk-UA" dirty="0"/>
              <a:t>називають енергію руху і взаємодії частинок, із яких складається тіло</a:t>
            </a:r>
            <a:r>
              <a:rPr lang="uk-UA" dirty="0" smtClean="0"/>
              <a:t>?</a:t>
            </a:r>
            <a:endParaRPr lang="en-US" dirty="0" smtClean="0"/>
          </a:p>
          <a:p>
            <a:pPr lvl="1"/>
            <a:endParaRPr lang="ru-RU" dirty="0"/>
          </a:p>
          <a:p>
            <a:pPr lvl="1"/>
            <a:r>
              <a:rPr lang="en-US" dirty="0" smtClean="0"/>
              <a:t>4. </a:t>
            </a:r>
            <a:r>
              <a:rPr lang="uk-UA" dirty="0" smtClean="0"/>
              <a:t>Кусок </a:t>
            </a:r>
            <a:r>
              <a:rPr lang="uk-UA" dirty="0"/>
              <a:t>дерева нагріли тертям мотузки об нього. </a:t>
            </a:r>
            <a:r>
              <a:rPr lang="uk-UA" dirty="0" smtClean="0"/>
              <a:t>Внаслідок </a:t>
            </a:r>
            <a:r>
              <a:rPr lang="uk-UA" dirty="0"/>
              <a:t>чого збільшилась внутрішня енергія тіла</a:t>
            </a:r>
            <a:r>
              <a:rPr lang="uk-UA" dirty="0" smtClean="0"/>
              <a:t>?</a:t>
            </a:r>
            <a:endParaRPr lang="en-US" dirty="0" smtClean="0"/>
          </a:p>
          <a:p>
            <a:pPr lvl="1"/>
            <a:endParaRPr lang="ru-RU" dirty="0"/>
          </a:p>
          <a:p>
            <a:pPr lvl="1"/>
            <a:r>
              <a:rPr lang="en-US" dirty="0" smtClean="0"/>
              <a:t>5. </a:t>
            </a:r>
            <a:r>
              <a:rPr lang="uk-UA" dirty="0" smtClean="0"/>
              <a:t>Як </a:t>
            </a:r>
            <a:r>
              <a:rPr lang="uk-UA" dirty="0"/>
              <a:t>можна змінити внутрішню енергію тіла, не виконуючи роботу</a:t>
            </a:r>
            <a:r>
              <a:rPr lang="uk-UA" dirty="0" smtClean="0"/>
              <a:t>?</a:t>
            </a:r>
            <a:endParaRPr lang="en-US" dirty="0" smtClean="0"/>
          </a:p>
          <a:p>
            <a:pPr lvl="1"/>
            <a:endParaRPr lang="ru-RU" dirty="0"/>
          </a:p>
          <a:p>
            <a:pPr lvl="1"/>
            <a:r>
              <a:rPr lang="en-US" dirty="0" smtClean="0"/>
              <a:t>6. </a:t>
            </a:r>
            <a:r>
              <a:rPr lang="uk-UA" dirty="0" smtClean="0"/>
              <a:t>По </a:t>
            </a:r>
            <a:r>
              <a:rPr lang="uk-UA" dirty="0"/>
              <a:t>шматочку свинцю, що лежить на столі, кілька разів ударили молотком. Яка енергія тіла лишилась незмінною, а яка збільшилась</a:t>
            </a:r>
            <a:r>
              <a:rPr lang="uk-UA" dirty="0" smtClean="0"/>
              <a:t>?</a:t>
            </a:r>
            <a:endParaRPr lang="en-US" dirty="0" smtClean="0"/>
          </a:p>
          <a:p>
            <a:pPr lvl="1"/>
            <a:endParaRPr lang="ru-RU" dirty="0"/>
          </a:p>
          <a:p>
            <a:pPr lvl="1"/>
            <a:r>
              <a:rPr lang="en-US" dirty="0" smtClean="0"/>
              <a:t>7. </a:t>
            </a:r>
            <a:r>
              <a:rPr lang="uk-UA" dirty="0" smtClean="0"/>
              <a:t>Назвіть </a:t>
            </a:r>
            <a:r>
              <a:rPr lang="uk-UA" dirty="0"/>
              <a:t>способи зміни внутрішньої енергії.</a:t>
            </a:r>
            <a:endParaRPr lang="ru-RU" dirty="0"/>
          </a:p>
        </p:txBody>
      </p:sp>
      <p:pic>
        <p:nvPicPr>
          <p:cNvPr id="5" name="Picture 5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2887" y="5055846"/>
            <a:ext cx="2448272" cy="16321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0043114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467544" y="1340768"/>
            <a:ext cx="8136904" cy="1368152"/>
          </a:xfrm>
        </p:spPr>
        <p:txBody>
          <a:bodyPr>
            <a:normAutofit lnSpcReduction="10000"/>
          </a:bodyPr>
          <a:lstStyle/>
          <a:p>
            <a:pPr algn="just"/>
            <a:r>
              <a:rPr lang="uk-UA" dirty="0" smtClean="0"/>
              <a:t>Передачу тепла від більш нагрітої до менш нагрітої частини тіла внаслідок теплового руху частинок тіла називають теплопровідністю. При цьому відбувається передача енергії, а переносу речовини немає.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1043608" y="116633"/>
            <a:ext cx="7175351" cy="1008112"/>
          </a:xfrm>
        </p:spPr>
        <p:txBody>
          <a:bodyPr/>
          <a:lstStyle/>
          <a:p>
            <a:r>
              <a:rPr lang="uk-UA" dirty="0">
                <a:effectLst/>
              </a:rPr>
              <a:t>Теплопровідність</a:t>
            </a:r>
            <a:endParaRPr lang="ru-RU" dirty="0"/>
          </a:p>
        </p:txBody>
      </p:sp>
      <p:pic>
        <p:nvPicPr>
          <p:cNvPr id="4" name="Picture 4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6086" y="2780928"/>
            <a:ext cx="6372225" cy="2381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одзаголовок 1"/>
          <p:cNvSpPr txBox="1">
            <a:spLocks/>
          </p:cNvSpPr>
          <p:nvPr/>
        </p:nvSpPr>
        <p:spPr>
          <a:xfrm>
            <a:off x="443746" y="5520113"/>
            <a:ext cx="8136904" cy="6840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k-UA" dirty="0" smtClean="0"/>
              <a:t>Різні речовини мають різну теплопровідність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591086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683568" y="1700808"/>
            <a:ext cx="8064896" cy="936104"/>
          </a:xfrm>
        </p:spPr>
        <p:txBody>
          <a:bodyPr/>
          <a:lstStyle/>
          <a:p>
            <a:r>
              <a:rPr lang="uk-UA" dirty="0" smtClean="0"/>
              <a:t>Конвекція – процес перенесення енергії струменями рідини або газу.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827584" y="188641"/>
            <a:ext cx="7175351" cy="936104"/>
          </a:xfrm>
        </p:spPr>
        <p:txBody>
          <a:bodyPr/>
          <a:lstStyle/>
          <a:p>
            <a:pPr algn="ctr"/>
            <a:r>
              <a:rPr lang="uk-UA" dirty="0" smtClean="0"/>
              <a:t>Конвекція</a:t>
            </a:r>
            <a:endParaRPr lang="ru-RU" dirty="0"/>
          </a:p>
        </p:txBody>
      </p:sp>
      <p:pic>
        <p:nvPicPr>
          <p:cNvPr id="4" name="Рисунок 3" descr="Виды теплообмена и теплофизические понятия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2348880"/>
            <a:ext cx="4176464" cy="266429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4889188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323528" y="1556792"/>
            <a:ext cx="8352928" cy="1368152"/>
          </a:xfrm>
        </p:spPr>
        <p:txBody>
          <a:bodyPr>
            <a:normAutofit lnSpcReduction="10000"/>
          </a:bodyPr>
          <a:lstStyle/>
          <a:p>
            <a:pPr algn="just"/>
            <a:r>
              <a:rPr lang="uk-UA" dirty="0" smtClean="0"/>
              <a:t>Випромінювання – це вид теплообміну, який може відбуватися без проміжного середовища між тілами і зумовлений випусканням і поглинанням ними теплового проміння.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899592" y="260649"/>
            <a:ext cx="7175351" cy="1008112"/>
          </a:xfrm>
        </p:spPr>
        <p:txBody>
          <a:bodyPr/>
          <a:lstStyle/>
          <a:p>
            <a:r>
              <a:rPr lang="uk-UA" dirty="0" smtClean="0"/>
              <a:t>Випромінювання</a:t>
            </a:r>
            <a:endParaRPr lang="ru-RU" dirty="0"/>
          </a:p>
        </p:txBody>
      </p:sp>
      <p:pic>
        <p:nvPicPr>
          <p:cNvPr id="4" name="Рисунок 3" descr="PH8_BG002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2852936"/>
            <a:ext cx="2952328" cy="302433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0497732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539552" y="980728"/>
            <a:ext cx="8208912" cy="1584176"/>
          </a:xfrm>
        </p:spPr>
        <p:txBody>
          <a:bodyPr/>
          <a:lstStyle/>
          <a:p>
            <a:pPr algn="just"/>
            <a:r>
              <a:rPr lang="uk-UA" dirty="0" smtClean="0"/>
              <a:t>Тіла з темною поверхнею краще випромінюють і поглинають теплове проміння. Тіла, які мають світлу та блискучу поверхню, випромінюють і поглинають енергію гірше, ніж темні.</a:t>
            </a:r>
            <a:endParaRPr lang="ru-RU" dirty="0"/>
          </a:p>
        </p:txBody>
      </p:sp>
      <p:grpSp>
        <p:nvGrpSpPr>
          <p:cNvPr id="4" name="Group 7"/>
          <p:cNvGrpSpPr>
            <a:grpSpLocks/>
          </p:cNvGrpSpPr>
          <p:nvPr/>
        </p:nvGrpSpPr>
        <p:grpSpPr bwMode="auto">
          <a:xfrm>
            <a:off x="678999" y="3110533"/>
            <a:ext cx="7850188" cy="1843088"/>
            <a:chOff x="430" y="1842"/>
            <a:chExt cx="4945" cy="1161"/>
          </a:xfrm>
        </p:grpSpPr>
        <p:pic>
          <p:nvPicPr>
            <p:cNvPr id="5" name="Picture 4"/>
            <p:cNvPicPr>
              <a:picLocks noChangeAspect="1" noChangeArrowheads="1"/>
            </p:cNvPicPr>
            <p:nvPr>
              <p:custDataLst>
                <p:tags r:id="rId1"/>
              </p:custDataLst>
            </p:nvPr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0" y="1842"/>
              <a:ext cx="1971" cy="11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" name="Picture 5"/>
            <p:cNvPicPr>
              <a:picLocks noChangeAspect="1" noChangeArrowheads="1"/>
            </p:cNvPicPr>
            <p:nvPr>
              <p:custDataLst>
                <p:tags r:id="rId2"/>
              </p:custDataLst>
            </p:nvPr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87" y="1844"/>
              <a:ext cx="1588" cy="11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" name="Picture 6"/>
            <p:cNvPicPr>
              <a:picLocks noChangeAspect="1" noChangeArrowheads="1"/>
            </p:cNvPicPr>
            <p:nvPr>
              <p:custDataLst>
                <p:tags r:id="rId3"/>
              </p:custDataLst>
            </p:nvPr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81" y="1844"/>
              <a:ext cx="1423" cy="11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19311621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476672"/>
            <a:ext cx="6512511" cy="936104"/>
          </a:xfrm>
        </p:spPr>
        <p:txBody>
          <a:bodyPr/>
          <a:lstStyle/>
          <a:p>
            <a:pPr algn="ctr"/>
            <a:r>
              <a:rPr lang="uk-UA" dirty="0" smtClean="0"/>
              <a:t>Завдання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07504" y="1340768"/>
            <a:ext cx="8784976" cy="5184576"/>
          </a:xfrm>
        </p:spPr>
        <p:txBody>
          <a:bodyPr>
            <a:normAutofit lnSpcReduction="10000"/>
          </a:bodyPr>
          <a:lstStyle/>
          <a:p>
            <a:r>
              <a:rPr lang="uk-UA" sz="2400" i="1" u="sng" dirty="0"/>
              <a:t>Завдання групам 1 і 4.</a:t>
            </a:r>
            <a:endParaRPr lang="ru-RU" sz="2400" dirty="0"/>
          </a:p>
          <a:p>
            <a:pPr lvl="2"/>
            <a:r>
              <a:rPr lang="uk-UA" dirty="0"/>
              <a:t>Чому в старому чайнику після того, як його зняли з вогню, вода охолоджується повільніше, ніж у такому ж новому?</a:t>
            </a:r>
            <a:endParaRPr lang="ru-RU" dirty="0"/>
          </a:p>
          <a:p>
            <a:pPr lvl="2"/>
            <a:r>
              <a:rPr lang="uk-UA" dirty="0"/>
              <a:t>Чому брудний сніг у сонячну погоду тане швидше, ніж чистий (білий)?</a:t>
            </a:r>
            <a:endParaRPr lang="ru-RU" dirty="0"/>
          </a:p>
          <a:p>
            <a:r>
              <a:rPr lang="uk-UA" sz="2400" i="1" u="sng" dirty="0"/>
              <a:t>Завдання групам 2 і 5.</a:t>
            </a:r>
            <a:endParaRPr lang="ru-RU" sz="2400" dirty="0"/>
          </a:p>
          <a:p>
            <a:pPr lvl="2"/>
            <a:r>
              <a:rPr lang="uk-UA" dirty="0"/>
              <a:t>Чи можна закип'ятити воду в каструлі за допомогою маленького потужного нагрівача, поміщеного у верхніх шарах води? Відповідь поясніть.</a:t>
            </a:r>
            <a:endParaRPr lang="ru-RU" dirty="0"/>
          </a:p>
          <a:p>
            <a:pPr lvl="2"/>
            <a:r>
              <a:rPr lang="uk-UA" dirty="0"/>
              <a:t>Від чого нагрівається повітря спекотного літнього дня?</a:t>
            </a:r>
            <a:endParaRPr lang="ru-RU" dirty="0"/>
          </a:p>
          <a:p>
            <a:r>
              <a:rPr lang="uk-UA" sz="2400" i="1" u="sng" dirty="0"/>
              <a:t>Завдання групам 3 і 6.</a:t>
            </a:r>
            <a:endParaRPr lang="ru-RU" sz="2400" dirty="0"/>
          </a:p>
          <a:p>
            <a:pPr lvl="2"/>
            <a:r>
              <a:rPr lang="uk-UA" dirty="0"/>
              <a:t>У прохолодну погоду метал на дотик здається холоднішим від дерева. Чи справді температура металу нижча? Поясніть це явище.</a:t>
            </a:r>
            <a:endParaRPr lang="ru-RU" dirty="0"/>
          </a:p>
          <a:p>
            <a:pPr lvl="2"/>
            <a:r>
              <a:rPr lang="uk-UA" dirty="0"/>
              <a:t>В якому випадку вода в каструлі швидше охолодиться: якщо кинутий у неї кусок льоду плаватиме чи якщо накинути на нього сітку з вантажем, аби лід потонув?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61007465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2385"/>
            <a:ext cx="8568952" cy="576064"/>
          </a:xfrm>
        </p:spPr>
        <p:txBody>
          <a:bodyPr/>
          <a:lstStyle/>
          <a:p>
            <a:pPr algn="ctr"/>
            <a:r>
              <a:rPr lang="uk-UA" sz="3200" dirty="0" smtClean="0"/>
              <a:t>Дайте відповіді на запитання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0" y="980728"/>
            <a:ext cx="8856984" cy="2160240"/>
          </a:xfrm>
        </p:spPr>
        <p:txBody>
          <a:bodyPr>
            <a:normAutofit fontScale="92500" lnSpcReduction="20000"/>
          </a:bodyPr>
          <a:lstStyle/>
          <a:p>
            <a:pPr marL="502920" lvl="1" indent="-457200">
              <a:buAutoNum type="arabicPeriod"/>
            </a:pPr>
            <a:r>
              <a:rPr lang="uk-UA" dirty="0" smtClean="0"/>
              <a:t>Які види теплообміну існують у природі?</a:t>
            </a:r>
            <a:endParaRPr lang="ru-RU" dirty="0"/>
          </a:p>
          <a:p>
            <a:pPr marL="502920" lvl="1" indent="-457200">
              <a:buAutoNum type="arabicPeriod"/>
            </a:pPr>
            <a:r>
              <a:rPr lang="uk-UA" dirty="0" smtClean="0"/>
              <a:t>2.Порівняйте </a:t>
            </a:r>
            <a:r>
              <a:rPr lang="uk-UA" dirty="0"/>
              <a:t>види теплопередачі. Що є спільного і в чому відмінність між теплопровідністю, конвекцією і </a:t>
            </a:r>
            <a:r>
              <a:rPr lang="uk-UA" dirty="0" smtClean="0"/>
              <a:t>випромінюванням?</a:t>
            </a:r>
          </a:p>
          <a:p>
            <a:pPr marL="502920" lvl="1" indent="-457200">
              <a:buAutoNum type="arabicPeriod"/>
            </a:pPr>
            <a:r>
              <a:rPr lang="uk-UA" dirty="0" smtClean="0"/>
              <a:t>Чи </a:t>
            </a:r>
            <a:r>
              <a:rPr lang="uk-UA" dirty="0"/>
              <a:t>може у твердих тілах відбуватися конвекційний теплообмін? Відповідь </a:t>
            </a:r>
            <a:r>
              <a:rPr lang="uk-UA" dirty="0" smtClean="0"/>
              <a:t>поясніть.</a:t>
            </a:r>
            <a:endParaRPr lang="ru-RU" dirty="0"/>
          </a:p>
          <a:p>
            <a:pPr marL="502920" lvl="1" indent="-457200">
              <a:buAutoNum type="arabicPeriod"/>
            </a:pPr>
            <a:r>
              <a:rPr lang="uk-UA" dirty="0" smtClean="0"/>
              <a:t>Чому </a:t>
            </a:r>
            <a:r>
              <a:rPr lang="uk-UA" dirty="0"/>
              <a:t>гази мають малу </a:t>
            </a:r>
            <a:r>
              <a:rPr lang="uk-UA" dirty="0" smtClean="0"/>
              <a:t>теплопровідність?</a:t>
            </a:r>
            <a:endParaRPr lang="ru-RU" dirty="0"/>
          </a:p>
          <a:p>
            <a:pPr marL="502920" lvl="1" indent="-457200">
              <a:buAutoNum type="arabicPeriod"/>
            </a:pPr>
            <a:r>
              <a:rPr lang="uk-UA" dirty="0" smtClean="0"/>
              <a:t>Чому </a:t>
            </a:r>
            <a:r>
              <a:rPr lang="uk-UA" dirty="0"/>
              <a:t>чорна поверхня нагрівається на сонці більше, ніж срібляста?</a:t>
            </a:r>
            <a:endParaRPr lang="ru-RU" dirty="0"/>
          </a:p>
          <a:p>
            <a:endParaRPr lang="ru-RU" dirty="0"/>
          </a:p>
        </p:txBody>
      </p:sp>
      <p:pic>
        <p:nvPicPr>
          <p:cNvPr id="5" name="Рисунок 4" descr="principles_of_thermal_conductivity2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2735" y="3254177"/>
            <a:ext cx="5041265" cy="3596005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Conduction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429000"/>
            <a:ext cx="2160240" cy="229260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20191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260648"/>
            <a:ext cx="6984776" cy="864096"/>
          </a:xfrm>
        </p:spPr>
        <p:txBody>
          <a:bodyPr/>
          <a:lstStyle/>
          <a:p>
            <a:pPr algn="ctr"/>
            <a:r>
              <a:rPr lang="uk-UA" dirty="0" smtClean="0"/>
              <a:t>Домашнє завдання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467544" y="1340768"/>
            <a:ext cx="8136904" cy="3240360"/>
          </a:xfrm>
        </p:spPr>
        <p:txBody>
          <a:bodyPr/>
          <a:lstStyle/>
          <a:p>
            <a:r>
              <a:rPr lang="uk-UA" dirty="0"/>
              <a:t>Вивчити §44, стор. 172-176, дати відповіді на запитання стор. 177. </a:t>
            </a:r>
            <a:endParaRPr lang="ru-RU" dirty="0"/>
          </a:p>
          <a:p>
            <a:pPr marL="45720" indent="0" algn="r">
              <a:buNone/>
            </a:pPr>
            <a:r>
              <a:rPr lang="uk-UA" i="1" dirty="0"/>
              <a:t>В. Д. Сиротюк. Фізика 8.</a:t>
            </a:r>
            <a:endParaRPr lang="ru-RU" dirty="0"/>
          </a:p>
          <a:p>
            <a:r>
              <a:rPr lang="uk-UA" dirty="0"/>
              <a:t>Розв'язати задачі	27.5, 27.8, 27.10 (середній рівень)</a:t>
            </a:r>
            <a:endParaRPr lang="ru-RU" dirty="0"/>
          </a:p>
          <a:p>
            <a:pPr marL="45720" indent="0">
              <a:buNone/>
            </a:pPr>
            <a:r>
              <a:rPr lang="uk-UA" dirty="0"/>
              <a:t>	27.19, 27.21, 27.23 (достатній рівень)</a:t>
            </a:r>
            <a:endParaRPr lang="ru-RU" dirty="0"/>
          </a:p>
          <a:p>
            <a:pPr marL="45720" indent="0">
              <a:buNone/>
            </a:pPr>
            <a:r>
              <a:rPr lang="uk-UA" dirty="0"/>
              <a:t>	27.46, 27.48, 27.51 (високий рівень)</a:t>
            </a:r>
            <a:endParaRPr lang="ru-RU" dirty="0"/>
          </a:p>
          <a:p>
            <a:pPr marL="45720" indent="0" algn="r">
              <a:buNone/>
            </a:pPr>
            <a:r>
              <a:rPr lang="uk-UA" i="1" dirty="0"/>
              <a:t>І. Ю. Ненашев. Збірник задач.</a:t>
            </a:r>
            <a:endParaRPr lang="ru-RU" dirty="0"/>
          </a:p>
          <a:p>
            <a:endParaRPr lang="ru-RU" dirty="0"/>
          </a:p>
        </p:txBody>
      </p:sp>
      <p:pic>
        <p:nvPicPr>
          <p:cNvPr id="4" name="Рисунок 3" descr="Untitled13_width_400"/>
          <p:cNvPicPr/>
          <p:nvPr/>
        </p:nvPicPr>
        <p:blipFill>
          <a:blip r:embed="rId3">
            <a:lum brigh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4459738"/>
            <a:ext cx="2205092" cy="2050663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4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077072"/>
            <a:ext cx="2349500" cy="204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07402767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ULLVER_BOOKMARK" val="п201144211335SlideId256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ULLVER_BOOKMARK" val="п20114811924SlideId256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ULLVER_BOOKMARK" val="п201148113919SlideId26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ULLVER_BOOKMARK" val="п201144213123SlideId26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ULLVER_BOOKMARK" val="п201144213123SlideId26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ULLVER_BOOKMARK" val="п201144213123SlideId26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ULLVER_BOOKMARK" val="п201148114447SlideId266"/>
</p:tagLst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32</TotalTime>
  <Words>424</Words>
  <Application>Microsoft Office PowerPoint</Application>
  <PresentationFormat>Экран (4:3)</PresentationFormat>
  <Paragraphs>46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Воздушный поток</vt:lpstr>
      <vt:lpstr>Види теплопередачі</vt:lpstr>
      <vt:lpstr>Фізичний диктант. </vt:lpstr>
      <vt:lpstr>Теплопровідність</vt:lpstr>
      <vt:lpstr>Конвекція</vt:lpstr>
      <vt:lpstr>Випромінювання</vt:lpstr>
      <vt:lpstr>Презентация PowerPoint</vt:lpstr>
      <vt:lpstr>Завдання</vt:lpstr>
      <vt:lpstr>Дайте відповіді на запитання</vt:lpstr>
      <vt:lpstr>Домашнє завдання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Види теплопередачі</dc:title>
  <dc:creator>дом</dc:creator>
  <cp:lastModifiedBy>дом</cp:lastModifiedBy>
  <cp:revision>4</cp:revision>
  <dcterms:created xsi:type="dcterms:W3CDTF">2015-05-27T08:35:34Z</dcterms:created>
  <dcterms:modified xsi:type="dcterms:W3CDTF">2015-05-27T09:08:07Z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285493</vt:lpwstr>
  </property>
  <property fmtid="{D5CDD505-2E9C-101B-9397-08002B2CF9AE}" name="NXPowerLiteVersion" pid="3">
    <vt:lpwstr>D4.1.4</vt:lpwstr>
  </property>
</Properties>
</file>