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65" r:id="rId4"/>
    <p:sldMasterId id="214748366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4" name="Shape 8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ctrTitle"/>
          </p:nvPr>
        </p:nvSpPr>
        <p:spPr>
          <a:xfrm>
            <a:off x="685800" y="1597818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1371600" y="2914650"/>
            <a:ext cx="6400799" cy="1314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indent="0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indent="0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indent="0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indent="0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 rot="5400000">
            <a:off x="2874749" y="-1217400"/>
            <a:ext cx="33945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 rot="5400000">
            <a:off x="5463749" y="1371628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 rot="5400000">
            <a:off x="1272750" y="-609571"/>
            <a:ext cx="4388700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44" name="Shape 144"/>
          <p:cNvSpPr txBox="1"/>
          <p:nvPr>
            <p:ph idx="1" type="subTitle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5" name="Shape 145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9" name="Shape 149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3" name="Shape 153"/>
          <p:cNvSpPr txBox="1"/>
          <p:nvPr>
            <p:ph idx="2" type="body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4" name="Shape 154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7" name="Shape 157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idx="1" type="body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160" name="Shape 160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uk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722312" y="3305175"/>
            <a:ext cx="7772400" cy="1021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722312" y="2180034"/>
            <a:ext cx="7772400" cy="11252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457200" y="1200150"/>
            <a:ext cx="4038599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2" type="body"/>
          </p:nvPr>
        </p:nvSpPr>
        <p:spPr>
          <a:xfrm>
            <a:off x="4648200" y="1200150"/>
            <a:ext cx="4038599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457200" y="1151334"/>
            <a:ext cx="4040099" cy="4799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57200" y="1631156"/>
            <a:ext cx="4040099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3" type="body"/>
          </p:nvPr>
        </p:nvSpPr>
        <p:spPr>
          <a:xfrm>
            <a:off x="4645025" y="1151334"/>
            <a:ext cx="4041900" cy="4799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4" type="body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04787"/>
            <a:ext cx="3008399" cy="8714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575050" y="204787"/>
            <a:ext cx="5111699" cy="4389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2" type="body"/>
          </p:nvPr>
        </p:nvSpPr>
        <p:spPr>
          <a:xfrm>
            <a:off x="457200" y="1076325"/>
            <a:ext cx="3008399" cy="35183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1792288" y="3600450"/>
            <a:ext cx="5486399" cy="4250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/>
          <p:nvPr>
            <p:ph idx="2" type="pic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1792288" y="4025503"/>
            <a:ext cx="5486399" cy="603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2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marL="742950" marR="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marL="1143000" marR="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marL="1600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marL="20574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x="457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uk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uk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3.gif"/><Relationship Id="rId4" Type="http://schemas.openxmlformats.org/officeDocument/2006/relationships/image" Target="../media/image05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7.gif"/><Relationship Id="rId4" Type="http://schemas.openxmlformats.org/officeDocument/2006/relationships/image" Target="../media/image06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gif"/><Relationship Id="rId4" Type="http://schemas.openxmlformats.org/officeDocument/2006/relationships/image" Target="../media/image00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gif"/><Relationship Id="rId4" Type="http://schemas.openxmlformats.org/officeDocument/2006/relationships/image" Target="../media/image04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Тема уроку. </a:t>
            </a:r>
            <a:r>
              <a:rPr b="0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Явище електромагнітної індукції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Мета уроку: </a:t>
            </a: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показати взаємозв′язок  між електричним і магнітним    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полями; пояснити суть явища електромагнітної індукції, 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його практичне значення.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baseline="0" i="0" sz="15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Дайте усно відповіді на запитання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Які явища доводять, що магнітне поле діє на провідник зі струмом? У    чому проявляється ця дія?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Від чого залежить напрямок сили, що діє на провідник зі струмом у магнітному полі?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Як визначити напрямок сили Ампера?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Як поводиться рамка зі струмом, яку поміщено в магнітне поле? Де на практиці використовують це явище?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З яких елементів складається електродвигун?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Що називають якорем?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Що живить електромагніт?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Де застосовуються електродвигуни?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Які переваги має електродвигун перед тепловими двигунами?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</a:t>
            </a:r>
          </a:p>
          <a:p>
            <a:pPr indent="0" lvl="0" marL="0" marR="0" rtl="0" algn="l">
              <a:lnSpc>
                <a:spcPct val="80000"/>
              </a:lnSpc>
              <a:spcBef>
                <a:spcPts val="31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5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/>
        </p:nvSpPr>
        <p:spPr>
          <a:xfrm>
            <a:off x="2325096" y="151802"/>
            <a:ext cx="4351199" cy="3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ЯВИЩЕ ЕЛЕКТРОМАГНІТНОЇ ІНДУКЦІЇ</a:t>
            </a:r>
          </a:p>
        </p:txBody>
      </p:sp>
      <p:sp>
        <p:nvSpPr>
          <p:cNvPr id="87" name="Shape 87"/>
          <p:cNvSpPr/>
          <p:nvPr/>
        </p:nvSpPr>
        <p:spPr>
          <a:xfrm>
            <a:off x="287015" y="357504"/>
            <a:ext cx="8461499" cy="8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Складемо установку, яка складається з гальванометра, котушки та з'єднувальних провідників. Всі елементи кола з'єднані між собою послідовно.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Опускаємо полосовий магніт у котушку різними полюсами і спостерігаємо відхилення стрілки гальванометра. Це свідчить про те, що в колі йде електричний струм.</a:t>
            </a:r>
          </a:p>
        </p:txBody>
      </p:sp>
      <p:pic>
        <p:nvPicPr>
          <p:cNvPr id="88" name="Shape 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168" y="1165417"/>
            <a:ext cx="3373800" cy="16475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/>
          <p:nvPr/>
        </p:nvSpPr>
        <p:spPr>
          <a:xfrm>
            <a:off x="3923926" y="1181206"/>
            <a:ext cx="4680599" cy="17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Те, що стрілка при опускання магніту у котушки і при вийманні магніту з котушки відхиляється у різні сторони, свідчить про те, що струм в цих двох випадках тече у різних напрямках.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Отже, з досліду можна припустити, що внаслідок опускання чи виймання магніту з котушки в ній виникає різниця потенціалів (електричне поле), під дією якої відбувається напрямлений рух електронів у колі.</a:t>
            </a:r>
          </a:p>
        </p:txBody>
      </p:sp>
      <p:sp>
        <p:nvSpPr>
          <p:cNvPr id="90" name="Shape 90"/>
          <p:cNvSpPr/>
          <p:nvPr/>
        </p:nvSpPr>
        <p:spPr>
          <a:xfrm>
            <a:off x="406168" y="2813059"/>
            <a:ext cx="8486399" cy="21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Опускаємо у котушку магніт із залишаємо його там. Бачимо, що стрілка гальванометра не відхиляється. Звідси робимо висновок, що постійне магнітне поле не може породити електричне.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Починаємо виймати магніт з котушки або поміщувати магніт у котушку і помічаємо, що при цьому стрілка гальванометра рухається то в одну, то в іншу сторону. Можливо електричне поле індукує рух магніту в котушці?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Вставляємо магніт у котушку і починаємо його обертати. Бачимо, що стрілка гальванометра все ж не відхиляється. Отже, не будь-який рух магніту може спричинити виникнення електричного поля.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Чим відрізняється обертанні магніту всередині котушки і поміщення його у котушку чи виймання його з котушки?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1457966" y="56655"/>
            <a:ext cx="59277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Розглянемо схематичний рисунок для обох рухів:</a:t>
            </a: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408" y="401507"/>
            <a:ext cx="1676399" cy="197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10658" y="423088"/>
            <a:ext cx="1781099" cy="18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/>
          <p:nvPr/>
        </p:nvSpPr>
        <p:spPr>
          <a:xfrm>
            <a:off x="8801" y="2380325"/>
            <a:ext cx="2520299" cy="715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1" lang="uk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Магнітне поле, що пронизує контур, обмежений витком котушки при обертанні магніту.</a:t>
            </a:r>
          </a:p>
        </p:txBody>
      </p:sp>
      <p:sp>
        <p:nvSpPr>
          <p:cNvPr id="99" name="Shape 99"/>
          <p:cNvSpPr/>
          <p:nvPr/>
        </p:nvSpPr>
        <p:spPr>
          <a:xfrm>
            <a:off x="2628990" y="2380326"/>
            <a:ext cx="2160299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1" lang="uk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Магнітне поле, що пронизує контур, обмежений витком котушки при внесенні магніту в котушку.</a:t>
            </a:r>
          </a:p>
        </p:txBody>
      </p:sp>
      <p:sp>
        <p:nvSpPr>
          <p:cNvPr id="100" name="Shape 100"/>
          <p:cNvSpPr/>
          <p:nvPr/>
        </p:nvSpPr>
        <p:spPr>
          <a:xfrm>
            <a:off x="205408" y="3234253"/>
            <a:ext cx="85431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Явище створення електричного поля (електричного струму) змінним магнітним полем називається електромагнітною індукцією (далі ЕМІ).</a:t>
            </a:r>
          </a:p>
        </p:txBody>
      </p:sp>
      <p:sp>
        <p:nvSpPr>
          <p:cNvPr id="101" name="Shape 101"/>
          <p:cNvSpPr/>
          <p:nvPr/>
        </p:nvSpPr>
        <p:spPr>
          <a:xfrm>
            <a:off x="5004048" y="427184"/>
            <a:ext cx="3744300" cy="2839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Отже, при обертанні котушки кількість ліній індукції, які перетинають площину поперечного перерізу котушки, залишається сталою, в той же час, при внесенні чи вийманні магніту з котушки кількість ліній індукції, що пронизують поверхню, обмежену витками котушки, весь час змінюється.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Нагадаємо, що поле, у якого кількість ліній індукції, які пронизують деяку поверхню, з часом змінюється, називається змінним.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Отже, постійне магнітне поле не може створити електричне. Лише змінне магнітне поле породжує електричне.</a:t>
            </a:r>
          </a:p>
        </p:txBody>
      </p:sp>
      <p:sp>
        <p:nvSpPr>
          <p:cNvPr id="102" name="Shape 102"/>
          <p:cNvSpPr/>
          <p:nvPr/>
        </p:nvSpPr>
        <p:spPr>
          <a:xfrm>
            <a:off x="243082" y="4029912"/>
            <a:ext cx="8361300" cy="484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Електромагнітна індукція </a:t>
            </a:r>
            <a:r>
              <a:rPr b="0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явище створення змінним магнітним полем електричного поля.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>
            <a:off x="-509" y="249492"/>
            <a:ext cx="9144000" cy="19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Щоб кількісно описати явище ЕМІ, введемо деякі поняття.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Як ви вже зрозуміли створити змінне магнітне поле у контурі можна змінюючи кількість ЛМІ, що пронизують контур. Для характеристики кількості ЛМІ, які пронизують контур вводять поняття магнітного потоку: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Магнітний потік (Ф </a:t>
            </a:r>
            <a:r>
              <a:rPr b="1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</a:t>
            </a: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Вб</a:t>
            </a:r>
            <a:r>
              <a:rPr b="1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</a:t>
            </a: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b="0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- це фізична величина, що характеризує кількість ліній магнітної індукції, що пронизують деяку поверхню, обмежену контуром.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Магнітний потік дорівнює добутку індукції магнітного поля всередині контуру на площу поверхні, обмежену цим контуром за умови, що лінії магнітної індукції перпендикулярні до цієї поверхні.</a:t>
            </a:r>
          </a:p>
        </p:txBody>
      </p:sp>
      <p:pic>
        <p:nvPicPr>
          <p:cNvPr id="108" name="Shape 1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5616" y="2301719"/>
            <a:ext cx="1904999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/>
          <p:nvPr/>
        </p:nvSpPr>
        <p:spPr>
          <a:xfrm>
            <a:off x="11670" y="2556744"/>
            <a:ext cx="9144599" cy="2216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  - магнітний потік через поверхню, обмежену контуром;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- індукція магнітного поля всередині контуру;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- площа поверхні обмеженої контуром;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- кут між перпендикуляром до поверхні і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напрямом ліній магнітної індукції;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Магнітний потік вимірюється у веберах (Вб)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Вб</a:t>
            </a:r>
            <a:r>
              <a:rPr b="0" baseline="0" i="1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- </a:t>
            </a:r>
            <a:r>
              <a:rPr b="0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це магнітний потік через поверхню, площа якої дорівнює 1 м</a:t>
            </a:r>
            <a:r>
              <a:rPr b="0" baseline="3000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b="0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через яку проходять силові лінії однорідного магнітного поля з індукцією 1 Тл, перпендикулярно до цієї поверхні.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Shape 1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44207" y="2316211"/>
            <a:ext cx="1963800" cy="140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251519" y="195485"/>
            <a:ext cx="86409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Вперше явище ЕМІ теоретично обґрунтував і експериментально отримав М. Фарадей у 1831 р. Зі своїх дослідів, які тривали більше 10 років, Фарадей зробив такий висновок, який в подальшому назвали законом Фарадея для ЕМІ:</a:t>
            </a:r>
          </a:p>
        </p:txBody>
      </p:sp>
      <p:sp>
        <p:nvSpPr>
          <p:cNvPr id="116" name="Shape 116"/>
          <p:cNvSpPr/>
          <p:nvPr/>
        </p:nvSpPr>
        <p:spPr>
          <a:xfrm>
            <a:off x="251519" y="842467"/>
            <a:ext cx="8640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1" lang="uk" sz="18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При будь-якій зміні магнітного потоку через контур (виток) у ньому виникає різниця потенціалів індукційна напруга.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Індукційна наруга, що виникає в контурі пропорційна швидкості зміни магнітного потоку.</a:t>
            </a: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47864" y="1815666"/>
            <a:ext cx="1676399" cy="33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/>
          <p:nvPr/>
        </p:nvSpPr>
        <p:spPr>
          <a:xfrm>
            <a:off x="218231" y="2247714"/>
            <a:ext cx="8424900" cy="1177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Зауважимо, що ЕМІ характеризують саме індукційною напругою, тому що її значення залежить виключно від зміни магнітного поля, що пронизує контур, в той час, як значення індукційного струму може залежати ще від параметрів кола, наприклад, опору цього кола та ін.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Якщо контур складається не з одного, а з  витків, то індукційна напруга визначається за формулою:</a:t>
            </a:r>
          </a:p>
        </p:txBody>
      </p:sp>
      <p:pic>
        <p:nvPicPr>
          <p:cNvPr id="119" name="Shape 1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59832" y="3327833"/>
            <a:ext cx="2057400" cy="33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/>
          <p:nvPr/>
        </p:nvSpPr>
        <p:spPr>
          <a:xfrm>
            <a:off x="323527" y="3921900"/>
            <a:ext cx="83196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Напрям індукційного струму у контурі визначається за правилом Ленца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>
            <a:off x="568002" y="411509"/>
            <a:ext cx="7892400" cy="27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</a:p>
        </p:txBody>
      </p:sp>
      <p:sp>
        <p:nvSpPr>
          <p:cNvPr id="126" name="Shape 126"/>
          <p:cNvSpPr/>
          <p:nvPr/>
        </p:nvSpPr>
        <p:spPr>
          <a:xfrm>
            <a:off x="323528" y="303497"/>
            <a:ext cx="8424900" cy="992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Правило Ленца: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1" baseline="0" i="1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baseline="0" i="1" lang="uk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Індукційна напруга, що виникає в контурі, створює індукційний струм такого напрямку, щоб магнітне поле цього індукційного струму протидіяло зміні зовнішнього магнітного поля, у яке поміщено контур.</a:t>
            </a: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3688" y="1653647"/>
            <a:ext cx="2448300" cy="18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016" y="1691630"/>
            <a:ext cx="2362200" cy="184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457200" y="205978"/>
            <a:ext cx="8229600" cy="2473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Закріплення нового матеріалу</a:t>
            </a:r>
            <a:br>
              <a:rPr b="1" baseline="0" i="0" lang="uk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Дайте усно відповіді на запитання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Чому іноді неподалік від місця удару блискавки можуть спрацювати запобіжники в освітлювальній мережі або навіть вийти з ладу чутливі електровимірювальні прилади?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Для дослідження стану сталевих балок, рейок на них надягають котушку ізольованого дроту, замкнену на гальванометр, і переміщають її вздовж балки. Якщо балка неоднорідна ( має тріщини, порожнини тощо), у гальванометрі виникає струм. Чому?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Як виникає вихрове електричне поле?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На столі дві однакові котушки. Одна замкнена на гальванометр, а друга розімкнена. В обидві котушки одночасно вводять штабові магніти. Чи однакову роботу необхідно виконати для цього?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На запитання: «Коли магніт рухається відносно провідника». Чи правильно це?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Наведіть приклади практичного використання явища електромагнітної індукції.</a:t>
            </a: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baseline="0" i="0" lang="uk" sz="14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457200" y="2517744"/>
            <a:ext cx="82296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baseline="0" i="0" lang="uk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Домашнє завдання</a:t>
            </a:r>
          </a:p>
          <a:p>
            <a:pPr indent="-342900" lvl="0" marL="342900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b="0" baseline="0" i="0" lang="uk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Вивчити теоретичний матеріал уроку.</a:t>
            </a:r>
          </a:p>
          <a:p>
            <a:pPr indent="0" lvl="0" marL="0" marR="0" rtl="0" algn="l">
              <a:spcBef>
                <a:spcPts val="2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uk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 Накресліть схему паралельного з′єднання двох лампочок. Одна безпосередньо ввімкнена  в коло джерела струму, а друга – послідовно з котушкою із залізним осердям. Опишіть, як будуть світитися лампочки у разі замикання й розмикання кола.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