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71" d="100"/>
          <a:sy n="71" d="100"/>
        </p:scale>
        <p:origin x="-1122" y="4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F1B2524-13A8-4E19-A2AA-F10AA17E1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61DFE0C-8823-4BEC-BF52-43075455B4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7.jpeg" Type="http://schemas.openxmlformats.org/officeDocument/2006/relationships/image"/><Relationship Id="rId5" Target="../media/image16.jpeg" Type="http://schemas.openxmlformats.org/officeDocument/2006/relationships/image"/><Relationship Id="rId4" Target="../media/image15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3356992"/>
            <a:ext cx="3312368" cy="1728192"/>
          </a:xfrm>
        </p:spPr>
        <p:txBody>
          <a:bodyPr>
            <a:normAutofit lnSpcReduction="10000"/>
          </a:bodyPr>
          <a:lstStyle/>
          <a:p>
            <a:endParaRPr lang="en-US" dirty="0" smtClean="0">
              <a:latin typeface="Monotype Corsiva" pitchFamily="66" charset="0"/>
            </a:endParaRPr>
          </a:p>
          <a:p>
            <a:endParaRPr lang="en-US" dirty="0" smtClean="0">
              <a:latin typeface="Monotype Corsiva" pitchFamily="66" charset="0"/>
            </a:endParaRPr>
          </a:p>
          <a:p>
            <a:r>
              <a:rPr lang="uk-UA" dirty="0" smtClean="0">
                <a:solidFill>
                  <a:srgbClr val="FF0000"/>
                </a:solidFill>
                <a:latin typeface="Monotype Corsiva" pitchFamily="66" charset="0"/>
              </a:rPr>
              <a:t>«Фізика – це велика насолода»</a:t>
            </a:r>
            <a:endParaRPr lang="ru-RU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uk-UA" i="1" dirty="0" smtClean="0">
                <a:solidFill>
                  <a:srgbClr val="FF0000"/>
                </a:solidFill>
                <a:latin typeface="Monotype Corsiva" pitchFamily="66" charset="0"/>
              </a:rPr>
              <a:t>                                        Лев Ландау</a:t>
            </a:r>
            <a:endParaRPr lang="ru-RU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uk-UA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6084168" y="4226382"/>
            <a:ext cx="305983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00" dirty="0"/>
          </a:p>
          <a:p>
            <a:r>
              <a:rPr lang="uk-UA" sz="1600" i="1" dirty="0"/>
              <a:t> </a:t>
            </a:r>
            <a:endParaRPr lang="ru-RU" sz="16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Михайленко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С.А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учитель  фізики вищої категорії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Салівська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ЗОШ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І-ІІІст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Кременчуцької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районнної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ради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050105"/>
            <a:ext cx="7344816" cy="258532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Урок </a:t>
            </a:r>
            <a:r>
              <a:rPr lang="uk-UA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у 7 класі «Подорож </a:t>
            </a:r>
            <a:r>
              <a:rPr lang="uk-UA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 країну «Фізика»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Русик\Desktop\5979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90" y="25116"/>
            <a:ext cx="2075723" cy="1656184"/>
          </a:xfrm>
          <a:prstGeom prst="rect">
            <a:avLst/>
          </a:prstGeom>
          <a:noFill/>
        </p:spPr>
      </p:pic>
      <p:pic>
        <p:nvPicPr>
          <p:cNvPr id="2052" name="Picture 4" descr="C:\Users\Русик\Desktop\r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869160"/>
            <a:ext cx="1798637" cy="17399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1728192"/>
          </a:xfrm>
        </p:spPr>
        <p:txBody>
          <a:bodyPr>
            <a:normAutofit fontScale="90000"/>
          </a:bodyPr>
          <a:lstStyle/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Давайте ознайомимося з фізичними величинами та одиницями їх вимірювання.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1959 році вчені світу на своєму форумі домовились встановити Міжнародну систему одиниць SI (система інтернаціональна).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507288" cy="52578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Довжина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—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«а» - її одиниця —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(м)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, ширина «в» -(м) , висота «h» - (м).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Площа         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S =  a ·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(м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²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)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Об’єм          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V = a ·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· h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- (м³)</a:t>
            </a:r>
          </a:p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Маса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            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m -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(кг)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Сила            F- (Н) – (Ньютон) </a:t>
            </a:r>
          </a:p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Переміщення 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S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- (м)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; час –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t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- (с)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Швидкість 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V=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s/t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-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(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м/с)</a:t>
            </a:r>
          </a:p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                     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S= V·t           t=s/t</a:t>
            </a:r>
          </a:p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Густина      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ρ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- (кг/м³)</a:t>
            </a:r>
          </a:p>
          <a:p>
            <a:pPr>
              <a:buNone/>
            </a:pPr>
            <a:endParaRPr lang="uk-UA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uk-UA" dirty="0" smtClean="0">
                <a:latin typeface="Monotype Corsiva" pitchFamily="66" charset="0"/>
              </a:rPr>
              <a:t>                                                  </a:t>
            </a:r>
          </a:p>
          <a:p>
            <a:pPr>
              <a:buNone/>
            </a:pPr>
            <a:endParaRPr lang="uk-UA" dirty="0" smtClean="0">
              <a:latin typeface="Monotype Corsiva" pitchFamily="66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483768" y="3861048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707904" y="5301208"/>
            <a:ext cx="1368152" cy="3600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ρ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=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т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/V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11760" y="6021288"/>
            <a:ext cx="1296144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Monotype Corsiva" pitchFamily="66" charset="0"/>
              </a:rPr>
              <a:t>т=</a:t>
            </a:r>
            <a:r>
              <a:rPr lang="en-US" dirty="0" smtClean="0">
                <a:latin typeface="Monotype Corsiva" pitchFamily="66" charset="0"/>
              </a:rPr>
              <a:t>ρ· V</a:t>
            </a:r>
            <a:r>
              <a:rPr lang="uk-UA" dirty="0" smtClean="0">
                <a:latin typeface="Monotype Corsiva" pitchFamily="66" charset="0"/>
              </a:rPr>
              <a:t>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48064" y="6021288"/>
            <a:ext cx="115212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dirty="0" smtClean="0">
                <a:latin typeface="Monotype Corsiva" pitchFamily="66" charset="0"/>
              </a:rPr>
              <a:t>V</a:t>
            </a:r>
            <a:r>
              <a:rPr lang="uk-UA" dirty="0" smtClean="0">
                <a:latin typeface="Monotype Corsiva" pitchFamily="66" charset="0"/>
              </a:rPr>
              <a:t>=т</a:t>
            </a:r>
            <a:r>
              <a:rPr lang="en-US" dirty="0" smtClean="0">
                <a:latin typeface="Monotype Corsiva" pitchFamily="66" charset="0"/>
              </a:rPr>
              <a:t>/ ρ</a:t>
            </a:r>
            <a:endParaRPr lang="ru-RU" dirty="0">
              <a:latin typeface="Monotype Corsiva" pitchFamily="66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411760" y="4797152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843808" y="4725144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139952" y="4797152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C:\Users\Русик\Desktop\63136665_5f8350820dd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332656"/>
            <a:ext cx="1835696" cy="109058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908720"/>
            <a:ext cx="7467600" cy="5832648"/>
          </a:xfrm>
        </p:spPr>
        <p:txBody>
          <a:bodyPr>
            <a:normAutofit/>
          </a:bodyPr>
          <a:lstStyle/>
          <a:p>
            <a:r>
              <a:rPr lang="uk-UA" sz="1600" b="1" dirty="0" smtClean="0">
                <a:latin typeface="Monotype Corsiva" pitchFamily="66" charset="0"/>
              </a:rPr>
              <a:t>Виконуємо обчислення густини речовини бруска. Масу ми знайшли, зваживши тіло на терезах.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Дано:               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:                                  Розв’язок: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70 г	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m· v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   (2)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=	       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(1)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-?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600" b="1" dirty="0" smtClean="0">
              <a:latin typeface="Monotype Corsiva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1600" b="1" dirty="0" smtClean="0">
                <a:latin typeface="Monotype Corsiva" pitchFamily="66" charset="0"/>
              </a:rPr>
              <a:t>Обчисліть площу озера фізичних формул.</a:t>
            </a:r>
            <a:endParaRPr lang="en-US" sz="1600" b="1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en-US" sz="1600" b="1" dirty="0" smtClean="0">
                <a:latin typeface="Monotype Corsiva" pitchFamily="66" charset="0"/>
              </a:rPr>
              <a:t>            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—	число цілих клітинок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число половинок (не цілих клітинок)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= 0,5мм · 0,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5мм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= 0,25мм² — площа клітинки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Дано: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uk-UA" sz="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- ?</a:t>
            </a:r>
          </a:p>
          <a:p>
            <a:pPr>
              <a:buNone/>
            </a:pPr>
            <a:endParaRPr lang="en-US" sz="1600" b="1" dirty="0" smtClean="0"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0648"/>
            <a:ext cx="813690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Переходимо до практичної подорожі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403648" y="1556792"/>
            <a:ext cx="0" cy="1800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03848" y="1556792"/>
            <a:ext cx="0" cy="1800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39552" y="3068960"/>
            <a:ext cx="86409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899592" y="4005064"/>
            <a:ext cx="3168352" cy="43204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 = n</a:t>
            </a:r>
            <a:r>
              <a:rPr lang="en-US" sz="900" dirty="0" smtClean="0"/>
              <a:t>1</a:t>
            </a:r>
            <a:r>
              <a:rPr lang="en-US" dirty="0" smtClean="0"/>
              <a:t> ·  S</a:t>
            </a:r>
            <a:r>
              <a:rPr lang="en-US" sz="900" dirty="0" smtClean="0"/>
              <a:t>1</a:t>
            </a:r>
            <a:r>
              <a:rPr lang="en-US" dirty="0" smtClean="0"/>
              <a:t> + n</a:t>
            </a:r>
            <a:r>
              <a:rPr lang="en-US" sz="900" dirty="0" smtClean="0"/>
              <a:t>2 </a:t>
            </a:r>
            <a:r>
              <a:rPr lang="en-US" dirty="0" smtClean="0"/>
              <a:t>+</a:t>
            </a:r>
            <a:r>
              <a:rPr lang="en-US" sz="900" dirty="0" smtClean="0"/>
              <a:t> </a:t>
            </a:r>
            <a:r>
              <a:rPr lang="en-US" dirty="0" smtClean="0"/>
              <a:t>1/2 · n</a:t>
            </a:r>
            <a:r>
              <a:rPr lang="en-US" sz="900" dirty="0" smtClean="0"/>
              <a:t>2</a:t>
            </a:r>
            <a:r>
              <a:rPr lang="en-US" dirty="0" smtClean="0"/>
              <a:t>·s</a:t>
            </a:r>
            <a:r>
              <a:rPr lang="en-US" sz="900" dirty="0" smtClean="0"/>
              <a:t>1</a:t>
            </a:r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331640" y="5373216"/>
            <a:ext cx="0" cy="12241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39552" y="6309320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 descr="C:\Users\Русик\Desktop\1-prodam-ryibnyij-bizn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284984"/>
            <a:ext cx="2304256" cy="1432479"/>
          </a:xfrm>
          <a:prstGeom prst="rect">
            <a:avLst/>
          </a:prstGeom>
          <a:noFill/>
        </p:spPr>
      </p:pic>
      <p:pic>
        <p:nvPicPr>
          <p:cNvPr id="30" name="Picture 5" descr="C:\Users\Русик\Desktop\урок 7 кл фото\IMG_78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664296" cy="1728192"/>
          </a:xfrm>
          <a:prstGeom prst="rect">
            <a:avLst/>
          </a:prstGeom>
          <a:noFill/>
        </p:spPr>
      </p:pic>
      <p:pic>
        <p:nvPicPr>
          <p:cNvPr id="31" name="Picture 6" descr="C:\Users\Русик\Desktop\урок 7 кл фото\IMG_78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412776"/>
            <a:ext cx="2304256" cy="1728192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467600" cy="6285312"/>
          </a:xfrm>
        </p:spPr>
        <p:txBody>
          <a:bodyPr/>
          <a:lstStyle/>
          <a:p>
            <a:r>
              <a:rPr lang="uk-UA" sz="1800" b="1" dirty="0" smtClean="0">
                <a:latin typeface="Monotype Corsiva" pitchFamily="66" charset="0"/>
              </a:rPr>
              <a:t>Обчислити об’єм бруска</a:t>
            </a:r>
            <a:r>
              <a:rPr lang="uk-UA" dirty="0" smtClean="0"/>
              <a:t>.</a:t>
            </a:r>
            <a:endParaRPr lang="en-US" dirty="0" smtClean="0"/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Дано: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Розв'язок: 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а=</a:t>
            </a: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uk-UA" sz="1600" dirty="0" smtClean="0"/>
              <a:t>     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 = a · b ·h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=?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87624" y="764704"/>
            <a:ext cx="0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67544" y="1844824"/>
            <a:ext cx="72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C:\Users\Русик\Desktop\1360790118_de7102478730b2c51b63ccc66f2f86a6-500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04664"/>
            <a:ext cx="1656184" cy="1656184"/>
          </a:xfrm>
          <a:prstGeom prst="rect">
            <a:avLst/>
          </a:prstGeom>
          <a:noFill/>
        </p:spPr>
      </p:pic>
      <p:pic>
        <p:nvPicPr>
          <p:cNvPr id="17" name="Picture 3" descr="C:\Users\Русик\Desktop\урок 7 кл фото\IMG_7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509120"/>
            <a:ext cx="2592288" cy="1944216"/>
          </a:xfrm>
          <a:prstGeom prst="rect">
            <a:avLst/>
          </a:prstGeom>
          <a:noFill/>
        </p:spPr>
      </p:pic>
      <p:pic>
        <p:nvPicPr>
          <p:cNvPr id="18" name="Picture 4" descr="C:\Users\Русик\Desktop\урок 7 кл фото\IMG_78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204864"/>
            <a:ext cx="2592288" cy="1944216"/>
          </a:xfrm>
          <a:prstGeom prst="rect">
            <a:avLst/>
          </a:prstGeom>
          <a:noFill/>
        </p:spPr>
      </p:pic>
      <p:pic>
        <p:nvPicPr>
          <p:cNvPr id="19" name="Picture 5" descr="C:\Users\Русик\Desktop\урок 7 кл фото\IMG_78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276872"/>
            <a:ext cx="2448272" cy="1836204"/>
          </a:xfrm>
          <a:prstGeom prst="rect">
            <a:avLst/>
          </a:prstGeom>
          <a:noFill/>
        </p:spPr>
      </p:pic>
      <p:pic>
        <p:nvPicPr>
          <p:cNvPr id="21" name="Picture 7" descr="C:\Users\Русик\Desktop\урок 7 кл фото\IMG_78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4581128"/>
            <a:ext cx="2520280" cy="1890210"/>
          </a:xfrm>
          <a:prstGeom prst="rect">
            <a:avLst/>
          </a:prstGeom>
          <a:noFill/>
        </p:spPr>
      </p:pic>
      <p:pic>
        <p:nvPicPr>
          <p:cNvPr id="11" name="Picture 7" descr="C:\Users\Русик\Desktop\урок 7 кл фото\IMG_78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24000" y="4733528"/>
            <a:ext cx="2520280" cy="1890210"/>
          </a:xfrm>
          <a:prstGeom prst="rect">
            <a:avLst/>
          </a:prstGeom>
          <a:noFill/>
        </p:spPr>
      </p:pic>
      <p:pic>
        <p:nvPicPr>
          <p:cNvPr id="13" name="Picture 4" descr="C:\Users\Русик\Desktop\урок 7 кл фото\IMG_78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276872"/>
            <a:ext cx="2592288" cy="1944216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648072"/>
          </a:xfrm>
        </p:spPr>
        <p:txBody>
          <a:bodyPr>
            <a:norm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Проведемо невелике змагання : хто швидше і правильно розв'яже задачу: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65232"/>
          </a:xfrm>
        </p:spPr>
        <p:txBody>
          <a:bodyPr>
            <a:normAutofit/>
          </a:bodyPr>
          <a:lstStyle/>
          <a:p>
            <a:r>
              <a:rPr lang="uk-UA" sz="1800" b="1" dirty="0" smtClean="0">
                <a:latin typeface="Monotype Corsiva" pitchFamily="66" charset="0"/>
                <a:cs typeface="Times New Roman" pitchFamily="18" charset="0"/>
              </a:rPr>
              <a:t>Обчислити об'єм пластини, площа якої 20м², товщина 2 см.</a:t>
            </a:r>
          </a:p>
          <a:p>
            <a:pPr>
              <a:buNone/>
            </a:pPr>
            <a:endParaRPr lang="uk-UA" sz="1800" b="1" dirty="0" smtClean="0">
              <a:latin typeface="Monotype Corsiva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Дано:        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  Розв'язання: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20м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V=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800" dirty="0" smtClean="0">
                <a:latin typeface="Monotype Corsiva"/>
                <a:cs typeface="Times New Roman" pitchFamily="18" charset="0"/>
              </a:rPr>
              <a:t>·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h=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2см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0,02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V=20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м² </a:t>
            </a:r>
            <a:r>
              <a:rPr lang="en-US" sz="1800" dirty="0" smtClean="0">
                <a:latin typeface="Monotype Corsiva"/>
                <a:cs typeface="Times New Roman" pitchFamily="18" charset="0"/>
              </a:rPr>
              <a:t>·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0,02м = 0,4 м³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V-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?                                                                    Відповідь: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V=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0,4 м³</a:t>
            </a:r>
          </a:p>
          <a:p>
            <a:pPr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Усне завдання : </a:t>
            </a:r>
            <a:r>
              <a:rPr lang="uk-UA" sz="1800" b="1" dirty="0" smtClean="0">
                <a:latin typeface="Monotype Corsiva" pitchFamily="66" charset="0"/>
                <a:cs typeface="Times New Roman" pitchFamily="18" charset="0"/>
              </a:rPr>
              <a:t>Визначити об'єм тіла не правильної форми, маючи мензурку з водою і тілом.</a:t>
            </a:r>
            <a:endParaRPr lang="en-US" sz="1800" b="1" dirty="0" smtClean="0">
              <a:latin typeface="Monotype Corsiva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403648" y="1556792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67544" y="2636912"/>
            <a:ext cx="86409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555776" y="1556792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4" descr="C:\Users\Русик\Desktop\урок 7 кл фото\IMG_7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293096"/>
            <a:ext cx="3165528" cy="21242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91264" cy="5277200"/>
          </a:xfrm>
        </p:spPr>
        <p:txBody>
          <a:bodyPr/>
          <a:lstStyle/>
          <a:p>
            <a:pPr marL="457200" indent="-457200">
              <a:buNone/>
            </a:pPr>
            <a:r>
              <a:rPr lang="uk-UA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Monotype Corsiva" pitchFamily="66" charset="0"/>
              </a:rPr>
              <a:t>“Слово</a:t>
            </a:r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Monotype Corsiva" pitchFamily="66" charset="0"/>
              </a:rPr>
              <a:t> королеві </a:t>
            </a:r>
            <a:r>
              <a:rPr lang="uk-UA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Monotype Corsiva" pitchFamily="66" charset="0"/>
              </a:rPr>
              <a:t>фізики”</a:t>
            </a:r>
            <a:endParaRPr lang="uk-UA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Monotype Corsiva" pitchFamily="66" charset="0"/>
            </a:endParaRPr>
          </a:p>
          <a:p>
            <a:pPr marL="457200" indent="-457200">
              <a:buNone/>
            </a:pPr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(Учні стають у круг) </a:t>
            </a:r>
            <a:endParaRPr lang="uk-UA" sz="2000" b="1" i="1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1800" b="1" i="1" dirty="0" smtClean="0"/>
              <a:t>Як позначається довжина предмета? -“а”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1800" b="1" i="1" dirty="0" smtClean="0"/>
              <a:t>Як позначаємо ширину? -“</a:t>
            </a:r>
            <a:r>
              <a:rPr lang="en-US" sz="1800" b="1" i="1" dirty="0" smtClean="0"/>
              <a:t>b</a:t>
            </a:r>
            <a:r>
              <a:rPr lang="uk-UA" sz="1800" b="1" i="1" dirty="0" smtClean="0"/>
              <a:t>”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1800" b="1" i="1" dirty="0" smtClean="0"/>
              <a:t>Як позначаємо висоту? -“</a:t>
            </a:r>
            <a:r>
              <a:rPr lang="en-US" sz="1800" b="1" i="1" dirty="0" smtClean="0"/>
              <a:t>h</a:t>
            </a:r>
            <a:r>
              <a:rPr lang="uk-UA" sz="1800" b="1" i="1" dirty="0" smtClean="0"/>
              <a:t>”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1800" b="1" i="1" dirty="0" smtClean="0"/>
              <a:t>Яка основна одиниця вимірювання цих величин? –”м”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1800" b="1" i="1" dirty="0" smtClean="0"/>
              <a:t>Що являє собою світ?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1800" b="1" i="1" dirty="0" smtClean="0"/>
              <a:t>З чого складається світ?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1800" b="1" i="1" dirty="0" smtClean="0"/>
              <a:t>Скільки є видів матерії?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1800" b="1" i="1" dirty="0" smtClean="0"/>
              <a:t>Які ти знаєш види матерії?</a:t>
            </a:r>
          </a:p>
          <a:p>
            <a:pPr marL="457200" indent="-457200">
              <a:buFont typeface="+mj-lt"/>
              <a:buAutoNum type="arabicPeriod"/>
            </a:pPr>
            <a:endParaRPr lang="uk-UA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76672"/>
            <a:ext cx="81369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Monotype Corsiva" pitchFamily="66" charset="0"/>
              </a:rPr>
              <a:t>Перевіримо які ви були уважні на уроці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.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Monotype Corsiva" pitchFamily="66" charset="0"/>
              </a:rPr>
              <a:t>А тепер ми проведемо короткий мозковий штурм у вигляді каруселі. </a:t>
            </a:r>
          </a:p>
        </p:txBody>
      </p:sp>
      <p:pic>
        <p:nvPicPr>
          <p:cNvPr id="5" name="Picture 2" descr="C:\Users\Русик\Desktop\урок 7 кл фото\IMG_78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725144"/>
            <a:ext cx="2592288" cy="1944216"/>
          </a:xfrm>
          <a:prstGeom prst="rect">
            <a:avLst/>
          </a:prstGeom>
          <a:noFill/>
        </p:spPr>
      </p:pic>
      <p:pic>
        <p:nvPicPr>
          <p:cNvPr id="6" name="Picture 4" descr="C:\Users\Русик\Desktop\урок 7 кл фото\IMG_78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429000"/>
            <a:ext cx="2837996" cy="2128497"/>
          </a:xfrm>
          <a:prstGeom prst="rect">
            <a:avLst/>
          </a:prstGeom>
          <a:noFill/>
        </p:spPr>
      </p:pic>
      <p:pic>
        <p:nvPicPr>
          <p:cNvPr id="7" name="Picture 4" descr="C:\Users\Русик\Desktop\урок 7 кл фото\IMG_78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8496" y="3581400"/>
            <a:ext cx="2837996" cy="212849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467600" cy="6285312"/>
          </a:xfrm>
        </p:spPr>
        <p:txBody>
          <a:bodyPr/>
          <a:lstStyle/>
          <a:p>
            <a:pPr algn="just">
              <a:buNone/>
            </a:pP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                        </a:t>
            </a:r>
            <a:r>
              <a:rPr lang="uk-UA" sz="2000" b="1" dirty="0" smtClean="0">
                <a:latin typeface="Monotype Corsiva" pitchFamily="66" charset="0"/>
              </a:rPr>
              <a:t>Вірш про фізику . Читає </a:t>
            </a:r>
            <a:r>
              <a:rPr lang="uk-UA" sz="2000" b="1" dirty="0" err="1" smtClean="0">
                <a:latin typeface="Monotype Corsiva" pitchFamily="66" charset="0"/>
              </a:rPr>
              <a:t>“Королева</a:t>
            </a:r>
            <a:r>
              <a:rPr lang="uk-UA" sz="2000" b="1" dirty="0" smtClean="0">
                <a:latin typeface="Monotype Corsiva" pitchFamily="66" charset="0"/>
              </a:rPr>
              <a:t>  </a:t>
            </a:r>
            <a:r>
              <a:rPr lang="uk-UA" sz="2000" b="1" dirty="0" err="1" smtClean="0">
                <a:latin typeface="Monotype Corsiva" pitchFamily="66" charset="0"/>
              </a:rPr>
              <a:t>Фізики”</a:t>
            </a:r>
            <a:endParaRPr lang="ru-RU" sz="2000" b="1" dirty="0" smtClean="0">
              <a:latin typeface="Monotype Corsiva" pitchFamily="66" charset="0"/>
            </a:endParaRPr>
          </a:p>
          <a:p>
            <a:pPr algn="just">
              <a:buNone/>
            </a:pPr>
            <a:endParaRPr lang="ru-RU" sz="1800" b="1" dirty="0" smtClean="0">
              <a:solidFill>
                <a:schemeClr val="accent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>
              <a:buNone/>
            </a:pP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Фізика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 – слово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дзвінке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і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разюче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В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ньому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хмаринка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і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сонце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палюче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,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Все,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що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 літає, дзвенить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і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блищить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,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Плаває в водах, холоне, кипить</a:t>
            </a: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>
              <a:buNone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Там гуркотить тепловоз з ешелоном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>
              <a:buNone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Стук-перестук, все вагон за вагоном.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>
              <a:buNone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Їм же на зустріч електрики сила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>
              <a:buNone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Низку вагонів по рейках котила.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>
              <a:buNone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Все, що навколо, при чому живемо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>
              <a:buNone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Слово «природа» ми звично зовемо.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>
              <a:buNone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Знати природу і вміти в ній жити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>
              <a:buNone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Franklin Gothic Medium" pitchFamily="34" charset="0"/>
              </a:rPr>
              <a:t>Фізика вчить нас, її нам хвалити</a:t>
            </a: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 descr="C:\Users\Русик\Desktop\урок 7 кл фото\IMG_78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4869160"/>
            <a:ext cx="2496277" cy="1872208"/>
          </a:xfrm>
          <a:prstGeom prst="rect">
            <a:avLst/>
          </a:prstGeom>
          <a:noFill/>
        </p:spPr>
      </p:pic>
      <p:pic>
        <p:nvPicPr>
          <p:cNvPr id="6" name="Picture 2" descr="C:\Users\Русик\Desktop\triang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40160" cy="114973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2348880"/>
            <a:ext cx="698477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“ Найлегше </a:t>
            </a:r>
            <a:r>
              <a:rPr lang="uk-UA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</a:t>
            </a:r>
            <a:r>
              <a:rPr lang="uk-UA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вчати </a:t>
            </a:r>
            <a:r>
              <a:rPr lang="uk-UA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інших </a:t>
            </a:r>
          </a:p>
          <a:p>
            <a:pPr algn="ctr"/>
            <a:r>
              <a:rPr lang="uk-UA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Найважче навчити себе ”</a:t>
            </a:r>
            <a:endParaRPr lang="ru-RU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352641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                                     </a:t>
            </a: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Так</a:t>
            </a:r>
            <a:r>
              <a:rPr kumimoji="0" lang="uk-UA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 сказав Сократ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051" name="Picture 3" descr="C:\Users\Русик\Desktop\zoom-2255973618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21260"/>
            <a:ext cx="2088232" cy="257806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91264" cy="1080120"/>
          </a:xfrm>
        </p:spPr>
        <p:txBody>
          <a:bodyPr>
            <a:normAutofit/>
          </a:bodyPr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75656" y="2204864"/>
            <a:ext cx="7272808" cy="3312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Зацікавившись матеріалом, який почали вивчати на уроках фізики і лабораторними роботами, ми подорожуватимемо країною «Фізика».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    Кожен учень розповість про те, що його найбільше зацікавило.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Рисунок 16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896"/>
            <a:ext cx="1676400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rgbClr val="FF0000"/>
                </a:solidFill>
                <a:latin typeface="Segoe Script" pitchFamily="34" charset="0"/>
                <a:cs typeface="Times New Roman" pitchFamily="18" charset="0"/>
              </a:rPr>
              <a:t>Мене зацікавило слово </a:t>
            </a:r>
            <a:r>
              <a:rPr lang="uk-UA" sz="3200" b="1" dirty="0" err="1" smtClean="0">
                <a:solidFill>
                  <a:srgbClr val="FF0000"/>
                </a:solidFill>
                <a:latin typeface="Segoe Script" pitchFamily="34" charset="0"/>
                <a:cs typeface="Times New Roman" pitchFamily="18" charset="0"/>
              </a:rPr>
              <a:t>“Фізика”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Слово фізика походить від грецького «фюзіс», що означає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природа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 Отже, фізика – наука про природу.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А природа (або світ) – це вже те, що нас оточує.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Світ складається з матерії, тобто він матеріальний.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Матерії є два види: речовини і поля.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– це все те, з чого складаються фізичні тіла, вони діють на  наші органи чуттів:  глина, пісок, вода, гази та ін.).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Поля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– це особливий вид матерії, який не діє на  наші органи чуттів, а діє на інші тіла.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(Поля є: гравітаційне (поле тяжіння), магнітне, електричне, біополе)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3490" name="Picture 2" descr="C:\Users\Русик\Desktop\урок 7 кл фото\IMG_77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653136"/>
            <a:ext cx="2448272" cy="2051683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1556792"/>
            <a:ext cx="8568952" cy="491716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uk-UA" b="1" dirty="0" smtClean="0"/>
              <a:t>Мегасвіт</a:t>
            </a:r>
            <a:r>
              <a:rPr lang="uk-UA" dirty="0" smtClean="0"/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– світ космічних тіл, це означає «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мега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» – величезний світ.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Сюди входить наша сонячна система, що являє собою 9 великих планет з їх супутниками. Джерелом енергії для них є Сонце, навколо якого вони обертаються. Малі тіла: метеори, метеорити, астероїди, комети. Також світ скупчення зір Галактика.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Чумаць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573016"/>
            <a:ext cx="4535736" cy="2232248"/>
          </a:xfrm>
          <a:prstGeom prst="rect">
            <a:avLst/>
          </a:prstGeom>
          <a:noFill/>
        </p:spPr>
      </p:pic>
      <p:pic>
        <p:nvPicPr>
          <p:cNvPr id="5" name="Picture 8" descr="гала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501008"/>
            <a:ext cx="3203848" cy="32129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260648"/>
            <a:ext cx="842493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just"/>
            <a:r>
              <a:rPr lang="uk-UA" sz="3200" b="1" cap="none" spc="0" dirty="0" smtClean="0">
                <a:ln/>
                <a:solidFill>
                  <a:srgbClr val="00B050"/>
                </a:solidFill>
                <a:effectLst/>
                <a:latin typeface="Segoe Script" pitchFamily="34" charset="0"/>
                <a:cs typeface="Times New Roman" pitchFamily="18" charset="0"/>
              </a:rPr>
              <a:t>1.     Я забажав глибше пізнати, що являє собою світ, який нас оточує.</a:t>
            </a:r>
            <a:endParaRPr lang="ru-RU" sz="3200" b="1" cap="none" spc="0" dirty="0">
              <a:ln/>
              <a:solidFill>
                <a:srgbClr val="00B050"/>
              </a:solidFill>
              <a:effectLst/>
              <a:latin typeface="Segoe Script" pitchFamily="34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6632"/>
            <a:ext cx="8291264" cy="6741368"/>
          </a:xfrm>
        </p:spPr>
        <p:txBody>
          <a:bodyPr>
            <a:norm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Макросвіт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– сукупність тіл, які ми бачимо неозброєним оком.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Макро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» –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означає великий світ (від піщинки до Землі, на якій ми живемо).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Мікросвіт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– світ частинок, з яких складаються речовини.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Мікрос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– малий світ. Ці частинки розглядаємо у мікроскоп (молекули, атоми та інші).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Picture 8" descr="супутни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7"/>
            <a:ext cx="2736304" cy="2520281"/>
          </a:xfrm>
          <a:prstGeom prst="rect">
            <a:avLst/>
          </a:prstGeom>
          <a:noFill/>
        </p:spPr>
      </p:pic>
      <p:pic>
        <p:nvPicPr>
          <p:cNvPr id="6" name="Picture 6" descr="атом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628800"/>
            <a:ext cx="2736304" cy="2520008"/>
          </a:xfrm>
          <a:prstGeom prst="rect">
            <a:avLst/>
          </a:prstGeom>
          <a:noFill/>
        </p:spPr>
      </p:pic>
      <p:pic>
        <p:nvPicPr>
          <p:cNvPr id="64514" name="Picture 2" descr="C:\Users\Русик\Desktop\урок 7 кл фото\IMG_77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293096"/>
            <a:ext cx="4608512" cy="237626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8280920" cy="5328592"/>
          </a:xfrm>
        </p:spPr>
        <p:txBody>
          <a:bodyPr>
            <a:normAutofit/>
          </a:bodyPr>
          <a:lstStyle/>
          <a:p>
            <a:pPr marL="342900" indent="-342900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Будь-які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зміни, що відбуваються в природі, називаються природними явищами.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А наука фізика їх вивчає.</a:t>
            </a:r>
          </a:p>
          <a:p>
            <a:pPr lvl="0"/>
            <a:r>
              <a:rPr lang="uk-UA" sz="1600" b="1" dirty="0" smtClean="0"/>
              <a:t>Механічні явища –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це зміни, пов’язані з </a:t>
            </a:r>
          </a:p>
          <a:p>
            <a:pPr lvl="0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рухом (вода тече в річках, листочки              </a:t>
            </a:r>
          </a:p>
          <a:p>
            <a:pPr lvl="0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дерев коливаються від вітру, транспорт рухається та ін.)</a:t>
            </a:r>
          </a:p>
          <a:p>
            <a:pPr lvl="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Електричні явища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– пов’язані з електричним струмом,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який використовується людством у всіх галузях, 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а також відбувається в природі – блискавка</a:t>
            </a:r>
          </a:p>
          <a:p>
            <a:pPr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Русик\Desktop\1.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132856"/>
            <a:ext cx="2376264" cy="1800200"/>
          </a:xfrm>
          <a:prstGeom prst="rect">
            <a:avLst/>
          </a:prstGeom>
          <a:noFill/>
        </p:spPr>
      </p:pic>
      <p:pic>
        <p:nvPicPr>
          <p:cNvPr id="8" name="Picture 2" descr="C:\Users\Русик\Desktop\1.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725144"/>
            <a:ext cx="2592288" cy="18722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188640"/>
            <a:ext cx="85689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2.     Мене зацікавило, що таке фізичні явища.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6632"/>
            <a:ext cx="7467600" cy="6480720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Магнітні явища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– це магнітні поля магнітів і магнітне поле навколо планети  Земля. Земля – це великий магніт, її магнітне поле </a:t>
            </a:r>
          </a:p>
          <a:p>
            <a:pPr lvl="0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    рятує людей від радіації.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Picture 2" descr="C:\Users\Русик\Desktop\2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2448272" cy="2160240"/>
          </a:xfrm>
          <a:prstGeom prst="rect">
            <a:avLst/>
          </a:prstGeom>
          <a:noFill/>
        </p:spPr>
      </p:pic>
      <p:pic>
        <p:nvPicPr>
          <p:cNvPr id="8" name="Picture 2" descr="C:\Users\Русик\Desktop\o_7192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052736"/>
            <a:ext cx="2400950" cy="2088231"/>
          </a:xfrm>
          <a:prstGeom prst="rect">
            <a:avLst/>
          </a:prstGeom>
          <a:noFill/>
        </p:spPr>
      </p:pic>
      <p:pic>
        <p:nvPicPr>
          <p:cNvPr id="9" name="Picture 3" descr="C:\Users\Русик\Desktop\урок 7 кл фото\IMG_77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556792"/>
            <a:ext cx="3024336" cy="2524541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23528" y="4158516"/>
            <a:ext cx="86764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Теплові явища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— пов’язані з теплом, тобто із зміною температури (замерзання і розтавання води в річках, випаровування і так далі).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endParaRPr kumimoji="0" lang="uk-UA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D:\WINDOWS\Users\Aida\Рабочий стол\ПРОЕКТ ИСТОРИЯ ПОСЁЛКА\Рисунок2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27584" y="4797152"/>
            <a:ext cx="2590800" cy="17757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5580112" y="4725144"/>
            <a:ext cx="2232248" cy="1944216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Світлові явища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(або оптичні) — пов’язані із світлом, завдяки якому ми бачимо все, що навколо нас відбувається. Сонце дає нам світло і енергію для життя на землі, є й інші джерела світла: багаття, лампи та ін.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	Явища, які ми бачимо, називаються оптичними, а розділ фізики, який вивчає ці явища, називаються «Оптикою».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Русик\Desktop\www.becti.net-foto-r353964d27t102011123115n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501008"/>
            <a:ext cx="2790367" cy="2044824"/>
          </a:xfrm>
          <a:prstGeom prst="rect">
            <a:avLst/>
          </a:prstGeom>
          <a:noFill/>
        </p:spPr>
      </p:pic>
      <p:pic>
        <p:nvPicPr>
          <p:cNvPr id="9" name="Picture 3" descr="C:\Users\Русик\Desktop\477422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501008"/>
            <a:ext cx="2664296" cy="2088232"/>
          </a:xfrm>
          <a:prstGeom prst="rect">
            <a:avLst/>
          </a:prstGeom>
          <a:noFill/>
        </p:spPr>
      </p:pic>
      <p:pic>
        <p:nvPicPr>
          <p:cNvPr id="10" name="Picture 4" descr="C:\Users\Русик\Desktop\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501008"/>
            <a:ext cx="1828800" cy="2088232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chemeClr val="accent4">
                    <a:lumMod val="75000"/>
                  </a:schemeClr>
                </a:solidFill>
                <a:latin typeface="Segoe Script" pitchFamily="34" charset="0"/>
                <a:cs typeface="Times New Roman" pitchFamily="18" charset="0"/>
              </a:rPr>
              <a:t>3.     Я ознайомився як відкриваються закони фізики.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Уважно спостерігаючи природні явища, люди помічали закономірності: після зими наступає весна, літо, осінь. День змінюється ніччю і т.д.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Тобто багато чого відкрито —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спостереженням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Але не все можна відкривати лише спостерігаючи. Щоб не чекати, доки відбудеться природне явище, його потрібно людиною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відтворити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, тобто виконати дослід, осмислити його і зробити висновок.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Перший це зробив Галілео  Галілей, він з похилої вежі над великим урвищем кидав тіла: кулю і гарматне ядро – вони впали на землю одночасно, хоч ядро було набагато важче. Цей дослід став днем народження дослідницької фізики.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Отже, щоб відкрити будь-який закон, потрібно провести дослід (тобто експеримент), спостерігати і зробити висновок.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" name="Picture 2" descr="C:\Users\Русик\Desktop\урок 7 кл фото\IMG_78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725144"/>
            <a:ext cx="3388309" cy="2016224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515</TotalTime>
  <Words>928</Words>
  <Application>Microsoft Office PowerPoint</Application>
  <PresentationFormat>Экран (4:3)</PresentationFormat>
  <Paragraphs>135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Презентация PowerPoint</vt:lpstr>
      <vt:lpstr>Презентация PowerPoint</vt:lpstr>
      <vt:lpstr>Мене зацікавило слово “Фізика”.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3.     Я ознайомився як відкриваються закони фізики.</vt:lpstr>
      <vt:lpstr>                                       Давайте ознайомимося з фізичними величинами та одиницями їх вимірювання. У 1959 році вчені світу на своєму форумі домовились встановити Міжнародну систему одиниць SI (система інтернаціональна). </vt:lpstr>
      <vt:lpstr>Презентация PowerPoint</vt:lpstr>
      <vt:lpstr>Презентация PowerPoint</vt:lpstr>
      <vt:lpstr>Проведемо невелике змагання : хто швидше і правильно розв'яже задачу: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«Подорож в країну «Фізика»</dc:title>
  <dc:creator>Русик</dc:creator>
  <cp:lastModifiedBy>Альонка</cp:lastModifiedBy>
  <cp:revision>56</cp:revision>
  <dcterms:created xsi:type="dcterms:W3CDTF">2014-12-10T18:04:23Z</dcterms:created>
  <dcterms:modified xsi:type="dcterms:W3CDTF">2015-01-29T12:42:00Z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510652</vt:lpwstr>
  </property>
  <property fmtid="{D5CDD505-2E9C-101B-9397-08002B2CF9AE}" name="NXPowerLiteVersion" pid="3">
    <vt:lpwstr>D4.1.4</vt:lpwstr>
  </property>
</Properties>
</file>