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568952" cy="3168352"/>
          </a:xfrm>
        </p:spPr>
        <p:txBody>
          <a:bodyPr/>
          <a:lstStyle/>
          <a:p>
            <a:pPr algn="ctr"/>
            <a:r>
              <a:rPr lang="uk-UA" sz="4000" dirty="0">
                <a:effectLst/>
              </a:rPr>
              <a:t>Електропровідність    напівпровідників.  Власна  і  </a:t>
            </a:r>
            <a:r>
              <a:rPr lang="uk-UA" sz="4000" dirty="0" err="1">
                <a:effectLst/>
              </a:rPr>
              <a:t>домішкова</a:t>
            </a:r>
            <a:r>
              <a:rPr lang="uk-UA" sz="4000" dirty="0">
                <a:effectLst/>
              </a:rPr>
              <a:t>  провідності   напівпровідників.</a:t>
            </a:r>
            <a:endParaRPr lang="ru-RU" sz="4000" dirty="0"/>
          </a:p>
        </p:txBody>
      </p:sp>
      <p:pic>
        <p:nvPicPr>
          <p:cNvPr id="1026" name="Picture 2" descr="C:\Users\НВК\Desktop\Шурубура\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0966"/>
            <a:ext cx="6192688" cy="208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271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568952" cy="4608512"/>
          </a:xfrm>
        </p:spPr>
        <p:txBody>
          <a:bodyPr>
            <a:normAutofit/>
          </a:bodyPr>
          <a:lstStyle/>
          <a:p>
            <a:pPr algn="ctr"/>
            <a:r>
              <a:rPr lang="uk-UA" b="1" i="1" dirty="0"/>
              <a:t>Інтерактивна   вправа    </a:t>
            </a:r>
            <a:r>
              <a:rPr lang="ru-RU" b="1" i="1" dirty="0"/>
              <a:t>“</a:t>
            </a:r>
            <a:r>
              <a:rPr lang="uk-UA" b="1" i="1" dirty="0"/>
              <a:t>Ланцюжок</a:t>
            </a:r>
            <a:r>
              <a:rPr lang="ru-RU" b="1" i="1" dirty="0" smtClean="0"/>
              <a:t>”</a:t>
            </a:r>
            <a:r>
              <a:rPr lang="uk-UA" b="1" i="1" dirty="0" smtClean="0"/>
              <a:t>  </a:t>
            </a:r>
          </a:p>
          <a:p>
            <a:pPr algn="ctr"/>
            <a:r>
              <a:rPr lang="uk-UA" b="1" i="1" dirty="0" smtClean="0"/>
              <a:t>                                                                     </a:t>
            </a:r>
          </a:p>
          <a:p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1. </a:t>
            </a:r>
            <a:r>
              <a:rPr lang="uk-UA" dirty="0" smtClean="0"/>
              <a:t>Що  </a:t>
            </a:r>
            <a:r>
              <a:rPr lang="uk-UA" dirty="0"/>
              <a:t>таке  електричний   струм?                                                                               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Яка  </a:t>
            </a:r>
            <a:r>
              <a:rPr lang="uk-UA" dirty="0"/>
              <a:t>природа    електричного  струму  в  металах?                                                 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Яка  </a:t>
            </a:r>
            <a:r>
              <a:rPr lang="uk-UA" dirty="0"/>
              <a:t>будова  металевого   провідника ?                                                                   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Яка  </a:t>
            </a:r>
            <a:r>
              <a:rPr lang="uk-UA" dirty="0"/>
              <a:t>природа  електричного  струму   в   електролітах?                                         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5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Яку  </a:t>
            </a:r>
            <a:r>
              <a:rPr lang="uk-UA" dirty="0"/>
              <a:t>провідність   мають    гази ?                                                                                   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6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Що  </a:t>
            </a:r>
            <a:r>
              <a:rPr lang="uk-UA" dirty="0"/>
              <a:t>є   причиною   опору  металів  ?                                                                           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7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Як  </a:t>
            </a:r>
            <a:r>
              <a:rPr lang="uk-UA" dirty="0"/>
              <a:t>залежить     опір  металів     від   температури  ?                                               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8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Чому  </a:t>
            </a:r>
            <a:r>
              <a:rPr lang="uk-UA" dirty="0"/>
              <a:t>з  підвищенням    температури  опір   металів   збільшується,  а  зі   зниженням  -  зменшується ?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712968" cy="1152128"/>
          </a:xfrm>
        </p:spPr>
        <p:txBody>
          <a:bodyPr/>
          <a:lstStyle/>
          <a:p>
            <a:pPr algn="ctr"/>
            <a:r>
              <a:rPr lang="uk-UA" sz="3600" dirty="0" smtClean="0">
                <a:effectLst/>
              </a:rPr>
              <a:t>Актуалізація </a:t>
            </a:r>
            <a:r>
              <a:rPr lang="uk-UA" sz="3600" dirty="0">
                <a:effectLst/>
              </a:rPr>
              <a:t>опорних   </a:t>
            </a:r>
            <a:r>
              <a:rPr lang="uk-UA" sz="3600" dirty="0" smtClean="0">
                <a:effectLst/>
              </a:rPr>
              <a:t>знань учнів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81080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568952" cy="2016224"/>
          </a:xfrm>
        </p:spPr>
        <p:txBody>
          <a:bodyPr/>
          <a:lstStyle/>
          <a:p>
            <a:pPr algn="ctr"/>
            <a:r>
              <a:rPr lang="uk-UA" sz="4000" dirty="0" smtClean="0"/>
              <a:t>Залежність опору напівпровідників від температури</a:t>
            </a:r>
            <a:endParaRPr lang="ru-RU" sz="4000" dirty="0"/>
          </a:p>
        </p:txBody>
      </p:sp>
      <p:pic>
        <p:nvPicPr>
          <p:cNvPr id="2050" name="Picture 2" descr="C:\Users\НВК\Desktop\Шурубура\001 с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758" y="2492895"/>
            <a:ext cx="2376122" cy="309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ВК\Desktop\Шурубура\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492896"/>
            <a:ext cx="420728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3534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6864" cy="1368152"/>
          </a:xfrm>
        </p:spPr>
        <p:txBody>
          <a:bodyPr/>
          <a:lstStyle/>
          <a:p>
            <a:pPr algn="ctr"/>
            <a:r>
              <a:rPr lang="uk-UA" sz="2800" dirty="0" smtClean="0"/>
              <a:t>Залежність електропровідності напівпровідників від освітленості</a:t>
            </a:r>
            <a:endParaRPr lang="ru-RU" sz="2800" dirty="0"/>
          </a:p>
        </p:txBody>
      </p:sp>
      <p:pic>
        <p:nvPicPr>
          <p:cNvPr id="3074" name="Picture 2" descr="C:\Users\НВК\Desktop\Шурубура\00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5453656" cy="235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7564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568952" cy="1793167"/>
          </a:xfrm>
        </p:spPr>
        <p:txBody>
          <a:bodyPr/>
          <a:lstStyle/>
          <a:p>
            <a:pPr algn="ctr"/>
            <a:r>
              <a:rPr lang="uk-UA" sz="3200" dirty="0" smtClean="0"/>
              <a:t>Будова напівпровідників. Власна провідність напівпровідників</a:t>
            </a:r>
            <a:endParaRPr lang="ru-RU" sz="3200" dirty="0"/>
          </a:p>
        </p:txBody>
      </p:sp>
      <p:pic>
        <p:nvPicPr>
          <p:cNvPr id="4098" name="Picture 2" descr="C:\Users\НВК\Desktop\Шурубура\Img_T-91-01-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91184"/>
            <a:ext cx="3744416" cy="36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05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1038961"/>
            <a:ext cx="8964488" cy="2592288"/>
          </a:xfrm>
        </p:spPr>
        <p:txBody>
          <a:bodyPr>
            <a:normAutofit fontScale="77500" lnSpcReduction="20000"/>
          </a:bodyPr>
          <a:lstStyle/>
          <a:p>
            <a:r>
              <a:rPr lang="uk-UA" sz="2300" b="1" dirty="0" smtClean="0">
                <a:solidFill>
                  <a:schemeClr val="accent6">
                    <a:lumMod val="75000"/>
                  </a:schemeClr>
                </a:solidFill>
              </a:rPr>
              <a:t>1.     </a:t>
            </a:r>
            <a:r>
              <a:rPr lang="uk-UA" sz="1900" dirty="0" smtClean="0"/>
              <a:t>Назвіть   напівпровідник,  в   який   вводиться    домішка    і  елемент,  який  є   домішкою. </a:t>
            </a:r>
            <a:endParaRPr lang="ru-RU" sz="1900" dirty="0" smtClean="0"/>
          </a:p>
          <a:p>
            <a:pPr marL="457200" indent="-457200">
              <a:buAutoNum type="arabicPeriod" startAt="2"/>
            </a:pPr>
            <a:r>
              <a:rPr lang="uk-UA" sz="1900" dirty="0" smtClean="0"/>
              <a:t>До   </a:t>
            </a:r>
            <a:r>
              <a:rPr lang="uk-UA" sz="1900" dirty="0"/>
              <a:t>якої   групи   елементів   відноситься    напівпровідник   і   домішка ? </a:t>
            </a:r>
            <a:endParaRPr lang="uk-UA" sz="1900" dirty="0" smtClean="0"/>
          </a:p>
          <a:p>
            <a:pPr marL="457200" indent="-457200">
              <a:buAutoNum type="arabicPeriod" startAt="2"/>
            </a:pPr>
            <a:r>
              <a:rPr lang="uk-UA" sz="1900" dirty="0" smtClean="0"/>
              <a:t>Скільки  </a:t>
            </a:r>
            <a:r>
              <a:rPr lang="uk-UA" sz="1900" dirty="0"/>
              <a:t>валентних  електронів    мають   атоми   германію і </a:t>
            </a:r>
            <a:r>
              <a:rPr lang="uk-UA" sz="1900" dirty="0" err="1"/>
              <a:t>атомиарсену</a:t>
            </a:r>
            <a:r>
              <a:rPr lang="uk-UA" sz="1900" dirty="0"/>
              <a:t>? </a:t>
            </a:r>
            <a:endParaRPr lang="uk-UA" sz="1900" dirty="0" smtClean="0"/>
          </a:p>
          <a:p>
            <a:pPr marL="457200" indent="-457200">
              <a:buAutoNum type="arabicPeriod" startAt="2"/>
            </a:pPr>
            <a:r>
              <a:rPr lang="uk-UA" sz="1900" dirty="0" smtClean="0"/>
              <a:t>Скільки </a:t>
            </a:r>
            <a:r>
              <a:rPr lang="uk-UA" sz="1900" dirty="0"/>
              <a:t>валентних електронів  арсену  беруть  участь  в   утворенні ковалентного  </a:t>
            </a:r>
            <a:r>
              <a:rPr lang="uk-UA" sz="1900" dirty="0" err="1"/>
              <a:t>зв</a:t>
            </a:r>
            <a:r>
              <a:rPr lang="ru-RU" sz="1900" dirty="0"/>
              <a:t>’</a:t>
            </a:r>
            <a:r>
              <a:rPr lang="uk-UA" sz="1900" dirty="0" err="1" smtClean="0"/>
              <a:t>язку</a:t>
            </a:r>
            <a:r>
              <a:rPr lang="uk-UA" sz="1900" dirty="0" smtClean="0"/>
              <a:t>.</a:t>
            </a:r>
          </a:p>
          <a:p>
            <a:pPr marL="457200" indent="-457200">
              <a:buAutoNum type="arabicPeriod" startAt="2"/>
            </a:pPr>
            <a:r>
              <a:rPr lang="uk-UA" sz="1900" dirty="0" smtClean="0"/>
              <a:t>Як    </a:t>
            </a:r>
            <a:r>
              <a:rPr lang="uk-UA" sz="1900" dirty="0" err="1"/>
              <a:t>зв</a:t>
            </a:r>
            <a:r>
              <a:rPr lang="ru-RU" sz="1900" dirty="0"/>
              <a:t>’</a:t>
            </a:r>
            <a:r>
              <a:rPr lang="uk-UA" sz="1900" dirty="0" err="1"/>
              <a:t>язаний</a:t>
            </a:r>
            <a:r>
              <a:rPr lang="uk-UA" sz="1900" dirty="0"/>
              <a:t>    п</a:t>
            </a:r>
            <a:r>
              <a:rPr lang="ru-RU" sz="1900" dirty="0"/>
              <a:t>’</a:t>
            </a:r>
            <a:r>
              <a:rPr lang="uk-UA" sz="1900" dirty="0" err="1"/>
              <a:t>ятий</a:t>
            </a:r>
            <a:r>
              <a:rPr lang="uk-UA" sz="1900" dirty="0"/>
              <a:t>    валентний    електрон    з   атомом    арсену  ? </a:t>
            </a:r>
            <a:endParaRPr lang="uk-UA" sz="1900" dirty="0"/>
          </a:p>
          <a:p>
            <a:pPr marL="457200" indent="-457200">
              <a:buAutoNum type="arabicPeriod" startAt="2"/>
            </a:pPr>
            <a:r>
              <a:rPr lang="uk-UA" sz="1900" dirty="0" smtClean="0"/>
              <a:t>Які  </a:t>
            </a:r>
            <a:r>
              <a:rPr lang="uk-UA" sz="1900" dirty="0"/>
              <a:t>домішки  називають </a:t>
            </a:r>
            <a:r>
              <a:rPr lang="uk-UA" sz="1900" dirty="0" err="1"/>
              <a:t>донорними</a:t>
            </a:r>
            <a:r>
              <a:rPr lang="uk-UA" sz="1900" dirty="0"/>
              <a:t> ? </a:t>
            </a:r>
            <a:endParaRPr lang="ru-RU" sz="1900" dirty="0"/>
          </a:p>
          <a:p>
            <a:pPr marL="457200" indent="-457200">
              <a:buAutoNum type="arabicPeriod" startAt="2"/>
            </a:pPr>
            <a:r>
              <a:rPr lang="uk-UA" sz="1900" dirty="0" smtClean="0"/>
              <a:t>Які </a:t>
            </a:r>
            <a:r>
              <a:rPr lang="uk-UA" sz="1900" dirty="0"/>
              <a:t>напівпровідники  називають напівпровідниками </a:t>
            </a:r>
            <a:r>
              <a:rPr lang="en-US" sz="1900" dirty="0"/>
              <a:t>n</a:t>
            </a:r>
            <a:r>
              <a:rPr lang="uk-UA" sz="1900" dirty="0" err="1"/>
              <a:t>-типу</a:t>
            </a:r>
            <a:r>
              <a:rPr lang="uk-UA" sz="1900" dirty="0"/>
              <a:t> ? </a:t>
            </a:r>
            <a:endParaRPr lang="ru-RU" sz="1900" dirty="0"/>
          </a:p>
          <a:p>
            <a:pPr marL="457200" indent="-457200">
              <a:buAutoNum type="arabicPeriod" startAt="2"/>
            </a:pPr>
            <a:r>
              <a:rPr lang="uk-UA" sz="1900" dirty="0" smtClean="0"/>
              <a:t>Назвіть    </a:t>
            </a:r>
            <a:r>
              <a:rPr lang="uk-UA" sz="1900" dirty="0"/>
              <a:t>основні  і  неосновні  носії   заряду  в  напівпровідниках   </a:t>
            </a:r>
            <a:r>
              <a:rPr lang="en-US" sz="1900" dirty="0"/>
              <a:t>n</a:t>
            </a:r>
            <a:r>
              <a:rPr lang="uk-UA" sz="1900" dirty="0"/>
              <a:t>- типу. </a:t>
            </a:r>
            <a:endParaRPr lang="ru-RU" sz="19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504" y="188640"/>
            <a:ext cx="8712968" cy="792088"/>
          </a:xfrm>
        </p:spPr>
        <p:txBody>
          <a:bodyPr/>
          <a:lstStyle/>
          <a:p>
            <a:pPr algn="ctr"/>
            <a:r>
              <a:rPr lang="uk-UA" sz="2800" dirty="0" err="1">
                <a:effectLst/>
              </a:rPr>
              <a:t>Домішкова</a:t>
            </a:r>
            <a:r>
              <a:rPr lang="uk-UA" sz="2800" dirty="0">
                <a:effectLst/>
              </a:rPr>
              <a:t>  провідність   напівпровідників</a:t>
            </a:r>
            <a:endParaRPr lang="ru-RU" sz="2800" dirty="0"/>
          </a:p>
        </p:txBody>
      </p:sp>
      <p:pic>
        <p:nvPicPr>
          <p:cNvPr id="5122" name="Picture 2" descr="C:\Users\НВК\Desktop\Шурубура\11_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45024"/>
            <a:ext cx="3816424" cy="297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125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620688"/>
            <a:ext cx="8784976" cy="3312368"/>
          </a:xfrm>
        </p:spPr>
        <p:txBody>
          <a:bodyPr>
            <a:normAutofit fontScale="77500" lnSpcReduction="20000"/>
          </a:bodyPr>
          <a:lstStyle/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uk-UA" dirty="0" smtClean="0"/>
              <a:t> Назвіть    </a:t>
            </a:r>
            <a:r>
              <a:rPr lang="uk-UA" dirty="0"/>
              <a:t>напівпровідник  в  який   вводиться   домішка  і  елемент,  який  є домішкою. </a:t>
            </a:r>
            <a:endParaRPr lang="ru-RU" dirty="0"/>
          </a:p>
          <a:p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2.</a:t>
            </a:r>
            <a:r>
              <a:rPr lang="uk-UA" dirty="0" smtClean="0"/>
              <a:t> До  </a:t>
            </a:r>
            <a:r>
              <a:rPr lang="uk-UA" dirty="0"/>
              <a:t>якої   групи   елементів   відноситься   напівпровідник   і   домішка ? </a:t>
            </a:r>
            <a:endParaRPr lang="uk-UA" dirty="0" smtClean="0"/>
          </a:p>
          <a:p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3.</a:t>
            </a:r>
            <a:r>
              <a:rPr lang="uk-UA" dirty="0" smtClean="0"/>
              <a:t> Скільки  </a:t>
            </a:r>
            <a:r>
              <a:rPr lang="uk-UA" dirty="0"/>
              <a:t>валентних   електронів   мають    атоми  германію  і  індію ? </a:t>
            </a:r>
            <a:endParaRPr lang="uk-UA" dirty="0" smtClean="0"/>
          </a:p>
          <a:p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4.</a:t>
            </a:r>
            <a:r>
              <a:rPr lang="uk-UA" dirty="0" smtClean="0"/>
              <a:t> Скільки </a:t>
            </a:r>
            <a:r>
              <a:rPr lang="uk-UA" dirty="0"/>
              <a:t>валентних електронів  індію беруть участь в утворенні  ковалентного   </a:t>
            </a:r>
            <a:r>
              <a:rPr lang="uk-UA" dirty="0" err="1"/>
              <a:t>зв</a:t>
            </a:r>
            <a:r>
              <a:rPr lang="ru-RU" dirty="0"/>
              <a:t>’</a:t>
            </a:r>
            <a:r>
              <a:rPr lang="uk-UA" dirty="0" err="1"/>
              <a:t>язку</a:t>
            </a:r>
            <a:r>
              <a:rPr lang="uk-UA" dirty="0"/>
              <a:t>? </a:t>
            </a:r>
            <a:endParaRPr lang="ru-RU" dirty="0"/>
          </a:p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5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uk-UA" dirty="0" smtClean="0"/>
              <a:t> Чи   </a:t>
            </a:r>
            <a:r>
              <a:rPr lang="uk-UA" dirty="0"/>
              <a:t>буде  заповнений   четвертий  ковалентний   </a:t>
            </a:r>
            <a:r>
              <a:rPr lang="uk-UA" dirty="0" err="1"/>
              <a:t>зв</a:t>
            </a:r>
            <a:r>
              <a:rPr lang="ru-RU" dirty="0"/>
              <a:t>’</a:t>
            </a:r>
            <a:r>
              <a:rPr lang="uk-UA" dirty="0" err="1"/>
              <a:t>язок</a:t>
            </a:r>
            <a:r>
              <a:rPr lang="uk-UA" dirty="0"/>
              <a:t>   атома   германію?</a:t>
            </a:r>
            <a:endParaRPr lang="ru-RU" dirty="0"/>
          </a:p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6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uk-UA" dirty="0" smtClean="0"/>
              <a:t> Як </a:t>
            </a:r>
            <a:r>
              <a:rPr lang="uk-UA" dirty="0"/>
              <a:t>називається  утворене  місце, де  не  вистачає  електрона для утворення ковалентного   </a:t>
            </a:r>
            <a:r>
              <a:rPr lang="uk-UA" dirty="0" err="1"/>
              <a:t>зв</a:t>
            </a:r>
            <a:r>
              <a:rPr lang="ru-RU" dirty="0"/>
              <a:t>’</a:t>
            </a:r>
            <a:r>
              <a:rPr lang="uk-UA" dirty="0" err="1"/>
              <a:t>язку</a:t>
            </a:r>
            <a:r>
              <a:rPr lang="uk-UA" dirty="0"/>
              <a:t> ? </a:t>
            </a:r>
            <a:endParaRPr lang="ru-RU" dirty="0"/>
          </a:p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7.</a:t>
            </a:r>
            <a:r>
              <a:rPr lang="uk-UA" dirty="0"/>
              <a:t> Які   домішки    називають   акцепторними ?</a:t>
            </a:r>
            <a:endParaRPr lang="ru-RU" dirty="0"/>
          </a:p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8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uk-UA" dirty="0" smtClean="0"/>
              <a:t> Які  </a:t>
            </a:r>
            <a:r>
              <a:rPr lang="uk-UA" dirty="0"/>
              <a:t>напівпровідники    називаються   напівпровідниками </a:t>
            </a:r>
            <a:r>
              <a:rPr lang="en-US" dirty="0"/>
              <a:t>p</a:t>
            </a:r>
            <a:r>
              <a:rPr lang="uk-UA" dirty="0"/>
              <a:t>- типу ? Назвіть основні  і  неосновні  носії   заряду  в  напівпровідниках  </a:t>
            </a:r>
            <a:r>
              <a:rPr lang="en-US" dirty="0"/>
              <a:t>p</a:t>
            </a:r>
            <a:r>
              <a:rPr lang="ru-RU" dirty="0"/>
              <a:t>-</a:t>
            </a:r>
            <a:r>
              <a:rPr lang="uk-UA" dirty="0"/>
              <a:t>типу. 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12022"/>
            <a:ext cx="8856984" cy="608666"/>
          </a:xfrm>
        </p:spPr>
        <p:txBody>
          <a:bodyPr/>
          <a:lstStyle/>
          <a:p>
            <a:pPr algn="ctr"/>
            <a:r>
              <a:rPr lang="uk-UA" sz="2800" dirty="0" err="1">
                <a:effectLst/>
              </a:rPr>
              <a:t>Домішкова</a:t>
            </a:r>
            <a:r>
              <a:rPr lang="uk-UA" sz="2800" dirty="0">
                <a:effectLst/>
              </a:rPr>
              <a:t>  провідність   напівпровідників</a:t>
            </a:r>
            <a:endParaRPr lang="ru-RU" sz="2800" dirty="0"/>
          </a:p>
        </p:txBody>
      </p:sp>
      <p:pic>
        <p:nvPicPr>
          <p:cNvPr id="6146" name="Picture 2" descr="C:\Users\НВК\Desktop\Шурубура\11_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61048"/>
            <a:ext cx="365610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8337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0" y="1484784"/>
            <a:ext cx="9036496" cy="3312368"/>
          </a:xfrm>
        </p:spPr>
        <p:txBody>
          <a:bodyPr/>
          <a:lstStyle/>
          <a:p>
            <a:pPr algn="ctr"/>
            <a:r>
              <a:rPr lang="uk-UA" sz="2800" b="1" i="1" dirty="0"/>
              <a:t>Технологія   </a:t>
            </a:r>
            <a:r>
              <a:rPr lang="ru-RU" sz="2800" b="1" i="1" dirty="0"/>
              <a:t>‘’  </a:t>
            </a:r>
            <a:r>
              <a:rPr lang="uk-UA" sz="2800" b="1" i="1" dirty="0"/>
              <a:t>мікрофон</a:t>
            </a:r>
            <a:r>
              <a:rPr lang="ru-RU" sz="2800" b="1" i="1" dirty="0" smtClean="0"/>
              <a:t>’’</a:t>
            </a:r>
          </a:p>
          <a:p>
            <a:pPr algn="ctr"/>
            <a:endParaRPr lang="ru-RU" dirty="0" smtClean="0"/>
          </a:p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Що   </a:t>
            </a:r>
            <a:r>
              <a:rPr lang="uk-UA" dirty="0"/>
              <a:t>вивчали  на   уроці  ? </a:t>
            </a:r>
            <a:endParaRPr lang="ru-RU" dirty="0"/>
          </a:p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Чи   </a:t>
            </a:r>
            <a:r>
              <a:rPr lang="uk-UA" dirty="0"/>
              <a:t>досягли   поставленої   мети?</a:t>
            </a:r>
            <a:endParaRPr lang="ru-RU" dirty="0"/>
          </a:p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Що   </a:t>
            </a:r>
            <a:r>
              <a:rPr lang="uk-UA" dirty="0"/>
              <a:t>особливо    сподобалось  під  час  уроку ? </a:t>
            </a:r>
            <a:endParaRPr lang="ru-RU" dirty="0"/>
          </a:p>
          <a:p>
            <a:r>
              <a:rPr lang="uk-UA" dirty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uk-UA" dirty="0" smtClean="0"/>
              <a:t>Що   </a:t>
            </a:r>
            <a:r>
              <a:rPr lang="uk-UA" dirty="0"/>
              <a:t>могло   бути  організовано  краще, корисніше? 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8964488" cy="864096"/>
          </a:xfrm>
        </p:spPr>
        <p:txBody>
          <a:bodyPr/>
          <a:lstStyle/>
          <a:p>
            <a:pPr algn="ctr"/>
            <a:r>
              <a:rPr lang="uk-UA" sz="4000" dirty="0" smtClean="0"/>
              <a:t>Оцінювання результатів уроку</a:t>
            </a:r>
            <a:endParaRPr lang="ru-RU" sz="4000" dirty="0"/>
          </a:p>
        </p:txBody>
      </p:sp>
      <p:pic>
        <p:nvPicPr>
          <p:cNvPr id="7170" name="Picture 2" descr="C:\Users\НВК\Desktop\img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93096"/>
            <a:ext cx="2938215" cy="223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47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</TotalTime>
  <Words>349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Електропровідність    напівпровідників.  Власна  і  домішкова  провідності   напівпровідників.</vt:lpstr>
      <vt:lpstr>Актуалізація опорних   знань учнів</vt:lpstr>
      <vt:lpstr>Залежність опору напівпровідників від температури</vt:lpstr>
      <vt:lpstr>Залежність електропровідності напівпровідників від освітленості</vt:lpstr>
      <vt:lpstr>Будова напівпровідників. Власна провідність напівпровідників</vt:lpstr>
      <vt:lpstr>Домішкова  провідність   напівпровідників</vt:lpstr>
      <vt:lpstr>Домішкова  провідність   напівпровідників</vt:lpstr>
      <vt:lpstr>Оцінювання результатів уроку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Електропровідність    напівпровідників.  Власна  і  домішкова  провідності   напівпровідників.</dc:title>
  <dc:creator>НВК</dc:creator>
  <cp:lastModifiedBy>НВК</cp:lastModifiedBy>
  <cp:revision>5</cp:revision>
  <dcterms:created xsi:type="dcterms:W3CDTF">2015-12-09T11:11:19Z</dcterms:created>
  <dcterms:modified xsi:type="dcterms:W3CDTF">2015-12-09T11:47:28Z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232735</vt:lpwstr>
  </property>
  <property fmtid="{D5CDD505-2E9C-101B-9397-08002B2CF9AE}" name="NXPowerLiteVersion" pid="3">
    <vt:lpwstr>D4.1.4</vt:lpwstr>
  </property>
</Properties>
</file>