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theme+xml" PartName="/ppt/theme/theme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0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theme+xml" PartName="/ppt/theme/theme6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8.xml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6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Default ContentType="image/jpeg" Extension="jpeg"/>
  <Default ContentType="image/x-emf" Extension="emf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0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59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39"/>
  </p:notesMasterIdLst>
  <p:sldIdLst>
    <p:sldId id="256" r:id="rId6"/>
    <p:sldId id="257" r:id="rId7"/>
    <p:sldId id="259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0000"/>
    <a:srgbClr val="FA00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3B16F-7C6E-4900-B751-F179A41F3253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31FE9-C80D-432B-8DA3-F7D76151D1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31FE9-C80D-432B-8DA3-F7D76151D124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40" name="Рисунок 3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1" name="Рисунок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80" name="Рисунок 7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1" name="Рисунок 8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120" name="Рисунок 1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21" name="Рисунок 1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3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5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161" name="Рисунок 16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62" name="Рисунок 16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7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pic>
        <p:nvPicPr>
          <p:cNvPr id="201" name="Рисунок 20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02" name="Рисунок 20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stomShape 1"/>
          <p:cNvSpPr/>
          <p:nvPr/>
        </p:nvSpPr>
        <p:spPr>
          <a:xfrm>
            <a:off x="-9360" y="-7200"/>
            <a:ext cx="9161280" cy="103968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</p:sp>
      <p:sp>
        <p:nvSpPr>
          <p:cNvPr id="9" name="CustomShape 2"/>
          <p:cNvSpPr/>
          <p:nvPr/>
        </p:nvSpPr>
        <p:spPr>
          <a:xfrm>
            <a:off x="4381560" y="-7200"/>
            <a:ext cx="4760640" cy="636480"/>
          </a:xfrm>
          <a:prstGeom prst="rect">
            <a:avLst/>
          </a:prstGeom>
          <a:gradFill>
            <a:gsLst>
              <a:gs pos="0">
                <a:srgbClr val="00A0A8"/>
              </a:gs>
              <a:gs pos="100000">
                <a:srgbClr val="008ABF"/>
              </a:gs>
            </a:gsLst>
            <a:lin ang="5400000"/>
          </a:gradFill>
          <a:ln w="9360">
            <a:noFill/>
          </a:ln>
        </p:spPr>
      </p:sp>
      <p:sp>
        <p:nvSpPr>
          <p:cNvPr id="2" name="CustomShape 3"/>
          <p:cNvSpPr/>
          <p:nvPr/>
        </p:nvSpPr>
        <p:spPr>
          <a:xfrm rot="21435600">
            <a:off x="-17640" y="200520"/>
            <a:ext cx="9161280" cy="647280"/>
          </a:xfrm>
          <a:prstGeom prst="rect">
            <a:avLst/>
          </a:prstGeom>
          <a:noFill/>
          <a:ln w="10800">
            <a:solidFill>
              <a:srgbClr val="008ABF"/>
            </a:solidFill>
            <a:round/>
          </a:ln>
        </p:spPr>
      </p:sp>
      <p:sp>
        <p:nvSpPr>
          <p:cNvPr id="3" name="CustomShape 4"/>
          <p:cNvSpPr/>
          <p:nvPr/>
        </p:nvSpPr>
        <p:spPr>
          <a:xfrm rot="21435600">
            <a:off x="-14040" y="275040"/>
            <a:ext cx="9173880" cy="528480"/>
          </a:xfrm>
          <a:prstGeom prst="rect">
            <a:avLst/>
          </a:prstGeom>
          <a:noFill/>
          <a:ln w="9360">
            <a:solidFill>
              <a:srgbClr val="009DD9"/>
            </a:solidFill>
            <a:round/>
          </a:ln>
        </p:spPr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  <p:sp>
        <p:nvSpPr>
          <p:cNvPr id="7" name="PlaceHolder 8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-9360" y="-7200"/>
            <a:ext cx="9161280" cy="103968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</p:sp>
      <p:sp>
        <p:nvSpPr>
          <p:cNvPr id="43" name="CustomShape 2"/>
          <p:cNvSpPr/>
          <p:nvPr/>
        </p:nvSpPr>
        <p:spPr>
          <a:xfrm>
            <a:off x="4381560" y="-7200"/>
            <a:ext cx="4760640" cy="636480"/>
          </a:xfrm>
          <a:prstGeom prst="rect">
            <a:avLst/>
          </a:prstGeom>
          <a:gradFill>
            <a:gsLst>
              <a:gs pos="0">
                <a:srgbClr val="00A0A8"/>
              </a:gs>
              <a:gs pos="100000">
                <a:srgbClr val="008ABF"/>
              </a:gs>
            </a:gsLst>
            <a:lin ang="5400000"/>
          </a:gradFill>
          <a:ln w="9360">
            <a:noFill/>
          </a:ln>
        </p:spPr>
      </p:sp>
      <p:sp>
        <p:nvSpPr>
          <p:cNvPr id="44" name="CustomShape 3"/>
          <p:cNvSpPr/>
          <p:nvPr/>
        </p:nvSpPr>
        <p:spPr>
          <a:xfrm rot="21435600">
            <a:off x="-17640" y="200520"/>
            <a:ext cx="9161280" cy="647280"/>
          </a:xfrm>
          <a:prstGeom prst="rect">
            <a:avLst/>
          </a:prstGeom>
          <a:noFill/>
          <a:ln w="10800">
            <a:solidFill>
              <a:srgbClr val="008ABF"/>
            </a:solidFill>
            <a:round/>
          </a:ln>
        </p:spPr>
      </p:sp>
      <p:sp>
        <p:nvSpPr>
          <p:cNvPr id="45" name="CustomShape 4"/>
          <p:cNvSpPr/>
          <p:nvPr/>
        </p:nvSpPr>
        <p:spPr>
          <a:xfrm rot="21435600">
            <a:off x="-14040" y="275040"/>
            <a:ext cx="9173880" cy="528480"/>
          </a:xfrm>
          <a:prstGeom prst="rect">
            <a:avLst/>
          </a:prstGeom>
          <a:noFill/>
          <a:ln w="9360">
            <a:solidFill>
              <a:srgbClr val="009DD9"/>
            </a:solidFill>
            <a:round/>
          </a:ln>
        </p:spPr>
      </p:sp>
      <p:sp>
        <p:nvSpPr>
          <p:cNvPr id="46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-9360" y="-7200"/>
            <a:ext cx="9161280" cy="103968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</p:sp>
      <p:sp>
        <p:nvSpPr>
          <p:cNvPr id="83" name="CustomShape 2"/>
          <p:cNvSpPr/>
          <p:nvPr/>
        </p:nvSpPr>
        <p:spPr>
          <a:xfrm>
            <a:off x="4381560" y="-7200"/>
            <a:ext cx="4760640" cy="636480"/>
          </a:xfrm>
          <a:prstGeom prst="rect">
            <a:avLst/>
          </a:prstGeom>
          <a:gradFill>
            <a:gsLst>
              <a:gs pos="0">
                <a:srgbClr val="00A0A8"/>
              </a:gs>
              <a:gs pos="100000">
                <a:srgbClr val="008ABF"/>
              </a:gs>
            </a:gsLst>
            <a:lin ang="5400000"/>
          </a:gradFill>
          <a:ln w="9360">
            <a:noFill/>
          </a:ln>
        </p:spPr>
      </p:sp>
      <p:sp>
        <p:nvSpPr>
          <p:cNvPr id="84" name="CustomShape 3"/>
          <p:cNvSpPr/>
          <p:nvPr/>
        </p:nvSpPr>
        <p:spPr>
          <a:xfrm rot="21435600">
            <a:off x="-17640" y="200520"/>
            <a:ext cx="9161280" cy="647280"/>
          </a:xfrm>
          <a:prstGeom prst="rect">
            <a:avLst/>
          </a:prstGeom>
          <a:noFill/>
          <a:ln w="10800">
            <a:solidFill>
              <a:srgbClr val="008ABF"/>
            </a:solidFill>
            <a:round/>
          </a:ln>
        </p:spPr>
      </p:sp>
      <p:sp>
        <p:nvSpPr>
          <p:cNvPr id="85" name="CustomShape 4"/>
          <p:cNvSpPr/>
          <p:nvPr/>
        </p:nvSpPr>
        <p:spPr>
          <a:xfrm rot="21435600">
            <a:off x="-14040" y="275040"/>
            <a:ext cx="9173880" cy="528480"/>
          </a:xfrm>
          <a:prstGeom prst="rect">
            <a:avLst/>
          </a:prstGeom>
          <a:noFill/>
          <a:ln w="9360">
            <a:solidFill>
              <a:srgbClr val="009DD9"/>
            </a:solidFill>
            <a:round/>
          </a:ln>
        </p:spPr>
      </p:sp>
      <p:sp>
        <p:nvSpPr>
          <p:cNvPr id="86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87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-9360" y="-7200"/>
            <a:ext cx="9161280" cy="103968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</p:sp>
      <p:sp>
        <p:nvSpPr>
          <p:cNvPr id="123" name="CustomShape 2"/>
          <p:cNvSpPr/>
          <p:nvPr/>
        </p:nvSpPr>
        <p:spPr>
          <a:xfrm>
            <a:off x="4381560" y="-7200"/>
            <a:ext cx="4760640" cy="636480"/>
          </a:xfrm>
          <a:prstGeom prst="rect">
            <a:avLst/>
          </a:prstGeom>
          <a:gradFill>
            <a:gsLst>
              <a:gs pos="0">
                <a:srgbClr val="00A0A8"/>
              </a:gs>
              <a:gs pos="100000">
                <a:srgbClr val="008ABF"/>
              </a:gs>
            </a:gsLst>
            <a:lin ang="5400000"/>
          </a:gradFill>
          <a:ln w="9360">
            <a:noFill/>
          </a:ln>
        </p:spPr>
      </p:sp>
      <p:sp>
        <p:nvSpPr>
          <p:cNvPr id="124" name="CustomShape 3"/>
          <p:cNvSpPr/>
          <p:nvPr/>
        </p:nvSpPr>
        <p:spPr>
          <a:xfrm rot="21435600">
            <a:off x="-17640" y="200520"/>
            <a:ext cx="9161280" cy="647280"/>
          </a:xfrm>
          <a:prstGeom prst="rect">
            <a:avLst/>
          </a:prstGeom>
          <a:noFill/>
          <a:ln w="10800">
            <a:solidFill>
              <a:srgbClr val="008ABF"/>
            </a:solidFill>
            <a:round/>
          </a:ln>
        </p:spPr>
      </p:sp>
      <p:sp>
        <p:nvSpPr>
          <p:cNvPr id="125" name="CustomShape 4"/>
          <p:cNvSpPr/>
          <p:nvPr/>
        </p:nvSpPr>
        <p:spPr>
          <a:xfrm rot="21435600">
            <a:off x="-14040" y="275040"/>
            <a:ext cx="9173880" cy="528480"/>
          </a:xfrm>
          <a:prstGeom prst="rect">
            <a:avLst/>
          </a:prstGeom>
          <a:noFill/>
          <a:ln w="9360">
            <a:solidFill>
              <a:srgbClr val="009DD9"/>
            </a:solidFill>
            <a:round/>
          </a:ln>
        </p:spPr>
      </p:sp>
      <p:sp>
        <p:nvSpPr>
          <p:cNvPr id="126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27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  <p:sp>
        <p:nvSpPr>
          <p:cNvPr id="128" name="PlaceHolder 7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-9360" y="-7200"/>
            <a:ext cx="9161280" cy="1039680"/>
          </a:xfrm>
          <a:prstGeom prst="rect">
            <a:avLst/>
          </a:pr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 w="9360">
            <a:noFill/>
          </a:ln>
        </p:spPr>
      </p:sp>
      <p:sp>
        <p:nvSpPr>
          <p:cNvPr id="164" name="CustomShape 2"/>
          <p:cNvSpPr/>
          <p:nvPr/>
        </p:nvSpPr>
        <p:spPr>
          <a:xfrm>
            <a:off x="4381560" y="-7200"/>
            <a:ext cx="4760640" cy="636480"/>
          </a:xfrm>
          <a:prstGeom prst="rect">
            <a:avLst/>
          </a:prstGeom>
          <a:gradFill>
            <a:gsLst>
              <a:gs pos="0">
                <a:srgbClr val="00A0A8"/>
              </a:gs>
              <a:gs pos="100000">
                <a:srgbClr val="008ABF"/>
              </a:gs>
            </a:gsLst>
            <a:lin ang="5400000"/>
          </a:gradFill>
          <a:ln w="9360">
            <a:noFill/>
          </a:ln>
        </p:spPr>
      </p:sp>
      <p:sp>
        <p:nvSpPr>
          <p:cNvPr id="165" name="CustomShape 3"/>
          <p:cNvSpPr/>
          <p:nvPr/>
        </p:nvSpPr>
        <p:spPr>
          <a:xfrm rot="21435600">
            <a:off x="-17640" y="200520"/>
            <a:ext cx="9161280" cy="647280"/>
          </a:xfrm>
          <a:prstGeom prst="rect">
            <a:avLst/>
          </a:prstGeom>
          <a:noFill/>
          <a:ln w="10800">
            <a:solidFill>
              <a:srgbClr val="008ABF"/>
            </a:solidFill>
            <a:round/>
          </a:ln>
        </p:spPr>
      </p:sp>
      <p:sp>
        <p:nvSpPr>
          <p:cNvPr id="166" name="CustomShape 4"/>
          <p:cNvSpPr/>
          <p:nvPr/>
        </p:nvSpPr>
        <p:spPr>
          <a:xfrm rot="21435600">
            <a:off x="-14040" y="275040"/>
            <a:ext cx="9173880" cy="528480"/>
          </a:xfrm>
          <a:prstGeom prst="rect">
            <a:avLst/>
          </a:prstGeom>
          <a:noFill/>
          <a:ln w="9360">
            <a:solidFill>
              <a:srgbClr val="009DD9"/>
            </a:solidFill>
            <a:round/>
          </a:ln>
        </p:spPr>
      </p:sp>
      <p:sp>
        <p:nvSpPr>
          <p:cNvPr id="167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68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5.xml" Type="http://schemas.openxmlformats.org/officeDocument/2006/relationships/slideLayout"/><Relationship Id="rId4" Target="../media/image18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sinoptik.ua/&#1087;&#1086;&#1075;&#1086;&#1076;&#1072;-&#1093;&#1086;&#1088;&#1086;&#1083;" TargetMode="Externa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25.xml" Type="http://schemas.openxmlformats.org/officeDocument/2006/relationships/slideLayout"/><Relationship Id="rId4" Target="../media/image33.jpeg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 ?><Relationships xmlns="http://schemas.openxmlformats.org/package/2006/relationships"><Relationship Id="rId8" Target="../media/image24.emf" Type="http://schemas.openxmlformats.org/officeDocument/2006/relationships/image"/><Relationship Id="rId3" Target="../media/image35.jpeg" Type="http://schemas.openxmlformats.org/officeDocument/2006/relationships/image"/><Relationship Id="rId7" Target="../media/image23.emf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49.xml" Type="http://schemas.openxmlformats.org/officeDocument/2006/relationships/slideLayout"/><Relationship Id="rId6" Target="../media/image36.emf" Type="http://schemas.openxmlformats.org/officeDocument/2006/relationships/image"/><Relationship Id="rId5" Target="../media/image19.emf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1.pn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5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457200" y="165600"/>
            <a:ext cx="8228520" cy="1144440"/>
          </a:xfrm>
          <a:prstGeom prst="rect">
            <a:avLst/>
          </a:prstGeom>
          <a:noFill/>
          <a:ln>
            <a:noFill/>
          </a:ln>
        </p:spPr>
        <p:txBody>
          <a:bodyPr anchor="ctr" bIns="0" lIns="0" rIns="0" tIns="0" wrap="none"/>
          <a:lstStyle/>
          <a:p>
            <a:pPr algn="ctr">
              <a:lnSpc>
                <a:spcPct val="100000"/>
              </a:lnSpc>
            </a:pPr>
            <a:r>
              <a:rPr b="1" lang="ru-RU" sz="6000">
                <a:solidFill>
                  <a:srgbClr val="000080"/>
                </a:solidFill>
              </a:rPr>
              <a:t>заняття з фізики</a:t>
            </a:r>
            <a:endParaRPr/>
          </a:p>
        </p:txBody>
      </p:sp>
      <p:sp>
        <p:nvSpPr>
          <p:cNvPr id="205" name="CustomShape 2"/>
          <p:cNvSpPr/>
          <p:nvPr/>
        </p:nvSpPr>
        <p:spPr>
          <a:xfrm>
            <a:off x="2903312" y="3861616"/>
            <a:ext cx="5701136" cy="187164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 wrap="none"/>
          <a:lstStyle/>
          <a:p>
            <a:pPr algn="just">
              <a:lnSpc>
                <a:spcPct val="100000"/>
              </a:lnSpc>
            </a:pPr>
            <a:r>
              <a:rPr b="1" dirty="0" i="1" lang="uk-UA" smtClean="0" sz="2400">
                <a:solidFill>
                  <a:srgbClr val="006666"/>
                </a:solidFill>
                <a:latin typeface="Times New Roman"/>
              </a:rPr>
              <a:t>Підготувала:</a:t>
            </a:r>
            <a:endParaRPr dirty="0" lang="uk-UA" smtClean="0" sz="2400"/>
          </a:p>
          <a:p>
            <a:pPr algn="just">
              <a:lnSpc>
                <a:spcPct val="100000"/>
              </a:lnSpc>
            </a:pPr>
            <a:r>
              <a:rPr b="1" dirty="0" i="1" lang="uk-UA" smtClean="0" sz="2400">
                <a:solidFill>
                  <a:srgbClr val="006666"/>
                </a:solidFill>
                <a:latin typeface="Times New Roman"/>
              </a:rPr>
              <a:t>Свириденко Олена Федорівна,</a:t>
            </a:r>
            <a:endParaRPr dirty="0" lang="uk-UA" smtClean="0" sz="2400"/>
          </a:p>
          <a:p>
            <a:pPr algn="just">
              <a:lnSpc>
                <a:spcPct val="100000"/>
              </a:lnSpc>
            </a:pPr>
            <a:r>
              <a:rPr b="1" dirty="0" i="1" lang="uk-UA" smtClean="0" sz="2400">
                <a:solidFill>
                  <a:srgbClr val="006666"/>
                </a:solidFill>
                <a:latin typeface="Times New Roman"/>
              </a:rPr>
              <a:t>Викладач вищої кваліфікаційної категорії,</a:t>
            </a:r>
            <a:endParaRPr dirty="0" lang="uk-UA" smtClean="0" sz="2400"/>
          </a:p>
          <a:p>
            <a:pPr algn="just">
              <a:lnSpc>
                <a:spcPct val="100000"/>
              </a:lnSpc>
            </a:pPr>
            <a:r>
              <a:rPr b="1" dirty="0" i="1" lang="uk-UA" smtClean="0" sz="2400">
                <a:solidFill>
                  <a:srgbClr val="006666"/>
                </a:solidFill>
                <a:latin typeface="Times New Roman"/>
              </a:rPr>
              <a:t>Викладач-методист,</a:t>
            </a:r>
            <a:endParaRPr dirty="0" lang="uk-UA" smtClean="0" sz="2400"/>
          </a:p>
          <a:p>
            <a:pPr algn="just">
              <a:lnSpc>
                <a:spcPct val="100000"/>
              </a:lnSpc>
            </a:pPr>
            <a:r>
              <a:rPr b="1" dirty="0" i="1" lang="uk-UA" smtClean="0" sz="2400">
                <a:solidFill>
                  <a:srgbClr val="006666"/>
                </a:solidFill>
                <a:latin typeface="Times New Roman"/>
              </a:rPr>
              <a:t>Хорольський агропромисловий коледж</a:t>
            </a:r>
            <a:endParaRPr dirty="0" lang="uk-UA" smtClean="0" sz="2400"/>
          </a:p>
          <a:p>
            <a:pPr algn="just">
              <a:lnSpc>
                <a:spcPct val="100000"/>
              </a:lnSpc>
            </a:pPr>
            <a:r>
              <a:rPr b="1" dirty="0" i="1" lang="uk-UA" smtClean="0" sz="2400">
                <a:solidFill>
                  <a:srgbClr val="006666"/>
                </a:solidFill>
                <a:latin typeface="Times New Roman"/>
              </a:rPr>
              <a:t>Полтавської державної аграрної академії</a:t>
            </a:r>
            <a:endParaRPr dirty="0" lang="uk-UA" sz="2400"/>
          </a:p>
        </p:txBody>
      </p:sp>
      <p:sp>
        <p:nvSpPr>
          <p:cNvPr id="206" name="CustomShape 3"/>
          <p:cNvSpPr/>
          <p:nvPr/>
        </p:nvSpPr>
        <p:spPr>
          <a:xfrm>
            <a:off x="467544" y="1196752"/>
            <a:ext cx="8280920" cy="1871640"/>
          </a:xfrm>
          <a:prstGeom prst="rect">
            <a:avLst/>
          </a:prstGeom>
          <a:noFill/>
          <a:ln>
            <a:noFill/>
          </a:ln>
        </p:spPr>
        <p:txBody>
          <a:bodyPr bIns="0" lIns="0" rIns="0" tIns="0" wrap="none"/>
          <a:lstStyle/>
          <a:p>
            <a:pPr algn="just">
              <a:lnSpc>
                <a:spcPct val="100000"/>
              </a:lnSpc>
            </a:pPr>
            <a:r>
              <a:rPr b="1" dirty="0" i="1" lang="uk-UA" smtClean="0" sz="5000">
                <a:solidFill>
                  <a:srgbClr val="004586"/>
                </a:solidFill>
                <a:latin typeface="Times New Roman"/>
              </a:rPr>
              <a:t>Вологість повітря.</a:t>
            </a:r>
            <a:endParaRPr dirty="0" lang="uk-UA" smtClean="0"/>
          </a:p>
          <a:p>
            <a:pPr algn="just">
              <a:lnSpc>
                <a:spcPct val="100000"/>
              </a:lnSpc>
            </a:pPr>
            <a:r>
              <a:rPr b="1" dirty="0" i="1" lang="uk-UA" smtClean="0" sz="5000">
                <a:solidFill>
                  <a:srgbClr val="004586"/>
                </a:solidFill>
                <a:latin typeface="Times New Roman"/>
              </a:rPr>
              <a:t>Методи вимірювання</a:t>
            </a:r>
            <a:endParaRPr dirty="0" lang="uk-UA" smtClean="0"/>
          </a:p>
          <a:p>
            <a:pPr algn="just">
              <a:lnSpc>
                <a:spcPct val="100000"/>
              </a:lnSpc>
            </a:pPr>
            <a:r>
              <a:rPr b="1" dirty="0" i="1" lang="uk-UA" smtClean="0" sz="5000">
                <a:solidFill>
                  <a:srgbClr val="004586"/>
                </a:solidFill>
                <a:latin typeface="Times New Roman"/>
              </a:rPr>
              <a:t>вологості повітря</a:t>
            </a:r>
            <a:endParaRPr dirty="0" lang="uk-UA"/>
          </a:p>
        </p:txBody>
      </p:sp>
      <p:pic>
        <p:nvPicPr>
          <p:cNvPr id="207" name="Рисунок 206"/>
          <p:cNvPicPr/>
          <p:nvPr/>
        </p:nvPicPr>
        <p:blipFill>
          <a:blip cstate="print" r:embed="rId2"/>
          <a:stretch>
            <a:fillRect/>
          </a:stretch>
        </p:blipFill>
        <p:spPr>
          <a:xfrm>
            <a:off x="7380312" y="1412776"/>
            <a:ext cx="1330560" cy="1224000"/>
          </a:xfrm>
          <a:prstGeom prst="rect">
            <a:avLst/>
          </a:prstGeom>
          <a:ln>
            <a:noFill/>
          </a:ln>
        </p:spPr>
      </p:pic>
      <p:pic>
        <p:nvPicPr>
          <p:cNvPr id="7" name="Рисунок 2300"/>
          <p:cNvPicPr/>
          <p:nvPr/>
        </p:nvPicPr>
        <p:blipFill>
          <a:blip cstate="print" r:embed="rId3"/>
          <a:srcRect r="303"/>
          <a:stretch>
            <a:fillRect/>
          </a:stretch>
        </p:blipFill>
        <p:spPr>
          <a:xfrm>
            <a:off x="611560" y="3911712"/>
            <a:ext cx="1812600" cy="23256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stomShape 1"/>
          <p:cNvSpPr/>
          <p:nvPr/>
        </p:nvSpPr>
        <p:spPr>
          <a:xfrm>
            <a:off x="323528" y="1063664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uk-UA" sz="4000" b="1" i="1" dirty="0" smtClean="0">
                <a:solidFill>
                  <a:srgbClr val="04617B"/>
                </a:solidFill>
                <a:latin typeface="Calibri"/>
              </a:rPr>
              <a:t>Оптимальні</a:t>
            </a:r>
          </a:p>
          <a:p>
            <a:pPr algn="ctr">
              <a:lnSpc>
                <a:spcPct val="100000"/>
              </a:lnSpc>
            </a:pPr>
            <a:r>
              <a:rPr lang="uk-UA" sz="4000" b="1" i="1" dirty="0" smtClean="0">
                <a:solidFill>
                  <a:srgbClr val="04617B"/>
                </a:solidFill>
                <a:latin typeface="Calibri"/>
              </a:rPr>
              <a:t>мікрокліматичні умови</a:t>
            </a:r>
            <a:endParaRPr lang="uk-UA" b="1" dirty="0"/>
          </a:p>
        </p:txBody>
      </p:sp>
      <p:sp>
        <p:nvSpPr>
          <p:cNvPr id="235" name="CustomShape 2"/>
          <p:cNvSpPr/>
          <p:nvPr/>
        </p:nvSpPr>
        <p:spPr>
          <a:xfrm>
            <a:off x="457200" y="2439416"/>
            <a:ext cx="8363272" cy="358187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>
              <a:lnSpc>
                <a:spcPct val="100000"/>
              </a:lnSpc>
              <a:buSzPct val="100000"/>
            </a:pPr>
            <a:r>
              <a:rPr lang="ru-RU" sz="2600" dirty="0" smtClean="0">
                <a:solidFill>
                  <a:srgbClr val="03495C"/>
                </a:solidFill>
                <a:latin typeface="Constantia"/>
              </a:rPr>
              <a:t>– </a:t>
            </a:r>
            <a:r>
              <a:rPr lang="uk-UA" sz="2600" dirty="0" smtClean="0">
                <a:solidFill>
                  <a:srgbClr val="03495C"/>
                </a:solidFill>
                <a:latin typeface="Constantia"/>
              </a:rPr>
              <a:t>це поєднання параметрів мікроклімату, які при тривалому та систематичному впливі на людей чи тварин </a:t>
            </a:r>
            <a:r>
              <a:rPr lang="uk-UA" sz="2600" b="1" i="1" dirty="0" smtClean="0">
                <a:solidFill>
                  <a:srgbClr val="03495C"/>
                </a:solidFill>
                <a:latin typeface="Constantia"/>
              </a:rPr>
              <a:t>забезпечують </a:t>
            </a:r>
            <a:r>
              <a:rPr lang="uk-UA" sz="2600" dirty="0" smtClean="0">
                <a:solidFill>
                  <a:srgbClr val="03495C"/>
                </a:solidFill>
                <a:latin typeface="Constantia"/>
              </a:rPr>
              <a:t>зберігання нормального теплового стану їх організму (</a:t>
            </a:r>
            <a:r>
              <a:rPr lang="uk-UA" sz="2600" i="1" dirty="0" smtClean="0">
                <a:solidFill>
                  <a:srgbClr val="03495C"/>
                </a:solidFill>
                <a:latin typeface="Constantia"/>
              </a:rPr>
              <a:t>тобто </a:t>
            </a:r>
            <a:r>
              <a:rPr lang="uk-UA" sz="2600" b="1" i="1" dirty="0" smtClean="0">
                <a:solidFill>
                  <a:srgbClr val="03495C"/>
                </a:solidFill>
                <a:latin typeface="Constantia"/>
              </a:rPr>
              <a:t>відчуття теплового комфорту</a:t>
            </a:r>
            <a:r>
              <a:rPr lang="uk-UA" sz="2600" dirty="0" smtClean="0">
                <a:solidFill>
                  <a:srgbClr val="03495C"/>
                </a:solidFill>
                <a:latin typeface="Constantia"/>
              </a:rPr>
              <a:t>) і створюють передумови для високого рівня їх працездатності та життєдіяльності.</a:t>
            </a:r>
          </a:p>
          <a:p>
            <a:pPr>
              <a:lnSpc>
                <a:spcPct val="100000"/>
              </a:lnSpc>
              <a:buSzPct val="100000"/>
            </a:pPr>
            <a:endParaRPr lang="uk-UA" sz="2600" dirty="0" smtClean="0"/>
          </a:p>
          <a:p>
            <a:pPr algn="just">
              <a:lnSpc>
                <a:spcPct val="100000"/>
              </a:lnSpc>
              <a:buSzPct val="100000"/>
            </a:pPr>
            <a:r>
              <a:rPr lang="uk-UA" sz="2600" dirty="0" smtClean="0">
                <a:solidFill>
                  <a:srgbClr val="03495C"/>
                </a:solidFill>
                <a:latin typeface="Constantia"/>
              </a:rPr>
              <a:t>Для неживих об’єктів оптимальні кліматичні умови забезпечують тривале зберігання їх робочого стану.</a:t>
            </a:r>
            <a:endParaRPr lang="uk-UA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6056" y="3645024"/>
            <a:ext cx="3960440" cy="2592288"/>
          </a:xfrm>
          <a:prstGeom prst="rect">
            <a:avLst/>
          </a:prstGeom>
          <a:ln w="9360">
            <a:noFill/>
          </a:ln>
        </p:spPr>
      </p:pic>
      <p:sp>
        <p:nvSpPr>
          <p:cNvPr id="236" name="CustomShape 1"/>
          <p:cNvSpPr/>
          <p:nvPr/>
        </p:nvSpPr>
        <p:spPr>
          <a:xfrm>
            <a:off x="1024720" y="70416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uk-UA" sz="5000" b="1" dirty="0" smtClean="0">
                <a:solidFill>
                  <a:srgbClr val="04617B"/>
                </a:solidFill>
                <a:latin typeface="Calibri"/>
              </a:rPr>
              <a:t>План роботи відділу</a:t>
            </a:r>
            <a:endParaRPr lang="uk-UA" b="1" dirty="0"/>
          </a:p>
        </p:txBody>
      </p:sp>
      <p:sp>
        <p:nvSpPr>
          <p:cNvPr id="237" name="CustomShape 2"/>
          <p:cNvSpPr/>
          <p:nvPr/>
        </p:nvSpPr>
        <p:spPr>
          <a:xfrm>
            <a:off x="467544" y="2060848"/>
            <a:ext cx="7821000" cy="4036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Допуск до роботи</a:t>
            </a:r>
          </a:p>
          <a:p>
            <a:pPr marL="514350" indent="-514350">
              <a:lnSpc>
                <a:spcPct val="100000"/>
              </a:lnSpc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      1.1. Тестування</a:t>
            </a:r>
          </a:p>
          <a:p>
            <a:pPr marL="514350" indent="-514350">
              <a:lnSpc>
                <a:spcPct val="100000"/>
              </a:lnSpc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      1.2. Інтелектуальний марафон</a:t>
            </a:r>
            <a:endParaRPr lang="uk-UA" dirty="0" smtClean="0"/>
          </a:p>
          <a:p>
            <a:pPr marL="514350" indent="-514350">
              <a:lnSpc>
                <a:spcPct val="100000"/>
              </a:lnSpc>
              <a:buFont typeface="+mj-lt"/>
              <a:buAutoNum type="arabicPeriod" startAt="2"/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Виробнича нарада</a:t>
            </a:r>
            <a:endParaRPr lang="uk-UA" dirty="0" smtClean="0"/>
          </a:p>
          <a:p>
            <a:pPr marL="514350" indent="-514350">
              <a:lnSpc>
                <a:spcPct val="100000"/>
              </a:lnSpc>
              <a:buSzPct val="25000"/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      2.1. Інструктаж</a:t>
            </a:r>
            <a:endParaRPr lang="uk-UA" dirty="0" smtClean="0"/>
          </a:p>
          <a:p>
            <a:pPr marL="514350" indent="-514350">
              <a:lnSpc>
                <a:spcPct val="100000"/>
              </a:lnSpc>
              <a:buSzPct val="25000"/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      2.2. Тренінг</a:t>
            </a:r>
            <a:endParaRPr lang="uk-UA" dirty="0" smtClean="0"/>
          </a:p>
          <a:p>
            <a:pPr marL="514350" indent="-514350">
              <a:lnSpc>
                <a:spcPct val="100000"/>
              </a:lnSpc>
              <a:buFont typeface="+mj-lt"/>
              <a:buAutoNum type="arabicPeriod" startAt="3"/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Проведення експертизи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428760" y="476672"/>
            <a:ext cx="8227800" cy="1224136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uk-UA" sz="5000" b="1" dirty="0" smtClean="0">
                <a:solidFill>
                  <a:srgbClr val="04617B"/>
                </a:solidFill>
                <a:latin typeface="Calibri"/>
              </a:rPr>
              <a:t>Тестування</a:t>
            </a:r>
            <a:endParaRPr lang="uk-UA" b="1" dirty="0"/>
          </a:p>
        </p:txBody>
      </p:sp>
      <p:graphicFrame>
        <p:nvGraphicFramePr>
          <p:cNvPr id="240" name="Table 2"/>
          <p:cNvGraphicFramePr/>
          <p:nvPr/>
        </p:nvGraphicFramePr>
        <p:xfrm>
          <a:off x="913809" y="1772816"/>
          <a:ext cx="7258591" cy="4824213"/>
        </p:xfrm>
        <a:graphic>
          <a:graphicData uri="http://schemas.openxmlformats.org/drawingml/2006/table">
            <a:tbl>
              <a:tblPr/>
              <a:tblGrid>
                <a:gridCol w="1091394"/>
                <a:gridCol w="1500894"/>
                <a:gridCol w="1196960"/>
                <a:gridCol w="1156448"/>
                <a:gridCol w="1156448"/>
                <a:gridCol w="1156447"/>
              </a:tblGrid>
              <a:tr h="4821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b="1" i="1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Варіант</a:t>
                      </a:r>
                      <a:endParaRPr lang="uk-UA" i="1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Бал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правильну відповідь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Правильна відповідь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508"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Номер</a:t>
                      </a:r>
                      <a:r>
                        <a:rPr lang="uk-UA" b="1" i="1" baseline="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завдання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i="1" noProof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1620"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b="1" i="1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b="1" i="1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1А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1А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9117"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b="1" i="1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b="1" i="1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2А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22"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b="1" i="1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b="1" i="1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3А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6119"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b="1" i="1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b="1" i="1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4А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3616"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b="1" i="1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uk-UA" b="1" i="1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5А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uk-UA" b="1" i="1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uk-UA" b="1" i="1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b="1" i="1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uk-UA" b="1" i="1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6В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6А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6Б</a:t>
                      </a:r>
                      <a:endParaRPr lang="uk-UA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653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Максимальна оцінка 10 балів</a:t>
                      </a:r>
                      <a:endParaRPr lang="uk-UA" sz="2000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ustomShape 1"/>
          <p:cNvSpPr/>
          <p:nvPr/>
        </p:nvSpPr>
        <p:spPr>
          <a:xfrm>
            <a:off x="755576" y="1279688"/>
            <a:ext cx="7827840" cy="1141200"/>
          </a:xfrm>
          <a:prstGeom prst="rect">
            <a:avLst/>
          </a:prstGeom>
          <a:noFill/>
          <a:ln>
            <a:noFill/>
          </a:ln>
        </p:spPr>
        <p:txBody>
          <a:bodyPr anchor="b" bIns="0" lIns="0" rIns="0" tIns="45000"/>
          <a:lstStyle/>
          <a:p>
            <a:pPr algn="ctr">
              <a:lnSpc>
                <a:spcPct val="90000"/>
              </a:lnSpc>
            </a:pPr>
            <a:r>
              <a:rPr b="1" dirty="0" i="1" lang="uk-UA" smtClean="0" sz="4800">
                <a:solidFill>
                  <a:srgbClr val="04617B"/>
                </a:solidFill>
                <a:latin typeface="Calibri"/>
              </a:rPr>
              <a:t>Інтелектуальний марафон</a:t>
            </a:r>
          </a:p>
          <a:p>
            <a:pPr algn="ctr">
              <a:lnSpc>
                <a:spcPct val="90000"/>
              </a:lnSpc>
            </a:pPr>
            <a:r>
              <a:rPr b="1" dirty="0" err="1" i="1" lang="uk-UA" smtClean="0" sz="4800">
                <a:solidFill>
                  <a:srgbClr val="04617B"/>
                </a:solidFill>
                <a:latin typeface="Calibri"/>
              </a:rPr>
              <a:t>“На</a:t>
            </a:r>
            <a:r>
              <a:rPr b="1" dirty="0" i="1" lang="uk-UA" smtClean="0" sz="4800">
                <a:solidFill>
                  <a:srgbClr val="04617B"/>
                </a:solidFill>
                <a:latin typeface="Calibri"/>
              </a:rPr>
              <a:t> всіх </a:t>
            </a:r>
            <a:r>
              <a:rPr b="1" dirty="0" err="1" i="1" lang="uk-UA" smtClean="0" sz="4800">
                <a:solidFill>
                  <a:srgbClr val="04617B"/>
                </a:solidFill>
                <a:latin typeface="Calibri"/>
              </a:rPr>
              <a:t>парах”</a:t>
            </a:r>
            <a:endParaRPr b="1" dirty="0" i="1" lang="uk-UA" sz="4800"/>
          </a:p>
        </p:txBody>
      </p:sp>
      <p:grpSp>
        <p:nvGrpSpPr>
          <p:cNvPr id="6" name="Группа 5"/>
          <p:cNvGrpSpPr/>
          <p:nvPr/>
        </p:nvGrpSpPr>
        <p:grpSpPr>
          <a:xfrm>
            <a:off x="571656" y="2564904"/>
            <a:ext cx="8032792" cy="2886920"/>
            <a:chOff x="571656" y="2852936"/>
            <a:chExt cx="8032792" cy="2742904"/>
          </a:xfrm>
        </p:grpSpPr>
        <p:pic>
          <p:nvPicPr>
            <p:cNvPr id="243" name="Picture 5"/>
            <p:cNvPicPr/>
            <p:nvPr/>
          </p:nvPicPr>
          <p:blipFill>
            <a:blip cstate="print" r:embed="rId2"/>
            <a:stretch>
              <a:fillRect/>
            </a:stretch>
          </p:blipFill>
          <p:spPr>
            <a:xfrm>
              <a:off x="4860784" y="2852936"/>
              <a:ext cx="3743664" cy="2736304"/>
            </a:xfrm>
            <a:prstGeom prst="rect">
              <a:avLst/>
            </a:prstGeom>
            <a:ln>
              <a:solidFill>
                <a:schemeClr val="accent5">
                  <a:lumMod val="50000"/>
                </a:schemeClr>
              </a:solidFill>
            </a:ln>
            <a:effectLst>
              <a:outerShdw algn="tl" blurRad="190500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44" name="Picture 6"/>
            <p:cNvPicPr/>
            <p:nvPr/>
          </p:nvPicPr>
          <p:blipFill>
            <a:blip cstate="print" r:embed="rId3"/>
            <a:stretch>
              <a:fillRect/>
            </a:stretch>
          </p:blipFill>
          <p:spPr>
            <a:xfrm>
              <a:off x="571656" y="2857680"/>
              <a:ext cx="3784320" cy="2738160"/>
            </a:xfrm>
            <a:prstGeom prst="rect">
              <a:avLst/>
            </a:prstGeom>
            <a:ln>
              <a:solidFill>
                <a:schemeClr val="accent5">
                  <a:lumMod val="50000"/>
                </a:schemeClr>
              </a:solidFill>
            </a:ln>
            <a:effectLst>
              <a:outerShdw algn="tl" blurRad="190500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139952" y="4149080"/>
            <a:ext cx="1874837" cy="2500313"/>
          </a:xfrm>
          <a:prstGeom prst="ellipse">
            <a:avLst/>
          </a:prstGeom>
          <a:ln cap="rnd" w="28575">
            <a:solidFill>
              <a:schemeClr val="accent5">
                <a:lumMod val="50000"/>
              </a:schemeClr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ustomShape 1"/>
          <p:cNvSpPr/>
          <p:nvPr/>
        </p:nvSpPr>
        <p:spPr>
          <a:xfrm>
            <a:off x="457200" y="70416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uk-UA" sz="5000" b="1" dirty="0" smtClean="0">
                <a:solidFill>
                  <a:srgbClr val="04617B"/>
                </a:solidFill>
                <a:latin typeface="Calibri"/>
              </a:rPr>
              <a:t>План наради</a:t>
            </a:r>
            <a:endParaRPr lang="uk-UA" dirty="0"/>
          </a:p>
        </p:txBody>
      </p:sp>
      <p:sp>
        <p:nvSpPr>
          <p:cNvPr id="246" name="CustomShape 2"/>
          <p:cNvSpPr/>
          <p:nvPr/>
        </p:nvSpPr>
        <p:spPr>
          <a:xfrm>
            <a:off x="611560" y="2551320"/>
            <a:ext cx="8136904" cy="214560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anchor="ctr"/>
          <a:lstStyle/>
          <a:p>
            <a:pPr indent="457200" algn="just">
              <a:lnSpc>
                <a:spcPct val="100000"/>
              </a:lnSpc>
              <a:buFont typeface="+mj-lt"/>
              <a:buAutoNum type="arabicPeriod"/>
            </a:pPr>
            <a:r>
              <a:rPr lang="uk-UA" sz="3600" dirty="0" smtClean="0">
                <a:solidFill>
                  <a:srgbClr val="03495C"/>
                </a:solidFill>
                <a:latin typeface="Times New Roman"/>
              </a:rPr>
              <a:t>Поняття вологості повітря</a:t>
            </a:r>
            <a:endParaRPr lang="uk-UA" dirty="0" smtClean="0"/>
          </a:p>
          <a:p>
            <a:pPr indent="457200" algn="just">
              <a:lnSpc>
                <a:spcPct val="100000"/>
              </a:lnSpc>
              <a:buFont typeface="+mj-lt"/>
              <a:buAutoNum type="arabicPeriod"/>
            </a:pPr>
            <a:r>
              <a:rPr lang="uk-UA" sz="3600" dirty="0" smtClean="0">
                <a:solidFill>
                  <a:srgbClr val="03495C"/>
                </a:solidFill>
                <a:latin typeface="Times New Roman"/>
              </a:rPr>
              <a:t>Кількісна характеристика вологості</a:t>
            </a:r>
          </a:p>
          <a:p>
            <a:pPr indent="457200" algn="just">
              <a:lnSpc>
                <a:spcPct val="100000"/>
              </a:lnSpc>
            </a:pPr>
            <a:r>
              <a:rPr lang="uk-UA" sz="3600" dirty="0" smtClean="0">
                <a:solidFill>
                  <a:srgbClr val="03495C"/>
                </a:solidFill>
                <a:latin typeface="Times New Roman"/>
              </a:rPr>
              <a:t>повітря</a:t>
            </a:r>
            <a:endParaRPr lang="uk-UA" dirty="0" smtClean="0"/>
          </a:p>
          <a:p>
            <a:pPr indent="457200" algn="just">
              <a:lnSpc>
                <a:spcPct val="100000"/>
              </a:lnSpc>
              <a:buFont typeface="+mj-lt"/>
              <a:buAutoNum type="arabicPeriod" startAt="3"/>
            </a:pPr>
            <a:r>
              <a:rPr lang="uk-UA" sz="3600" dirty="0" smtClean="0">
                <a:solidFill>
                  <a:srgbClr val="03495C"/>
                </a:solidFill>
                <a:latin typeface="Times New Roman"/>
              </a:rPr>
              <a:t>Методи вимірювання вологості </a:t>
            </a:r>
          </a:p>
          <a:p>
            <a:pPr indent="457200" algn="just">
              <a:lnSpc>
                <a:spcPct val="100000"/>
              </a:lnSpc>
            </a:pPr>
            <a:r>
              <a:rPr lang="uk-UA" sz="3600" dirty="0" smtClean="0">
                <a:solidFill>
                  <a:srgbClr val="03495C"/>
                </a:solidFill>
                <a:latin typeface="Times New Roman"/>
              </a:rPr>
              <a:t>повітря</a:t>
            </a:r>
            <a:endParaRPr lang="uk-UA" dirty="0" smtClean="0"/>
          </a:p>
          <a:p>
            <a:pPr indent="457200" algn="just">
              <a:lnSpc>
                <a:spcPct val="100000"/>
              </a:lnSpc>
              <a:buFont typeface="+mj-lt"/>
              <a:buAutoNum type="arabicPeriod" startAt="4"/>
            </a:pPr>
            <a:r>
              <a:rPr lang="uk-UA" sz="3600" dirty="0" smtClean="0">
                <a:solidFill>
                  <a:srgbClr val="03495C"/>
                </a:solidFill>
                <a:latin typeface="Times New Roman"/>
              </a:rPr>
              <a:t>Значення вологості повітря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CustomShape 1"/>
          <p:cNvSpPr/>
          <p:nvPr/>
        </p:nvSpPr>
        <p:spPr>
          <a:xfrm>
            <a:off x="457200" y="70416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uk-UA" sz="4400" b="1" dirty="0" smtClean="0">
                <a:solidFill>
                  <a:srgbClr val="115964"/>
                </a:solidFill>
                <a:latin typeface="Calibri"/>
              </a:rPr>
              <a:t>Поняття вологості повітря</a:t>
            </a:r>
            <a:endParaRPr lang="uk-UA" sz="4400" dirty="0"/>
          </a:p>
        </p:txBody>
      </p:sp>
      <p:sp>
        <p:nvSpPr>
          <p:cNvPr id="248" name="CustomShape 2"/>
          <p:cNvSpPr/>
          <p:nvPr/>
        </p:nvSpPr>
        <p:spPr>
          <a:xfrm>
            <a:off x="457200" y="2286000"/>
            <a:ext cx="8227800" cy="4036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SzPct val="25000"/>
            </a:pP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Атмосфера Землі – суміш газів</a:t>
            </a:r>
            <a:endParaRPr lang="uk-UA" sz="3200" dirty="0" smtClean="0"/>
          </a:p>
          <a:p>
            <a:pPr algn="ctr">
              <a:lnSpc>
                <a:spcPct val="100000"/>
              </a:lnSpc>
            </a:pP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   О</a:t>
            </a:r>
            <a:r>
              <a:rPr lang="uk-UA" sz="3200" baseline="-25000" dirty="0" smtClean="0">
                <a:solidFill>
                  <a:srgbClr val="03495C"/>
                </a:solidFill>
                <a:latin typeface="Constantia"/>
              </a:rPr>
              <a:t>2 </a:t>
            </a: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+ N</a:t>
            </a:r>
            <a:r>
              <a:rPr lang="uk-UA" sz="3200" baseline="-25000" dirty="0" smtClean="0">
                <a:solidFill>
                  <a:srgbClr val="03495C"/>
                </a:solidFill>
                <a:latin typeface="Constantia"/>
              </a:rPr>
              <a:t>2 </a:t>
            </a: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+ CO</a:t>
            </a:r>
            <a:r>
              <a:rPr lang="uk-UA" sz="3200" baseline="-25000" dirty="0" smtClean="0">
                <a:solidFill>
                  <a:srgbClr val="03495C"/>
                </a:solidFill>
                <a:latin typeface="Constantia"/>
              </a:rPr>
              <a:t>2 </a:t>
            </a: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+ Н</a:t>
            </a:r>
            <a:r>
              <a:rPr lang="uk-UA" sz="3200" baseline="-25000" dirty="0" smtClean="0">
                <a:solidFill>
                  <a:srgbClr val="03495C"/>
                </a:solidFill>
                <a:latin typeface="Constantia"/>
              </a:rPr>
              <a:t>2</a:t>
            </a: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О</a:t>
            </a:r>
          </a:p>
          <a:p>
            <a:pPr algn="ctr">
              <a:lnSpc>
                <a:spcPct val="100000"/>
              </a:lnSpc>
            </a:pPr>
            <a:endParaRPr lang="uk-UA" sz="600" dirty="0" smtClean="0"/>
          </a:p>
          <a:p>
            <a:pPr algn="ctr">
              <a:lnSpc>
                <a:spcPct val="100000"/>
              </a:lnSpc>
            </a:pPr>
            <a:r>
              <a:rPr lang="uk-UA" sz="2600" dirty="0" smtClean="0">
                <a:solidFill>
                  <a:srgbClr val="03495C"/>
                </a:solidFill>
                <a:latin typeface="Times New Roman"/>
              </a:rPr>
              <a:t>21% + 77% + 0,3% + 1%</a:t>
            </a:r>
            <a:endParaRPr lang="uk-UA" sz="2600" dirty="0" smtClean="0"/>
          </a:p>
          <a:p>
            <a:pPr>
              <a:lnSpc>
                <a:spcPct val="100000"/>
              </a:lnSpc>
            </a:pPr>
            <a:endParaRPr lang="uk-UA" sz="1600" dirty="0" smtClean="0"/>
          </a:p>
          <a:p>
            <a:pPr>
              <a:lnSpc>
                <a:spcPct val="100000"/>
              </a:lnSpc>
              <a:buSzPct val="25000"/>
            </a:pPr>
            <a:r>
              <a:rPr lang="uk-UA" sz="3200" b="1" i="1" dirty="0" smtClean="0">
                <a:solidFill>
                  <a:srgbClr val="03495C"/>
                </a:solidFill>
                <a:latin typeface="Constantia"/>
              </a:rPr>
              <a:t>Вологість повітря </a:t>
            </a: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– це вміст водяної</a:t>
            </a:r>
          </a:p>
          <a:p>
            <a:pPr>
              <a:lnSpc>
                <a:spcPct val="100000"/>
              </a:lnSpc>
              <a:buSzPct val="25000"/>
            </a:pP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                                         пари (Н</a:t>
            </a:r>
            <a:r>
              <a:rPr lang="uk-UA" sz="3200" baseline="-25000" dirty="0" smtClean="0">
                <a:solidFill>
                  <a:srgbClr val="03495C"/>
                </a:solidFill>
                <a:latin typeface="Constantia"/>
              </a:rPr>
              <a:t>2</a:t>
            </a:r>
            <a:r>
              <a:rPr lang="uk-UA" sz="3200" dirty="0" smtClean="0">
                <a:solidFill>
                  <a:srgbClr val="03495C"/>
                </a:solidFill>
                <a:latin typeface="Constantia"/>
              </a:rPr>
              <a:t>О) у повітрі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CustomShape 1"/>
          <p:cNvSpPr/>
          <p:nvPr/>
        </p:nvSpPr>
        <p:spPr>
          <a:xfrm>
            <a:off x="457200" y="107172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90000"/>
              </a:lnSpc>
            </a:pPr>
            <a:r>
              <a:rPr lang="uk-UA" sz="4000" b="1" i="1" dirty="0" smtClean="0">
                <a:solidFill>
                  <a:srgbClr val="04617B"/>
                </a:solidFill>
                <a:latin typeface="Calibri"/>
                <a:ea typeface="Times New Roman"/>
              </a:rPr>
              <a:t>Кількісна характеристика вологості повітря</a:t>
            </a:r>
            <a:endParaRPr lang="uk-UA" dirty="0"/>
          </a:p>
        </p:txBody>
      </p:sp>
      <p:sp>
        <p:nvSpPr>
          <p:cNvPr id="250" name="CustomShape 2"/>
          <p:cNvSpPr/>
          <p:nvPr/>
        </p:nvSpPr>
        <p:spPr>
          <a:xfrm>
            <a:off x="457200" y="2428920"/>
            <a:ext cx="8256240" cy="19270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 i="1" dirty="0" smtClean="0">
                <a:solidFill>
                  <a:srgbClr val="03495C"/>
                </a:solidFill>
                <a:latin typeface="Constantia"/>
              </a:rPr>
              <a:t>1) </a:t>
            </a:r>
            <a:r>
              <a:rPr lang="uk-UA" sz="3000" b="1" i="1" dirty="0" smtClean="0">
                <a:solidFill>
                  <a:srgbClr val="03495C"/>
                </a:solidFill>
                <a:latin typeface="Constantia"/>
              </a:rPr>
              <a:t>Абсолютна вологість повітря 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кількісно дорівнює масі водяної пари у грамах, що міститься в 1 м</a:t>
            </a:r>
            <a:r>
              <a:rPr lang="uk-UA" sz="3000" i="1" baseline="30000" dirty="0" smtClean="0">
                <a:solidFill>
                  <a:srgbClr val="03495C"/>
                </a:solidFill>
                <a:latin typeface="Constantia"/>
              </a:rPr>
              <a:t>3 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повітря, тобто по суті, </a:t>
            </a:r>
            <a:r>
              <a:rPr lang="uk-UA" sz="3200" i="1" dirty="0" smtClean="0">
                <a:solidFill>
                  <a:srgbClr val="03495C"/>
                </a:solidFill>
                <a:latin typeface="Constantia"/>
              </a:rPr>
              <a:t>–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це густина наявної у повітрі водяної пари</a:t>
            </a:r>
            <a:r>
              <a:rPr lang="uk-UA" sz="2600" i="1" dirty="0" smtClean="0">
                <a:solidFill>
                  <a:srgbClr val="03495C"/>
                </a:solidFill>
                <a:latin typeface="Constantia"/>
              </a:rPr>
              <a:t>.</a:t>
            </a:r>
            <a:endParaRPr lang="uk-UA" dirty="0" smtClean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251" name="Рисунок 25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0000" y="4509624"/>
            <a:ext cx="2015640" cy="1295640"/>
          </a:xfrm>
          <a:prstGeom prst="rect">
            <a:avLst/>
          </a:prstGeom>
          <a:ln>
            <a:solidFill>
              <a:srgbClr val="F9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457200" y="1063664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90000"/>
              </a:lnSpc>
            </a:pPr>
            <a:r>
              <a:rPr lang="uk-UA" sz="4000" b="1" i="1" dirty="0" smtClean="0">
                <a:solidFill>
                  <a:srgbClr val="04617B"/>
                </a:solidFill>
                <a:latin typeface="Calibri"/>
                <a:ea typeface="Times New Roman"/>
              </a:rPr>
              <a:t>Кількісна характеристика вологості повітря</a:t>
            </a:r>
            <a:endParaRPr lang="uk-UA" dirty="0"/>
          </a:p>
        </p:txBody>
      </p:sp>
      <p:sp>
        <p:nvSpPr>
          <p:cNvPr id="253" name="CustomShape 2"/>
          <p:cNvSpPr/>
          <p:nvPr/>
        </p:nvSpPr>
        <p:spPr>
          <a:xfrm>
            <a:off x="457200" y="2434736"/>
            <a:ext cx="8227800" cy="1498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 i="1" dirty="0">
                <a:solidFill>
                  <a:srgbClr val="03495C"/>
                </a:solidFill>
                <a:latin typeface="Constantia"/>
              </a:rPr>
              <a:t>2) </a:t>
            </a:r>
            <a:r>
              <a:rPr lang="uk-UA" sz="3000" b="1" i="1" dirty="0" smtClean="0">
                <a:solidFill>
                  <a:srgbClr val="03495C"/>
                </a:solidFill>
                <a:latin typeface="Constantia"/>
              </a:rPr>
              <a:t>Парціальний тиск 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водяної пари – це тиск, який чинила б водяна пара, якби у повітрі не було інших газів.</a:t>
            </a:r>
            <a:endParaRPr lang="uk-UA" sz="3000" dirty="0" smtClean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54" name="CustomShape 3"/>
          <p:cNvSpPr/>
          <p:nvPr/>
        </p:nvSpPr>
        <p:spPr>
          <a:xfrm>
            <a:off x="5220072" y="4239600"/>
            <a:ext cx="3456384" cy="13496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200" dirty="0">
                <a:solidFill>
                  <a:srgbClr val="03495C"/>
                </a:solidFill>
                <a:latin typeface="Times New Roman"/>
              </a:rPr>
              <a:t>Т – температура;</a:t>
            </a:r>
            <a:endParaRPr sz="2200" dirty="0"/>
          </a:p>
          <a:p>
            <a:pPr>
              <a:lnSpc>
                <a:spcPct val="100000"/>
              </a:lnSpc>
            </a:pPr>
            <a:r>
              <a:rPr lang="ru-RU" sz="2200" dirty="0" err="1" smtClean="0">
                <a:solidFill>
                  <a:srgbClr val="03495C"/>
                </a:solidFill>
                <a:latin typeface="Times New Roman"/>
              </a:rPr>
              <a:t>ρ</a:t>
            </a:r>
            <a:r>
              <a:rPr lang="ru-RU" sz="2200" baseline="-25000" dirty="0" err="1" smtClean="0">
                <a:solidFill>
                  <a:srgbClr val="03495C"/>
                </a:solidFill>
                <a:latin typeface="Times New Roman"/>
              </a:rPr>
              <a:t>а </a:t>
            </a:r>
            <a:r>
              <a:rPr lang="ru-RU" sz="2200" dirty="0" smtClean="0">
                <a:solidFill>
                  <a:srgbClr val="03495C"/>
                </a:solidFill>
                <a:latin typeface="Times New Roman"/>
              </a:rPr>
              <a:t>– </a:t>
            </a:r>
            <a:r>
              <a:rPr lang="ru-RU" sz="2200" dirty="0">
                <a:solidFill>
                  <a:srgbClr val="03495C"/>
                </a:solidFill>
                <a:latin typeface="Times New Roman"/>
              </a:rPr>
              <a:t>абсолютна вологість;</a:t>
            </a:r>
            <a:endParaRPr sz="2200" dirty="0"/>
          </a:p>
          <a:p>
            <a:pPr>
              <a:lnSpc>
                <a:spcPct val="100000"/>
              </a:lnSpc>
            </a:pPr>
            <a:r>
              <a:rPr lang="ru-RU" sz="2200" dirty="0">
                <a:solidFill>
                  <a:srgbClr val="03495C"/>
                </a:solidFill>
                <a:latin typeface="Times New Roman"/>
              </a:rPr>
              <a:t>R = 8,31 Дж</a:t>
            </a:r>
            <a:r>
              <a:rPr lang="ru-RU" sz="2200" dirty="0" smtClean="0">
                <a:solidFill>
                  <a:srgbClr val="03495C"/>
                </a:solidFill>
                <a:latin typeface="Times New Roman"/>
              </a:rPr>
              <a:t>/(моль·К);</a:t>
            </a:r>
            <a:endParaRPr sz="2200" dirty="0"/>
          </a:p>
          <a:p>
            <a:pPr>
              <a:lnSpc>
                <a:spcPct val="100000"/>
              </a:lnSpc>
            </a:pPr>
            <a:r>
              <a:rPr lang="ru-RU" sz="2200" dirty="0">
                <a:solidFill>
                  <a:srgbClr val="03495C"/>
                </a:solidFill>
                <a:latin typeface="Times New Roman"/>
              </a:rPr>
              <a:t>М = 18 г/моль.</a:t>
            </a:r>
            <a:endParaRPr sz="2200" dirty="0"/>
          </a:p>
        </p:txBody>
      </p:sp>
      <p:pic>
        <p:nvPicPr>
          <p:cNvPr id="255" name="Рисунок 25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60" y="4293096"/>
            <a:ext cx="3960440" cy="1152128"/>
          </a:xfrm>
          <a:prstGeom prst="rect">
            <a:avLst/>
          </a:prstGeom>
          <a:ln>
            <a:solidFill>
              <a:srgbClr val="F9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CustomShape 1"/>
          <p:cNvSpPr/>
          <p:nvPr/>
        </p:nvSpPr>
        <p:spPr>
          <a:xfrm>
            <a:off x="457200" y="70416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04617B"/>
                </a:solidFill>
                <a:latin typeface="Calibri"/>
              </a:rPr>
              <a:t>Задача</a:t>
            </a:r>
            <a:endParaRPr b="1" dirty="0"/>
          </a:p>
        </p:txBody>
      </p:sp>
      <p:sp>
        <p:nvSpPr>
          <p:cNvPr id="257" name="CustomShape 2"/>
          <p:cNvSpPr/>
          <p:nvPr/>
        </p:nvSpPr>
        <p:spPr>
          <a:xfrm>
            <a:off x="611560" y="2357280"/>
            <a:ext cx="8073440" cy="2070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000" dirty="0" smtClean="0">
                <a:solidFill>
                  <a:srgbClr val="03495C"/>
                </a:solidFill>
                <a:latin typeface="Times New Roman"/>
              </a:rPr>
              <a:t>Абсолютна вологість повітря при температурі 12 </a:t>
            </a:r>
            <a:r>
              <a:rPr lang="uk-UA" sz="3000" baseline="30000" dirty="0" smtClean="0">
                <a:solidFill>
                  <a:srgbClr val="03495C"/>
                </a:solidFill>
                <a:latin typeface="Times New Roman"/>
              </a:rPr>
              <a:t>0</a:t>
            </a:r>
            <a:r>
              <a:rPr lang="uk-UA" sz="3000" dirty="0" smtClean="0">
                <a:solidFill>
                  <a:srgbClr val="03495C"/>
                </a:solidFill>
                <a:latin typeface="Times New Roman"/>
              </a:rPr>
              <a:t>С становить 8,3 г/м</a:t>
            </a:r>
            <a:r>
              <a:rPr lang="uk-UA" sz="3000" baseline="30000" dirty="0" smtClean="0">
                <a:solidFill>
                  <a:srgbClr val="03495C"/>
                </a:solidFill>
                <a:latin typeface="Times New Roman"/>
              </a:rPr>
              <a:t>3</a:t>
            </a:r>
            <a:r>
              <a:rPr lang="uk-UA" sz="3000" dirty="0" smtClean="0">
                <a:solidFill>
                  <a:srgbClr val="03495C"/>
                </a:solidFill>
                <a:latin typeface="Times New Roman"/>
              </a:rPr>
              <a:t>.</a:t>
            </a:r>
            <a:endParaRPr lang="uk-UA" sz="3000" dirty="0" smtClean="0"/>
          </a:p>
          <a:p>
            <a:pPr>
              <a:lnSpc>
                <a:spcPct val="100000"/>
              </a:lnSpc>
            </a:pPr>
            <a:r>
              <a:rPr lang="uk-UA" sz="3000" dirty="0" smtClean="0">
                <a:solidFill>
                  <a:srgbClr val="03495C"/>
                </a:solidFill>
                <a:latin typeface="Times New Roman"/>
              </a:rPr>
              <a:t>Що це означає? Який парціальний тиск цієї водяної пари</a:t>
            </a:r>
            <a:r>
              <a:rPr lang="ru-RU" sz="3000" dirty="0" smtClean="0">
                <a:solidFill>
                  <a:srgbClr val="03495C"/>
                </a:solidFill>
                <a:latin typeface="Times New Roman"/>
              </a:rPr>
              <a:t>?</a:t>
            </a: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76648" y="1063664"/>
            <a:ext cx="8371816" cy="5510344"/>
            <a:chOff x="376648" y="1063664"/>
            <a:chExt cx="8371816" cy="5510344"/>
          </a:xfrm>
        </p:grpSpPr>
        <p:sp>
          <p:nvSpPr>
            <p:cNvPr id="258" name="CustomShape 1"/>
            <p:cNvSpPr/>
            <p:nvPr/>
          </p:nvSpPr>
          <p:spPr>
            <a:xfrm>
              <a:off x="457200" y="1063664"/>
              <a:ext cx="8227800" cy="11412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45000" rIns="0" bIns="0" anchor="b"/>
            <a:lstStyle/>
            <a:p>
              <a:pPr>
                <a:lnSpc>
                  <a:spcPct val="90000"/>
                </a:lnSpc>
              </a:pPr>
              <a:r>
                <a:rPr lang="uk-UA" sz="4000" b="1" i="1" dirty="0" smtClean="0">
                  <a:solidFill>
                    <a:srgbClr val="04617B"/>
                  </a:solidFill>
                  <a:latin typeface="Calibri"/>
                  <a:ea typeface="Times New Roman"/>
                </a:rPr>
                <a:t>Кількісна характеристика вологості повітря</a:t>
              </a:r>
              <a:endParaRPr lang="uk-UA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376648" y="2297568"/>
              <a:ext cx="8371816" cy="4276440"/>
              <a:chOff x="376648" y="2297568"/>
              <a:chExt cx="8371816" cy="4276440"/>
            </a:xfrm>
          </p:grpSpPr>
          <p:sp>
            <p:nvSpPr>
              <p:cNvPr id="259" name="CustomShape 2"/>
              <p:cNvSpPr/>
              <p:nvPr/>
            </p:nvSpPr>
            <p:spPr>
              <a:xfrm>
                <a:off x="376648" y="2297568"/>
                <a:ext cx="8371816" cy="15634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5000" rIns="90000" bIns="45000"/>
              <a:lstStyle/>
              <a:p>
                <a:pPr>
                  <a:lnSpc>
                    <a:spcPct val="100000"/>
                  </a:lnSpc>
                </a:pPr>
                <a:r>
                  <a:rPr lang="uk-UA" sz="2800" b="1" i="1" dirty="0" smtClean="0">
                    <a:solidFill>
                      <a:srgbClr val="03495C"/>
                    </a:solidFill>
                    <a:latin typeface="Times New Roman"/>
                  </a:rPr>
                  <a:t>3)</a:t>
                </a:r>
                <a:r>
                  <a:rPr lang="uk-UA" sz="2800" b="1" i="1" dirty="0" smtClean="0">
                    <a:solidFill>
                      <a:srgbClr val="03495C"/>
                    </a:solidFill>
                    <a:latin typeface="Constantia"/>
                  </a:rPr>
                  <a:t>Точка роси </a:t>
                </a:r>
                <a:r>
                  <a:rPr lang="uk-UA" sz="2800" b="1" i="1" dirty="0" err="1" smtClean="0">
                    <a:solidFill>
                      <a:srgbClr val="03495C"/>
                    </a:solidFill>
                    <a:latin typeface="Constantia"/>
                  </a:rPr>
                  <a:t>t</a:t>
                </a:r>
                <a:r>
                  <a:rPr lang="uk-UA" sz="2800" b="1" i="1" baseline="-25000" dirty="0" err="1" smtClean="0">
                    <a:solidFill>
                      <a:srgbClr val="03495C"/>
                    </a:solidFill>
                    <a:latin typeface="Constantia"/>
                  </a:rPr>
                  <a:t>p</a:t>
                </a:r>
                <a:r>
                  <a:rPr lang="uk-UA" sz="2800" b="1" i="1" baseline="-25000" dirty="0" smtClean="0">
                    <a:solidFill>
                      <a:srgbClr val="03495C"/>
                    </a:solidFill>
                    <a:latin typeface="Constantia"/>
                  </a:rPr>
                  <a:t> </a:t>
                </a:r>
                <a:r>
                  <a:rPr lang="uk-UA" sz="2800" i="1" dirty="0" smtClean="0">
                    <a:solidFill>
                      <a:srgbClr val="03495C"/>
                    </a:solidFill>
                    <a:latin typeface="Constantia"/>
                  </a:rPr>
                  <a:t>– температура, при якій наявна у повітрі водяна пара стає насиченою, тобто починає конденсуватися на охолодженій поверхні</a:t>
                </a:r>
                <a:r>
                  <a:rPr lang="ru-RU" sz="2600" i="1" dirty="0" smtClean="0">
                    <a:solidFill>
                      <a:srgbClr val="03495C"/>
                    </a:solidFill>
                    <a:latin typeface="Constantia"/>
                  </a:rPr>
                  <a:t>.</a:t>
                </a:r>
                <a:endParaRPr dirty="0"/>
              </a:p>
              <a:p>
                <a:pPr>
                  <a:lnSpc>
                    <a:spcPct val="100000"/>
                  </a:lnSpc>
                </a:pPr>
                <a:endParaRPr dirty="0"/>
              </a:p>
            </p:txBody>
          </p:sp>
          <p:grpSp>
            <p:nvGrpSpPr>
              <p:cNvPr id="8" name="Группа 7"/>
              <p:cNvGrpSpPr/>
              <p:nvPr/>
            </p:nvGrpSpPr>
            <p:grpSpPr>
              <a:xfrm>
                <a:off x="467544" y="3861048"/>
                <a:ext cx="8208912" cy="2712960"/>
                <a:chOff x="467544" y="3861048"/>
                <a:chExt cx="8208912" cy="2712960"/>
              </a:xfrm>
            </p:grpSpPr>
            <p:grpSp>
              <p:nvGrpSpPr>
                <p:cNvPr id="7" name="Группа 6"/>
                <p:cNvGrpSpPr/>
                <p:nvPr/>
              </p:nvGrpSpPr>
              <p:grpSpPr>
                <a:xfrm>
                  <a:off x="467544" y="3861048"/>
                  <a:ext cx="8208912" cy="2712960"/>
                  <a:chOff x="467544" y="3861048"/>
                  <a:chExt cx="8208912" cy="2712960"/>
                </a:xfrm>
              </p:grpSpPr>
              <p:pic>
                <p:nvPicPr>
                  <p:cNvPr id="260" name="Picture 2"/>
                  <p:cNvPicPr/>
                  <p:nvPr/>
                </p:nvPicPr>
                <p:blipFill>
                  <a:blip r:embed="rId2" cstate="print"/>
                  <a:stretch>
                    <a:fillRect/>
                  </a:stretch>
                </p:blipFill>
                <p:spPr>
                  <a:xfrm>
                    <a:off x="6156176" y="3861048"/>
                    <a:ext cx="2520280" cy="2712960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190500" algn="tl" rotWithShape="0">
                      <a:srgbClr val="000000">
                        <a:alpha val="70000"/>
                      </a:srgbClr>
                    </a:outerShdw>
                  </a:effectLst>
                </p:spPr>
              </p:pic>
              <p:pic>
                <p:nvPicPr>
                  <p:cNvPr id="261" name="Picture 2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>
                  <a:xfrm>
                    <a:off x="467544" y="3861048"/>
                    <a:ext cx="2938320" cy="2712960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190500" algn="tl" rotWithShape="0">
                      <a:srgbClr val="000000">
                        <a:alpha val="70000"/>
                      </a:srgbClr>
                    </a:outerShdw>
                  </a:effectLst>
                </p:spPr>
              </p:pic>
            </p:grpSp>
            <p:sp>
              <p:nvSpPr>
                <p:cNvPr id="262" name="CustomShape 3"/>
                <p:cNvSpPr/>
                <p:nvPr/>
              </p:nvSpPr>
              <p:spPr>
                <a:xfrm>
                  <a:off x="3791208" y="4422056"/>
                  <a:ext cx="2148944" cy="663128"/>
                </a:xfrm>
                <a:prstGeom prst="rect">
                  <a:avLst/>
                </a:prstGeom>
                <a:noFill/>
                <a:ln w="19080">
                  <a:solidFill>
                    <a:srgbClr val="FF0000"/>
                  </a:solidFill>
                  <a:miter/>
                </a:ln>
              </p:spPr>
              <p:txBody>
                <a:bodyPr lIns="90000" tIns="45000" rIns="90000" bIns="45000" anchor="ctr"/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en-AU" sz="3000" i="1" dirty="0" err="1" smtClean="0">
                      <a:solidFill>
                        <a:srgbClr val="03495C"/>
                      </a:solidFill>
                      <a:latin typeface="Times New Roman"/>
                    </a:rPr>
                    <a:t>ρ</a:t>
                  </a:r>
                  <a:r>
                    <a:rPr lang="en-AU" sz="3000" i="1" baseline="-30000" dirty="0" err="1" smtClean="0">
                      <a:solidFill>
                        <a:srgbClr val="03495C"/>
                      </a:solidFill>
                      <a:latin typeface="Times New Roman"/>
                    </a:rPr>
                    <a:t>н</a:t>
                  </a:r>
                  <a:r>
                    <a:rPr lang="en-AU" sz="3000" i="1" dirty="0" smtClean="0">
                      <a:solidFill>
                        <a:srgbClr val="03495C"/>
                      </a:solidFill>
                      <a:latin typeface="Times New Roman"/>
                    </a:rPr>
                    <a:t>(</a:t>
                  </a:r>
                  <a:r>
                    <a:rPr lang="en-AU" sz="3000" i="1" dirty="0" err="1" smtClean="0">
                      <a:solidFill>
                        <a:srgbClr val="03495C"/>
                      </a:solidFill>
                      <a:latin typeface="Times New Roman"/>
                    </a:rPr>
                    <a:t>t</a:t>
                  </a:r>
                  <a:r>
                    <a:rPr lang="en-AU" sz="3000" i="1" baseline="-30000" dirty="0" err="1" smtClean="0">
                      <a:solidFill>
                        <a:srgbClr val="03495C"/>
                      </a:solidFill>
                      <a:latin typeface="Times New Roman"/>
                    </a:rPr>
                    <a:t>р</a:t>
                  </a:r>
                  <a:r>
                    <a:rPr lang="en-AU" sz="3000" i="1" dirty="0" smtClean="0">
                      <a:solidFill>
                        <a:srgbClr val="03495C"/>
                      </a:solidFill>
                      <a:latin typeface="Times New Roman"/>
                    </a:rPr>
                    <a:t>)</a:t>
                  </a:r>
                  <a:r>
                    <a:rPr lang="ru-RU" sz="3000" i="1" dirty="0" smtClean="0">
                      <a:solidFill>
                        <a:srgbClr val="03495C"/>
                      </a:solidFill>
                      <a:latin typeface="Times New Roman"/>
                    </a:rPr>
                    <a:t> </a:t>
                  </a:r>
                  <a:r>
                    <a:rPr lang="en-AU" sz="3000" i="1" dirty="0" smtClean="0">
                      <a:solidFill>
                        <a:srgbClr val="03495C"/>
                      </a:solidFill>
                      <a:latin typeface="Times New Roman"/>
                    </a:rPr>
                    <a:t>=</a:t>
                  </a:r>
                  <a:r>
                    <a:rPr lang="ru-RU" sz="3000" i="1" dirty="0" smtClean="0">
                      <a:solidFill>
                        <a:srgbClr val="03495C"/>
                      </a:solidFill>
                      <a:latin typeface="Times New Roman"/>
                    </a:rPr>
                    <a:t> </a:t>
                  </a:r>
                  <a:r>
                    <a:rPr lang="en-AU" sz="3000" i="1" dirty="0" err="1" smtClean="0">
                      <a:solidFill>
                        <a:srgbClr val="03495C"/>
                      </a:solidFill>
                      <a:latin typeface="Times New Roman"/>
                    </a:rPr>
                    <a:t>ρ</a:t>
                  </a:r>
                  <a:r>
                    <a:rPr lang="en-AU" sz="3000" i="1" baseline="-30000" dirty="0" err="1" smtClean="0">
                      <a:solidFill>
                        <a:srgbClr val="03495C"/>
                      </a:solidFill>
                      <a:latin typeface="Times New Roman"/>
                    </a:rPr>
                    <a:t>а</a:t>
                  </a:r>
                  <a:r>
                    <a:rPr lang="en-AU" sz="3000" i="1" dirty="0" smtClean="0">
                      <a:solidFill>
                        <a:srgbClr val="03495C"/>
                      </a:solidFill>
                      <a:latin typeface="Times New Roman"/>
                    </a:rPr>
                    <a:t>(t)</a:t>
                  </a:r>
                  <a:endParaRPr lang="en-AU" sz="3000" dirty="0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251520" y="1207680"/>
            <a:ext cx="8227800" cy="1141200"/>
          </a:xfrm>
          <a:prstGeom prst="rect">
            <a:avLst/>
          </a:prstGeom>
          <a:noFill/>
          <a:ln w="9360">
            <a:noFill/>
          </a:ln>
        </p:spPr>
        <p:txBody>
          <a:bodyPr anchor="b" bIns="0" lIns="0" rIns="0" tIns="45000"/>
          <a:lstStyle/>
          <a:p>
            <a:pPr algn="ctr">
              <a:lnSpc>
                <a:spcPct val="90000"/>
              </a:lnSpc>
            </a:pPr>
            <a:r>
              <a:rPr dirty="0" lang="uk-UA" smtClean="0" sz="5000">
                <a:solidFill>
                  <a:srgbClr val="04617B"/>
                </a:solidFill>
                <a:latin typeface="Calibri"/>
              </a:rPr>
              <a:t>Ранок – початок нового дня,</a:t>
            </a:r>
            <a:endParaRPr dirty="0" lang="uk-UA" smtClean="0"/>
          </a:p>
          <a:p>
            <a:pPr algn="ctr">
              <a:lnSpc>
                <a:spcPct val="90000"/>
              </a:lnSpc>
            </a:pPr>
            <a:r>
              <a:rPr dirty="0" lang="uk-UA" smtClean="0" sz="5000">
                <a:solidFill>
                  <a:srgbClr val="04617B"/>
                </a:solidFill>
                <a:latin typeface="Calibri"/>
              </a:rPr>
              <a:t>фізика – початок механізації</a:t>
            </a:r>
            <a:endParaRPr dirty="0" lang="uk-UA"/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2564904"/>
            <a:ext cx="8712968" cy="4005456"/>
            <a:chOff x="251520" y="2564904"/>
            <a:chExt cx="8712968" cy="4005456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427984" y="2564904"/>
              <a:ext cx="4536504" cy="4005456"/>
              <a:chOff x="4427984" y="2564904"/>
              <a:chExt cx="4536504" cy="4005456"/>
            </a:xfrm>
          </p:grpSpPr>
          <p:pic>
            <p:nvPicPr>
              <p:cNvPr id="208" name="Picture 2"/>
              <p:cNvPicPr/>
              <p:nvPr/>
            </p:nvPicPr>
            <p:blipFill>
              <a:blip cstate="print" r:embed="rId2"/>
              <a:stretch>
                <a:fillRect/>
              </a:stretch>
            </p:blipFill>
            <p:spPr>
              <a:xfrm>
                <a:off x="4427984" y="2564904"/>
                <a:ext cx="4536504" cy="4005456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209" name="Picture 3"/>
              <p:cNvPicPr/>
              <p:nvPr/>
            </p:nvPicPr>
            <p:blipFill>
              <a:blip cstate="print" r:embed="rId3"/>
              <a:stretch>
                <a:fillRect/>
              </a:stretch>
            </p:blipFill>
            <p:spPr>
              <a:xfrm>
                <a:off x="5004048" y="4797152"/>
                <a:ext cx="1584176" cy="1773208"/>
              </a:xfrm>
              <a:prstGeom prst="rect">
                <a:avLst/>
              </a:prstGeom>
              <a:ln w="9360">
                <a:noFill/>
              </a:ln>
            </p:spPr>
          </p:pic>
        </p:grpSp>
        <p:sp>
          <p:nvSpPr>
            <p:cNvPr id="211" name="CustomShape 2"/>
            <p:cNvSpPr/>
            <p:nvPr/>
          </p:nvSpPr>
          <p:spPr>
            <a:xfrm>
              <a:off x="251520" y="2626112"/>
              <a:ext cx="4248472" cy="3251160"/>
            </a:xfrm>
            <a:prstGeom prst="rect">
              <a:avLst/>
            </a:prstGeom>
            <a:noFill/>
            <a:ln w="9360">
              <a:noFill/>
            </a:ln>
          </p:spPr>
          <p:txBody>
            <a:bodyPr bIns="45000" lIns="90000" rIns="90000" tIns="45000"/>
            <a:lstStyle/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Похолодало і дощить,</a:t>
              </a:r>
              <a:endParaRPr dirty="0" lang="uk-UA" smtClean="0" sz="2600">
                <a:solidFill>
                  <a:schemeClr val="accent1">
                    <a:lumMod val="7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А у душі моїй бринить</a:t>
              </a:r>
              <a:endParaRPr dirty="0" lang="uk-UA" smtClean="0" sz="2600">
                <a:solidFill>
                  <a:schemeClr val="accent1">
                    <a:lumMod val="7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Та світла і чарівна мить,</a:t>
              </a:r>
              <a:endParaRPr dirty="0" lang="uk-UA" smtClean="0" sz="2600">
                <a:solidFill>
                  <a:schemeClr val="accent1">
                    <a:lumMod val="7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Що ніжно у росі блищить,</a:t>
              </a:r>
              <a:endParaRPr dirty="0" lang="uk-UA" smtClean="0" sz="2600">
                <a:solidFill>
                  <a:schemeClr val="accent1">
                    <a:lumMod val="7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І в серці тихо так тремтить,</a:t>
              </a:r>
              <a:endParaRPr dirty="0" lang="uk-UA" smtClean="0" sz="2600">
                <a:solidFill>
                  <a:schemeClr val="accent1">
                    <a:lumMod val="7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І птахом в вирій полетить,</a:t>
              </a:r>
              <a:endParaRPr dirty="0" lang="uk-UA" smtClean="0" sz="2600">
                <a:solidFill>
                  <a:schemeClr val="accent1">
                    <a:lumMod val="7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Де неба синього блакить…</a:t>
              </a:r>
              <a:endParaRPr dirty="0" lang="uk-UA" smtClean="0" sz="2600">
                <a:solidFill>
                  <a:schemeClr val="accent1">
                    <a:lumMod val="7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dirty="0" i="1" lang="uk-UA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І добре так, що знов дощить</a:t>
              </a:r>
              <a:r>
                <a:rPr dirty="0" i="1" lang="ru-RU" smtClean="0" sz="2600">
                  <a:solidFill>
                    <a:schemeClr val="accent1">
                      <a:lumMod val="75000"/>
                    </a:schemeClr>
                  </a:solidFill>
                  <a:latin typeface="Monotype Corsiva"/>
                  <a:ea typeface="Gautami"/>
                </a:rPr>
                <a:t>…</a:t>
              </a:r>
              <a:endParaRPr dirty="0" sz="26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12" name="CustomShape 3"/>
          <p:cNvSpPr/>
          <p:nvPr/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ustomShape 1"/>
          <p:cNvSpPr/>
          <p:nvPr/>
        </p:nvSpPr>
        <p:spPr>
          <a:xfrm>
            <a:off x="357120" y="2348880"/>
            <a:ext cx="8427960" cy="1998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000" b="1" i="1" dirty="0">
                <a:solidFill>
                  <a:srgbClr val="03495C"/>
                </a:solidFill>
                <a:latin typeface="Constantia"/>
              </a:rPr>
              <a:t>4) </a:t>
            </a:r>
            <a:r>
              <a:rPr lang="uk-UA" sz="3000" b="1" i="1" dirty="0" smtClean="0">
                <a:solidFill>
                  <a:srgbClr val="03495C"/>
                </a:solidFill>
                <a:latin typeface="Constantia"/>
              </a:rPr>
              <a:t>Відносна вологість повітря 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вимірюється відношенням абсолютної вологості ρ</a:t>
            </a:r>
            <a:r>
              <a:rPr lang="uk-UA" sz="3000" i="1" baseline="-25000" dirty="0" smtClean="0">
                <a:solidFill>
                  <a:srgbClr val="03495C"/>
                </a:solidFill>
                <a:latin typeface="Constantia"/>
              </a:rPr>
              <a:t>а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(t) (або парціального тиску </a:t>
            </a:r>
            <a:r>
              <a:rPr lang="uk-UA" sz="3000" i="1" dirty="0" err="1" smtClean="0">
                <a:solidFill>
                  <a:srgbClr val="03495C"/>
                </a:solidFill>
                <a:latin typeface="Constantia"/>
              </a:rPr>
              <a:t>р</a:t>
            </a:r>
            <a:r>
              <a:rPr lang="uk-UA" sz="3000" i="1" baseline="-25000" dirty="0" err="1" smtClean="0">
                <a:solidFill>
                  <a:srgbClr val="03495C"/>
                </a:solidFill>
                <a:latin typeface="Constantia"/>
              </a:rPr>
              <a:t>а</a:t>
            </a:r>
            <a:r>
              <a:rPr lang="uk-UA" sz="3000" dirty="0" smtClean="0">
                <a:solidFill>
                  <a:srgbClr val="03495C"/>
                </a:solidFill>
                <a:latin typeface="Constantia"/>
              </a:rPr>
              <a:t>)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при даній температурі до густини насиченої пари ρ</a:t>
            </a:r>
            <a:r>
              <a:rPr lang="uk-UA" sz="3000" i="1" baseline="-25000" dirty="0" smtClean="0">
                <a:solidFill>
                  <a:srgbClr val="03495C"/>
                </a:solidFill>
                <a:latin typeface="Constantia"/>
              </a:rPr>
              <a:t>н</a:t>
            </a:r>
            <a:r>
              <a:rPr lang="uk-UA" sz="3000" i="1" dirty="0" smtClean="0">
                <a:solidFill>
                  <a:srgbClr val="03495C"/>
                </a:solidFill>
                <a:latin typeface="Constantia"/>
              </a:rPr>
              <a:t>(t) (тиску насиченої пари) при тій самій температурі</a:t>
            </a:r>
            <a:r>
              <a:rPr lang="ru-RU" sz="3000" b="1" i="1" dirty="0" smtClean="0">
                <a:solidFill>
                  <a:srgbClr val="03495C"/>
                </a:solidFill>
                <a:latin typeface="Constantia"/>
              </a:rPr>
              <a:t>.</a:t>
            </a:r>
            <a:endParaRPr sz="3000" dirty="0"/>
          </a:p>
        </p:txBody>
      </p:sp>
      <p:sp>
        <p:nvSpPr>
          <p:cNvPr id="264" name="CustomShape 2"/>
          <p:cNvSpPr/>
          <p:nvPr/>
        </p:nvSpPr>
        <p:spPr>
          <a:xfrm>
            <a:off x="609480" y="1063664"/>
            <a:ext cx="8227800" cy="1141200"/>
          </a:xfrm>
          <a:prstGeom prst="rect">
            <a:avLst/>
          </a:prstGeom>
          <a:noFill/>
          <a:ln w="9360">
            <a:noFill/>
          </a:ln>
        </p:spPr>
        <p:txBody>
          <a:bodyPr lIns="0" tIns="45000" rIns="0" bIns="0" anchor="b"/>
          <a:lstStyle/>
          <a:p>
            <a:pPr>
              <a:lnSpc>
                <a:spcPct val="90000"/>
              </a:lnSpc>
            </a:pPr>
            <a:r>
              <a:rPr lang="uk-UA" sz="4000" b="1" i="1" dirty="0" smtClean="0">
                <a:solidFill>
                  <a:srgbClr val="04617B"/>
                </a:solidFill>
                <a:latin typeface="Calibri"/>
                <a:ea typeface="Times New Roman"/>
              </a:rPr>
              <a:t>Кількісна характеристика вологості повітря</a:t>
            </a:r>
            <a:endParaRPr lang="uk-UA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900288" y="5085184"/>
            <a:ext cx="7128096" cy="1152128"/>
            <a:chOff x="900288" y="4581128"/>
            <a:chExt cx="7128096" cy="1152128"/>
          </a:xfrm>
        </p:grpSpPr>
        <p:pic>
          <p:nvPicPr>
            <p:cNvPr id="265" name="Рисунок 26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0288" y="4581616"/>
              <a:ext cx="3023640" cy="11516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266" name="Рисунок 26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60744" y="4581128"/>
              <a:ext cx="3167640" cy="11516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CustomShape 1"/>
          <p:cNvSpPr/>
          <p:nvPr/>
        </p:nvSpPr>
        <p:spPr>
          <a:xfrm>
            <a:off x="899592" y="848176"/>
            <a:ext cx="7785408" cy="92464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uk-UA" sz="4800" b="1" i="1" dirty="0" smtClean="0">
                <a:solidFill>
                  <a:srgbClr val="04617B"/>
                </a:solidFill>
                <a:latin typeface="Calibri"/>
              </a:rPr>
              <a:t>Тренінг</a:t>
            </a:r>
          </a:p>
        </p:txBody>
      </p:sp>
      <p:sp>
        <p:nvSpPr>
          <p:cNvPr id="268" name="CustomShape 2"/>
          <p:cNvSpPr/>
          <p:nvPr/>
        </p:nvSpPr>
        <p:spPr>
          <a:xfrm>
            <a:off x="395536" y="1936160"/>
            <a:ext cx="8352928" cy="22129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indent="457200">
              <a:lnSpc>
                <a:spcPct val="100000"/>
              </a:lnSpc>
              <a:spcBef>
                <a:spcPts val="600"/>
              </a:spcBef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даними сьогоднішнього прогнозу на даний час:</a:t>
            </a:r>
          </a:p>
          <a:p>
            <a:pPr indent="457200">
              <a:lnSpc>
                <a:spcPct val="100000"/>
              </a:lnSpc>
              <a:spcBef>
                <a:spcPts val="600"/>
              </a:spcBef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http://sinoptik.ua/погода-хорол</a:t>
            </a:r>
            <a:endParaRPr lang="uk-UA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Визначити абсолютну вологість повітря і точку</a:t>
            </a:r>
          </a:p>
          <a:p>
            <a:pPr indent="457200">
              <a:lnSpc>
                <a:spcPct val="100000"/>
              </a:lnSpc>
              <a:spcBef>
                <a:spcPts val="600"/>
              </a:spcBef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роси.</a:t>
            </a:r>
          </a:p>
          <a:p>
            <a:pPr indent="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Чи може в 1 м</a:t>
            </a:r>
            <a:r>
              <a:rPr lang="uk-UA" sz="2800" baseline="300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3</a:t>
            </a: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повітря при цій температурі </a:t>
            </a:r>
          </a:p>
          <a:p>
            <a:pPr indent="457200">
              <a:lnSpc>
                <a:spcPct val="100000"/>
              </a:lnSpc>
              <a:spcBef>
                <a:spcPts val="600"/>
              </a:spcBef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знаходитись 5 г і 10 г водяної пари?</a:t>
            </a:r>
          </a:p>
          <a:p>
            <a:pPr indent="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Як і чому зміниться вологість повітря в аудиторії, </a:t>
            </a:r>
          </a:p>
          <a:p>
            <a:pPr indent="457200">
              <a:lnSpc>
                <a:spcPct val="100000"/>
              </a:lnSpc>
              <a:spcBef>
                <a:spcPts val="600"/>
              </a:spcBef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якщо зараз відкрити вікно?</a:t>
            </a:r>
            <a:endParaRPr lang="uk-UA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71" name="CustomShape 3"/>
          <p:cNvSpPr/>
          <p:nvPr/>
        </p:nvSpPr>
        <p:spPr>
          <a:xfrm>
            <a:off x="0" y="0"/>
            <a:ext cx="9142200" cy="360"/>
          </a:xfrm>
          <a:prstGeom prst="rect">
            <a:avLst/>
          </a:prstGeom>
          <a:noFill/>
          <a:ln w="9360"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457200" y="991656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anchor="b" bIns="0" lIns="0" rIns="0" tIns="45000"/>
          <a:lstStyle/>
          <a:p>
            <a:pPr>
              <a:lnSpc>
                <a:spcPct val="90000"/>
              </a:lnSpc>
            </a:pPr>
            <a:r>
              <a:rPr b="1" dirty="0" i="1" lang="uk-UA" smtClean="0" sz="4000">
                <a:solidFill>
                  <a:srgbClr val="04617B"/>
                </a:solidFill>
                <a:latin typeface="Calibri"/>
              </a:rPr>
              <a:t>Методи вимірювання вологості повітря</a:t>
            </a:r>
            <a:endParaRPr dirty="0" lang="uk-UA"/>
          </a:p>
        </p:txBody>
      </p:sp>
      <p:sp>
        <p:nvSpPr>
          <p:cNvPr id="274" name="CustomShape 3"/>
          <p:cNvSpPr/>
          <p:nvPr/>
        </p:nvSpPr>
        <p:spPr>
          <a:xfrm>
            <a:off x="395536" y="2132856"/>
            <a:ext cx="5328592" cy="3114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lstStyle/>
          <a:p>
            <a:r>
              <a:rPr b="1" dirty="0" i="1" lang="uk-UA" smtClean="0" sz="3600">
                <a:solidFill>
                  <a:srgbClr val="03495C"/>
                </a:solidFill>
                <a:latin typeface="Constantia"/>
              </a:rPr>
              <a:t>Волосяний гігрометр</a:t>
            </a:r>
            <a:endParaRPr dirty="0" lang="uk-UA" smtClean="0" sz="3600"/>
          </a:p>
          <a:p>
            <a:pPr>
              <a:lnSpc>
                <a:spcPct val="100000"/>
              </a:lnSpc>
            </a:pPr>
            <a:endParaRPr b="1" dirty="0" i="1" lang="uk-UA" smtClean="0" sz="800">
              <a:solidFill>
                <a:srgbClr val="03495C"/>
              </a:solidFill>
              <a:latin typeface="Constantia"/>
            </a:endParaRPr>
          </a:p>
          <a:p>
            <a:pPr>
              <a:lnSpc>
                <a:spcPct val="100000"/>
              </a:lnSpc>
            </a:pPr>
            <a:r>
              <a:rPr b="1" dirty="0" i="1" lang="uk-UA" smtClean="0" sz="2400">
                <a:solidFill>
                  <a:srgbClr val="03495C"/>
                </a:solidFill>
                <a:latin typeface="Constantia"/>
              </a:rPr>
              <a:t>Принцип дії</a:t>
            </a: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:</a:t>
            </a:r>
            <a:endParaRPr dirty="0" lang="uk-UA" smtClean="0"/>
          </a:p>
          <a:p>
            <a:pPr>
              <a:lnSpc>
                <a:spcPct val="100000"/>
              </a:lnSpc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видовження волосини пропорційне до вологості повітря</a:t>
            </a:r>
            <a:endParaRPr dirty="0" lang="uk-UA" smtClean="0"/>
          </a:p>
          <a:p>
            <a:pPr>
              <a:lnSpc>
                <a:spcPct val="100000"/>
              </a:lnSpc>
            </a:pPr>
            <a:endParaRPr dirty="0" lang="uk-UA" smtClean="0" sz="800"/>
          </a:p>
          <a:p>
            <a:pPr>
              <a:lnSpc>
                <a:spcPct val="100000"/>
              </a:lnSpc>
            </a:pPr>
            <a:r>
              <a:rPr b="1" dirty="0" i="1" lang="uk-UA" smtClean="0" sz="2400">
                <a:solidFill>
                  <a:srgbClr val="03495C"/>
                </a:solidFill>
                <a:latin typeface="Constantia"/>
                <a:ea typeface="Calibri"/>
              </a:rPr>
              <a:t>Будова</a:t>
            </a:r>
            <a:r>
              <a:rPr dirty="0" lang="uk-UA" smtClean="0" sz="2400">
                <a:solidFill>
                  <a:srgbClr val="03495C"/>
                </a:solidFill>
                <a:latin typeface="Constantia"/>
                <a:ea typeface="Calibri"/>
              </a:rPr>
              <a:t>:</a:t>
            </a:r>
            <a:endParaRPr dirty="0" lang="uk-UA" smtClean="0" sz="24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  <a:ea typeface="Calibri"/>
              </a:rPr>
              <a:t>Металева рама</a:t>
            </a:r>
            <a:endParaRPr dirty="0" lang="uk-UA" smtClean="0" sz="24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  <a:ea typeface="Calibri"/>
              </a:rPr>
              <a:t>Волосина</a:t>
            </a:r>
            <a:endParaRPr dirty="0" lang="uk-UA" smtClean="0" sz="24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  <a:ea typeface="Calibri"/>
              </a:rPr>
              <a:t>Шків</a:t>
            </a:r>
            <a:endParaRPr dirty="0" lang="uk-UA" smtClean="0" sz="24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  <a:ea typeface="Calibri"/>
              </a:rPr>
              <a:t>Стрілка</a:t>
            </a:r>
            <a:endParaRPr dirty="0" lang="uk-UA" smtClean="0" sz="24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  <a:ea typeface="Calibri"/>
              </a:rPr>
              <a:t>Шкала</a:t>
            </a:r>
            <a:endParaRPr dirty="0" lang="uk-UA" smtClean="0" sz="24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  <a:ea typeface="Calibri"/>
              </a:rPr>
              <a:t>Регулюючий гвинт</a:t>
            </a:r>
            <a:endParaRPr dirty="0" lang="uk-UA" sz="2400"/>
          </a:p>
        </p:txBody>
      </p:sp>
      <p:grpSp>
        <p:nvGrpSpPr>
          <p:cNvPr id="8" name="Группа 7"/>
          <p:cNvGrpSpPr/>
          <p:nvPr/>
        </p:nvGrpSpPr>
        <p:grpSpPr>
          <a:xfrm>
            <a:off x="5076056" y="1916832"/>
            <a:ext cx="3744416" cy="4680520"/>
            <a:chOff x="5148064" y="1700808"/>
            <a:chExt cx="3744416" cy="4680520"/>
          </a:xfrm>
        </p:grpSpPr>
        <p:pic>
          <p:nvPicPr>
            <p:cNvPr id="275" name="Picture 2"/>
            <p:cNvPicPr/>
            <p:nvPr/>
          </p:nvPicPr>
          <p:blipFill>
            <a:blip cstate="print" r:embed="rId2"/>
            <a:stretch>
              <a:fillRect/>
            </a:stretch>
          </p:blipFill>
          <p:spPr>
            <a:xfrm>
              <a:off x="6300192" y="1700808"/>
              <a:ext cx="2592288" cy="388843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" name="Picture 3"/>
            <p:cNvPicPr/>
            <p:nvPr/>
          </p:nvPicPr>
          <p:blipFill>
            <a:blip cstate="print" r:embed="rId3"/>
            <a:stretch>
              <a:fillRect/>
            </a:stretch>
          </p:blipFill>
          <p:spPr>
            <a:xfrm>
              <a:off x="5148064" y="4549648"/>
              <a:ext cx="1997992" cy="183168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323528" y="980728"/>
            <a:ext cx="8640960" cy="5403368"/>
            <a:chOff x="323528" y="980728"/>
            <a:chExt cx="8640960" cy="5403368"/>
          </a:xfrm>
        </p:grpSpPr>
        <p:sp>
          <p:nvSpPr>
            <p:cNvPr id="277" name="CustomShape 1"/>
            <p:cNvSpPr/>
            <p:nvPr/>
          </p:nvSpPr>
          <p:spPr>
            <a:xfrm>
              <a:off x="457200" y="980728"/>
              <a:ext cx="8227800" cy="1141200"/>
            </a:xfrm>
            <a:prstGeom prst="rect">
              <a:avLst/>
            </a:prstGeom>
            <a:noFill/>
            <a:ln>
              <a:noFill/>
            </a:ln>
          </p:spPr>
          <p:txBody>
            <a:bodyPr anchor="b" bIns="0" lIns="0" rIns="0" tIns="45000"/>
            <a:lstStyle/>
            <a:p>
              <a:pPr>
                <a:lnSpc>
                  <a:spcPct val="90000"/>
                </a:lnSpc>
              </a:pPr>
              <a:r>
                <a:rPr b="1" dirty="0" i="1" lang="uk-UA" smtClean="0" sz="4000">
                  <a:solidFill>
                    <a:srgbClr val="04617B"/>
                  </a:solidFill>
                  <a:latin typeface="Calibri"/>
                </a:rPr>
                <a:t>Методи вимірювання вологості повітря</a:t>
              </a:r>
              <a:endParaRPr dirty="0" lang="uk-UA"/>
            </a:p>
          </p:txBody>
        </p:sp>
        <p:sp>
          <p:nvSpPr>
            <p:cNvPr id="278" name="CustomShape 2"/>
            <p:cNvSpPr/>
            <p:nvPr/>
          </p:nvSpPr>
          <p:spPr>
            <a:xfrm>
              <a:off x="323528" y="2132856"/>
              <a:ext cx="6336704" cy="4251240"/>
            </a:xfrm>
            <a:prstGeom prst="rect">
              <a:avLst/>
            </a:prstGeom>
            <a:noFill/>
            <a:ln>
              <a:noFill/>
            </a:ln>
          </p:spPr>
          <p:txBody>
            <a:bodyPr bIns="45000" lIns="90000" rIns="90000" tIns="45000"/>
            <a:lstStyle/>
            <a:p>
              <a:pPr>
                <a:lnSpc>
                  <a:spcPct val="100000"/>
                </a:lnSpc>
                <a:buSzPct val="25000"/>
              </a:pPr>
              <a:r>
                <a:rPr b="1" dirty="0" i="1" lang="uk-UA" smtClean="0" sz="3600">
                  <a:solidFill>
                    <a:srgbClr val="03495C"/>
                  </a:solidFill>
                  <a:latin typeface="Constantia"/>
                </a:rPr>
                <a:t>Психрометр</a:t>
              </a:r>
            </a:p>
            <a:p>
              <a:pPr>
                <a:lnSpc>
                  <a:spcPct val="100000"/>
                </a:lnSpc>
              </a:pPr>
              <a:endParaRPr dirty="0" lang="uk-UA" smtClean="0" sz="500">
                <a:solidFill>
                  <a:srgbClr val="03495C"/>
                </a:solidFill>
                <a:latin typeface="Constantia"/>
              </a:endParaRPr>
            </a:p>
            <a:p>
              <a:pPr>
                <a:lnSpc>
                  <a:spcPct val="100000"/>
                </a:lnSpc>
              </a:pPr>
              <a:r>
                <a:rPr b="1" dirty="0" i="1" lang="uk-UA" smtClean="0" sz="2200">
                  <a:solidFill>
                    <a:srgbClr val="03495C"/>
                  </a:solidFill>
                  <a:latin typeface="Constantia"/>
                </a:rPr>
                <a:t>Принцип дії</a:t>
              </a:r>
              <a:r>
                <a:rPr dirty="0" i="1" lang="uk-UA" smtClean="0" sz="2200">
                  <a:solidFill>
                    <a:srgbClr val="03495C"/>
                  </a:solidFill>
                  <a:latin typeface="Constantia"/>
                </a:rPr>
                <a:t>:</a:t>
              </a:r>
              <a:endParaRPr dirty="0" i="1" lang="uk-UA" smtClean="0" sz="2200"/>
            </a:p>
            <a:p>
              <a:pPr>
                <a:lnSpc>
                  <a:spcPct val="100000"/>
                </a:lnSpc>
                <a:buFont charset="2" pitchFamily="2" typeface="Wingdings"/>
                <a:buChar char="ü"/>
              </a:pPr>
              <a:r>
                <a:rPr dirty="0" lang="uk-UA" smtClean="0" sz="2200">
                  <a:solidFill>
                    <a:srgbClr val="03495C"/>
                  </a:solidFill>
                  <a:latin typeface="Times New Roman"/>
                </a:rPr>
                <a:t> φ </a:t>
              </a: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↓ → </a:t>
              </a:r>
              <a:r>
                <a:rPr dirty="0" err="1" lang="uk-UA" smtClean="0" sz="2200">
                  <a:solidFill>
                    <a:srgbClr val="03495C"/>
                  </a:solidFill>
                  <a:latin typeface="Constantia"/>
                </a:rPr>
                <a:t>υ</a:t>
              </a:r>
              <a:r>
                <a:rPr baseline="-25000" dirty="0" err="1" lang="uk-UA" smtClean="0" sz="2200">
                  <a:solidFill>
                    <a:srgbClr val="03495C"/>
                  </a:solidFill>
                  <a:latin typeface="Constantia"/>
                </a:rPr>
                <a:t>вип</a:t>
              </a:r>
              <a:r>
                <a:rPr dirty="0" err="1" lang="uk-UA" smtClean="0" sz="2200">
                  <a:solidFill>
                    <a:srgbClr val="03495C"/>
                  </a:solidFill>
                  <a:latin typeface="Constantia"/>
                </a:rPr>
                <a:t>↑</a:t>
              </a: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 → t</a:t>
              </a:r>
              <a:r>
                <a:rPr baseline="30000" dirty="0" lang="uk-UA" smtClean="0" sz="2200">
                  <a:solidFill>
                    <a:srgbClr val="03495C"/>
                  </a:solidFill>
                  <a:latin typeface="Constantia"/>
                </a:rPr>
                <a:t>0</a:t>
              </a: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↓ → t</a:t>
              </a:r>
              <a:r>
                <a:rPr baseline="30000" dirty="0" lang="uk-UA" smtClean="0" sz="2200">
                  <a:solidFill>
                    <a:srgbClr val="03495C"/>
                  </a:solidFill>
                  <a:latin typeface="Constantia"/>
                </a:rPr>
                <a:t>0</a:t>
              </a:r>
              <a:r>
                <a:rPr baseline="-25000" dirty="0" lang="uk-UA" smtClean="0" sz="2200">
                  <a:solidFill>
                    <a:srgbClr val="03495C"/>
                  </a:solidFill>
                  <a:latin typeface="Constantia"/>
                </a:rPr>
                <a:t>вол.об’єкта </a:t>
              </a: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дає</a:t>
              </a:r>
              <a:endParaRPr dirty="0" lang="uk-UA" smtClean="0" sz="2200"/>
            </a:p>
            <a:p>
              <a:pPr>
                <a:lnSpc>
                  <a:spcPct val="100000"/>
                </a:lnSpc>
              </a:pP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    інформацію про </a:t>
              </a:r>
              <a:r>
                <a:rPr dirty="0" lang="uk-UA" smtClean="0" sz="2200">
                  <a:solidFill>
                    <a:srgbClr val="03495C"/>
                  </a:solidFill>
                  <a:latin typeface="Times New Roman"/>
                </a:rPr>
                <a:t>φ</a:t>
              </a: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.</a:t>
              </a:r>
              <a:endParaRPr dirty="0" lang="uk-UA" smtClean="0" sz="2200"/>
            </a:p>
            <a:p>
              <a:pPr>
                <a:lnSpc>
                  <a:spcPct val="100000"/>
                </a:lnSpc>
                <a:buFont charset="2" pitchFamily="2" typeface="Wingdings"/>
                <a:buChar char="ü"/>
              </a:pPr>
              <a:r>
                <a:rPr dirty="0" lang="uk-UA" smtClean="0" sz="2200">
                  <a:solidFill>
                    <a:srgbClr val="03495C"/>
                  </a:solidFill>
                  <a:latin typeface="Times New Roman"/>
                </a:rPr>
                <a:t> φ </a:t>
              </a: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визначається за психрометричною</a:t>
              </a:r>
              <a:endParaRPr dirty="0" lang="uk-UA" smtClean="0" sz="2200"/>
            </a:p>
            <a:p>
              <a:pPr>
                <a:lnSpc>
                  <a:spcPct val="100000"/>
                </a:lnSpc>
              </a:pP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    таблицею (за різницею показів термометрів).</a:t>
              </a:r>
              <a:endParaRPr dirty="0" lang="uk-UA" smtClean="0" sz="2200"/>
            </a:p>
            <a:p>
              <a:pPr>
                <a:lnSpc>
                  <a:spcPct val="100000"/>
                </a:lnSpc>
              </a:pPr>
              <a:endParaRPr dirty="0" lang="uk-UA" smtClean="0" sz="500"/>
            </a:p>
            <a:p>
              <a:pPr>
                <a:lnSpc>
                  <a:spcPct val="100000"/>
                </a:lnSpc>
              </a:pPr>
              <a:r>
                <a:rPr b="1" dirty="0" i="1" lang="uk-UA" smtClean="0" sz="2200">
                  <a:solidFill>
                    <a:srgbClr val="03495C"/>
                  </a:solidFill>
                  <a:latin typeface="Constantia"/>
                </a:rPr>
                <a:t>Будова</a:t>
              </a: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:</a:t>
              </a:r>
              <a:endParaRPr dirty="0" lang="uk-UA" smtClean="0" sz="2200"/>
            </a:p>
            <a:p>
              <a:pPr indent="360000">
                <a:lnSpc>
                  <a:spcPct val="100000"/>
                </a:lnSpc>
                <a:buFont typeface="StarSymbol"/>
                <a:buAutoNum type="arabicPeriod"/>
              </a:pP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Сухий термометр</a:t>
              </a:r>
              <a:endParaRPr dirty="0" lang="uk-UA" smtClean="0" sz="2200"/>
            </a:p>
            <a:p>
              <a:pPr indent="360000">
                <a:lnSpc>
                  <a:spcPct val="100000"/>
                </a:lnSpc>
                <a:buFont typeface="StarSymbol"/>
                <a:buAutoNum type="arabicPeriod"/>
              </a:pP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Вологий термометр</a:t>
              </a:r>
              <a:endParaRPr dirty="0" lang="uk-UA" smtClean="0" sz="2200"/>
            </a:p>
            <a:p>
              <a:pPr indent="360000">
                <a:lnSpc>
                  <a:spcPct val="100000"/>
                </a:lnSpc>
                <a:buFont typeface="StarSymbol"/>
                <a:buAutoNum type="arabicPeriod"/>
              </a:pP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Психрометрична таблиця</a:t>
              </a:r>
              <a:endParaRPr dirty="0" lang="uk-UA" smtClean="0" sz="2200"/>
            </a:p>
            <a:p>
              <a:pPr indent="360000">
                <a:lnSpc>
                  <a:spcPct val="100000"/>
                </a:lnSpc>
                <a:buFont typeface="StarSymbol"/>
                <a:buAutoNum type="arabicPeriod"/>
              </a:pPr>
              <a:r>
                <a:rPr dirty="0" lang="uk-UA" smtClean="0" sz="2200">
                  <a:solidFill>
                    <a:srgbClr val="03495C"/>
                  </a:solidFill>
                  <a:latin typeface="Constantia"/>
                </a:rPr>
                <a:t>Резервуар з водою</a:t>
              </a:r>
              <a:endParaRPr dirty="0" lang="uk-UA" smtClean="0" sz="2200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6516216" y="2380984"/>
              <a:ext cx="2448272" cy="3784320"/>
              <a:chOff x="5940152" y="2060848"/>
              <a:chExt cx="2664296" cy="3784320"/>
            </a:xfrm>
          </p:grpSpPr>
          <p:pic>
            <p:nvPicPr>
              <p:cNvPr id="280" name="Picture 6"/>
              <p:cNvPicPr/>
              <p:nvPr/>
            </p:nvPicPr>
            <p:blipFill>
              <a:blip cstate="print" r:embed="rId2"/>
              <a:srcRect b="8" l="16863" r="13275"/>
              <a:stretch>
                <a:fillRect/>
              </a:stretch>
            </p:blipFill>
            <p:spPr>
              <a:xfrm>
                <a:off x="6516216" y="2060848"/>
                <a:ext cx="2088232" cy="3784320"/>
              </a:xfrm>
              <a:prstGeom prst="rect">
                <a:avLst/>
              </a:prstGeom>
              <a:ln w="9360">
                <a:noFill/>
              </a:ln>
            </p:spPr>
          </p:pic>
          <p:sp>
            <p:nvSpPr>
              <p:cNvPr id="281" name="CustomShape 4"/>
              <p:cNvSpPr/>
              <p:nvPr/>
            </p:nvSpPr>
            <p:spPr>
              <a:xfrm>
                <a:off x="6264248" y="3147840"/>
                <a:ext cx="540000" cy="36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round/>
                <a:tailEnd len="med" type="arrow" w="med"/>
              </a:ln>
            </p:spPr>
          </p:sp>
          <p:sp>
            <p:nvSpPr>
              <p:cNvPr id="282" name="CustomShape 5"/>
              <p:cNvSpPr/>
              <p:nvPr/>
            </p:nvSpPr>
            <p:spPr>
              <a:xfrm>
                <a:off x="6264288" y="3611520"/>
                <a:ext cx="900000" cy="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round/>
                <a:tailEnd len="med" type="arrow" w="med"/>
              </a:ln>
            </p:spPr>
          </p:sp>
          <p:sp>
            <p:nvSpPr>
              <p:cNvPr id="283" name="CustomShape 6"/>
              <p:cNvSpPr/>
              <p:nvPr/>
            </p:nvSpPr>
            <p:spPr>
              <a:xfrm>
                <a:off x="6300288" y="5471513"/>
                <a:ext cx="864000" cy="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round/>
                <a:tailEnd len="med" type="arrow" w="med"/>
              </a:ln>
            </p:spPr>
          </p:sp>
          <p:sp>
            <p:nvSpPr>
              <p:cNvPr id="285" name="CustomShape 8"/>
              <p:cNvSpPr/>
              <p:nvPr/>
            </p:nvSpPr>
            <p:spPr>
              <a:xfrm>
                <a:off x="5940152" y="2879640"/>
                <a:ext cx="288032" cy="2925624"/>
              </a:xfrm>
              <a:prstGeom prst="rect">
                <a:avLst/>
              </a:prstGeom>
              <a:noFill/>
              <a:ln w="9360">
                <a:noFill/>
              </a:ln>
            </p:spPr>
            <p:txBody>
              <a:bodyPr bIns="45000" lIns="90000" rIns="90000" tIns="45000"/>
              <a:lstStyle/>
              <a:p>
                <a:pPr algn="r">
                  <a:lnSpc>
                    <a:spcPct val="100000"/>
                  </a:lnSpc>
                </a:pPr>
                <a:r>
                  <a:rPr dirty="0" lang="ru-RU" smtClean="0" sz="2000">
                    <a:solidFill>
                      <a:srgbClr val="000000"/>
                    </a:solidFill>
                    <a:latin typeface="Times New Roman"/>
                  </a:rPr>
                  <a:t>1</a:t>
                </a:r>
              </a:p>
              <a:p>
                <a:pPr algn="r">
                  <a:lnSpc>
                    <a:spcPct val="100000"/>
                  </a:lnSpc>
                </a:pPr>
                <a:endParaRPr dirty="0" lang="uk-UA" smtClean="0" sz="1600">
                  <a:solidFill>
                    <a:srgbClr val="000000"/>
                  </a:solidFill>
                  <a:latin typeface="Times New Roman"/>
                </a:endParaRPr>
              </a:p>
              <a:p>
                <a:pPr algn="r">
                  <a:lnSpc>
                    <a:spcPct val="100000"/>
                  </a:lnSpc>
                </a:pPr>
                <a:r>
                  <a:rPr dirty="0" lang="uk-UA" smtClean="0" sz="2000">
                    <a:solidFill>
                      <a:srgbClr val="000000"/>
                    </a:solidFill>
                    <a:latin typeface="Times New Roman"/>
                  </a:rPr>
                  <a:t>2</a:t>
                </a:r>
              </a:p>
              <a:p>
                <a:pPr algn="r">
                  <a:lnSpc>
                    <a:spcPct val="100000"/>
                  </a:lnSpc>
                </a:pPr>
                <a:endParaRPr dirty="0" lang="uk-UA" smtClean="0" sz="2800">
                  <a:solidFill>
                    <a:srgbClr val="000000"/>
                  </a:solidFill>
                  <a:latin typeface="Times New Roman"/>
                </a:endParaRPr>
              </a:p>
              <a:p>
                <a:pPr algn="r">
                  <a:lnSpc>
                    <a:spcPct val="100000"/>
                  </a:lnSpc>
                </a:pPr>
                <a:r>
                  <a:rPr dirty="0" lang="uk-UA" smtClean="0" sz="2000">
                    <a:solidFill>
                      <a:srgbClr val="000000"/>
                    </a:solidFill>
                    <a:latin typeface="Times New Roman"/>
                  </a:rPr>
                  <a:t>3</a:t>
                </a:r>
              </a:p>
              <a:p>
                <a:pPr algn="r">
                  <a:lnSpc>
                    <a:spcPct val="100000"/>
                  </a:lnSpc>
                </a:pPr>
                <a:endParaRPr dirty="0" lang="uk-UA" smtClean="0" sz="2000">
                  <a:solidFill>
                    <a:srgbClr val="000000"/>
                  </a:solidFill>
                  <a:latin typeface="Times New Roman"/>
                </a:endParaRPr>
              </a:p>
              <a:p>
                <a:pPr algn="r">
                  <a:lnSpc>
                    <a:spcPct val="100000"/>
                  </a:lnSpc>
                </a:pPr>
                <a:endParaRPr dirty="0" lang="uk-UA" smtClean="0" sz="3200">
                  <a:solidFill>
                    <a:srgbClr val="000000"/>
                  </a:solidFill>
                  <a:latin typeface="Times New Roman"/>
                </a:endParaRPr>
              </a:p>
              <a:p>
                <a:pPr algn="r">
                  <a:lnSpc>
                    <a:spcPct val="100000"/>
                  </a:lnSpc>
                </a:pPr>
                <a:r>
                  <a:rPr dirty="0" lang="uk-UA" smtClean="0" sz="2000">
                    <a:solidFill>
                      <a:srgbClr val="000000"/>
                    </a:solidFill>
                    <a:latin typeface="Times New Roman"/>
                  </a:rPr>
                  <a:t>4</a:t>
                </a:r>
                <a:endParaRPr dirty="0"/>
              </a:p>
            </p:txBody>
          </p:sp>
          <p:sp>
            <p:nvSpPr>
              <p:cNvPr id="288" name="CustomShape 11"/>
              <p:cNvSpPr/>
              <p:nvPr/>
            </p:nvSpPr>
            <p:spPr>
              <a:xfrm>
                <a:off x="6246712" y="4384800"/>
                <a:ext cx="1493640" cy="36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round/>
                <a:tailEnd len="med" type="arrow" w="med"/>
              </a:ln>
            </p:spPr>
          </p:sp>
        </p:grpSp>
      </p:grpSp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CustomShape 1"/>
          <p:cNvSpPr/>
          <p:nvPr/>
        </p:nvSpPr>
        <p:spPr>
          <a:xfrm>
            <a:off x="457200" y="991656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anchor="b" bIns="0" lIns="0" rIns="0" tIns="45000"/>
          <a:lstStyle/>
          <a:p>
            <a:pPr>
              <a:lnSpc>
                <a:spcPct val="90000"/>
              </a:lnSpc>
            </a:pPr>
            <a:r>
              <a:rPr b="1" dirty="0" i="1" lang="uk-UA" smtClean="0" sz="4000">
                <a:solidFill>
                  <a:srgbClr val="04617B"/>
                </a:solidFill>
                <a:latin typeface="Calibri"/>
              </a:rPr>
              <a:t>Методи вимірювання вологості повітря</a:t>
            </a:r>
            <a:endParaRPr dirty="0" lang="uk-UA"/>
          </a:p>
        </p:txBody>
      </p:sp>
      <p:sp>
        <p:nvSpPr>
          <p:cNvPr id="290" name="CustomShape 2"/>
          <p:cNvSpPr/>
          <p:nvPr/>
        </p:nvSpPr>
        <p:spPr>
          <a:xfrm>
            <a:off x="323528" y="2058080"/>
            <a:ext cx="7427168" cy="42512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lstStyle/>
          <a:p>
            <a:pPr>
              <a:lnSpc>
                <a:spcPct val="100000"/>
              </a:lnSpc>
              <a:buSzPct val="25000"/>
            </a:pPr>
            <a:r>
              <a:rPr b="1" dirty="0" i="1" lang="uk-UA" smtClean="0" sz="3600">
                <a:solidFill>
                  <a:srgbClr val="03495C"/>
                </a:solidFill>
                <a:latin typeface="Constantia"/>
              </a:rPr>
              <a:t>Конденсаційний гігрометр</a:t>
            </a:r>
          </a:p>
          <a:p>
            <a:pPr>
              <a:lnSpc>
                <a:spcPct val="100000"/>
              </a:lnSpc>
            </a:pPr>
            <a:r>
              <a:rPr b="1" dirty="0" i="1" lang="uk-UA" smtClean="0" sz="2000">
                <a:solidFill>
                  <a:srgbClr val="03495C"/>
                </a:solidFill>
                <a:latin typeface="Constantia"/>
              </a:rPr>
              <a:t>Принцип дії</a:t>
            </a: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: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charset="2" pitchFamily="2" typeface="Wingdings"/>
              <a:buChar char="ü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При прокачуванні повітря над поверхнею ефіру в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резервуарі він швидко випаровується і на полірованій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поверхні випадає роса.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charset="2" pitchFamily="2" typeface="Wingdings"/>
              <a:buChar char="ü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Точка роси фіксується термометром,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за нею визначається вологість.</a:t>
            </a:r>
            <a:endParaRPr dirty="0" lang="uk-UA" smtClean="0" sz="2000"/>
          </a:p>
          <a:p>
            <a:pPr>
              <a:lnSpc>
                <a:spcPct val="100000"/>
              </a:lnSpc>
            </a:pPr>
            <a:endParaRPr dirty="0" lang="uk-UA" smtClean="0" sz="500"/>
          </a:p>
          <a:p>
            <a:pPr>
              <a:lnSpc>
                <a:spcPct val="100000"/>
              </a:lnSpc>
            </a:pPr>
            <a:r>
              <a:rPr b="1" dirty="0" i="1" lang="uk-UA" smtClean="0" sz="2000">
                <a:solidFill>
                  <a:srgbClr val="03495C"/>
                </a:solidFill>
                <a:latin typeface="Constantia"/>
              </a:rPr>
              <a:t>Будова</a:t>
            </a: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: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Металевий резервуар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Полірована поверхня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Поліроване кільце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Теплоізольована прокладка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Гумова груша</a:t>
            </a:r>
            <a:endParaRPr dirty="0" lang="uk-UA" smtClean="0" sz="2000"/>
          </a:p>
          <a:p>
            <a:pPr indent="360000">
              <a:lnSpc>
                <a:spcPct val="100000"/>
              </a:lnSpc>
              <a:buFont typeface="StarSymbol"/>
              <a:buAutoNum type="arabicPeriod"/>
            </a:pPr>
            <a:r>
              <a:rPr dirty="0" lang="uk-UA" smtClean="0" sz="2000">
                <a:solidFill>
                  <a:srgbClr val="03495C"/>
                </a:solidFill>
                <a:latin typeface="Constantia"/>
              </a:rPr>
              <a:t>Термометр</a:t>
            </a:r>
            <a:endParaRPr dirty="0" lang="uk-UA" smtClean="0" sz="2000"/>
          </a:p>
          <a:p>
            <a:pPr>
              <a:lnSpc>
                <a:spcPct val="100000"/>
              </a:lnSpc>
              <a:buSzPct val="25000"/>
            </a:pPr>
            <a:endParaRPr dirty="0"/>
          </a:p>
        </p:txBody>
      </p:sp>
      <p:pic>
        <p:nvPicPr>
          <p:cNvPr id="11270" name="Picture 6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6038787" y="3645024"/>
            <a:ext cx="285369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CustomShape 1"/>
          <p:cNvSpPr/>
          <p:nvPr/>
        </p:nvSpPr>
        <p:spPr>
          <a:xfrm>
            <a:off x="457200" y="70416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90000"/>
              </a:lnSpc>
            </a:pPr>
            <a:r>
              <a:rPr lang="uk-UA" sz="4400" b="1" i="1" dirty="0" smtClean="0">
                <a:solidFill>
                  <a:srgbClr val="04617B"/>
                </a:solidFill>
                <a:latin typeface="Calibri"/>
              </a:rPr>
              <a:t>Значення вологості повітря</a:t>
            </a:r>
            <a:endParaRPr lang="uk-UA" sz="4400" dirty="0"/>
          </a:p>
        </p:txBody>
      </p:sp>
      <p:sp>
        <p:nvSpPr>
          <p:cNvPr id="294" name="CustomShape 2"/>
          <p:cNvSpPr/>
          <p:nvPr/>
        </p:nvSpPr>
        <p:spPr>
          <a:xfrm>
            <a:off x="457200" y="2071800"/>
            <a:ext cx="8256240" cy="3877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indent="360000">
              <a:spcBef>
                <a:spcPts val="600"/>
              </a:spcBef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Constantia"/>
              </a:rPr>
              <a:t>Всі живі організми у своєму складі мають воду </a:t>
            </a:r>
            <a:r>
              <a:rPr lang="uk-UA" sz="2400" dirty="0" smtClean="0">
                <a:solidFill>
                  <a:srgbClr val="03495C"/>
                </a:solidFill>
                <a:latin typeface="Times New Roman"/>
              </a:rPr>
              <a:t>→ </a:t>
            </a:r>
          </a:p>
          <a:p>
            <a:pPr indent="360000">
              <a:spcBef>
                <a:spcPts val="600"/>
              </a:spcBef>
            </a:pPr>
            <a:r>
              <a:rPr lang="uk-UA" sz="2400" dirty="0" smtClean="0">
                <a:solidFill>
                  <a:srgbClr val="03495C"/>
                </a:solidFill>
                <a:latin typeface="Times New Roman"/>
              </a:rPr>
              <a:t>реагують на Δφ</a:t>
            </a:r>
          </a:p>
          <a:p>
            <a:pPr indent="360000">
              <a:spcBef>
                <a:spcPts val="600"/>
              </a:spcBef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Times New Roman"/>
              </a:rPr>
              <a:t>Всі об'єкти живої і неживої природи потребують певних </a:t>
            </a:r>
          </a:p>
          <a:p>
            <a:pPr indent="360000">
              <a:spcBef>
                <a:spcPts val="600"/>
              </a:spcBef>
            </a:pPr>
            <a:r>
              <a:rPr lang="uk-UA" sz="2400" dirty="0" smtClean="0">
                <a:solidFill>
                  <a:srgbClr val="03495C"/>
                </a:solidFill>
                <a:latin typeface="Times New Roman"/>
              </a:rPr>
              <a:t>умов мікроклімату</a:t>
            </a:r>
          </a:p>
          <a:p>
            <a:pPr indent="360000">
              <a:spcBef>
                <a:spcPts val="600"/>
              </a:spcBef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Times New Roman"/>
              </a:rPr>
              <a:t>Всі технічні і технологічні процеси також потребують </a:t>
            </a:r>
          </a:p>
          <a:p>
            <a:pPr indent="360000">
              <a:spcBef>
                <a:spcPts val="600"/>
              </a:spcBef>
            </a:pPr>
            <a:r>
              <a:rPr lang="uk-UA" sz="2400" dirty="0" smtClean="0">
                <a:solidFill>
                  <a:srgbClr val="03495C"/>
                </a:solidFill>
                <a:latin typeface="Times New Roman"/>
              </a:rPr>
              <a:t>певних умов мікроклімату</a:t>
            </a:r>
            <a:endParaRPr lang="uk-UA" sz="2400" dirty="0" smtClean="0"/>
          </a:p>
          <a:p>
            <a:pPr>
              <a:lnSpc>
                <a:spcPct val="100000"/>
              </a:lnSpc>
            </a:pPr>
            <a:endParaRPr lang="uk-UA" dirty="0" smtClean="0"/>
          </a:p>
          <a:p>
            <a:pPr>
              <a:lnSpc>
                <a:spcPct val="100000"/>
              </a:lnSpc>
            </a:pPr>
            <a:endParaRPr lang="uk-UA" dirty="0" smtClean="0"/>
          </a:p>
          <a:p>
            <a:pPr>
              <a:lnSpc>
                <a:spcPct val="100000"/>
              </a:lnSpc>
            </a:pPr>
            <a:endParaRPr lang="uk-UA" dirty="0" smtClean="0"/>
          </a:p>
          <a:p>
            <a:pPr algn="ctr">
              <a:lnSpc>
                <a:spcPct val="100000"/>
              </a:lnSpc>
            </a:pPr>
            <a:r>
              <a:rPr lang="uk-UA" sz="2700" i="1" dirty="0" smtClean="0">
                <a:solidFill>
                  <a:srgbClr val="03495C"/>
                </a:solidFill>
                <a:latin typeface="Constantia" pitchFamily="18" charset="0"/>
              </a:rPr>
              <a:t>Знання про вологість повітря важливі для</a:t>
            </a:r>
          </a:p>
          <a:p>
            <a:pPr algn="ctr">
              <a:lnSpc>
                <a:spcPct val="100000"/>
              </a:lnSpc>
            </a:pPr>
            <a:r>
              <a:rPr lang="uk-UA" sz="2700" i="1" dirty="0" smtClean="0">
                <a:solidFill>
                  <a:srgbClr val="03495C"/>
                </a:solidFill>
                <a:latin typeface="Constantia" pitchFamily="18" charset="0"/>
              </a:rPr>
              <a:t>життєдіяльності людини в усіх сферах її життя</a:t>
            </a:r>
            <a:endParaRPr lang="uk-UA" sz="2700" dirty="0" smtClean="0">
              <a:latin typeface="Constantia" pitchFamily="18" charset="0"/>
            </a:endParaRPr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95" name="CustomShape 3"/>
          <p:cNvSpPr/>
          <p:nvPr/>
        </p:nvSpPr>
        <p:spPr>
          <a:xfrm>
            <a:off x="4500720" y="4875344"/>
            <a:ext cx="212400" cy="5698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21B2C9"/>
          </a:solidFill>
          <a:ln w="25560">
            <a:solidFill>
              <a:srgbClr val="0B5292"/>
            </a:solidFill>
            <a:round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457200" y="1268760"/>
            <a:ext cx="8227800" cy="1224136"/>
          </a:xfrm>
          <a:prstGeom prst="rect">
            <a:avLst/>
          </a:prstGeom>
          <a:noFill/>
          <a:ln>
            <a:noFill/>
          </a:ln>
        </p:spPr>
        <p:txBody>
          <a:bodyPr anchor="b" bIns="0" lIns="0" rIns="0" tIns="45000"/>
          <a:lstStyle/>
          <a:p>
            <a:pPr>
              <a:lnSpc>
                <a:spcPct val="90000"/>
              </a:lnSpc>
            </a:pPr>
            <a:endParaRPr dirty="0" lang="ru-RU" smtClean="0" sz="3200">
              <a:solidFill>
                <a:srgbClr val="04617B"/>
              </a:solidFill>
              <a:latin typeface="Calibri"/>
            </a:endParaRPr>
          </a:p>
          <a:p>
            <a:pPr>
              <a:lnSpc>
                <a:spcPct val="90000"/>
              </a:lnSpc>
            </a:pPr>
            <a:r>
              <a:rPr dirty="0" lang="uk-UA" smtClean="0" sz="3200" u="sng">
                <a:solidFill>
                  <a:srgbClr val="04617B"/>
                </a:solidFill>
                <a:latin typeface="Calibri"/>
              </a:rPr>
              <a:t>Самостійно опрацювати:</a:t>
            </a:r>
            <a:endParaRPr dirty="0" lang="uk-UA" smtClean="0" u="sng"/>
          </a:p>
          <a:p>
            <a:pPr>
              <a:lnSpc>
                <a:spcPct val="90000"/>
              </a:lnSpc>
            </a:pPr>
            <a:r>
              <a:rPr b="1" dirty="0" i="1" lang="uk-UA" smtClean="0" sz="3600">
                <a:solidFill>
                  <a:srgbClr val="04617B"/>
                </a:solidFill>
                <a:latin typeface="Calibri"/>
              </a:rPr>
              <a:t>Вплив вологості повітря на технологічні процеси у механізації с/г</a:t>
            </a:r>
            <a:endParaRPr dirty="0" lang="uk-UA"/>
          </a:p>
        </p:txBody>
      </p:sp>
      <p:sp>
        <p:nvSpPr>
          <p:cNvPr id="297" name="CustomShape 2"/>
          <p:cNvSpPr/>
          <p:nvPr/>
        </p:nvSpPr>
        <p:spPr>
          <a:xfrm>
            <a:off x="457200" y="2595912"/>
            <a:ext cx="5684760" cy="36414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lstStyle/>
          <a:p>
            <a:pPr indent="360000">
              <a:lnSpc>
                <a:spcPct val="100000"/>
              </a:lnSpc>
              <a:buFont typeface="+mj-lt"/>
              <a:buAutoNum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Врахування вологості повітря у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тваринництві.</a:t>
            </a:r>
            <a:endParaRPr dirty="0" lang="uk-UA" smtClean="0"/>
          </a:p>
          <a:p>
            <a:pPr indent="360000">
              <a:lnSpc>
                <a:spcPct val="100000"/>
              </a:lnSpc>
              <a:buFont typeface="+mj-lt"/>
              <a:buAutoNum startAt="2"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Врахування вологості повітря при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зберіганні с/г продукції.</a:t>
            </a:r>
            <a:endParaRPr dirty="0" lang="uk-UA" smtClean="0"/>
          </a:p>
          <a:p>
            <a:pPr indent="360000">
              <a:lnSpc>
                <a:spcPct val="100000"/>
              </a:lnSpc>
              <a:buFont typeface="+mj-lt"/>
              <a:buAutoNum startAt="3"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Врахування вологості повітря при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побудові й експлуатації ангарів для   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техніки.</a:t>
            </a:r>
            <a:endParaRPr dirty="0" lang="uk-UA" smtClean="0"/>
          </a:p>
          <a:p>
            <a:pPr indent="360000">
              <a:lnSpc>
                <a:spcPct val="100000"/>
              </a:lnSpc>
              <a:buFont typeface="+mj-lt"/>
              <a:buAutoNum startAt="4" type="arabicPeriod"/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Врахування вологості повітря при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зберіганні паливно-мастильних </a:t>
            </a:r>
          </a:p>
          <a:p>
            <a:pPr indent="360000">
              <a:lnSpc>
                <a:spcPct val="100000"/>
              </a:lnSpc>
            </a:pPr>
            <a:r>
              <a:rPr dirty="0" lang="uk-UA" smtClean="0" sz="2400">
                <a:solidFill>
                  <a:srgbClr val="03495C"/>
                </a:solidFill>
                <a:latin typeface="Constantia"/>
              </a:rPr>
              <a:t>матеріалів.</a:t>
            </a:r>
            <a:endParaRPr dirty="0" lang="uk-UA" smtClean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298" name="Picture 4"/>
          <p:cNvPicPr/>
          <p:nvPr/>
        </p:nvPicPr>
        <p:blipFill>
          <a:blip cstate="print" r:embed="rId2"/>
          <a:srcRect r="71"/>
          <a:stretch>
            <a:fillRect/>
          </a:stretch>
        </p:blipFill>
        <p:spPr>
          <a:xfrm>
            <a:off x="6429240" y="2654048"/>
            <a:ext cx="2141280" cy="1927080"/>
          </a:xfrm>
          <a:prstGeom prst="rect">
            <a:avLst/>
          </a:prstGeom>
          <a:ln w="9360">
            <a:noFill/>
          </a:ln>
        </p:spPr>
      </p:pic>
      <p:pic>
        <p:nvPicPr>
          <p:cNvPr id="299" name="Picture 5"/>
          <p:cNvPicPr/>
          <p:nvPr/>
        </p:nvPicPr>
        <p:blipFill>
          <a:blip cstate="print" r:embed="rId3"/>
          <a:stretch>
            <a:fillRect/>
          </a:stretch>
        </p:blipFill>
        <p:spPr>
          <a:xfrm>
            <a:off x="6453360" y="4714920"/>
            <a:ext cx="2188800" cy="16412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CustomShape 1"/>
          <p:cNvSpPr/>
          <p:nvPr/>
        </p:nvSpPr>
        <p:spPr>
          <a:xfrm>
            <a:off x="323528" y="991656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anchor="b" bIns="0" lIns="0" rIns="0" tIns="45000"/>
          <a:lstStyle/>
          <a:p>
            <a:pPr>
              <a:lnSpc>
                <a:spcPct val="100000"/>
              </a:lnSpc>
            </a:pPr>
            <a:r>
              <a:rPr b="1" dirty="0" i="1" lang="uk-UA" smtClean="0" sz="4000">
                <a:solidFill>
                  <a:srgbClr val="04617B"/>
                </a:solidFill>
                <a:latin typeface="Calibri"/>
              </a:rPr>
              <a:t>Суб’єктивне сприйняття людиною вологості повітря</a:t>
            </a:r>
            <a:endParaRPr dirty="0" lang="uk-UA"/>
          </a:p>
        </p:txBody>
      </p:sp>
      <p:pic>
        <p:nvPicPr>
          <p:cNvPr id="301" name="Содержимое 3"/>
          <p:cNvPicPr/>
          <p:nvPr/>
        </p:nvPicPr>
        <p:blipFill>
          <a:blip cstate="print" r:embed="rId2"/>
          <a:stretch>
            <a:fillRect/>
          </a:stretch>
        </p:blipFill>
        <p:spPr>
          <a:xfrm>
            <a:off x="357120" y="2214720"/>
            <a:ext cx="2998440" cy="4213080"/>
          </a:xfrm>
          <a:prstGeom prst="rect">
            <a:avLst/>
          </a:prstGeom>
          <a:ln>
            <a:noFill/>
          </a:ln>
        </p:spPr>
      </p:pic>
      <p:sp>
        <p:nvSpPr>
          <p:cNvPr id="302" name="CustomShape 2"/>
          <p:cNvSpPr/>
          <p:nvPr/>
        </p:nvSpPr>
        <p:spPr>
          <a:xfrm>
            <a:off x="1714680" y="4071960"/>
            <a:ext cx="1569960" cy="641160"/>
          </a:xfrm>
          <a:prstGeom prst="rect">
            <a:avLst/>
          </a:prstGeom>
          <a:solidFill>
            <a:srgbClr val="FFFF00"/>
          </a:solidFill>
          <a:ln w="9360">
            <a:noFill/>
          </a:ln>
        </p:spPr>
        <p:txBody>
          <a:bodyPr bIns="45000" lIns="90000" rIns="90000" tIns="45000"/>
          <a:lstStyle/>
          <a:p>
            <a:pPr>
              <a:lnSpc>
                <a:spcPct val="100000"/>
              </a:lnSpc>
            </a:pPr>
            <a:r>
              <a:rPr b="1" lang="ru-RU" sz="1300">
                <a:solidFill>
                  <a:srgbClr val="000000"/>
                </a:solidFill>
                <a:latin typeface="Times New Roman"/>
              </a:rPr>
              <a:t>Найкращі умови для людини</a:t>
            </a:r>
            <a:endParaRPr/>
          </a:p>
        </p:txBody>
      </p:sp>
      <p:graphicFrame>
        <p:nvGraphicFramePr>
          <p:cNvPr id="303" name="Table 3"/>
          <p:cNvGraphicFramePr/>
          <p:nvPr/>
        </p:nvGraphicFramePr>
        <p:xfrm>
          <a:off x="3463560" y="3038040"/>
          <a:ext cx="5427000" cy="3298920"/>
        </p:xfrm>
        <a:graphic>
          <a:graphicData uri="http://schemas.openxmlformats.org/drawingml/2006/table">
            <a:tbl>
              <a:tblPr/>
              <a:tblGrid>
                <a:gridCol w="1903680"/>
                <a:gridCol w="3523320"/>
              </a:tblGrid>
              <a:tr h="9306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dirty="0" i="1" lang="ru-RU" sz="2000">
                          <a:solidFill>
                            <a:srgbClr val="03495C"/>
                          </a:solidFill>
                          <a:latin typeface="Constantia"/>
                          <a:ea typeface="Times New Roman"/>
                        </a:rPr>
                        <a:t>Сиро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>
                          <a:solidFill>
                            <a:srgbClr val="03495C"/>
                          </a:solidFill>
                          <a:latin typeface="Constantia"/>
                          <a:ea typeface="Times New Roman"/>
                        </a:rPr>
                        <a:t>Волога погано виводиться з організму – перегрівання</a:t>
                      </a:r>
                      <a:endParaRPr/>
                    </a:p>
                  </a:txBody>
                  <a:tcPr/>
                </a:tc>
              </a:tr>
              <a:tr h="10576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i="1" lang="ru-RU" sz="2000">
                          <a:solidFill>
                            <a:srgbClr val="03495C"/>
                          </a:solidFill>
                          <a:latin typeface="Constantia"/>
                          <a:ea typeface="Times New Roman"/>
                        </a:rPr>
                        <a:t>Комфортно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>
                          <a:solidFill>
                            <a:srgbClr val="03495C"/>
                          </a:solidFill>
                          <a:latin typeface="Constantia"/>
                          <a:ea typeface="Times New Roman"/>
                        </a:rPr>
                        <a:t>Організму забезпечена нормальна (комфортна) терморегуляція</a:t>
                      </a:r>
                      <a:endParaRPr/>
                    </a:p>
                  </a:txBody>
                  <a:tcPr/>
                </a:tc>
              </a:tr>
              <a:tr h="11653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i="1" lang="ru-RU" sz="2000">
                          <a:solidFill>
                            <a:srgbClr val="03495C"/>
                          </a:solidFill>
                          <a:latin typeface="Constantia"/>
                          <a:ea typeface="Times New Roman"/>
                        </a:rPr>
                        <a:t>Сухо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>
                          <a:solidFill>
                            <a:srgbClr val="03495C"/>
                          </a:solidFill>
                          <a:latin typeface="Constantia"/>
                          <a:ea typeface="Times New Roman"/>
                        </a:rPr>
                        <a:t>Волога інтенсивно виводиться з організму – швидке висихання слзистих, охолодження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4" name="Picture 6"/>
          <p:cNvPicPr/>
          <p:nvPr/>
        </p:nvPicPr>
        <p:blipFill>
          <a:blip cstate="print" r:embed="rId3"/>
          <a:stretch>
            <a:fillRect/>
          </a:stretch>
        </p:blipFill>
        <p:spPr>
          <a:xfrm>
            <a:off x="5286240" y="1609200"/>
            <a:ext cx="1712880" cy="1428120"/>
          </a:xfrm>
          <a:prstGeom prst="rect">
            <a:avLst/>
          </a:prstGeom>
          <a:ln w="9360">
            <a:noFill/>
          </a:ln>
        </p:spPr>
      </p:pic>
      <p:pic>
        <p:nvPicPr>
          <p:cNvPr id="305" name="Picture 4"/>
          <p:cNvPicPr/>
          <p:nvPr/>
        </p:nvPicPr>
        <p:blipFill>
          <a:blip cstate="print" r:embed="rId4"/>
          <a:stretch>
            <a:fillRect/>
          </a:stretch>
        </p:blipFill>
        <p:spPr>
          <a:xfrm>
            <a:off x="7286760" y="1739520"/>
            <a:ext cx="1427040" cy="1188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CustomShape 1"/>
          <p:cNvSpPr/>
          <p:nvPr/>
        </p:nvSpPr>
        <p:spPr>
          <a:xfrm>
            <a:off x="457200" y="704880"/>
            <a:ext cx="8227800" cy="1067936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uk-UA" sz="4800" b="1" dirty="0" smtClean="0">
                <a:solidFill>
                  <a:srgbClr val="04617B"/>
                </a:solidFill>
                <a:latin typeface="Calibri"/>
              </a:rPr>
              <a:t>Проведення експертизи</a:t>
            </a:r>
            <a:endParaRPr lang="uk-UA" sz="48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0676" y="1855048"/>
          <a:ext cx="8890781" cy="45262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17256"/>
                <a:gridCol w="4473525"/>
              </a:tblGrid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uk-UA" sz="2400" noProof="0" dirty="0" smtClean="0"/>
                        <a:t>Постановка завдання</a:t>
                      </a:r>
                      <a:endParaRPr lang="uk-UA" sz="2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noProof="0" smtClean="0"/>
                        <a:t>Техніка безпеки при роботі з термометрами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60000" indent="-36000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00000"/>
                        <a:buFont typeface="Wingdings" pitchFamily="2" charset="2"/>
                        <a:buChar char="ü"/>
                      </a:pPr>
                      <a:r>
                        <a:rPr lang="uk-UA" sz="21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Перевірити параметри санітарних норм мікроклімату у заданому приміщенні для температури і вологості повітря.</a:t>
                      </a:r>
                    </a:p>
                    <a:p>
                      <a:pPr marL="360000" indent="-36000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00000"/>
                        <a:buFont typeface="Wingdings" pitchFamily="2" charset="2"/>
                        <a:buChar char="ü"/>
                      </a:pPr>
                      <a:r>
                        <a:rPr lang="uk-UA" sz="21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При відхиленні заданих параметрів від оптимальних значень запропонувати способи приведення їх до норми.</a:t>
                      </a:r>
                    </a:p>
                    <a:p>
                      <a:pPr marL="360000" indent="-360000">
                        <a:lnSpc>
                          <a:spcPct val="100000"/>
                        </a:lnSpc>
                        <a:spcBef>
                          <a:spcPts val="600"/>
                        </a:spcBef>
                        <a:buSzPct val="100000"/>
                        <a:buFont typeface="Wingdings" pitchFamily="2" charset="2"/>
                        <a:buChar char="ü"/>
                      </a:pPr>
                      <a:r>
                        <a:rPr lang="uk-UA" sz="21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Тривалість експертизи до 18 хв.</a:t>
                      </a:r>
                      <a:endParaRPr lang="uk-UA" sz="2100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0" indent="-360000">
                        <a:spcBef>
                          <a:spcPts val="600"/>
                        </a:spcBef>
                        <a:buSzPct val="100000"/>
                        <a:buFont typeface="Wingdings" pitchFamily="2" charset="2"/>
                        <a:buChar char="ü"/>
                      </a:pPr>
                      <a:r>
                        <a:rPr lang="uk-UA" sz="21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Ртутні термометри тримати у футлярі.</a:t>
                      </a:r>
                    </a:p>
                    <a:p>
                      <a:pPr marL="360000" indent="-360000">
                        <a:spcBef>
                          <a:spcPts val="600"/>
                        </a:spcBef>
                        <a:buSzPct val="100000"/>
                        <a:buFont typeface="Wingdings" pitchFamily="2" charset="2"/>
                        <a:buChar char="ü"/>
                      </a:pPr>
                      <a:r>
                        <a:rPr lang="uk-UA" sz="21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При вимірюванні температури обережно, але міцно, тримати термометр за верхній край.</a:t>
                      </a:r>
                    </a:p>
                    <a:p>
                      <a:pPr marL="360000" indent="-360000">
                        <a:spcBef>
                          <a:spcPts val="600"/>
                        </a:spcBef>
                        <a:buSzPct val="100000"/>
                        <a:buFont typeface="Wingdings" pitchFamily="2" charset="2"/>
                        <a:buChar char="ü"/>
                      </a:pPr>
                      <a:r>
                        <a:rPr lang="uk-UA" sz="21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Якщо термометр розбився, на руки вдягнути гумові рукавички, зібрати осколки і кульки ртуті на скотч і помістити їх у герметично закриту посудину з водою.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CustomShape 1"/>
          <p:cNvSpPr/>
          <p:nvPr/>
        </p:nvSpPr>
        <p:spPr>
          <a:xfrm>
            <a:off x="457200" y="70416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uk-UA" sz="5000" b="1" dirty="0" smtClean="0">
                <a:solidFill>
                  <a:srgbClr val="04617B"/>
                </a:solidFill>
                <a:latin typeface="Calibri"/>
              </a:rPr>
              <a:t>Проведення експертизи</a:t>
            </a:r>
            <a:endParaRPr lang="uk-UA" b="1" dirty="0"/>
          </a:p>
        </p:txBody>
      </p:sp>
      <p:sp>
        <p:nvSpPr>
          <p:cNvPr id="310" name="CustomShape 2"/>
          <p:cNvSpPr/>
          <p:nvPr/>
        </p:nvSpPr>
        <p:spPr>
          <a:xfrm>
            <a:off x="395536" y="1995024"/>
            <a:ext cx="7488832" cy="5698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3200" b="1" i="1" dirty="0" smtClean="0">
                <a:solidFill>
                  <a:srgbClr val="03495C"/>
                </a:solidFill>
                <a:latin typeface="Constantia"/>
              </a:rPr>
              <a:t>Закріплення приміщень за групами</a:t>
            </a:r>
            <a:endParaRPr lang="uk-UA" dirty="0" smtClean="0"/>
          </a:p>
          <a:p>
            <a:pPr>
              <a:lnSpc>
                <a:spcPct val="100000"/>
              </a:lnSpc>
            </a:pPr>
            <a:endParaRPr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2800712"/>
          <a:ext cx="8640960" cy="2628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296144"/>
                <a:gridCol w="1440160"/>
                <a:gridCol w="1152128"/>
                <a:gridCol w="1656184"/>
                <a:gridCol w="1512168"/>
              </a:tblGrid>
              <a:tr h="556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smtClean="0">
                          <a:solidFill>
                            <a:schemeClr val="bg1"/>
                          </a:solidFill>
                          <a:latin typeface="Constantia" pitchFamily="18" charset="0"/>
                        </a:rPr>
                        <a:t>Підрозділ</a:t>
                      </a:r>
                      <a:endParaRPr lang="uk-UA" sz="2000" noProof="0">
                        <a:solidFill>
                          <a:schemeClr val="bg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smtClean="0">
                          <a:solidFill>
                            <a:schemeClr val="bg1"/>
                          </a:solidFill>
                          <a:latin typeface="Constantia" pitchFamily="18" charset="0"/>
                        </a:rPr>
                        <a:t>1</a:t>
                      </a:r>
                      <a:endParaRPr lang="uk-UA" sz="2000" noProof="0">
                        <a:solidFill>
                          <a:schemeClr val="bg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smtClean="0">
                          <a:solidFill>
                            <a:schemeClr val="bg1"/>
                          </a:solidFill>
                          <a:latin typeface="Constantia" pitchFamily="18" charset="0"/>
                        </a:rPr>
                        <a:t>2</a:t>
                      </a:r>
                      <a:endParaRPr lang="uk-UA" sz="2000" noProof="0">
                        <a:solidFill>
                          <a:schemeClr val="bg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smtClean="0">
                          <a:solidFill>
                            <a:schemeClr val="bg1"/>
                          </a:solidFill>
                          <a:latin typeface="Constantia" pitchFamily="18" charset="0"/>
                        </a:rPr>
                        <a:t>3</a:t>
                      </a:r>
                      <a:endParaRPr lang="uk-UA" sz="2000" noProof="0">
                        <a:solidFill>
                          <a:schemeClr val="bg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smtClean="0">
                          <a:solidFill>
                            <a:schemeClr val="bg1"/>
                          </a:solidFill>
                          <a:latin typeface="Constantia" pitchFamily="18" charset="0"/>
                        </a:rPr>
                        <a:t>4</a:t>
                      </a:r>
                      <a:endParaRPr lang="uk-UA" sz="2000" noProof="0">
                        <a:solidFill>
                          <a:schemeClr val="bg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sz="2000" noProof="0" smtClean="0">
                          <a:solidFill>
                            <a:schemeClr val="bg1"/>
                          </a:solidFill>
                          <a:latin typeface="Constantia" pitchFamily="18" charset="0"/>
                        </a:rPr>
                        <a:t>5</a:t>
                      </a:r>
                      <a:endParaRPr lang="uk-UA" sz="2000" noProof="0">
                        <a:solidFill>
                          <a:schemeClr val="bg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Приміщення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Телятник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Пташник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 шин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 акумуляторів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Бухгалтерія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Вихідні дані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(оптимальні параметри)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 = 17 </a:t>
                      </a:r>
                      <a:r>
                        <a:rPr lang="uk-UA" sz="2000" baseline="30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φ = 70 %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 = 26 </a:t>
                      </a:r>
                      <a:r>
                        <a:rPr lang="uk-UA" sz="2000" baseline="30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φ = 65 %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 = 15 </a:t>
                      </a:r>
                      <a:r>
                        <a:rPr lang="uk-UA" sz="2000" baseline="30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φ = 60 %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 = 12 </a:t>
                      </a:r>
                      <a:r>
                        <a:rPr lang="uk-UA" sz="2000" baseline="30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noProof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φ = 50 %</a:t>
                      </a:r>
                      <a:endParaRPr lang="uk-UA" sz="2000" noProof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 = 22 </a:t>
                      </a:r>
                      <a:r>
                        <a:rPr lang="uk-UA" sz="2000" baseline="30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  <a:p>
                      <a:pPr indent="0" algn="ctr">
                        <a:lnSpc>
                          <a:spcPct val="130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φ = 50 %</a:t>
                      </a:r>
                      <a:endParaRPr lang="uk-UA" sz="2000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457200" y="54868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uk-UA" sz="5000" dirty="0" smtClean="0">
                <a:solidFill>
                  <a:srgbClr val="04617B"/>
                </a:solidFill>
                <a:latin typeface="Calibri"/>
              </a:rPr>
              <a:t>Теплові явища у природі</a:t>
            </a:r>
            <a:endParaRPr lang="uk-UA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57120" y="2183392"/>
            <a:ext cx="8427960" cy="4413960"/>
            <a:chOff x="357120" y="2035800"/>
            <a:chExt cx="8427960" cy="4413960"/>
          </a:xfrm>
        </p:grpSpPr>
        <p:pic>
          <p:nvPicPr>
            <p:cNvPr id="217" name="Picture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5480" y="3571920"/>
              <a:ext cx="4179600" cy="28778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18" name="Picture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20" y="2035800"/>
              <a:ext cx="4070160" cy="305208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7" name="Прямоугольник 6"/>
          <p:cNvSpPr/>
          <p:nvPr/>
        </p:nvSpPr>
        <p:spPr>
          <a:xfrm>
            <a:off x="4860032" y="1988840"/>
            <a:ext cx="4067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Похолодало, білі роси</a:t>
            </a:r>
          </a:p>
          <a:p>
            <a:r>
              <a:rPr lang="uk-UA" sz="2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Упали густо на покоси.</a:t>
            </a:r>
          </a:p>
          <a:p>
            <a:r>
              <a:rPr lang="uk-UA" sz="2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Туман холодний лиже руки,</a:t>
            </a:r>
          </a:p>
          <a:p>
            <a:r>
              <a:rPr lang="uk-UA" sz="2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зеленім лісі дятел стука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" name="Table 1"/>
          <p:cNvGraphicFramePr/>
          <p:nvPr/>
        </p:nvGraphicFramePr>
        <p:xfrm>
          <a:off x="500040" y="2901960"/>
          <a:ext cx="7927920" cy="248040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5512120"/>
                <a:gridCol w="2415800"/>
              </a:tblGrid>
              <a:tr h="508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Кожне завдання виконане у повному обсязі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 бали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508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Використання методики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- 1 бал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731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Всі завдання виконані у повному обсязі з використанням методики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2·6 – 1 = 11 балів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731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Всі завдання виконані у повному обсязі</a:t>
                      </a:r>
                      <a:endParaRPr lang="uk-UA" noProof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без використання методики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2000" noProof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2·5 + 2 = 12 балів</a:t>
                      </a:r>
                      <a:endParaRPr lang="uk-UA" noProof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3" name="CustomShape 2"/>
          <p:cNvSpPr/>
          <p:nvPr/>
        </p:nvSpPr>
        <p:spPr>
          <a:xfrm>
            <a:off x="428760" y="1844168"/>
            <a:ext cx="5927400" cy="5767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anchor="ctr"/>
          <a:lstStyle/>
          <a:p>
            <a:pPr algn="just">
              <a:lnSpc>
                <a:spcPct val="100000"/>
              </a:lnSpc>
            </a:pPr>
            <a:r>
              <a:rPr lang="uk-UA" sz="3200" b="1" i="1" dirty="0" smtClean="0">
                <a:solidFill>
                  <a:srgbClr val="03495C"/>
                </a:solidFill>
                <a:latin typeface="Times New Roman"/>
              </a:rPr>
              <a:t>Критерій оцінювання</a:t>
            </a:r>
            <a:endParaRPr lang="uk-UA" dirty="0"/>
          </a:p>
        </p:txBody>
      </p:sp>
      <p:sp>
        <p:nvSpPr>
          <p:cNvPr id="314" name="CustomShape 3"/>
          <p:cNvSpPr/>
          <p:nvPr/>
        </p:nvSpPr>
        <p:spPr>
          <a:xfrm>
            <a:off x="457200" y="57168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uk-UA" sz="5000" b="1" dirty="0" smtClean="0">
                <a:solidFill>
                  <a:srgbClr val="04617B"/>
                </a:solidFill>
                <a:latin typeface="Calibri"/>
              </a:rPr>
              <a:t>Проведення експертизи</a:t>
            </a: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5786280" y="1927800"/>
            <a:ext cx="3213000" cy="4839480"/>
          </a:xfrm>
          <a:prstGeom prst="rect">
            <a:avLst/>
          </a:prstGeom>
          <a:solidFill>
            <a:srgbClr val="CCECFF"/>
          </a:solidFill>
          <a:ln w="25560">
            <a:solidFill>
              <a:srgbClr val="0B5292"/>
            </a:solidFill>
            <a:round/>
          </a:ln>
        </p:spPr>
      </p:sp>
      <p:sp>
        <p:nvSpPr>
          <p:cNvPr id="316" name="CustomShape 2"/>
          <p:cNvSpPr/>
          <p:nvPr/>
        </p:nvSpPr>
        <p:spPr>
          <a:xfrm>
            <a:off x="214200" y="1905488"/>
            <a:ext cx="5427360" cy="4835880"/>
          </a:xfrm>
          <a:prstGeom prst="rect">
            <a:avLst/>
          </a:prstGeom>
          <a:solidFill>
            <a:srgbClr val="CCECFF"/>
          </a:solidFill>
          <a:ln w="25560">
            <a:solidFill>
              <a:srgbClr val="0B5292"/>
            </a:solidFill>
            <a:round/>
          </a:ln>
        </p:spPr>
      </p:sp>
      <p:sp>
        <p:nvSpPr>
          <p:cNvPr id="317" name="CustomShape 3"/>
          <p:cNvSpPr/>
          <p:nvPr/>
        </p:nvSpPr>
        <p:spPr>
          <a:xfrm>
            <a:off x="395536" y="260648"/>
            <a:ext cx="5040560" cy="79208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anchor="b" bIns="0" lIns="0" rIns="0" tIns="45000"/>
          <a:lstStyle/>
          <a:p>
            <a:pPr algn="ctr">
              <a:lnSpc>
                <a:spcPct val="100000"/>
              </a:lnSpc>
            </a:pPr>
            <a:r>
              <a:rPr b="1" dirty="0" lang="uk-UA" smtClean="0" sz="500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libri"/>
              </a:rPr>
              <a:t>Вологість</a:t>
            </a:r>
            <a:r>
              <a:rPr b="1" dirty="0" lang="uk-UA" smtClean="0" sz="5000">
                <a:solidFill>
                  <a:schemeClr val="tx2">
                    <a:lumMod val="75000"/>
                  </a:schemeClr>
                </a:solidFill>
                <a:latin typeface="Calibri"/>
              </a:rPr>
              <a:t> повітря</a:t>
            </a:r>
            <a:endParaRPr dirty="0" lang="uk-UA"/>
          </a:p>
        </p:txBody>
      </p:sp>
      <p:sp>
        <p:nvSpPr>
          <p:cNvPr id="318" name="CustomShape 4"/>
          <p:cNvSpPr/>
          <p:nvPr/>
        </p:nvSpPr>
        <p:spPr>
          <a:xfrm>
            <a:off x="539552" y="1988840"/>
            <a:ext cx="4970160" cy="498240"/>
          </a:xfrm>
          <a:prstGeom prst="rect">
            <a:avLst/>
          </a:prstGeom>
          <a:noFill/>
          <a:ln>
            <a:noFill/>
          </a:ln>
        </p:spPr>
        <p:txBody>
          <a:bodyPr anchor="ctr" bIns="0" lIns="45720" rIns="45720" tIns="0"/>
          <a:lstStyle/>
          <a:p>
            <a:pPr algn="ctr">
              <a:lnSpc>
                <a:spcPct val="100000"/>
              </a:lnSpc>
            </a:pPr>
            <a:r>
              <a:rPr b="1" dirty="0" lang="uk-UA" smtClean="0" sz="2800">
                <a:solidFill>
                  <a:srgbClr val="04617B"/>
                </a:solidFill>
                <a:latin typeface="Constantia"/>
              </a:rPr>
              <a:t>Кількісна характеристика</a:t>
            </a:r>
            <a:endParaRPr dirty="0" lang="uk-UA" smtClean="0"/>
          </a:p>
          <a:p>
            <a:pPr algn="ctr">
              <a:lnSpc>
                <a:spcPct val="100000"/>
              </a:lnSpc>
            </a:pPr>
            <a:endParaRPr dirty="0" lang="uk-UA"/>
          </a:p>
        </p:txBody>
      </p:sp>
      <p:sp>
        <p:nvSpPr>
          <p:cNvPr id="319" name="CustomShape 5"/>
          <p:cNvSpPr/>
          <p:nvPr/>
        </p:nvSpPr>
        <p:spPr>
          <a:xfrm>
            <a:off x="5715000" y="1927800"/>
            <a:ext cx="3213000" cy="498240"/>
          </a:xfrm>
          <a:prstGeom prst="rect">
            <a:avLst/>
          </a:prstGeom>
          <a:noFill/>
          <a:ln>
            <a:noFill/>
          </a:ln>
        </p:spPr>
        <p:txBody>
          <a:bodyPr anchor="ctr" bIns="0" lIns="45720" rIns="45720" tIns="0"/>
          <a:lstStyle/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035C75"/>
                </a:solidFill>
                <a:latin typeface="Constantia"/>
              </a:rPr>
              <a:t>Прилади</a:t>
            </a:r>
            <a:endParaRPr/>
          </a:p>
        </p:txBody>
      </p:sp>
      <p:pic>
        <p:nvPicPr>
          <p:cNvPr id="320" name="Picture 2"/>
          <p:cNvPicPr/>
          <p:nvPr/>
        </p:nvPicPr>
        <p:blipFill>
          <a:blip cstate="print" r:embed="rId2"/>
          <a:stretch>
            <a:fillRect/>
          </a:stretch>
        </p:blipFill>
        <p:spPr>
          <a:xfrm>
            <a:off x="5857920" y="4074120"/>
            <a:ext cx="1537920" cy="2498400"/>
          </a:xfrm>
          <a:prstGeom prst="rect">
            <a:avLst/>
          </a:prstGeom>
          <a:ln>
            <a:noFill/>
          </a:ln>
        </p:spPr>
      </p:pic>
      <p:graphicFrame>
        <p:nvGraphicFramePr>
          <p:cNvPr id="321" name="Table 6"/>
          <p:cNvGraphicFramePr/>
          <p:nvPr/>
        </p:nvGraphicFramePr>
        <p:xfrm>
          <a:off x="214200" y="2376000"/>
          <a:ext cx="5427000" cy="4334040"/>
        </p:xfrm>
        <a:graphic>
          <a:graphicData uri="http://schemas.openxmlformats.org/drawingml/2006/table">
            <a:tbl>
              <a:tblPr/>
              <a:tblGrid>
                <a:gridCol w="1981536"/>
                <a:gridCol w="3445464"/>
              </a:tblGrid>
              <a:tr h="910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1" dirty="0" i="1" lang="uk-UA" noProof="0" smtClean="0" sz="2400">
                          <a:solidFill>
                            <a:srgbClr val="03495C"/>
                          </a:solidFill>
                          <a:latin typeface="Times New Roman"/>
                          <a:ea typeface="Times New Roman"/>
                        </a:rPr>
                        <a:t>Абсолютна вологість</a:t>
                      </a:r>
                      <a:endParaRPr dirty="0" lang="uk-UA" noProof="0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</a:tr>
              <a:tr h="9349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1" i="1" lang="uk-UA" noProof="0" smtClean="0" sz="2400">
                          <a:solidFill>
                            <a:srgbClr val="03495C"/>
                          </a:solidFill>
                          <a:latin typeface="Times New Roman"/>
                          <a:ea typeface="Times New Roman"/>
                        </a:rPr>
                        <a:t>Парціальний тиск</a:t>
                      </a:r>
                      <a:endParaRPr lang="uk-UA" noProof="0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dirty="0" lang="ru-RU"/>
                    </a:p>
                  </a:txBody>
                  <a:tcPr/>
                </a:tc>
              </a:tr>
              <a:tr h="1025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b="1" i="1" lang="uk-UA" noProof="0" smtClean="0" sz="2400">
                          <a:solidFill>
                            <a:srgbClr val="03495C"/>
                          </a:solidFill>
                          <a:latin typeface="Times New Roman"/>
                          <a:ea typeface="Times New Roman"/>
                        </a:rPr>
                        <a:t>Точка роси t</a:t>
                      </a:r>
                      <a:r>
                        <a:rPr b="1" baseline="-25000" i="1" lang="uk-UA" noProof="0" smtClean="0" sz="2400">
                          <a:solidFill>
                            <a:srgbClr val="03495C"/>
                          </a:solidFill>
                          <a:latin typeface="Times New Roman"/>
                          <a:ea typeface="Times New Roman"/>
                        </a:rPr>
                        <a:t>p</a:t>
                      </a:r>
                      <a:endParaRPr lang="uk-UA" noProof="0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/>
                    </a:p>
                    <a:p>
                      <a:pPr algn="just">
                        <a:lnSpc>
                          <a:spcPct val="115000"/>
                        </a:lnSpc>
                      </a:pPr>
                      <a:endParaRPr/>
                    </a:p>
                  </a:txBody>
                  <a:tcPr/>
                </a:tc>
              </a:tr>
              <a:tr h="13863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b="1" dirty="0" i="1" lang="uk-UA" noProof="0" smtClean="0" sz="2400">
                          <a:solidFill>
                            <a:srgbClr val="03495C"/>
                          </a:solidFill>
                          <a:latin typeface="Times New Roman"/>
                          <a:ea typeface="Times New Roman"/>
                        </a:rPr>
                        <a:t>Відносна вологість</a:t>
                      </a:r>
                      <a:endParaRPr dirty="0" lang="uk-UA" noProof="0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dirty="0"/>
                    </a:p>
                    <a:p>
                      <a:endParaRPr dirty="0"/>
                    </a:p>
                    <a:p>
                      <a:endParaRPr dirty="0"/>
                    </a:p>
                    <a:p>
                      <a:endParaRPr dirty="0"/>
                    </a:p>
                    <a:p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2" name="Рисунок 2"/>
          <p:cNvPicPr/>
          <p:nvPr/>
        </p:nvPicPr>
        <p:blipFill>
          <a:blip cstate="print" r:embed="rId3"/>
          <a:stretch>
            <a:fillRect/>
          </a:stretch>
        </p:blipFill>
        <p:spPr>
          <a:xfrm>
            <a:off x="3636000" y="4284720"/>
            <a:ext cx="1014480" cy="934560"/>
          </a:xfrm>
          <a:prstGeom prst="rect">
            <a:avLst/>
          </a:prstGeom>
          <a:ln w="9360">
            <a:noFill/>
          </a:ln>
        </p:spPr>
      </p:pic>
      <p:sp>
        <p:nvSpPr>
          <p:cNvPr id="323" name="CustomShape 7"/>
          <p:cNvSpPr/>
          <p:nvPr/>
        </p:nvSpPr>
        <p:spPr>
          <a:xfrm>
            <a:off x="0" y="0"/>
            <a:ext cx="9142200" cy="4554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324" name="CustomShape 8"/>
          <p:cNvSpPr/>
          <p:nvPr/>
        </p:nvSpPr>
        <p:spPr>
          <a:xfrm>
            <a:off x="6084168" y="1116176"/>
            <a:ext cx="2664296" cy="648000"/>
          </a:xfrm>
          <a:prstGeom prst="rect">
            <a:avLst/>
          </a:prstGeom>
          <a:solidFill>
            <a:srgbClr val="CCECFF"/>
          </a:solidFill>
          <a:ln w="19080">
            <a:solidFill>
              <a:srgbClr val="003399"/>
            </a:solidFill>
            <a:miter/>
          </a:ln>
        </p:spPr>
        <p:txBody>
          <a:bodyPr bIns="45000" lIns="90000" rIns="90000" tIns="45000" wrap="none"/>
          <a:lstStyle/>
          <a:p>
            <a:pPr algn="ctr">
              <a:lnSpc>
                <a:spcPct val="100000"/>
              </a:lnSpc>
            </a:pPr>
            <a:r>
              <a:rPr dirty="0" err="1" lang="ru-RU" smtClean="0" sz="3600">
                <a:solidFill>
                  <a:srgbClr val="FF0000"/>
                </a:solidFill>
                <a:latin typeface="Times New Roman"/>
              </a:rPr>
              <a:t>φ</a:t>
            </a:r>
            <a:r>
              <a:rPr baseline="-25000" dirty="0" err="1" lang="ru-RU" smtClean="0" sz="2400">
                <a:solidFill>
                  <a:srgbClr val="FF0000"/>
                </a:solidFill>
                <a:latin typeface="Constantia"/>
              </a:rPr>
              <a:t>N </a:t>
            </a:r>
            <a:r>
              <a:rPr dirty="0" lang="ru-RU" smtClean="0" sz="3600">
                <a:solidFill>
                  <a:srgbClr val="FF0000"/>
                </a:solidFill>
                <a:latin typeface="Constantia"/>
              </a:rPr>
              <a:t>= </a:t>
            </a:r>
            <a:r>
              <a:rPr dirty="0" lang="ru-RU" sz="3600">
                <a:solidFill>
                  <a:srgbClr val="FF0000"/>
                </a:solidFill>
                <a:latin typeface="Constantia"/>
              </a:rPr>
              <a:t>40-60 %</a:t>
            </a:r>
            <a:endParaRPr dirty="0"/>
          </a:p>
        </p:txBody>
      </p:sp>
      <p:pic>
        <p:nvPicPr>
          <p:cNvPr id="325" name="Picture 6"/>
          <p:cNvPicPr/>
          <p:nvPr/>
        </p:nvPicPr>
        <p:blipFill>
          <a:blip cstate="print" r:embed="rId4"/>
          <a:srcRect b="8"/>
          <a:stretch>
            <a:fillRect/>
          </a:stretch>
        </p:blipFill>
        <p:spPr>
          <a:xfrm>
            <a:off x="7269840" y="2520000"/>
            <a:ext cx="1657080" cy="2086920"/>
          </a:xfrm>
          <a:prstGeom prst="rect">
            <a:avLst/>
          </a:prstGeom>
          <a:ln w="9360">
            <a:noFill/>
          </a:ln>
        </p:spPr>
      </p:pic>
      <p:pic>
        <p:nvPicPr>
          <p:cNvPr id="326" name="Рисунок 325"/>
          <p:cNvPicPr/>
          <p:nvPr/>
        </p:nvPicPr>
        <p:blipFill>
          <a:blip cstate="print" r:embed="rId5"/>
          <a:stretch>
            <a:fillRect/>
          </a:stretch>
        </p:blipFill>
        <p:spPr>
          <a:xfrm>
            <a:off x="3491880" y="2492896"/>
            <a:ext cx="935280" cy="647280"/>
          </a:xfrm>
          <a:prstGeom prst="rect">
            <a:avLst/>
          </a:prstGeom>
          <a:ln>
            <a:solidFill>
              <a:srgbClr val="F90000"/>
            </a:solidFill>
          </a:ln>
        </p:spPr>
      </p:pic>
      <p:pic>
        <p:nvPicPr>
          <p:cNvPr id="327" name="Рисунок 326"/>
          <p:cNvPicPr/>
          <p:nvPr/>
        </p:nvPicPr>
        <p:blipFill>
          <a:blip cstate="print" r:embed="rId6"/>
          <a:stretch>
            <a:fillRect/>
          </a:stretch>
        </p:blipFill>
        <p:spPr>
          <a:xfrm>
            <a:off x="3275856" y="3429000"/>
            <a:ext cx="1321560" cy="684000"/>
          </a:xfrm>
          <a:prstGeom prst="rect">
            <a:avLst/>
          </a:prstGeom>
          <a:ln>
            <a:solidFill>
              <a:srgbClr val="F90000"/>
            </a:solidFill>
          </a:ln>
        </p:spPr>
      </p:pic>
      <p:pic>
        <p:nvPicPr>
          <p:cNvPr id="328" name="Рисунок 327"/>
          <p:cNvPicPr/>
          <p:nvPr/>
        </p:nvPicPr>
        <p:blipFill>
          <a:blip cstate="print" r:embed="rId7"/>
          <a:stretch>
            <a:fillRect/>
          </a:stretch>
        </p:blipFill>
        <p:spPr>
          <a:xfrm>
            <a:off x="2232632" y="5292000"/>
            <a:ext cx="1547280" cy="755280"/>
          </a:xfrm>
          <a:prstGeom prst="rect">
            <a:avLst/>
          </a:prstGeom>
          <a:ln>
            <a:solidFill>
              <a:srgbClr val="F90000"/>
            </a:solidFill>
          </a:ln>
        </p:spPr>
      </p:pic>
      <p:pic>
        <p:nvPicPr>
          <p:cNvPr id="329" name="Рисунок 328"/>
          <p:cNvPicPr/>
          <p:nvPr/>
        </p:nvPicPr>
        <p:blipFill>
          <a:blip cstate="print" r:embed="rId8"/>
          <a:stretch>
            <a:fillRect/>
          </a:stretch>
        </p:blipFill>
        <p:spPr>
          <a:xfrm>
            <a:off x="3861720" y="5832000"/>
            <a:ext cx="1718392" cy="765352"/>
          </a:xfrm>
          <a:prstGeom prst="rect">
            <a:avLst/>
          </a:prstGeom>
          <a:ln>
            <a:solidFill>
              <a:srgbClr val="F90000"/>
            </a:solidFill>
          </a:ln>
        </p:spPr>
      </p:pic>
      <p:sp>
        <p:nvSpPr>
          <p:cNvPr id="17" name="CustomShape 3"/>
          <p:cNvSpPr/>
          <p:nvPr/>
        </p:nvSpPr>
        <p:spPr>
          <a:xfrm>
            <a:off x="395536" y="1124816"/>
            <a:ext cx="5040560" cy="64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2">
                <a:lumMod val="75000"/>
              </a:schemeClr>
            </a:solidFill>
          </a:ln>
        </p:spPr>
        <p:txBody>
          <a:bodyPr anchor="b" bIns="0" lIns="0" rIns="0" tIns="45000"/>
          <a:lstStyle/>
          <a:p>
            <a:pPr algn="ctr">
              <a:lnSpc>
                <a:spcPct val="100000"/>
              </a:lnSpc>
            </a:pPr>
            <a:r>
              <a:rPr b="1" dirty="0" lang="uk-UA" smtClean="0" sz="4000">
                <a:solidFill>
                  <a:srgbClr val="004586"/>
                </a:solidFill>
                <a:latin typeface="Calibri"/>
              </a:rPr>
              <a:t>вміст Н</a:t>
            </a:r>
            <a:r>
              <a:rPr b="1" baseline="-25000" dirty="0" lang="uk-UA" smtClean="0" sz="4000">
                <a:solidFill>
                  <a:srgbClr val="004586"/>
                </a:solidFill>
                <a:latin typeface="Calibri"/>
              </a:rPr>
              <a:t>2</a:t>
            </a:r>
            <a:r>
              <a:rPr b="1" dirty="0" lang="uk-UA" smtClean="0" sz="4000">
                <a:solidFill>
                  <a:srgbClr val="004586"/>
                </a:solidFill>
                <a:latin typeface="Calibri"/>
              </a:rPr>
              <a:t>О в повітрі</a:t>
            </a:r>
            <a:endParaRPr dirty="0" lang="uk-UA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CustomShape 1"/>
          <p:cNvSpPr/>
          <p:nvPr/>
        </p:nvSpPr>
        <p:spPr>
          <a:xfrm>
            <a:off x="520664" y="1052736"/>
            <a:ext cx="8227800" cy="709152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100000"/>
              </a:lnSpc>
            </a:pPr>
            <a:r>
              <a:rPr lang="ru-RU" sz="4000" b="1" i="1" dirty="0" err="1">
                <a:solidFill>
                  <a:srgbClr val="04617B"/>
                </a:solidFill>
                <a:latin typeface="Calibri"/>
              </a:rPr>
              <a:t>Домашнє</a:t>
            </a:r>
            <a:r>
              <a:rPr lang="ru-RU" sz="4000" b="1" i="1" dirty="0">
                <a:solidFill>
                  <a:srgbClr val="04617B"/>
                </a:solidFill>
                <a:latin typeface="Calibri"/>
              </a:rPr>
              <a:t> </a:t>
            </a:r>
            <a:r>
              <a:rPr lang="ru-RU" sz="4000" b="1" i="1" dirty="0" err="1" smtClean="0">
                <a:solidFill>
                  <a:srgbClr val="04617B"/>
                </a:solidFill>
                <a:latin typeface="Calibri"/>
              </a:rPr>
              <a:t>завдання</a:t>
            </a:r>
            <a:endParaRPr dirty="0"/>
          </a:p>
        </p:txBody>
      </p:sp>
      <p:sp>
        <p:nvSpPr>
          <p:cNvPr id="331" name="CustomShape 2"/>
          <p:cNvSpPr/>
          <p:nvPr/>
        </p:nvSpPr>
        <p:spPr>
          <a:xfrm>
            <a:off x="457200" y="2066016"/>
            <a:ext cx="8227800" cy="4387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indent="3600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Гончаренко С.У. Фізика: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Підр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для 10 кл. серед.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заг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осв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шкіл – К.: Освіта, 2002. – § 17, Вправа 5.</a:t>
            </a:r>
            <a:endParaRPr lang="uk-UA" sz="2400" dirty="0" smtClean="0"/>
          </a:p>
          <a:p>
            <a:pPr indent="3600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Жданов Л.С., Жданов Г.Л. Фізика.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Підр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для серед. спец.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навч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закл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– К.: Вища школа, 1983. Р. 9.</a:t>
            </a:r>
          </a:p>
          <a:p>
            <a:pPr indent="360000">
              <a:spcBef>
                <a:spcPts val="600"/>
              </a:spcBef>
              <a:spcAft>
                <a:spcPts val="600"/>
              </a:spcAft>
              <a:buSzPct val="10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Сиротюк В.Д., Баштовий В.І. Фізика.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Підр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для 10 кл.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загальноосв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навч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</a:t>
            </a:r>
            <a:r>
              <a:rPr lang="uk-UA" sz="2400" dirty="0" err="1" smtClean="0">
                <a:solidFill>
                  <a:srgbClr val="003366"/>
                </a:solidFill>
                <a:latin typeface="Times New Roman"/>
              </a:rPr>
              <a:t>закл</a:t>
            </a: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. : (рівень стандарту). – К.: Освіта, 2010. § 49.</a:t>
            </a:r>
            <a:endParaRPr lang="uk-UA" sz="24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  <a:buSzPct val="25000"/>
            </a:pPr>
            <a:r>
              <a:rPr lang="uk-UA" sz="2400" dirty="0" smtClean="0">
                <a:solidFill>
                  <a:srgbClr val="003366"/>
                </a:solidFill>
                <a:latin typeface="Times New Roman"/>
              </a:rPr>
              <a:t>* Підготувати повідомлення на тему «Вплив вологості на технологічні процеси у механізації с/г».</a:t>
            </a:r>
            <a:endParaRPr lang="uk-UA" sz="2400" dirty="0" smtClean="0"/>
          </a:p>
          <a:p>
            <a:pPr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CustomShape 1"/>
          <p:cNvSpPr/>
          <p:nvPr/>
        </p:nvSpPr>
        <p:spPr>
          <a:xfrm>
            <a:off x="428760" y="271476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6000">
                <a:solidFill>
                  <a:srgbClr val="04617B"/>
                </a:solidFill>
                <a:latin typeface="Calibri"/>
              </a:rPr>
              <a:t>Дякую за роботу!</a:t>
            </a:r>
            <a:endParaRPr/>
          </a:p>
        </p:txBody>
      </p:sp>
      <p:pic>
        <p:nvPicPr>
          <p:cNvPr id="333" name="Содержимое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60" y="530280"/>
            <a:ext cx="2273040" cy="2039760"/>
          </a:xfrm>
          <a:prstGeom prst="rect">
            <a:avLst/>
          </a:prstGeom>
          <a:ln>
            <a:noFill/>
          </a:ln>
        </p:spPr>
      </p:pic>
      <p:sp>
        <p:nvSpPr>
          <p:cNvPr id="334" name="CustomShape 2"/>
          <p:cNvSpPr/>
          <p:nvPr/>
        </p:nvSpPr>
        <p:spPr>
          <a:xfrm>
            <a:off x="457200" y="4429080"/>
            <a:ext cx="8685000" cy="836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8000">
                <a:solidFill>
                  <a:srgbClr val="CC0000"/>
                </a:solidFill>
                <a:latin typeface="Calibri"/>
              </a:rPr>
              <a:t>Молодці!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CustomShape 1"/>
          <p:cNvSpPr/>
          <p:nvPr/>
        </p:nvSpPr>
        <p:spPr>
          <a:xfrm>
            <a:off x="457200" y="620688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uk-UA" sz="5000" dirty="0" smtClean="0">
                <a:solidFill>
                  <a:srgbClr val="04617B"/>
                </a:solidFill>
                <a:latin typeface="Calibri"/>
              </a:rPr>
              <a:t>Теплові явища у природі</a:t>
            </a:r>
            <a:endParaRPr lang="uk-UA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3528" y="2022840"/>
            <a:ext cx="8640960" cy="4476240"/>
            <a:chOff x="428760" y="2022840"/>
            <a:chExt cx="8317800" cy="4476240"/>
          </a:xfrm>
        </p:grpSpPr>
        <p:pic>
          <p:nvPicPr>
            <p:cNvPr id="214" name="Picture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760" y="2022840"/>
              <a:ext cx="4029840" cy="27619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15" name="Picture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14920" y="3714840"/>
              <a:ext cx="4031640" cy="27842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6" name="Прямоугольник 5"/>
          <p:cNvSpPr/>
          <p:nvPr/>
        </p:nvSpPr>
        <p:spPr>
          <a:xfrm>
            <a:off x="4572000" y="1916832"/>
            <a:ext cx="44999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Така роса, така роса прозора…</a:t>
            </a:r>
          </a:p>
          <a:p>
            <a:r>
              <a:rPr lang="uk-UA" sz="22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Стрічаю сонце в полі за селом,</a:t>
            </a:r>
          </a:p>
          <a:p>
            <a:r>
              <a:rPr lang="uk-UA" sz="22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 квіти польові, неначе зорі,</a:t>
            </a:r>
          </a:p>
          <a:p>
            <a:r>
              <a:rPr lang="uk-UA" sz="22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Торкає вітер лагідним крилом.</a:t>
            </a:r>
            <a:endParaRPr lang="uk-UA" sz="22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4797152"/>
            <a:ext cx="50405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i="1" spc="-2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Аж ось, проміння розпростерло руки</a:t>
            </a:r>
          </a:p>
          <a:p>
            <a:r>
              <a:rPr lang="uk-UA" sz="2200" i="1" spc="-2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спрагло п’є, спиває всю росу.</a:t>
            </a:r>
          </a:p>
          <a:p>
            <a:r>
              <a:rPr lang="uk-UA" sz="2200" i="1" spc="-2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враз, стріпнувшись, подались на луки</a:t>
            </a:r>
          </a:p>
          <a:p>
            <a:r>
              <a:rPr lang="uk-UA" sz="2200" i="1" spc="-2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я додому сонечко несу.</a:t>
            </a:r>
            <a:endParaRPr lang="uk-UA" sz="2200" i="1" spc="-2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376648" y="84764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uk-UA" sz="5000" dirty="0" smtClean="0">
                <a:solidFill>
                  <a:srgbClr val="04617B"/>
                </a:solidFill>
                <a:latin typeface="Calibri"/>
              </a:rPr>
              <a:t>Прогноз погоди за даними</a:t>
            </a:r>
            <a:endParaRPr lang="uk-UA" dirty="0"/>
          </a:p>
        </p:txBody>
      </p:sp>
      <p:sp>
        <p:nvSpPr>
          <p:cNvPr id="220" name="CustomShape 2"/>
          <p:cNvSpPr/>
          <p:nvPr/>
        </p:nvSpPr>
        <p:spPr>
          <a:xfrm>
            <a:off x="860760" y="2520000"/>
            <a:ext cx="5330880" cy="11091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r>
              <a:rPr lang="ru-RU" sz="2400" dirty="0">
                <a:solidFill>
                  <a:srgbClr val="004586"/>
                </a:solidFill>
              </a:rPr>
              <a:t>http://rp5.uа/Погода_в_Хоролі,_Полтавска_область</a:t>
            </a:r>
            <a:endParaRPr dirty="0"/>
          </a:p>
          <a:p>
            <a:endParaRPr dirty="0"/>
          </a:p>
          <a:p>
            <a:r>
              <a:rPr lang="ru-RU" sz="2400" dirty="0">
                <a:solidFill>
                  <a:srgbClr val="004586"/>
                </a:solidFill>
              </a:rPr>
              <a:t>http://sinoptik.ua/погода-хорол</a:t>
            </a:r>
            <a:endParaRPr dirty="0"/>
          </a:p>
        </p:txBody>
      </p:sp>
      <p:pic>
        <p:nvPicPr>
          <p:cNvPr id="221" name="Рисунок 2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12080" y="4320000"/>
            <a:ext cx="2923560" cy="1728360"/>
          </a:xfrm>
          <a:prstGeom prst="rect">
            <a:avLst/>
          </a:prstGeom>
          <a:ln>
            <a:noFill/>
          </a:ln>
        </p:spPr>
      </p:pic>
      <p:pic>
        <p:nvPicPr>
          <p:cNvPr id="222" name="Рисунок 221"/>
          <p:cNvPicPr/>
          <p:nvPr/>
        </p:nvPicPr>
        <p:blipFill>
          <a:blip r:embed="rId3" cstate="print"/>
          <a:srcRect l="1778816" r="-1711963"/>
          <a:stretch>
            <a:fillRect/>
          </a:stretch>
        </p:blipFill>
        <p:spPr>
          <a:xfrm>
            <a:off x="6120000" y="2304000"/>
            <a:ext cx="2319480" cy="180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914400" y="1783744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anchor="b" bIns="0" lIns="0" rIns="0" tIns="45000"/>
          <a:lstStyle/>
          <a:p>
            <a:pPr>
              <a:lnSpc>
                <a:spcPct val="150000"/>
              </a:lnSpc>
            </a:pPr>
            <a:r>
              <a:rPr b="1" dirty="0" lang="uk-UA" smtClean="0" sz="5400" u="sng">
                <a:solidFill>
                  <a:srgbClr val="03495C"/>
                </a:solidFill>
                <a:latin typeface="Calibri"/>
              </a:rPr>
              <a:t>Тема</a:t>
            </a:r>
            <a:r>
              <a:rPr b="1" dirty="0" lang="uk-UA" smtClean="0" sz="5400">
                <a:solidFill>
                  <a:srgbClr val="03495C"/>
                </a:solidFill>
                <a:latin typeface="Calibri"/>
              </a:rPr>
              <a:t>. Вологість повітря.</a:t>
            </a:r>
            <a:endParaRPr dirty="0" lang="uk-UA" smtClean="0"/>
          </a:p>
          <a:p>
            <a:pPr>
              <a:lnSpc>
                <a:spcPct val="100000"/>
              </a:lnSpc>
            </a:pPr>
            <a:r>
              <a:rPr b="1" dirty="0" lang="uk-UA" smtClean="0" sz="5400">
                <a:solidFill>
                  <a:srgbClr val="03495C"/>
                </a:solidFill>
                <a:latin typeface="Calibri"/>
              </a:rPr>
              <a:t>Методи вимірювання вологості</a:t>
            </a:r>
            <a:endParaRPr dirty="0" lang="uk-UA"/>
          </a:p>
        </p:txBody>
      </p:sp>
      <p:pic>
        <p:nvPicPr>
          <p:cNvPr id="224" name="Рисунок 2300"/>
          <p:cNvPicPr/>
          <p:nvPr/>
        </p:nvPicPr>
        <p:blipFill>
          <a:blip cstate="print" r:embed="rId2"/>
          <a:srcRect r="303"/>
          <a:stretch>
            <a:fillRect/>
          </a:stretch>
        </p:blipFill>
        <p:spPr>
          <a:xfrm>
            <a:off x="779040" y="3335648"/>
            <a:ext cx="2064768" cy="2469616"/>
          </a:xfrm>
          <a:prstGeom prst="rect">
            <a:avLst/>
          </a:prstGeom>
          <a:ln w="9360">
            <a:noFill/>
          </a:ln>
        </p:spPr>
      </p:pic>
      <p:pic>
        <p:nvPicPr>
          <p:cNvPr id="225" name="Рисунок 224"/>
          <p:cNvPicPr/>
          <p:nvPr/>
        </p:nvPicPr>
        <p:blipFill>
          <a:blip cstate="print" r:embed="rId3"/>
          <a:stretch>
            <a:fillRect/>
          </a:stretch>
        </p:blipFill>
        <p:spPr>
          <a:xfrm>
            <a:off x="3395984" y="3284984"/>
            <a:ext cx="5352480" cy="325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CustomShape 1"/>
          <p:cNvSpPr/>
          <p:nvPr/>
        </p:nvSpPr>
        <p:spPr>
          <a:xfrm>
            <a:off x="457200" y="500040"/>
            <a:ext cx="8227800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ru-RU" sz="5000" b="1" dirty="0">
                <a:solidFill>
                  <a:srgbClr val="04617B"/>
                </a:solidFill>
                <a:latin typeface="Calibri"/>
              </a:rPr>
              <a:t>Мета</a:t>
            </a:r>
            <a:endParaRPr b="1" dirty="0"/>
          </a:p>
        </p:txBody>
      </p:sp>
      <p:sp>
        <p:nvSpPr>
          <p:cNvPr id="227" name="CustomShape 2"/>
          <p:cNvSpPr/>
          <p:nvPr/>
        </p:nvSpPr>
        <p:spPr>
          <a:xfrm>
            <a:off x="485640" y="1857240"/>
            <a:ext cx="8227800" cy="4387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514350" indent="-360000">
              <a:lnSpc>
                <a:spcPct val="100000"/>
              </a:lnSpc>
              <a:spcBef>
                <a:spcPts val="600"/>
              </a:spcBef>
              <a:buSzPct val="8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Constantia"/>
              </a:rPr>
              <a:t>Дати визначення вологості повітря</a:t>
            </a:r>
            <a:endParaRPr lang="uk-UA" sz="2400" dirty="0" smtClean="0"/>
          </a:p>
          <a:p>
            <a:pPr marL="514350" indent="-360000">
              <a:lnSpc>
                <a:spcPct val="100000"/>
              </a:lnSpc>
              <a:spcBef>
                <a:spcPts val="600"/>
              </a:spcBef>
              <a:buSzPct val="8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Constantia"/>
              </a:rPr>
              <a:t>Вивчити кількісну характеристику вологості повітря</a:t>
            </a:r>
            <a:endParaRPr lang="uk-UA" sz="2400" dirty="0" smtClean="0"/>
          </a:p>
          <a:p>
            <a:pPr marL="514350" indent="-360000">
              <a:lnSpc>
                <a:spcPct val="100000"/>
              </a:lnSpc>
              <a:spcBef>
                <a:spcPts val="600"/>
              </a:spcBef>
              <a:buSzPct val="8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Constantia"/>
              </a:rPr>
              <a:t>Ознайомитись  з приладами для вимірювання вологості повітря</a:t>
            </a:r>
            <a:endParaRPr lang="uk-UA" sz="2400" dirty="0" smtClean="0"/>
          </a:p>
          <a:p>
            <a:pPr marL="514350" indent="-360000">
              <a:lnSpc>
                <a:spcPct val="100000"/>
              </a:lnSpc>
              <a:spcBef>
                <a:spcPts val="600"/>
              </a:spcBef>
              <a:buSzPct val="8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Constantia"/>
              </a:rPr>
              <a:t>Ознайомитись з практичним значенням вологості повітря</a:t>
            </a:r>
            <a:endParaRPr lang="uk-UA" sz="2400" dirty="0" smtClean="0"/>
          </a:p>
          <a:p>
            <a:pPr marL="514350" indent="-360000">
              <a:lnSpc>
                <a:spcPct val="100000"/>
              </a:lnSpc>
              <a:spcBef>
                <a:spcPts val="600"/>
              </a:spcBef>
              <a:buSzPct val="8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Constantia"/>
              </a:rPr>
              <a:t>Навчитись розраховувати параметри вологості повітря</a:t>
            </a:r>
            <a:endParaRPr lang="uk-UA" sz="2400" dirty="0" smtClean="0"/>
          </a:p>
          <a:p>
            <a:pPr marL="514350" indent="-360000">
              <a:lnSpc>
                <a:spcPct val="100000"/>
              </a:lnSpc>
              <a:spcBef>
                <a:spcPts val="600"/>
              </a:spcBef>
              <a:buSzPct val="80000"/>
              <a:buFont typeface="Wingdings" pitchFamily="2" charset="2"/>
              <a:buChar char="ü"/>
            </a:pPr>
            <a:r>
              <a:rPr lang="uk-UA" sz="2400" dirty="0" smtClean="0">
                <a:solidFill>
                  <a:srgbClr val="03495C"/>
                </a:solidFill>
                <a:latin typeface="Constantia"/>
              </a:rPr>
              <a:t>Навчитись на практиці визначати параметри вологості повітря за допомогою термометра</a:t>
            </a:r>
            <a:endParaRPr lang="uk-UA" sz="2400" dirty="0" smtClean="0"/>
          </a:p>
          <a:p>
            <a:pPr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2123728" y="1340768"/>
            <a:ext cx="6840760" cy="936104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>
              <a:lnSpc>
                <a:spcPct val="90000"/>
              </a:lnSpc>
            </a:pPr>
            <a:r>
              <a:rPr lang="uk-UA" sz="4800" b="1" dirty="0" smtClean="0">
                <a:solidFill>
                  <a:srgbClr val="04617B"/>
                </a:solidFill>
                <a:latin typeface="Calibri"/>
              </a:rPr>
              <a:t>Група - експертний відділ</a:t>
            </a:r>
          </a:p>
          <a:p>
            <a:pPr>
              <a:lnSpc>
                <a:spcPct val="90000"/>
              </a:lnSpc>
            </a:pPr>
            <a:r>
              <a:rPr lang="uk-UA" sz="4800" b="1" dirty="0" smtClean="0">
                <a:solidFill>
                  <a:srgbClr val="04617B"/>
                </a:solidFill>
                <a:latin typeface="Calibri"/>
              </a:rPr>
              <a:t>              санітарної служби</a:t>
            </a:r>
            <a:endParaRPr lang="uk-UA" sz="4800" b="1" dirty="0"/>
          </a:p>
        </p:txBody>
      </p:sp>
      <p:sp>
        <p:nvSpPr>
          <p:cNvPr id="229" name="CustomShape 2"/>
          <p:cNvSpPr/>
          <p:nvPr/>
        </p:nvSpPr>
        <p:spPr>
          <a:xfrm>
            <a:off x="323528" y="2089576"/>
            <a:ext cx="8640960" cy="2563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uk-UA" sz="2800" b="1" i="1" dirty="0" smtClean="0">
                <a:solidFill>
                  <a:srgbClr val="03495C"/>
                </a:solidFill>
                <a:latin typeface="Constantia"/>
              </a:rPr>
              <a:t>Завдання</a:t>
            </a:r>
            <a:endParaRPr lang="uk-UA" sz="2800" dirty="0" smtClean="0"/>
          </a:p>
          <a:p>
            <a:pPr>
              <a:lnSpc>
                <a:spcPct val="100000"/>
              </a:lnSpc>
              <a:buSzPct val="25000"/>
            </a:pPr>
            <a:r>
              <a:rPr lang="uk-UA" sz="2600" dirty="0" smtClean="0">
                <a:solidFill>
                  <a:srgbClr val="03495C"/>
                </a:solidFill>
                <a:latin typeface="Constantia"/>
              </a:rPr>
              <a:t>Встановити відповідність між реальними і оптимальними показниками мікроклімату заданого виробничого приміщення</a:t>
            </a:r>
            <a:endParaRPr lang="uk-UA" dirty="0"/>
          </a:p>
        </p:txBody>
      </p:sp>
      <p:pic>
        <p:nvPicPr>
          <p:cNvPr id="230" name="Рисунок 229"/>
          <p:cNvPicPr/>
          <p:nvPr/>
        </p:nvPicPr>
        <p:blipFill>
          <a:blip r:embed="rId2" cstate="print"/>
          <a:srcRect l="284930" t="4379" b="9852"/>
          <a:stretch>
            <a:fillRect/>
          </a:stretch>
        </p:blipFill>
        <p:spPr>
          <a:xfrm>
            <a:off x="2987824" y="3933056"/>
            <a:ext cx="5760640" cy="273630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314984" y="415592"/>
            <a:ext cx="8505488" cy="1141200"/>
          </a:xfrm>
          <a:prstGeom prst="rect">
            <a:avLst/>
          </a:prstGeom>
          <a:noFill/>
          <a:ln>
            <a:noFill/>
          </a:ln>
        </p:spPr>
        <p:txBody>
          <a:bodyPr lIns="0" tIns="45000" rIns="0" bIns="0" anchor="b"/>
          <a:lstStyle/>
          <a:p>
            <a:pPr algn="ctr">
              <a:lnSpc>
                <a:spcPct val="100000"/>
              </a:lnSpc>
            </a:pPr>
            <a:r>
              <a:rPr lang="uk-UA" sz="4000" b="1" i="1" dirty="0" smtClean="0">
                <a:solidFill>
                  <a:srgbClr val="04617B"/>
                </a:solidFill>
                <a:latin typeface="Calibri"/>
              </a:rPr>
              <a:t>Мікроклімат виробничих приміщень</a:t>
            </a:r>
            <a:endParaRPr lang="uk-UA" b="1" dirty="0"/>
          </a:p>
        </p:txBody>
      </p:sp>
      <p:sp>
        <p:nvSpPr>
          <p:cNvPr id="232" name="CustomShape 2"/>
          <p:cNvSpPr/>
          <p:nvPr/>
        </p:nvSpPr>
        <p:spPr>
          <a:xfrm>
            <a:off x="360040" y="1547992"/>
            <a:ext cx="8748464" cy="1448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SzPct val="25000"/>
            </a:pPr>
            <a:r>
              <a:rPr lang="ru-RU" sz="2800" dirty="0" smtClean="0">
                <a:solidFill>
                  <a:srgbClr val="03495C"/>
                </a:solidFill>
                <a:latin typeface="Constantia"/>
              </a:rPr>
              <a:t>- </a:t>
            </a: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це </a:t>
            </a:r>
            <a:r>
              <a:rPr lang="uk-UA" sz="2800" b="1" i="1" dirty="0" smtClean="0">
                <a:solidFill>
                  <a:srgbClr val="03495C"/>
                </a:solidFill>
                <a:latin typeface="Constantia"/>
              </a:rPr>
              <a:t>умови внутрішнього середовища </a:t>
            </a: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цих приміщень, що впливають на тепловий обмін об’єктів з навколишнім середовищем</a:t>
            </a:r>
            <a:r>
              <a:rPr lang="ru-RU" sz="2800" dirty="0" smtClean="0">
                <a:solidFill>
                  <a:srgbClr val="03495C"/>
                </a:solidFill>
                <a:latin typeface="Constantia"/>
              </a:rPr>
              <a:t>.</a:t>
            </a:r>
            <a:endParaRPr dirty="0"/>
          </a:p>
        </p:txBody>
      </p:sp>
      <p:pic>
        <p:nvPicPr>
          <p:cNvPr id="233" name="Рисунок 23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6016" y="3068960"/>
            <a:ext cx="4176464" cy="3528392"/>
          </a:xfrm>
          <a:prstGeom prst="rect">
            <a:avLst/>
          </a:prstGeom>
          <a:ln>
            <a:noFill/>
          </a:ln>
        </p:spPr>
      </p:pic>
      <p:sp>
        <p:nvSpPr>
          <p:cNvPr id="5" name="CustomShape 2"/>
          <p:cNvSpPr/>
          <p:nvPr/>
        </p:nvSpPr>
        <p:spPr>
          <a:xfrm>
            <a:off x="323528" y="3119952"/>
            <a:ext cx="4392488" cy="2037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SzPct val="25000"/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Об’єкти у приміщеннях - люди, тварини, продукти, обладнання тощо.</a:t>
            </a:r>
            <a:endParaRPr lang="uk-UA" dirty="0" smtClean="0"/>
          </a:p>
          <a:p>
            <a:pPr>
              <a:lnSpc>
                <a:spcPct val="100000"/>
              </a:lnSpc>
            </a:pPr>
            <a:endParaRPr lang="uk-UA" dirty="0" smtClean="0"/>
          </a:p>
          <a:p>
            <a:pPr>
              <a:lnSpc>
                <a:spcPct val="100000"/>
              </a:lnSpc>
              <a:buSzPct val="25000"/>
            </a:pPr>
            <a:r>
              <a:rPr lang="uk-UA" sz="2800" dirty="0" smtClean="0">
                <a:solidFill>
                  <a:srgbClr val="03495C"/>
                </a:solidFill>
                <a:latin typeface="Constantia"/>
              </a:rPr>
              <a:t>Ці умови, зокрема, визначаються </a:t>
            </a:r>
            <a:r>
              <a:rPr lang="uk-UA" sz="2800" b="1" i="1" dirty="0" smtClean="0">
                <a:solidFill>
                  <a:srgbClr val="03495C"/>
                </a:solidFill>
                <a:latin typeface="Constantia"/>
              </a:rPr>
              <a:t>температурою і відносною вологістю</a:t>
            </a:r>
            <a:r>
              <a:rPr lang="ru-RU" sz="2800" dirty="0" smtClean="0">
                <a:solidFill>
                  <a:srgbClr val="03495C"/>
                </a:solidFill>
                <a:latin typeface="Constantia"/>
              </a:rPr>
              <a:t>.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1331</Words>
  <Application>Microsoft Office PowerPoint</Application>
  <PresentationFormat>Экран (4:3)</PresentationFormat>
  <Paragraphs>309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Office Theme</vt:lpstr>
      <vt:lpstr>Office Theme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Customer</cp:lastModifiedBy>
  <cp:revision>110</cp:revision>
  <dcterms:modified xsi:type="dcterms:W3CDTF">2015-12-07T18:36:24Z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679591</vt:lpwstr>
  </property>
  <property fmtid="{D5CDD505-2E9C-101B-9397-08002B2CF9AE}" name="NXPowerLiteVersion" pid="3">
    <vt:lpwstr>D4.1.4</vt:lpwstr>
  </property>
</Properties>
</file>