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4" r:id="rId13"/>
    <p:sldId id="268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EAA64-A064-473A-AC24-1F7419FBCD26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6A9B78-E32F-42C4-9FE8-FBD496DD2F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0E1DDD-A103-4766-9800-90B673DB2105}" type="slidenum">
              <a:rPr lang="ru-RU" smtClean="0"/>
              <a:pPr/>
              <a:t>17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39CE-00C6-4342-8B78-B8C20B89DDAA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617E7CA-A90C-4F99-9BB3-90EFD449349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39CE-00C6-4342-8B78-B8C20B89DDAA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7E7CA-A90C-4F99-9BB3-90EFD449349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39CE-00C6-4342-8B78-B8C20B89DDAA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7E7CA-A90C-4F99-9BB3-90EFD449349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39CE-00C6-4342-8B78-B8C20B89DDAA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617E7CA-A90C-4F99-9BB3-90EFD449349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39CE-00C6-4342-8B78-B8C20B89DDAA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7E7CA-A90C-4F99-9BB3-90EFD449349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39CE-00C6-4342-8B78-B8C20B89DDAA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7E7CA-A90C-4F99-9BB3-90EFD449349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39CE-00C6-4342-8B78-B8C20B89DDAA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617E7CA-A90C-4F99-9BB3-90EFD449349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39CE-00C6-4342-8B78-B8C20B89DDAA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7E7CA-A90C-4F99-9BB3-90EFD449349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39CE-00C6-4342-8B78-B8C20B89DDAA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7E7CA-A90C-4F99-9BB3-90EFD449349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39CE-00C6-4342-8B78-B8C20B89DDAA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7E7CA-A90C-4F99-9BB3-90EFD449349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39CE-00C6-4342-8B78-B8C20B89DDAA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7E7CA-A90C-4F99-9BB3-90EFD449349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7A39CE-00C6-4342-8B78-B8C20B89DDAA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617E7CA-A90C-4F99-9BB3-90EFD449349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85728"/>
            <a:ext cx="3929090" cy="3786214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dirty="0" smtClean="0">
                <a:solidFill>
                  <a:schemeClr val="tx1"/>
                </a:solidFill>
              </a:rPr>
              <a:t>З</a:t>
            </a:r>
            <a:r>
              <a:rPr lang="ru-RU" dirty="0" smtClean="0">
                <a:solidFill>
                  <a:schemeClr val="tx1"/>
                </a:solidFill>
              </a:rPr>
              <a:t>акони відбивання та заломлення світла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 descr="http://kv.skachate.com.ua/tw_files2/urls_6/487/d-486032/486032_html_4ff63e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85728"/>
            <a:ext cx="4572000" cy="60634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124" name="Picture 4" descr="http://at.zavantag.com/tw_files2/urls_6/67/d-66229/7z-docs/1_html_2d1f1d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86256"/>
            <a:ext cx="3857652" cy="2360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857232"/>
          </a:xfrm>
        </p:spPr>
        <p:txBody>
          <a:bodyPr/>
          <a:lstStyle/>
          <a:p>
            <a:r>
              <a:rPr lang="ru-RU" b="1" dirty="0" smtClean="0"/>
              <a:t>Причина заломлення світла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3714752"/>
            <a:ext cx="7901014" cy="2928958"/>
          </a:xfrm>
        </p:spPr>
        <p:txBody>
          <a:bodyPr>
            <a:normAutofit fontScale="92500" lnSpcReduction="20000"/>
          </a:bodyPr>
          <a:lstStyle/>
          <a:p>
            <a:pPr marL="0" indent="450850">
              <a:buNone/>
            </a:pPr>
            <a:r>
              <a:rPr lang="ru-RU" i="1" dirty="0" smtClean="0"/>
              <a:t>Зміна швидкості світла в разі переходу з одного прозорого середовища в інше є причиною заломлення світла. </a:t>
            </a:r>
            <a:r>
              <a:rPr lang="ru-RU" dirty="0" smtClean="0"/>
              <a:t>Прийнято говорити про </a:t>
            </a:r>
            <a:r>
              <a:rPr lang="ru-RU" b="1" dirty="0" smtClean="0"/>
              <a:t>оптичну густину середовища</a:t>
            </a:r>
            <a:r>
              <a:rPr lang="ru-RU" dirty="0" smtClean="0"/>
              <a:t>: </a:t>
            </a:r>
            <a:r>
              <a:rPr lang="ru-RU" i="1" dirty="0" smtClean="0"/>
              <a:t>чим менша швидкість поширення світла в середовищі, тим більшою є оптична густина середовища.</a:t>
            </a:r>
            <a:endParaRPr lang="ru-RU" dirty="0"/>
          </a:p>
        </p:txBody>
      </p:sp>
      <p:pic>
        <p:nvPicPr>
          <p:cNvPr id="1028" name="Picture 4" descr="http://upload.wikimedia.org/wikipedia/commons/thumb/0/04/Refraction.jpg/1280px-Refrac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928670"/>
            <a:ext cx="3844194" cy="2561795"/>
          </a:xfrm>
          <a:prstGeom prst="rect">
            <a:avLst/>
          </a:prstGeom>
          <a:noFill/>
        </p:spPr>
      </p:pic>
      <p:pic>
        <p:nvPicPr>
          <p:cNvPr id="1030" name="Picture 6" descr="http://xn--80aidantpedm0a1a7g.xn--p1ai/wp-files/base/5239bf1a9de4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928670"/>
            <a:ext cx="3643338" cy="25766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1438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Перший закон заломлення світла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857760"/>
            <a:ext cx="8229600" cy="1785950"/>
          </a:xfrm>
        </p:spPr>
        <p:txBody>
          <a:bodyPr>
            <a:normAutofit fontScale="92500" lnSpcReduction="10000"/>
          </a:bodyPr>
          <a:lstStyle/>
          <a:p>
            <a:pPr indent="461963">
              <a:buNone/>
            </a:pPr>
            <a:r>
              <a:rPr lang="ru-RU" i="1" dirty="0" smtClean="0"/>
              <a:t>Промінь падаючий, промінь заломлений і перпендикуляр до межі поділу двох</a:t>
            </a:r>
            <a:r>
              <a:rPr lang="ru-RU" dirty="0" smtClean="0"/>
              <a:t> </a:t>
            </a:r>
            <a:r>
              <a:rPr lang="ru-RU" i="1" dirty="0" smtClean="0"/>
              <a:t>середовищ, поставлений у точці падіння променя, лежать в одній площині.</a:t>
            </a:r>
            <a:endParaRPr lang="ru-RU" dirty="0"/>
          </a:p>
        </p:txBody>
      </p:sp>
      <p:pic>
        <p:nvPicPr>
          <p:cNvPr id="18434" name="Picture 2" descr="http://www.fizika9kl.pm298.ru/Image/ris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09529"/>
            <a:ext cx="4214842" cy="3275390"/>
          </a:xfrm>
          <a:prstGeom prst="rect">
            <a:avLst/>
          </a:prstGeom>
          <a:noFill/>
        </p:spPr>
      </p:pic>
      <p:pic>
        <p:nvPicPr>
          <p:cNvPr id="18436" name="Picture 4" descr="http://ens.tpu.ru/POSOBIE_FIS_KUSN/%D0%9A%D0%BE%D0%BB%D0%B5%D0%B1%D0%B0%D0%BD%D0%B8%D1%8F%20%D0%B8%20%D0%B2%D0%BE%D0%BB%D0%BD%D1%8B.%20%D0%93%D0%B5%D0%BE%D0%BC%D0%B5%D1%82%D1%80%D0%B8%D1%87%D0%B5%D1%81%D0%BA%D0%B0%D1%8F%20%D0%B8%20%D0%B2%D0%BE%D0%BB%D0%BD%D0%BE%D0%B2%D0%B0%D1%8F%20%D0%BE%D0%BF%D1%82%D0%B8%D0%BA%D0%B0/ima/image14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9" y="1857364"/>
            <a:ext cx="3902545" cy="221457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85794"/>
          </a:xfrm>
        </p:spPr>
        <p:txBody>
          <a:bodyPr>
            <a:normAutofit/>
          </a:bodyPr>
          <a:lstStyle/>
          <a:p>
            <a:r>
              <a:rPr lang="uk-UA" b="1" dirty="0" smtClean="0"/>
              <a:t>Другий закон заломлення світла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5"/>
            <a:ext cx="8229600" cy="3786213"/>
          </a:xfrm>
        </p:spPr>
        <p:txBody>
          <a:bodyPr>
            <a:normAutofit fontScale="92500" lnSpcReduction="10000"/>
          </a:bodyPr>
          <a:lstStyle/>
          <a:p>
            <a:pPr indent="188913">
              <a:buNone/>
            </a:pPr>
            <a:r>
              <a:rPr lang="ru-RU" sz="2800" dirty="0" smtClean="0"/>
              <a:t> а) у разі збільшення кута падіння збільшується й кут заломлення;</a:t>
            </a:r>
            <a:br>
              <a:rPr lang="ru-RU" sz="2800" dirty="0" smtClean="0"/>
            </a:br>
            <a:r>
              <a:rPr lang="ru-RU" sz="2800" dirty="0" smtClean="0"/>
              <a:t>   б) </a:t>
            </a:r>
            <a:r>
              <a:rPr lang="ru-RU" sz="2800" i="1" dirty="0" smtClean="0"/>
              <a:t>якщо промінь світла переходить із середовища з меншою оптичною густиною в середовище з більшою оптичною густиною, то кут заломлення є меншим, ніж кут падіння;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   в) </a:t>
            </a:r>
            <a:r>
              <a:rPr lang="ru-RU" sz="2800" i="1" dirty="0" smtClean="0"/>
              <a:t>якщо промінь світла переходить із середовища з більшою оптичною густиною в середовище з меншою оптичною густиною, то кут заломлення є більшим, ніж кут падіння.</a:t>
            </a:r>
            <a:endParaRPr lang="ru-RU" sz="2800" dirty="0"/>
          </a:p>
        </p:txBody>
      </p:sp>
      <p:pic>
        <p:nvPicPr>
          <p:cNvPr id="20482" name="Picture 2" descr="http://optika8.narod.ru/images/im8.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4429132"/>
            <a:ext cx="3738547" cy="201106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9512" y="1268760"/>
            <a:ext cx="871296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95536" y="116632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ТАБЛИЦЯ ПОКАЗНИКІВ ЗАЛОМЛЕННЯ СВІТЛА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(А) Тимофей\загрузки\image034 (1).gi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1196752"/>
            <a:ext cx="9144000" cy="547260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116632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ХІД ПРОМЕНІВ В ТРИКУТНІЙ ПРИЗМІ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Повне відбивання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5"/>
            <a:ext cx="8229600" cy="2928958"/>
          </a:xfrm>
        </p:spPr>
        <p:txBody>
          <a:bodyPr/>
          <a:lstStyle/>
          <a:p>
            <a:pPr marL="95250" indent="436563">
              <a:buNone/>
            </a:pPr>
            <a:r>
              <a:rPr lang="ru-RU" dirty="0" smtClean="0"/>
              <a:t>У випадку, якщо світло проходить із середовища  з більшим показником заломлення в середовище з меншим показником заломлення відбувається явище повного відбивання.</a:t>
            </a:r>
          </a:p>
        </p:txBody>
      </p:sp>
      <p:pic>
        <p:nvPicPr>
          <p:cNvPr id="27650" name="Picture 2" descr="http://twidler.ru/Content/Images/pedagogika/15/117840/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714752"/>
            <a:ext cx="5286412" cy="292081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1196752"/>
            <a:ext cx="9144000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99592" y="260648"/>
            <a:ext cx="734481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ПОВНЕ ВІДБИВАННЯ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4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885112" cy="1150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Дякую за увагу!</a:t>
            </a:r>
          </a:p>
        </p:txBody>
      </p:sp>
      <p:pic>
        <p:nvPicPr>
          <p:cNvPr id="21507" name="Picture 5" descr="4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3644900"/>
            <a:ext cx="6337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Запитання класу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uk-UA" dirty="0" smtClean="0">
                <a:latin typeface="Arial" pitchFamily="34" charset="0"/>
                <a:cs typeface="Arial" pitchFamily="34" charset="0"/>
              </a:rPr>
              <a:t>У чому полягає закон прямолінійного поширення світла?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uk-UA" dirty="0" smtClean="0">
                <a:latin typeface="Arial" pitchFamily="34" charset="0"/>
                <a:cs typeface="Arial" pitchFamily="34" charset="0"/>
              </a:rPr>
              <a:t>У чому полягає корпускулярна теорія світла Ньютона?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uk-UA" dirty="0" smtClean="0">
                <a:latin typeface="Arial" pitchFamily="34" charset="0"/>
                <a:cs typeface="Arial" pitchFamily="34" charset="0"/>
              </a:rPr>
              <a:t>Сформулювати хвильову теорію світла Гюйгенса?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uk-UA" dirty="0" smtClean="0">
                <a:latin typeface="Arial" pitchFamily="34" charset="0"/>
                <a:cs typeface="Arial" pitchFamily="34" charset="0"/>
              </a:rPr>
              <a:t>Що таке корпускулярно-хвильовий дуалізм?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uk-UA" dirty="0" smtClean="0">
                <a:latin typeface="Arial" pitchFamily="34" charset="0"/>
                <a:cs typeface="Arial" pitchFamily="34" charset="0"/>
              </a:rPr>
              <a:t>Які існують джерела і приймачі струму?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Відображення предметів у дзеркалі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Picture 6" descr="C:\Users\Павел\Desktop\IMG_20131213_0920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Дзеркальне відбиття світла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Picture 5" descr="C:\Users\Павел\Desktop\IMG_20131213_0920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196752"/>
            <a:ext cx="9144000" cy="566124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Типи відбиття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357670"/>
            <a:ext cx="8229600" cy="2500330"/>
          </a:xfrm>
        </p:spPr>
        <p:txBody>
          <a:bodyPr>
            <a:normAutofit fontScale="92500"/>
          </a:bodyPr>
          <a:lstStyle/>
          <a:p>
            <a:pPr marL="177800" indent="354013">
              <a:buNone/>
            </a:pPr>
            <a:r>
              <a:rPr lang="ru-RU" dirty="0" smtClean="0"/>
              <a:t>Розрізняють дифузне (або розсіяне) і дзеркальне відбивання. Дзеркальна поверхня відбиває світло в цілком певному напрямку. При дифузному відбиванні світло розсіюється в усіх напрямках.</a:t>
            </a:r>
            <a:endParaRPr lang="ru-RU" dirty="0"/>
          </a:p>
        </p:txBody>
      </p:sp>
      <p:pic>
        <p:nvPicPr>
          <p:cNvPr id="25602" name="Picture 2" descr="http://posibnyky.vntu.edu.ua/fizika/611nnn_src/611nnn_image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8279656" cy="221457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96908"/>
          </a:xfrm>
        </p:spPr>
        <p:txBody>
          <a:bodyPr/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Відбивання світла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86322"/>
            <a:ext cx="8229600" cy="1785950"/>
          </a:xfrm>
        </p:spPr>
        <p:txBody>
          <a:bodyPr>
            <a:normAutofit fontScale="92500" lnSpcReduction="10000"/>
          </a:bodyPr>
          <a:lstStyle/>
          <a:p>
            <a:pPr marL="177800" indent="449263">
              <a:buNone/>
            </a:pPr>
            <a:r>
              <a:rPr lang="ru-RU" dirty="0" smtClean="0"/>
              <a:t>Кут відбивання – кут між відбитим променем та перпендикуляром до відбиваючої поверхні, проведеним у точці падіння променя.</a:t>
            </a:r>
            <a:endParaRPr lang="ru-RU" dirty="0"/>
          </a:p>
        </p:txBody>
      </p:sp>
      <p:pic>
        <p:nvPicPr>
          <p:cNvPr id="24578" name="Picture 2" descr="http://school.xvatit.com/images/c/c7/05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2"/>
            <a:ext cx="3646174" cy="3214710"/>
          </a:xfrm>
          <a:prstGeom prst="rect">
            <a:avLst/>
          </a:prstGeom>
          <a:noFill/>
        </p:spPr>
      </p:pic>
      <p:pic>
        <p:nvPicPr>
          <p:cNvPr id="24580" name="Picture 4" descr="http://on2.docdat.com/tw_files2/urls_2/31/d-30856/7z-docs/11_html_m4f1937c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357298"/>
            <a:ext cx="4610747" cy="28575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85794"/>
          </a:xfrm>
        </p:spPr>
        <p:txBody>
          <a:bodyPr/>
          <a:lstStyle/>
          <a:p>
            <a:r>
              <a:rPr lang="uk-UA" b="1" i="1" dirty="0" smtClean="0"/>
              <a:t>Закони відбивання</a:t>
            </a:r>
            <a:r>
              <a:rPr lang="uk-UA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9"/>
            <a:ext cx="8229600" cy="2571767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падаючий і відбитий промені лежать в одній площині з перпендикуляром, проведеним до відбиваючої поверхні в точці падіння;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кут падіння дорівнює куту відбивання.</a:t>
            </a:r>
            <a:endParaRPr lang="ru-RU" dirty="0"/>
          </a:p>
        </p:txBody>
      </p:sp>
      <p:pic>
        <p:nvPicPr>
          <p:cNvPr id="26626" name="Picture 2" descr="http://school.xvatit.com/images/thumb/0/01/Den_7_16_10.jpg/300px-Den_7_16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1222" y="3714752"/>
            <a:ext cx="3945084" cy="2643206"/>
          </a:xfrm>
          <a:prstGeom prst="rect">
            <a:avLst/>
          </a:prstGeom>
          <a:noFill/>
        </p:spPr>
      </p:pic>
      <p:pic>
        <p:nvPicPr>
          <p:cNvPr id="26628" name="Picture 4" descr="http://school.xvatit.com/images/e/eb/301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714752"/>
            <a:ext cx="3857652" cy="26296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11560" y="1700808"/>
            <a:ext cx="799288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51520" y="188640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ЗОБРАЖЕННЯ В ПЛОСКОМУ ДЗЕРКАЛІ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857232"/>
          </a:xfrm>
        </p:spPr>
        <p:txBody>
          <a:bodyPr/>
          <a:lstStyle/>
          <a:p>
            <a:r>
              <a:rPr lang="ru-RU" b="1" dirty="0" smtClean="0"/>
              <a:t>ЗАЛОМЛЕННЯ СВІТЛА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8229600" cy="1757362"/>
          </a:xfrm>
        </p:spPr>
        <p:txBody>
          <a:bodyPr>
            <a:normAutofit fontScale="92500" lnSpcReduction="10000"/>
          </a:bodyPr>
          <a:lstStyle/>
          <a:p>
            <a:pPr indent="381000">
              <a:buNone/>
            </a:pPr>
            <a:r>
              <a:rPr lang="ru-RU" dirty="0" smtClean="0"/>
              <a:t>Зміну напрямку поширення світла в разі його проходження через межу поділу двох середовищ називають </a:t>
            </a:r>
            <a:r>
              <a:rPr lang="ru-RU" b="1" dirty="0" smtClean="0"/>
              <a:t>заломленням світла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 descr="http://vg-school5.at.ua/pages/sci_news/phys1/phys_146_refrac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143248"/>
            <a:ext cx="4071966" cy="3053975"/>
          </a:xfrm>
          <a:prstGeom prst="rect">
            <a:avLst/>
          </a:prstGeom>
          <a:noFill/>
        </p:spPr>
      </p:pic>
      <p:pic>
        <p:nvPicPr>
          <p:cNvPr id="3076" name="Picture 4" descr="http://www.volynpost.com/img/modules/news/e/e6/6300fbed50cd29ea48d5a04b3a959e6e/cb-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500306"/>
            <a:ext cx="2733675" cy="4095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78</TotalTime>
  <Words>244</Words>
  <Application>Microsoft Office PowerPoint</Application>
  <PresentationFormat>Экран (4:3)</PresentationFormat>
  <Paragraphs>32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Закони відбивання та заломлення світла </vt:lpstr>
      <vt:lpstr>Запитання класу</vt:lpstr>
      <vt:lpstr>Відображення предметів у дзеркалі</vt:lpstr>
      <vt:lpstr>Дзеркальне відбиття світла</vt:lpstr>
      <vt:lpstr>Типи відбиття</vt:lpstr>
      <vt:lpstr>Відбивання світла</vt:lpstr>
      <vt:lpstr>Закони відбивання:</vt:lpstr>
      <vt:lpstr>Слайд 8</vt:lpstr>
      <vt:lpstr>ЗАЛОМЛЕННЯ СВІТЛА</vt:lpstr>
      <vt:lpstr>Причина заломлення світла</vt:lpstr>
      <vt:lpstr>Перший закон заломлення світла</vt:lpstr>
      <vt:lpstr>Другий закон заломлення світла</vt:lpstr>
      <vt:lpstr>Слайд 13</vt:lpstr>
      <vt:lpstr>Слайд 14</vt:lpstr>
      <vt:lpstr>Повне відбивання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Закони відбивання та заломлення світла </dc:title>
  <dc:creator>Елена</dc:creator>
  <cp:lastModifiedBy>Наталия</cp:lastModifiedBy>
  <cp:revision>10</cp:revision>
  <dcterms:created xsi:type="dcterms:W3CDTF">2013-12-21T15:13:37Z</dcterms:created>
  <dcterms:modified xsi:type="dcterms:W3CDTF">2014-01-06T15:13:22Z</dcterms:modified>
</cp:coreProperties>
</file>